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27"/>
  </p:notesMasterIdLst>
  <p:sldIdLst>
    <p:sldId id="709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21" r:id="rId11"/>
    <p:sldId id="717" r:id="rId12"/>
    <p:sldId id="722" r:id="rId13"/>
    <p:sldId id="727" r:id="rId14"/>
    <p:sldId id="728" r:id="rId15"/>
    <p:sldId id="729" r:id="rId16"/>
    <p:sldId id="718" r:id="rId17"/>
    <p:sldId id="719" r:id="rId18"/>
    <p:sldId id="720" r:id="rId19"/>
    <p:sldId id="730" r:id="rId20"/>
    <p:sldId id="731" r:id="rId21"/>
    <p:sldId id="723" r:id="rId22"/>
    <p:sldId id="724" r:id="rId23"/>
    <p:sldId id="725" r:id="rId24"/>
    <p:sldId id="726" r:id="rId25"/>
    <p:sldId id="732" r:id="rId2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4949EE9-B55B-4127-9526-A62C5D6C4067}">
          <p14:sldIdLst>
            <p14:sldId id="709"/>
          </p14:sldIdLst>
        </p14:section>
        <p14:section name="Setup" id="{68DD92D8-9CDF-4711-A454-E4D1964EBF4B}">
          <p14:sldIdLst>
            <p14:sldId id="710"/>
            <p14:sldId id="711"/>
            <p14:sldId id="712"/>
          </p14:sldIdLst>
        </p14:section>
        <p14:section name="Process" id="{7E72B5A3-14A0-48E3-8934-BAFF77990D3D}">
          <p14:sldIdLst>
            <p14:sldId id="713"/>
            <p14:sldId id="714"/>
            <p14:sldId id="715"/>
            <p14:sldId id="716"/>
            <p14:sldId id="721"/>
          </p14:sldIdLst>
        </p14:section>
        <p14:section name="Results" id="{15A7154D-658E-4BA8-8D58-48CE612E2FDE}">
          <p14:sldIdLst>
            <p14:sldId id="717"/>
            <p14:sldId id="722"/>
            <p14:sldId id="727"/>
            <p14:sldId id="728"/>
            <p14:sldId id="729"/>
            <p14:sldId id="718"/>
            <p14:sldId id="719"/>
            <p14:sldId id="720"/>
            <p14:sldId id="730"/>
            <p14:sldId id="731"/>
          </p14:sldIdLst>
        </p14:section>
        <p14:section name="Conclusions" id="{4067D62D-5428-4C25-AB87-0AF64B6C9B19}">
          <p14:sldIdLst>
            <p14:sldId id="723"/>
            <p14:sldId id="724"/>
            <p14:sldId id="725"/>
            <p14:sldId id="726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404040"/>
    <a:srgbClr val="898989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 autoAdjust="0"/>
    <p:restoredTop sz="76994" autoAdjust="0"/>
  </p:normalViewPr>
  <p:slideViewPr>
    <p:cSldViewPr>
      <p:cViewPr varScale="1">
        <p:scale>
          <a:sx n="79" d="100"/>
          <a:sy n="79" d="100"/>
        </p:scale>
        <p:origin x="102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add hemisphere graphic,</a:t>
            </a:r>
            <a:r>
              <a:rPr lang="en-US" baseline="0" dirty="0" smtClean="0"/>
              <a:t> or emitted power from SSV #19, cite GNSS satellite geometry and attitude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1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seen in ao40,</a:t>
            </a:r>
            <a:r>
              <a:rPr lang="en-US" baseline="0" dirty="0" smtClean="0"/>
              <a:t> receiver parameters dominate the observability</a:t>
            </a:r>
          </a:p>
          <a:p>
            <a:r>
              <a:rPr lang="en-US" baseline="0" dirty="0" smtClean="0"/>
              <a:t>The better the receiver, the more likely to be able to track </a:t>
            </a:r>
            <a:r>
              <a:rPr lang="en-US" baseline="0" dirty="0" err="1" smtClean="0"/>
              <a:t>gnss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</a:t>
            </a:r>
            <a:r>
              <a:rPr lang="en-US" dirty="0" smtClean="0"/>
              <a:t> – since</a:t>
            </a:r>
            <a:r>
              <a:rPr lang="en-US" baseline="0" dirty="0" smtClean="0"/>
              <a:t> 1990</a:t>
            </a:r>
            <a:r>
              <a:rPr lang="en-US" dirty="0" smtClean="0"/>
              <a:t>,</a:t>
            </a:r>
            <a:r>
              <a:rPr lang="en-US" baseline="0" dirty="0" smtClean="0"/>
              <a:t> not published how many SV tracked, entire signal is downlinked to process, included in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model</a:t>
            </a:r>
          </a:p>
          <a:p>
            <a:r>
              <a:rPr lang="en-US" baseline="0" dirty="0" smtClean="0"/>
              <a:t>Ao40 – launched 2000, not very powerful tracking, max of 2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tracked</a:t>
            </a:r>
          </a:p>
          <a:p>
            <a:r>
              <a:rPr lang="en-US" baseline="0" dirty="0" smtClean="0"/>
              <a:t>GIOVE – launched 2005, Galileo test sat, onboard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 was able to produce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sols with </a:t>
            </a:r>
            <a:r>
              <a:rPr lang="en-US" baseline="0" dirty="0" err="1" smtClean="0"/>
              <a:t>vdop</a:t>
            </a:r>
            <a:r>
              <a:rPr lang="en-US" baseline="0" dirty="0" smtClean="0"/>
              <a:t> 50-100m, </a:t>
            </a:r>
            <a:r>
              <a:rPr lang="en-US" baseline="0" dirty="0" err="1" smtClean="0"/>
              <a:t>hdop</a:t>
            </a:r>
            <a:r>
              <a:rPr lang="en-US" baseline="0" dirty="0" smtClean="0"/>
              <a:t> 10-15m (</a:t>
            </a:r>
          </a:p>
          <a:p>
            <a:r>
              <a:rPr lang="en-US" baseline="0" dirty="0" smtClean="0"/>
              <a:t>MMS –  launched 2015, has Navigator receiver - tracked at least 4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all the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Cite: </a:t>
            </a:r>
            <a:r>
              <a:rPr lang="en-US" baseline="0" dirty="0" err="1" smtClean="0"/>
              <a:t>ssv</a:t>
            </a:r>
            <a:r>
              <a:rPr lang="en-US" baseline="0" dirty="0" smtClean="0"/>
              <a:t>, gps2000 [</a:t>
            </a:r>
            <a:r>
              <a:rPr lang="en-US" baseline="0" dirty="0" err="1" smtClean="0"/>
              <a:t>kronman</a:t>
            </a:r>
            <a:r>
              <a:rPr lang="en-US" baseline="0" dirty="0" smtClean="0"/>
              <a:t>], ao40, </a:t>
            </a:r>
            <a:r>
              <a:rPr lang="en-US" baseline="0" dirty="0" err="1" smtClean="0"/>
              <a:t>gps</a:t>
            </a:r>
            <a:r>
              <a:rPr lang="en-US" baseline="0" dirty="0" smtClean="0"/>
              <a:t> receiver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2007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unbiased cn0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in terms of </a:t>
            </a:r>
            <a:r>
              <a:rPr lang="en-US" baseline="0" dirty="0" err="1" smtClean="0"/>
              <a:t>offbore</a:t>
            </a:r>
            <a:r>
              <a:rPr lang="en-US" baseline="0" dirty="0" smtClean="0"/>
              <a:t> sight theta, and clock angle phi</a:t>
            </a:r>
          </a:p>
          <a:p>
            <a:r>
              <a:rPr lang="en-US" baseline="0" dirty="0" smtClean="0"/>
              <a:t>Cite GPS Block… Marquis</a:t>
            </a:r>
          </a:p>
          <a:p>
            <a:r>
              <a:rPr lang="en-US" baseline="0" dirty="0" smtClean="0"/>
              <a:t>Cite </a:t>
            </a:r>
            <a:r>
              <a:rPr lang="en-US" baseline="0" dirty="0" err="1" smtClean="0"/>
              <a:t>montenbruck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 </a:t>
            </a:r>
            <a:r>
              <a:rPr lang="en-US" dirty="0" err="1" smtClean="0"/>
              <a:t>sv</a:t>
            </a:r>
            <a:r>
              <a:rPr lang="en-US" dirty="0" smtClean="0"/>
              <a:t> location at</a:t>
            </a:r>
            <a:r>
              <a:rPr lang="en-US" baseline="0" dirty="0" smtClean="0"/>
              <a:t> given time, but modeled observer location above north pole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drop off corresponding to when theta&gt;90</a:t>
            </a:r>
            <a:r>
              <a:rPr lang="en-US" baseline="0" dirty="0" smtClean="0"/>
              <a:t> on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Unbiased c/n0 – not accounting for </a:t>
            </a:r>
            <a:r>
              <a:rPr lang="en-US" dirty="0" err="1" smtClean="0"/>
              <a:t>rxgain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rxnoise</a:t>
            </a:r>
            <a:r>
              <a:rPr lang="en-US" baseline="0" dirty="0" smtClean="0"/>
              <a:t> or thermal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0.24</a:t>
            </a:r>
            <a:r>
              <a:rPr lang="en-US" baseline="0" dirty="0" smtClean="0"/>
              <a:t> </a:t>
            </a:r>
            <a:r>
              <a:rPr lang="en-US" dirty="0" err="1" smtClean="0"/>
              <a:t>sats</a:t>
            </a:r>
            <a:r>
              <a:rPr lang="en-US" baseline="0" dirty="0" smtClean="0"/>
              <a:t> on average – every 15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, threshold = 40 </a:t>
            </a:r>
            <a:r>
              <a:rPr lang="en-US" baseline="0" dirty="0" err="1" smtClean="0"/>
              <a:t>dbHz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2.5 </a:t>
            </a:r>
            <a:r>
              <a:rPr lang="en-US" dirty="0" err="1" smtClean="0"/>
              <a:t>sats</a:t>
            </a:r>
            <a:r>
              <a:rPr lang="en-US" dirty="0" smtClean="0"/>
              <a:t> on average, lowered threshold to 25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GNSS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Cullen </a:t>
            </a:r>
            <a:r>
              <a:rPr lang="en-US" cap="small" dirty="0" smtClean="0"/>
              <a:t>Self</a:t>
            </a:r>
          </a:p>
          <a:p>
            <a:r>
              <a:rPr lang="en-US" sz="2400" dirty="0" smtClean="0"/>
              <a:t>December 9, 2016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0951" y="1899592"/>
            <a:ext cx="1595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solidFill>
                  <a:srgbClr val="898989"/>
                </a:solidFill>
                <a:latin typeface="+mn-lt"/>
              </a:rPr>
              <a:t>ASE 372N</a:t>
            </a:r>
            <a:endParaRPr lang="en-US" sz="2800" dirty="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GPS Receivers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0621"/>
            <a:ext cx="4038600" cy="302779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90621"/>
            <a:ext cx="4038600" cy="3027795"/>
          </a:xfrm>
        </p:spPr>
      </p:pic>
    </p:spTree>
    <p:extLst>
      <p:ext uri="{BB962C8B-B14F-4D97-AF65-F5344CB8AC3E}">
        <p14:creationId xmlns:p14="http://schemas.microsoft.com/office/powerpoint/2010/main" val="134551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12" y="2362200"/>
            <a:ext cx="5183575" cy="3886200"/>
          </a:xfrm>
        </p:spPr>
      </p:pic>
    </p:spTree>
    <p:extLst>
      <p:ext uri="{BB962C8B-B14F-4D97-AF65-F5344CB8AC3E}">
        <p14:creationId xmlns:p14="http://schemas.microsoft.com/office/powerpoint/2010/main" val="36320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81599" cy="3886200"/>
          </a:xfrm>
        </p:spPr>
      </p:pic>
    </p:spTree>
    <p:extLst>
      <p:ext uri="{BB962C8B-B14F-4D97-AF65-F5344CB8AC3E}">
        <p14:creationId xmlns:p14="http://schemas.microsoft.com/office/powerpoint/2010/main" val="23134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81599" cy="3886200"/>
          </a:xfrm>
        </p:spPr>
      </p:pic>
    </p:spTree>
    <p:extLst>
      <p:ext uri="{BB962C8B-B14F-4D97-AF65-F5344CB8AC3E}">
        <p14:creationId xmlns:p14="http://schemas.microsoft.com/office/powerpoint/2010/main" val="20585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SVs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81599" cy="3886200"/>
          </a:xfrm>
        </p:spPr>
      </p:pic>
    </p:spTree>
    <p:extLst>
      <p:ext uri="{BB962C8B-B14F-4D97-AF65-F5344CB8AC3E}">
        <p14:creationId xmlns:p14="http://schemas.microsoft.com/office/powerpoint/2010/main" val="406791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12" y="2362200"/>
            <a:ext cx="5183575" cy="3886200"/>
          </a:xfrm>
        </p:spPr>
      </p:pic>
    </p:spTree>
    <p:extLst>
      <p:ext uri="{BB962C8B-B14F-4D97-AF65-F5344CB8AC3E}">
        <p14:creationId xmlns:p14="http://schemas.microsoft.com/office/powerpoint/2010/main" val="382389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12" y="2362200"/>
            <a:ext cx="5183575" cy="3886200"/>
          </a:xfrm>
        </p:spPr>
      </p:pic>
    </p:spTree>
    <p:extLst>
      <p:ext uri="{BB962C8B-B14F-4D97-AF65-F5344CB8AC3E}">
        <p14:creationId xmlns:p14="http://schemas.microsoft.com/office/powerpoint/2010/main" val="223814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 Parameters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690200"/>
              </p:ext>
            </p:extLst>
          </p:nvPr>
        </p:nvGraphicFramePr>
        <p:xfrm>
          <a:off x="457200" y="2362200"/>
          <a:ext cx="82296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1512597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01782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5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5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Power Out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30 [</a:t>
                      </a:r>
                      <a:r>
                        <a:rPr lang="en-US" dirty="0" err="1" smtClean="0">
                          <a:solidFill>
                            <a:srgbClr val="404040"/>
                          </a:solidFill>
                        </a:rPr>
                        <a:t>dBW</a:t>
                      </a:r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]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6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Average Reception Gain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5 [dB]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60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System Temperature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190 [K]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18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Reception Losses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-4.5 [dB]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Tracking Threshold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40 (25) [</a:t>
                      </a:r>
                      <a:r>
                        <a:rPr lang="en-US" dirty="0" err="1" smtClean="0">
                          <a:solidFill>
                            <a:srgbClr val="404040"/>
                          </a:solidFill>
                        </a:rPr>
                        <a:t>db</a:t>
                      </a:r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-Hz]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0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6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Feasibility of Using GPS in Space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my GPS receiver work on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big should my antenna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7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Satellite Geometry</a:t>
            </a:r>
          </a:p>
        </p:txBody>
      </p:sp>
    </p:spTree>
    <p:extLst>
      <p:ext uri="{BB962C8B-B14F-4D97-AF65-F5344CB8AC3E}">
        <p14:creationId xmlns:p14="http://schemas.microsoft.com/office/powerpoint/2010/main" val="3371245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 more SVs, L2</a:t>
                </a:r>
              </a:p>
              <a:p>
                <a:r>
                  <a:rPr lang="en-US" dirty="0" smtClean="0"/>
                  <a:t>Better RX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8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P. </a:t>
            </a:r>
            <a:r>
              <a:rPr lang="en-US" dirty="0" err="1"/>
              <a:t>Misra</a:t>
            </a:r>
            <a:r>
              <a:rPr lang="en-US" dirty="0"/>
              <a:t> and P. </a:t>
            </a:r>
            <a:r>
              <a:rPr lang="en-US" dirty="0" err="1"/>
              <a:t>Enge</a:t>
            </a:r>
            <a:r>
              <a:rPr lang="en-US" dirty="0"/>
              <a:t>. </a:t>
            </a:r>
            <a:r>
              <a:rPr lang="en-US" i="1" dirty="0"/>
              <a:t>Global Positioning Systems</a:t>
            </a:r>
            <a:r>
              <a:rPr lang="en-US" dirty="0"/>
              <a:t>. Lincoln, Massachusetts: Ganga-</a:t>
            </a:r>
            <a:r>
              <a:rPr lang="en-US" dirty="0" err="1"/>
              <a:t>Jumana</a:t>
            </a:r>
            <a:r>
              <a:rPr lang="en-US" dirty="0"/>
              <a:t> Press, revised second ed., 2012.</a:t>
            </a:r>
          </a:p>
          <a:p>
            <a:endParaRPr lang="en-US" dirty="0"/>
          </a:p>
          <a:p>
            <a:r>
              <a:rPr lang="en-US" dirty="0"/>
              <a:t>F. Bauer. </a:t>
            </a:r>
            <a:r>
              <a:rPr lang="en-US" i="1" dirty="0"/>
              <a:t>GPS Space Service Volume</a:t>
            </a:r>
            <a:r>
              <a:rPr lang="en-US" dirty="0"/>
              <a:t>. PNT Advisory Board Meeting, NASA. June 11, 2015.</a:t>
            </a:r>
          </a:p>
          <a:p>
            <a:endParaRPr lang="en-US" dirty="0"/>
          </a:p>
          <a:p>
            <a:r>
              <a:rPr lang="en-US" dirty="0"/>
              <a:t>T. </a:t>
            </a:r>
            <a:r>
              <a:rPr lang="en-US" dirty="0" err="1"/>
              <a:t>Ebinuma</a:t>
            </a:r>
            <a:r>
              <a:rPr lang="en-US" dirty="0"/>
              <a:t> and M. Unwin. </a:t>
            </a:r>
            <a:r>
              <a:rPr lang="en-US" i="1" dirty="0"/>
              <a:t>GPS Receiver Demonstration on a Galileo Test Bed Satellite</a:t>
            </a:r>
            <a:r>
              <a:rPr lang="en-US" dirty="0"/>
              <a:t>.  The Journal of Navigation, The Royal Institute of Navigation. Pages 349-362, Vol. 60, No. 3, September 2007.</a:t>
            </a:r>
          </a:p>
          <a:p>
            <a:endParaRPr lang="en-US" dirty="0"/>
          </a:p>
          <a:p>
            <a:r>
              <a:rPr lang="en-US" dirty="0"/>
              <a:t>O. </a:t>
            </a:r>
            <a:r>
              <a:rPr lang="en-US" dirty="0" err="1"/>
              <a:t>Montenbruck</a:t>
            </a:r>
            <a:r>
              <a:rPr lang="en-US" dirty="0"/>
              <a:t> et al. </a:t>
            </a:r>
            <a:r>
              <a:rPr lang="en-US" i="1" dirty="0"/>
              <a:t>GNSS Satellite Geometry and Attitude Models</a:t>
            </a:r>
            <a:r>
              <a:rPr lang="en-US" dirty="0"/>
              <a:t>. Advances in Space Research. Pages 1015-1029, Vol 56, 2015.</a:t>
            </a:r>
          </a:p>
          <a:p>
            <a:endParaRPr lang="en-US" dirty="0"/>
          </a:p>
          <a:p>
            <a:r>
              <a:rPr lang="en-US" dirty="0"/>
              <a:t>J. </a:t>
            </a:r>
            <a:r>
              <a:rPr lang="en-US" dirty="0" err="1"/>
              <a:t>Kronman</a:t>
            </a:r>
            <a:r>
              <a:rPr lang="en-US" dirty="0"/>
              <a:t>. </a:t>
            </a:r>
            <a:r>
              <a:rPr lang="en-US" i="1" dirty="0"/>
              <a:t>Experience Using GPS For Orbit Determination of a Geosynchronous Satellite</a:t>
            </a:r>
            <a:r>
              <a:rPr lang="en-US" dirty="0"/>
              <a:t>. GPS 2000, Institute of Navigation. Pages 1622-1626, September 2000.</a:t>
            </a:r>
          </a:p>
          <a:p>
            <a:endParaRPr lang="en-US" dirty="0"/>
          </a:p>
          <a:p>
            <a:r>
              <a:rPr lang="en-US" dirty="0"/>
              <a:t>M. Moreau et al. </a:t>
            </a:r>
            <a:r>
              <a:rPr lang="en-US" i="1" dirty="0"/>
              <a:t>Results from the GPS Flight Experiment on the High Earth Orbit AMSAT Oscar-40 Spacecraft</a:t>
            </a:r>
            <a:r>
              <a:rPr lang="en-US" dirty="0"/>
              <a:t>. GPS 2002, Institute of Navigation. September 2002.</a:t>
            </a:r>
          </a:p>
          <a:p>
            <a:endParaRPr lang="en-US" dirty="0"/>
          </a:p>
          <a:p>
            <a:r>
              <a:rPr lang="en-US" dirty="0"/>
              <a:t>W. Marquis and D. </a:t>
            </a:r>
            <a:r>
              <a:rPr lang="en-US" dirty="0" err="1"/>
              <a:t>Reigh</a:t>
            </a:r>
            <a:r>
              <a:rPr lang="en-US" dirty="0"/>
              <a:t>. </a:t>
            </a:r>
            <a:r>
              <a:rPr lang="en-US" i="1" dirty="0"/>
              <a:t>The GPS Block IIR and IIR-M Broadcast L-band Antenna Panel</a:t>
            </a:r>
            <a:r>
              <a:rPr lang="en-US" dirty="0"/>
              <a:t>. Navigation, Institute of Navigation. Pages 329-347, Vol. 62, Issue 4, Winter 2015.</a:t>
            </a:r>
          </a:p>
        </p:txBody>
      </p:sp>
    </p:spTree>
    <p:extLst>
      <p:ext uri="{BB962C8B-B14F-4D97-AF65-F5344CB8AC3E}">
        <p14:creationId xmlns:p14="http://schemas.microsoft.com/office/powerpoint/2010/main" val="298574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15690"/>
            <a:ext cx="4078520" cy="3635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GNSS SVs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67056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Antenna pointed at Earth</a:t>
            </a:r>
          </a:p>
          <a:p>
            <a:r>
              <a:rPr lang="en-US" dirty="0" smtClean="0"/>
              <a:t>Emit a Hemisphere of Radio Waves</a:t>
            </a:r>
          </a:p>
          <a:p>
            <a:pPr lvl="1"/>
            <a:r>
              <a:rPr lang="en-US" dirty="0" smtClean="0"/>
              <a:t>Most power in “Main Lobe”</a:t>
            </a:r>
          </a:p>
          <a:p>
            <a:pPr lvl="1"/>
            <a:r>
              <a:rPr lang="en-US" dirty="0" smtClean="0"/>
              <a:t>“Side Lobes” still have some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Classified Geosynchronous Satellite </a:t>
            </a:r>
            <a:r>
              <a:rPr lang="en-US" sz="2400" dirty="0" smtClean="0"/>
              <a:t>(42,164 km)</a:t>
            </a:r>
          </a:p>
          <a:p>
            <a:r>
              <a:rPr lang="en-US" dirty="0" smtClean="0"/>
              <a:t>AMSAT-Oscar-40 </a:t>
            </a:r>
            <a:r>
              <a:rPr lang="en-US" sz="2400" dirty="0" smtClean="0"/>
              <a:t>(58,800 km)</a:t>
            </a:r>
          </a:p>
          <a:p>
            <a:r>
              <a:rPr lang="en-US" dirty="0" smtClean="0"/>
              <a:t>GIOVE-A SGR-GEO </a:t>
            </a:r>
            <a:r>
              <a:rPr lang="en-US" sz="2400" dirty="0" smtClean="0"/>
              <a:t>(23,200 km)</a:t>
            </a:r>
          </a:p>
          <a:p>
            <a:r>
              <a:rPr lang="en-US" dirty="0" smtClean="0"/>
              <a:t>MMS </a:t>
            </a:r>
            <a:r>
              <a:rPr lang="en-US" sz="2400" dirty="0" smtClean="0"/>
              <a:t>(76,000 km)</a:t>
            </a:r>
          </a:p>
        </p:txBody>
      </p:sp>
    </p:spTree>
    <p:extLst>
      <p:ext uri="{BB962C8B-B14F-4D97-AF65-F5344CB8AC3E}">
        <p14:creationId xmlns:p14="http://schemas.microsoft.com/office/powerpoint/2010/main" val="11939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I test without going to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the Receiver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Gain</a:t>
            </a:r>
          </a:p>
          <a:p>
            <a:r>
              <a:rPr lang="en-US" dirty="0" smtClean="0"/>
              <a:t>Tracking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47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7" y="2694781"/>
            <a:ext cx="51339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08" y="3733800"/>
            <a:ext cx="6429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patterns of GPS Block IIR &amp; IIR(M) SVs (Lockheed Martin)</a:t>
            </a:r>
          </a:p>
          <a:p>
            <a:r>
              <a:rPr lang="en-US" dirty="0" smtClean="0"/>
              <a:t>GNSS Attitude Models (</a:t>
            </a:r>
            <a:r>
              <a:rPr lang="en-US" dirty="0" err="1" smtClean="0"/>
              <a:t>Montenbruck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SVs are similar</a:t>
            </a:r>
          </a:p>
          <a:p>
            <a:r>
              <a:rPr lang="en-US" dirty="0" smtClean="0"/>
              <a:t>SVs nominally emit 30 </a:t>
            </a:r>
            <a:r>
              <a:rPr lang="en-US" dirty="0" err="1" smtClean="0"/>
              <a:t>dBW</a:t>
            </a:r>
            <a:r>
              <a:rPr lang="en-US" dirty="0" smtClean="0"/>
              <a:t> of power</a:t>
            </a:r>
          </a:p>
          <a:p>
            <a:r>
              <a:rPr lang="en-US" dirty="0" smtClean="0"/>
              <a:t>Receiver has uniform gain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244C2F13-E7CF-4C00-8AFD-E10745B4CDA7}"/>
    </a:ext>
  </a:extLst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9652252C-F8E8-450C-8C03-B1DBDF18870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6258</TotalTime>
  <Words>672</Words>
  <Application>Microsoft Office PowerPoint</Application>
  <PresentationFormat>On-screen Show (4:3)</PresentationFormat>
  <Paragraphs>105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ヒラギノ角ゴ Pro W3</vt:lpstr>
      <vt:lpstr>4-3 Light Background</vt:lpstr>
      <vt:lpstr>4-3 White Backgroud</vt:lpstr>
      <vt:lpstr>Extended GNSS</vt:lpstr>
      <vt:lpstr>Feasibility of Using GPS in Space</vt:lpstr>
      <vt:lpstr>How GNSS SVs Broadcast</vt:lpstr>
      <vt:lpstr>Baseline</vt:lpstr>
      <vt:lpstr>Process</vt:lpstr>
      <vt:lpstr>Quality of the Receiver</vt:lpstr>
      <vt:lpstr>Governing Equations</vt:lpstr>
      <vt:lpstr>Data Sources</vt:lpstr>
      <vt:lpstr>Assumptions</vt:lpstr>
      <vt:lpstr>Results</vt:lpstr>
      <vt:lpstr>Single SV</vt:lpstr>
      <vt:lpstr>Single SV</vt:lpstr>
      <vt:lpstr>Single SV</vt:lpstr>
      <vt:lpstr>Single SV</vt:lpstr>
      <vt:lpstr>Many SVs</vt:lpstr>
      <vt:lpstr>DOP</vt:lpstr>
      <vt:lpstr>AO40 Replication</vt:lpstr>
      <vt:lpstr>AO40 Replication</vt:lpstr>
      <vt:lpstr>AO40 Replication Parameters</vt:lpstr>
      <vt:lpstr>Conclusions</vt:lpstr>
      <vt:lpstr>Observability</vt:lpstr>
      <vt:lpstr>Possible Reach</vt:lpstr>
      <vt:lpstr>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Self, Matthew C</cp:lastModifiedBy>
  <cp:revision>397</cp:revision>
  <cp:lastPrinted>2011-01-24T02:49:42Z</cp:lastPrinted>
  <dcterms:created xsi:type="dcterms:W3CDTF">2011-06-30T15:04:08Z</dcterms:created>
  <dcterms:modified xsi:type="dcterms:W3CDTF">2016-12-09T12:49:33Z</dcterms:modified>
  <cp:category/>
</cp:coreProperties>
</file>