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  <p:sldMasterId id="2147483669" r:id="rId2"/>
  </p:sldMasterIdLst>
  <p:notesMasterIdLst>
    <p:notesMasterId r:id="rId21"/>
  </p:notesMasterIdLst>
  <p:sldIdLst>
    <p:sldId id="709" r:id="rId3"/>
    <p:sldId id="710" r:id="rId4"/>
    <p:sldId id="711" r:id="rId5"/>
    <p:sldId id="712" r:id="rId6"/>
    <p:sldId id="713" r:id="rId7"/>
    <p:sldId id="714" r:id="rId8"/>
    <p:sldId id="715" r:id="rId9"/>
    <p:sldId id="716" r:id="rId10"/>
    <p:sldId id="721" r:id="rId11"/>
    <p:sldId id="717" r:id="rId12"/>
    <p:sldId id="722" r:id="rId13"/>
    <p:sldId id="718" r:id="rId14"/>
    <p:sldId id="719" r:id="rId15"/>
    <p:sldId id="720" r:id="rId16"/>
    <p:sldId id="723" r:id="rId17"/>
    <p:sldId id="724" r:id="rId18"/>
    <p:sldId id="725" r:id="rId19"/>
    <p:sldId id="726" r:id="rId20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4949EE9-B55B-4127-9526-A62C5D6C4067}">
          <p14:sldIdLst>
            <p14:sldId id="709"/>
          </p14:sldIdLst>
        </p14:section>
        <p14:section name="Setup" id="{68DD92D8-9CDF-4711-A454-E4D1964EBF4B}">
          <p14:sldIdLst>
            <p14:sldId id="710"/>
            <p14:sldId id="711"/>
            <p14:sldId id="712"/>
          </p14:sldIdLst>
        </p14:section>
        <p14:section name="Process" id="{7E72B5A3-14A0-48E3-8934-BAFF77990D3D}">
          <p14:sldIdLst>
            <p14:sldId id="713"/>
            <p14:sldId id="714"/>
            <p14:sldId id="715"/>
            <p14:sldId id="716"/>
            <p14:sldId id="721"/>
          </p14:sldIdLst>
        </p14:section>
        <p14:section name="Results" id="{15A7154D-658E-4BA8-8D58-48CE612E2FDE}">
          <p14:sldIdLst>
            <p14:sldId id="717"/>
            <p14:sldId id="722"/>
            <p14:sldId id="718"/>
            <p14:sldId id="719"/>
            <p14:sldId id="720"/>
          </p14:sldIdLst>
        </p14:section>
        <p14:section name="Conclusions" id="{4067D62D-5428-4C25-AB87-0AF64B6C9B19}">
          <p14:sldIdLst>
            <p14:sldId id="723"/>
            <p14:sldId id="724"/>
            <p14:sldId id="725"/>
            <p14:sldId id="7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898989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4" autoAdjust="0"/>
    <p:restoredTop sz="76994" autoAdjust="0"/>
  </p:normalViewPr>
  <p:slideViewPr>
    <p:cSldViewPr>
      <p:cViewPr varScale="1">
        <p:scale>
          <a:sx n="79" d="100"/>
          <a:sy n="79" d="100"/>
        </p:scale>
        <p:origin x="102" y="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12/8/2016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add hemisphere graphic,</a:t>
            </a:r>
            <a:r>
              <a:rPr lang="en-US" baseline="0" dirty="0" smtClean="0"/>
              <a:t> or emitted power from SSV #19, cite GNSS satellite geometry and attitude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3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Geosync</a:t>
            </a:r>
            <a:r>
              <a:rPr lang="en-US" dirty="0" smtClean="0"/>
              <a:t> – since</a:t>
            </a:r>
            <a:r>
              <a:rPr lang="en-US" baseline="0" dirty="0" smtClean="0"/>
              <a:t> 1990</a:t>
            </a:r>
            <a:r>
              <a:rPr lang="en-US" dirty="0" smtClean="0"/>
              <a:t>,</a:t>
            </a:r>
            <a:r>
              <a:rPr lang="en-US" baseline="0" dirty="0" smtClean="0"/>
              <a:t> not published how many SV tracked, entire signal is downlinked to process, included in 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 model</a:t>
            </a:r>
          </a:p>
          <a:p>
            <a:r>
              <a:rPr lang="en-US" baseline="0" dirty="0" smtClean="0"/>
              <a:t>Ao40 – launched 2000, not very powerful tracking, max of 2 </a:t>
            </a:r>
            <a:r>
              <a:rPr lang="en-US" baseline="0" dirty="0" err="1" smtClean="0"/>
              <a:t>sats</a:t>
            </a:r>
            <a:r>
              <a:rPr lang="en-US" baseline="0" dirty="0" smtClean="0"/>
              <a:t> tracked</a:t>
            </a:r>
          </a:p>
          <a:p>
            <a:r>
              <a:rPr lang="en-US" baseline="0" dirty="0" smtClean="0"/>
              <a:t>GIOVE – launched 2005, Galileo test sat, onboard </a:t>
            </a:r>
            <a:r>
              <a:rPr lang="en-US" baseline="0" dirty="0" err="1" smtClean="0"/>
              <a:t>rx</a:t>
            </a:r>
            <a:r>
              <a:rPr lang="en-US" baseline="0" dirty="0" smtClean="0"/>
              <a:t> was able to produce 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 sols with </a:t>
            </a:r>
            <a:r>
              <a:rPr lang="en-US" baseline="0" dirty="0" err="1" smtClean="0"/>
              <a:t>vdop</a:t>
            </a:r>
            <a:r>
              <a:rPr lang="en-US" baseline="0" dirty="0" smtClean="0"/>
              <a:t> 50-100m, </a:t>
            </a:r>
            <a:r>
              <a:rPr lang="en-US" baseline="0" dirty="0" err="1" smtClean="0"/>
              <a:t>hdop</a:t>
            </a:r>
            <a:r>
              <a:rPr lang="en-US" baseline="0" dirty="0" smtClean="0"/>
              <a:t> 10-15m (</a:t>
            </a:r>
          </a:p>
          <a:p>
            <a:r>
              <a:rPr lang="en-US" baseline="0" dirty="0" smtClean="0"/>
              <a:t>MMS –  launched 2015, has Navigator receiver - tracked at least 4 </a:t>
            </a:r>
            <a:r>
              <a:rPr lang="en-US" baseline="0" dirty="0" err="1" smtClean="0"/>
              <a:t>sats</a:t>
            </a:r>
            <a:r>
              <a:rPr lang="en-US" baseline="0" dirty="0" smtClean="0"/>
              <a:t> all the time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Cite: </a:t>
            </a:r>
            <a:r>
              <a:rPr lang="en-US" baseline="0" dirty="0" err="1" smtClean="0"/>
              <a:t>ssv</a:t>
            </a:r>
            <a:r>
              <a:rPr lang="en-US" baseline="0" dirty="0" smtClean="0"/>
              <a:t>, gps2000 [</a:t>
            </a:r>
            <a:r>
              <a:rPr lang="en-US" baseline="0" dirty="0" err="1" smtClean="0"/>
              <a:t>kronman</a:t>
            </a:r>
            <a:r>
              <a:rPr lang="en-US" baseline="0" dirty="0" smtClean="0"/>
              <a:t>], ao40, </a:t>
            </a:r>
            <a:r>
              <a:rPr lang="en-US" baseline="0" dirty="0" err="1" smtClean="0"/>
              <a:t>gps</a:t>
            </a:r>
            <a:r>
              <a:rPr lang="en-US" baseline="0" dirty="0" smtClean="0"/>
              <a:t> receiver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2007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72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</a:t>
            </a:r>
            <a:r>
              <a:rPr lang="en-US" baseline="0" dirty="0" smtClean="0"/>
              <a:t> in terms of </a:t>
            </a:r>
            <a:r>
              <a:rPr lang="en-US" baseline="0" dirty="0" err="1" smtClean="0"/>
              <a:t>offbore</a:t>
            </a:r>
            <a:r>
              <a:rPr lang="en-US" baseline="0" dirty="0" smtClean="0"/>
              <a:t> sight theta, and clock angle phi</a:t>
            </a:r>
          </a:p>
          <a:p>
            <a:r>
              <a:rPr lang="en-US" baseline="0" dirty="0" smtClean="0"/>
              <a:t>Cite GPS Block… Marquis</a:t>
            </a:r>
          </a:p>
          <a:p>
            <a:r>
              <a:rPr lang="en-US" baseline="0" dirty="0" smtClean="0"/>
              <a:t>Cite </a:t>
            </a:r>
            <a:r>
              <a:rPr lang="en-US" baseline="0" dirty="0" err="1" smtClean="0"/>
              <a:t>montenbruck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7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2037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2037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7" y="85534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1227846"/>
            <a:ext cx="5111750" cy="54015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7" y="2135506"/>
            <a:ext cx="3008313" cy="4189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5105400"/>
            <a:ext cx="5486400" cy="567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4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73090"/>
            <a:ext cx="5486400" cy="803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480"/>
            <a:ext cx="8229600" cy="3931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5960"/>
            <a:ext cx="403860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5960"/>
            <a:ext cx="403860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7" y="85534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27846"/>
            <a:ext cx="5111750" cy="54015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7" y="2135506"/>
            <a:ext cx="3008313" cy="4189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05400"/>
            <a:ext cx="5486400" cy="567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4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73090"/>
            <a:ext cx="5486400" cy="803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6637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40280"/>
            <a:ext cx="82296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39963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Extended GNSS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Cullen </a:t>
            </a:r>
            <a:r>
              <a:rPr lang="en-US" cap="small" dirty="0" smtClean="0"/>
              <a:t>Self</a:t>
            </a:r>
          </a:p>
          <a:p>
            <a:r>
              <a:rPr lang="en-US" sz="2400" dirty="0" smtClean="0"/>
              <a:t>December 9, 2016</a:t>
            </a:r>
          </a:p>
        </p:txBody>
      </p:sp>
      <p:sp>
        <p:nvSpPr>
          <p:cNvPr id="2" name="Rectangle 1"/>
          <p:cNvSpPr/>
          <p:nvPr/>
        </p:nvSpPr>
        <p:spPr>
          <a:xfrm>
            <a:off x="3670951" y="1899592"/>
            <a:ext cx="15953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>
                <a:solidFill>
                  <a:srgbClr val="898989"/>
                </a:solidFill>
                <a:latin typeface="+mn-lt"/>
              </a:rPr>
              <a:t>ASE 372N</a:t>
            </a:r>
            <a:endParaRPr lang="en-US" sz="2800" dirty="0">
              <a:solidFill>
                <a:srgbClr val="8989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7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63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1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SVs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17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43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AO40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92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9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45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07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Implement more SVs, L2</a:t>
                </a:r>
              </a:p>
              <a:p>
                <a:r>
                  <a:rPr lang="en-US" dirty="0" smtClean="0"/>
                  <a:t>Better RX model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/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08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Feasibility of Using GPS in Space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my GPS receiver work on the moon?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6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115690"/>
            <a:ext cx="4078520" cy="3635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GNSS SVs 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2037"/>
            <a:ext cx="6705600" cy="4144963"/>
          </a:xfrm>
        </p:spPr>
        <p:txBody>
          <a:bodyPr>
            <a:normAutofit/>
          </a:bodyPr>
          <a:lstStyle/>
          <a:p>
            <a:r>
              <a:rPr lang="en-US" dirty="0" smtClean="0"/>
              <a:t>Antenna pointed at Earth</a:t>
            </a:r>
          </a:p>
          <a:p>
            <a:r>
              <a:rPr lang="en-US" dirty="0" smtClean="0"/>
              <a:t>Emit a Hemisphere of Radio Waves</a:t>
            </a:r>
          </a:p>
          <a:p>
            <a:pPr lvl="1"/>
            <a:r>
              <a:rPr lang="en-US" dirty="0" smtClean="0"/>
              <a:t>Most power in “Main Lobe”</a:t>
            </a:r>
          </a:p>
          <a:p>
            <a:pPr lvl="1"/>
            <a:r>
              <a:rPr lang="en-US" dirty="0" smtClean="0"/>
              <a:t>“Side Lobes” still have some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Classified Geosynchronous Satellite </a:t>
            </a:r>
            <a:r>
              <a:rPr lang="en-US" sz="2400" dirty="0" smtClean="0"/>
              <a:t>(42,164 km)</a:t>
            </a:r>
          </a:p>
          <a:p>
            <a:r>
              <a:rPr lang="en-US" dirty="0" smtClean="0"/>
              <a:t>AMSAT-Oscar-40 </a:t>
            </a:r>
            <a:r>
              <a:rPr lang="en-US" sz="2400" dirty="0" smtClean="0"/>
              <a:t>(58,800 km)</a:t>
            </a:r>
          </a:p>
          <a:p>
            <a:r>
              <a:rPr lang="en-US" dirty="0" smtClean="0"/>
              <a:t>GIOVE-A SGR-GEO </a:t>
            </a:r>
            <a:r>
              <a:rPr lang="en-US" sz="2400" dirty="0" smtClean="0"/>
              <a:t>(23,200 km)</a:t>
            </a:r>
          </a:p>
          <a:p>
            <a:r>
              <a:rPr lang="en-US" dirty="0" smtClean="0"/>
              <a:t>MMS </a:t>
            </a:r>
            <a:r>
              <a:rPr lang="en-US" sz="2400" dirty="0" smtClean="0"/>
              <a:t>(76,000 km)</a:t>
            </a:r>
          </a:p>
        </p:txBody>
      </p:sp>
    </p:spTree>
    <p:extLst>
      <p:ext uri="{BB962C8B-B14F-4D97-AF65-F5344CB8AC3E}">
        <p14:creationId xmlns:p14="http://schemas.microsoft.com/office/powerpoint/2010/main" val="119398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I test without going to the moon?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the Receiver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Antenna</a:t>
            </a:r>
          </a:p>
          <a:p>
            <a:r>
              <a:rPr lang="en-US" dirty="0" smtClean="0"/>
              <a:t>Noise</a:t>
            </a:r>
          </a:p>
          <a:p>
            <a:r>
              <a:rPr lang="en-US" dirty="0" smtClean="0"/>
              <a:t>Gain</a:t>
            </a:r>
          </a:p>
          <a:p>
            <a:r>
              <a:rPr lang="en-US" dirty="0" smtClean="0"/>
              <a:t>Tracking Algorithm</a:t>
            </a:r>
          </a:p>
        </p:txBody>
      </p:sp>
    </p:spTree>
    <p:extLst>
      <p:ext uri="{BB962C8B-B14F-4D97-AF65-F5344CB8AC3E}">
        <p14:creationId xmlns:p14="http://schemas.microsoft.com/office/powerpoint/2010/main" val="114798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Governing Equations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07" y="2694781"/>
            <a:ext cx="5133975" cy="523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08" y="3733800"/>
            <a:ext cx="6429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Gain patterns of GPS Block IIR &amp; IIR(M) SVs (Lockheed Martin)</a:t>
            </a:r>
          </a:p>
          <a:p>
            <a:r>
              <a:rPr lang="en-US" dirty="0" smtClean="0"/>
              <a:t>GNSS Attitude Models (</a:t>
            </a:r>
            <a:r>
              <a:rPr lang="en-US" dirty="0" err="1" smtClean="0"/>
              <a:t>Montenbruck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SVs are similar</a:t>
            </a:r>
          </a:p>
          <a:p>
            <a:r>
              <a:rPr lang="en-US" dirty="0" smtClean="0"/>
              <a:t>SVs nominally emit 30 </a:t>
            </a:r>
            <a:r>
              <a:rPr lang="en-US" dirty="0" err="1" smtClean="0"/>
              <a:t>dBW</a:t>
            </a:r>
            <a:r>
              <a:rPr lang="en-US" dirty="0" smtClean="0"/>
              <a:t> of power</a:t>
            </a:r>
          </a:p>
          <a:p>
            <a:r>
              <a:rPr lang="en-US" dirty="0" smtClean="0"/>
              <a:t>Receiver has uniform gain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6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-3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4-3_UT_Primary_powerpoint" id="{61866072-C676-4D29-BFE2-1D4FE8750912}" vid="{244C2F13-E7CF-4C00-8AFD-E10745B4CDA7}"/>
    </a:ext>
  </a:extLst>
</a:theme>
</file>

<file path=ppt/theme/theme2.xml><?xml version="1.0" encoding="utf-8"?>
<a:theme xmlns:a="http://schemas.openxmlformats.org/drawingml/2006/main" name="4-3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4-3_UT_Primary_powerpoint" id="{61866072-C676-4D29-BFE2-1D4FE8750912}" vid="{9652252C-F8E8-450C-8C03-B1DBDF188709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5725</TotalTime>
  <Words>302</Words>
  <Application>Microsoft Office PowerPoint</Application>
  <PresentationFormat>On-screen Show (4:3)</PresentationFormat>
  <Paragraphs>56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ヒラギノ角ゴ Pro W3</vt:lpstr>
      <vt:lpstr>4-3 Light Background</vt:lpstr>
      <vt:lpstr>4-3 White Backgroud</vt:lpstr>
      <vt:lpstr>Extended GNSS</vt:lpstr>
      <vt:lpstr>Feasibility of Using GPS in Space</vt:lpstr>
      <vt:lpstr>How GNSS SVs Broadcast</vt:lpstr>
      <vt:lpstr>Baseline</vt:lpstr>
      <vt:lpstr>Process</vt:lpstr>
      <vt:lpstr>Quality of the Receiver</vt:lpstr>
      <vt:lpstr>Governing Equations</vt:lpstr>
      <vt:lpstr>Data Sources</vt:lpstr>
      <vt:lpstr>Assumptions</vt:lpstr>
      <vt:lpstr>Results</vt:lpstr>
      <vt:lpstr>Single SV</vt:lpstr>
      <vt:lpstr>Many SVs</vt:lpstr>
      <vt:lpstr>DOP</vt:lpstr>
      <vt:lpstr>AO40 Replication</vt:lpstr>
      <vt:lpstr>Conclusions</vt:lpstr>
      <vt:lpstr>Observability</vt:lpstr>
      <vt:lpstr>Possible Reach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Self, Matthew C</cp:lastModifiedBy>
  <cp:revision>384</cp:revision>
  <cp:lastPrinted>2011-01-24T02:49:42Z</cp:lastPrinted>
  <dcterms:created xsi:type="dcterms:W3CDTF">2011-06-30T15:04:08Z</dcterms:created>
  <dcterms:modified xsi:type="dcterms:W3CDTF">2016-12-09T03:56:03Z</dcterms:modified>
  <cp:category/>
</cp:coreProperties>
</file>