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75baf3f27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75baf3f27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75baf3f27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75baf3f27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7730dea4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7730dea4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b75baf3f27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Google Shape;26;gb75baf3f27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b75baf3f27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b75baf3f27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b75baf3f27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b75baf3f27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75baf3f27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75baf3f27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75baf3f27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75baf3f27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75baf3f27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75baf3f27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75baf3f27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75baf3f27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7730dea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7730dea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628400" y="875450"/>
            <a:ext cx="5829000" cy="35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">
  <p:cSld name="SECTION_HEADER_1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1F1F1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41825" y="426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ctrTitle"/>
          </p:nvPr>
        </p:nvSpPr>
        <p:spPr>
          <a:xfrm>
            <a:off x="1628400" y="875450"/>
            <a:ext cx="5829000" cy="35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memes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/>
        </p:nvSpPr>
        <p:spPr>
          <a:xfrm>
            <a:off x="1852350" y="3502100"/>
            <a:ext cx="5439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534150" y="2094600"/>
            <a:ext cx="8075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4"/>
                </a:solidFill>
              </a:rPr>
              <a:t>Systems Thinking</a:t>
            </a:r>
            <a:r>
              <a:rPr lang="en" sz="2500">
                <a:solidFill>
                  <a:schemeClr val="dk1"/>
                </a:solidFill>
              </a:rPr>
              <a:t> is </a:t>
            </a:r>
            <a:r>
              <a:rPr lang="en" sz="2500">
                <a:solidFill>
                  <a:schemeClr val="dk1"/>
                </a:solidFill>
              </a:rPr>
              <a:t>the </a:t>
            </a:r>
            <a:r>
              <a:rPr lang="en" sz="2500">
                <a:solidFill>
                  <a:schemeClr val="accent1"/>
                </a:solidFill>
              </a:rPr>
              <a:t>opposite of linear thinking</a:t>
            </a:r>
            <a:r>
              <a:rPr lang="en" sz="2500">
                <a:solidFill>
                  <a:schemeClr val="dk1"/>
                </a:solidFill>
              </a:rPr>
              <a:t>; holistic (</a:t>
            </a:r>
            <a:r>
              <a:rPr lang="en" sz="2500">
                <a:solidFill>
                  <a:schemeClr val="accent1"/>
                </a:solidFill>
              </a:rPr>
              <a:t>integrative</a:t>
            </a:r>
            <a:r>
              <a:rPr lang="en" sz="2500">
                <a:solidFill>
                  <a:schemeClr val="dk1"/>
                </a:solidFill>
              </a:rPr>
              <a:t>) versus analytic (dissective) thinking. 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3907425" y="2880200"/>
            <a:ext cx="4204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- </a:t>
            </a:r>
            <a:r>
              <a:rPr lang="en" sz="1100">
                <a:solidFill>
                  <a:schemeClr val="dk2"/>
                </a:solidFill>
              </a:rPr>
              <a:t>Monat, J. P., &amp; Gannon, T. F. (2015). What is systems thinking? A review of selected literature plus recommendations. </a:t>
            </a:r>
            <a:r>
              <a:rPr i="1" lang="en" sz="1100">
                <a:solidFill>
                  <a:schemeClr val="dk2"/>
                </a:solidFill>
              </a:rPr>
              <a:t>American Journal of Systems Science</a:t>
            </a:r>
            <a:r>
              <a:rPr lang="en" sz="1100">
                <a:solidFill>
                  <a:schemeClr val="dk2"/>
                </a:solidFill>
              </a:rPr>
              <a:t>, </a:t>
            </a:r>
            <a:r>
              <a:rPr i="1" lang="en" sz="1100">
                <a:solidFill>
                  <a:schemeClr val="dk2"/>
                </a:solidFill>
              </a:rPr>
              <a:t>4</a:t>
            </a:r>
            <a:r>
              <a:rPr lang="en" sz="1100">
                <a:solidFill>
                  <a:schemeClr val="dk2"/>
                </a:solidFill>
              </a:rPr>
              <a:t>(1), 11-26.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09349">
            <a:off x="6423291" y="1239813"/>
            <a:ext cx="2098647" cy="2896246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1" name="Google Shape;14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07318">
            <a:off x="5185236" y="1896994"/>
            <a:ext cx="1648982" cy="248716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6"/>
          <p:cNvSpPr txBox="1"/>
          <p:nvPr>
            <p:ph type="ctrTitle"/>
          </p:nvPr>
        </p:nvSpPr>
        <p:spPr>
          <a:xfrm>
            <a:off x="337300" y="223800"/>
            <a:ext cx="5762700" cy="10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Donella Meadows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337300" y="1421600"/>
            <a:ext cx="43653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</a:rPr>
              <a:t>“There are </a:t>
            </a:r>
            <a:r>
              <a:rPr lang="en" sz="2900">
                <a:solidFill>
                  <a:schemeClr val="accent1"/>
                </a:solidFill>
              </a:rPr>
              <a:t>no separate systems</a:t>
            </a:r>
            <a:r>
              <a:rPr lang="en" sz="2900">
                <a:solidFill>
                  <a:schemeClr val="dk1"/>
                </a:solidFill>
              </a:rPr>
              <a:t>. The world is a continuum. Where to draw a boundary around a system </a:t>
            </a:r>
            <a:r>
              <a:rPr lang="en" sz="2900">
                <a:solidFill>
                  <a:schemeClr val="accent1"/>
                </a:solidFill>
              </a:rPr>
              <a:t>depends on the purpose of the discussion</a:t>
            </a:r>
            <a:r>
              <a:rPr lang="en" sz="2900">
                <a:solidFill>
                  <a:schemeClr val="dk1"/>
                </a:solidFill>
              </a:rPr>
              <a:t>.”</a:t>
            </a:r>
            <a:endParaRPr sz="2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type="ctrTitle"/>
          </p:nvPr>
        </p:nvSpPr>
        <p:spPr>
          <a:xfrm>
            <a:off x="405950" y="806700"/>
            <a:ext cx="8287500" cy="35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“The important thing is not to stop questioning</a:t>
            </a:r>
            <a:endParaRPr sz="6700">
              <a:solidFill>
                <a:schemeClr val="accent1"/>
              </a:solidFill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5348350" y="2778275"/>
            <a:ext cx="164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</a:t>
            </a:r>
            <a:r>
              <a:rPr lang="en">
                <a:solidFill>
                  <a:schemeClr val="dk1"/>
                </a:solidFill>
              </a:rPr>
              <a:t>Albert Einstein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5923775" y="3064850"/>
            <a:ext cx="16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 Wayne Gretzky”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6468400" y="3361725"/>
            <a:ext cx="19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- MICHAEL SCOTT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59"/>
              <a:t>Conservation Biology is first and foremost a </a:t>
            </a:r>
            <a:r>
              <a:rPr b="1" lang="en" sz="4059">
                <a:solidFill>
                  <a:schemeClr val="accent1"/>
                </a:solidFill>
              </a:rPr>
              <a:t>multidisciplinary subject</a:t>
            </a:r>
            <a:r>
              <a:rPr lang="en" sz="3359"/>
              <a:t> </a:t>
            </a:r>
            <a:endParaRPr sz="335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59"/>
              <a:t>requiring an integrative approach to problem-solving</a:t>
            </a:r>
            <a:endParaRPr sz="3359"/>
          </a:p>
        </p:txBody>
      </p:sp>
      <p:sp>
        <p:nvSpPr>
          <p:cNvPr id="29" name="Google Shape;29;p7"/>
          <p:cNvSpPr txBox="1"/>
          <p:nvPr/>
        </p:nvSpPr>
        <p:spPr>
          <a:xfrm rot="603618">
            <a:off x="395931" y="1059537"/>
            <a:ext cx="2112379" cy="3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Conservation </a:t>
            </a:r>
            <a:r>
              <a:rPr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behavior</a:t>
            </a:r>
            <a:endParaRPr sz="12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30;p7"/>
          <p:cNvSpPr txBox="1"/>
          <p:nvPr/>
        </p:nvSpPr>
        <p:spPr>
          <a:xfrm rot="1648466">
            <a:off x="6903127" y="3880467"/>
            <a:ext cx="1487799" cy="3692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Conservation</a:t>
            </a:r>
            <a:r>
              <a:rPr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law</a:t>
            </a:r>
            <a:endParaRPr sz="12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31;p7"/>
          <p:cNvSpPr txBox="1"/>
          <p:nvPr/>
        </p:nvSpPr>
        <p:spPr>
          <a:xfrm rot="-850028">
            <a:off x="6455366" y="892673"/>
            <a:ext cx="1910919" cy="369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Conservation</a:t>
            </a:r>
            <a:r>
              <a:rPr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journalism</a:t>
            </a:r>
            <a:endParaRPr sz="12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32;p7"/>
          <p:cNvSpPr txBox="1"/>
          <p:nvPr/>
        </p:nvSpPr>
        <p:spPr>
          <a:xfrm>
            <a:off x="5773825" y="4300850"/>
            <a:ext cx="211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Ecosystem </a:t>
            </a:r>
            <a:r>
              <a:rPr b="1"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Conservation</a:t>
            </a:r>
            <a:endParaRPr sz="12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33;p7"/>
          <p:cNvSpPr txBox="1"/>
          <p:nvPr/>
        </p:nvSpPr>
        <p:spPr>
          <a:xfrm rot="-644317">
            <a:off x="1893938" y="497741"/>
            <a:ext cx="2112393" cy="3694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Conservation</a:t>
            </a:r>
            <a:r>
              <a:rPr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social science</a:t>
            </a:r>
            <a:endParaRPr sz="12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34;p7"/>
          <p:cNvSpPr txBox="1"/>
          <p:nvPr/>
        </p:nvSpPr>
        <p:spPr>
          <a:xfrm rot="-467713">
            <a:off x="512236" y="4300803"/>
            <a:ext cx="2112320" cy="3694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Conservation</a:t>
            </a:r>
            <a:r>
              <a:rPr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ethics</a:t>
            </a:r>
            <a:endParaRPr sz="12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35;p7"/>
          <p:cNvSpPr txBox="1"/>
          <p:nvPr/>
        </p:nvSpPr>
        <p:spPr>
          <a:xfrm rot="704544">
            <a:off x="512194" y="3744091"/>
            <a:ext cx="2112407" cy="3692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Conservation</a:t>
            </a:r>
            <a:r>
              <a:rPr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marketing</a:t>
            </a:r>
            <a:endParaRPr sz="12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7"/>
          <p:cNvSpPr txBox="1"/>
          <p:nvPr/>
        </p:nvSpPr>
        <p:spPr>
          <a:xfrm rot="-1465">
            <a:off x="4789818" y="392430"/>
            <a:ext cx="211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Conservation </a:t>
            </a:r>
            <a:r>
              <a:rPr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physiology</a:t>
            </a:r>
            <a:endParaRPr sz="12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37;p7"/>
          <p:cNvSpPr txBox="1"/>
          <p:nvPr/>
        </p:nvSpPr>
        <p:spPr>
          <a:xfrm rot="-2258">
            <a:off x="2630547" y="4227205"/>
            <a:ext cx="2740501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Endangered  Species </a:t>
            </a:r>
            <a:r>
              <a:rPr b="1"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Conservation</a:t>
            </a:r>
            <a:endParaRPr sz="12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38;p7"/>
          <p:cNvSpPr txBox="1"/>
          <p:nvPr/>
        </p:nvSpPr>
        <p:spPr>
          <a:xfrm rot="-3574292">
            <a:off x="7439256" y="2790538"/>
            <a:ext cx="1927488" cy="369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Environmental business</a:t>
            </a:r>
            <a:endParaRPr sz="12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39;p7"/>
          <p:cNvSpPr txBox="1"/>
          <p:nvPr/>
        </p:nvSpPr>
        <p:spPr>
          <a:xfrm rot="603405">
            <a:off x="401509" y="360836"/>
            <a:ext cx="1388128" cy="3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Reserve Design</a:t>
            </a:r>
            <a:endParaRPr sz="12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40;p7"/>
          <p:cNvSpPr txBox="1"/>
          <p:nvPr/>
        </p:nvSpPr>
        <p:spPr>
          <a:xfrm rot="148553">
            <a:off x="3598516" y="892704"/>
            <a:ext cx="1201422" cy="3693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Restoration</a:t>
            </a:r>
            <a:endParaRPr sz="12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41;p7"/>
          <p:cNvSpPr txBox="1"/>
          <p:nvPr/>
        </p:nvSpPr>
        <p:spPr>
          <a:xfrm rot="-1624035">
            <a:off x="5488518" y="3453021"/>
            <a:ext cx="2112360" cy="3692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Ecological Economics</a:t>
            </a:r>
            <a:endParaRPr sz="12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42;p7"/>
          <p:cNvSpPr txBox="1"/>
          <p:nvPr/>
        </p:nvSpPr>
        <p:spPr>
          <a:xfrm rot="4283678">
            <a:off x="43008" y="2238540"/>
            <a:ext cx="797372" cy="3694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Eco-arts</a:t>
            </a:r>
            <a:endParaRPr sz="12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ctrTitle"/>
          </p:nvPr>
        </p:nvSpPr>
        <p:spPr>
          <a:xfrm>
            <a:off x="1628400" y="875450"/>
            <a:ext cx="5829000" cy="35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memes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ctrTitle"/>
          </p:nvPr>
        </p:nvSpPr>
        <p:spPr>
          <a:xfrm>
            <a:off x="0" y="0"/>
            <a:ext cx="9144000" cy="9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Richard Dawkins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3" name="Google Shape;5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82496">
            <a:off x="4487209" y="1390379"/>
            <a:ext cx="3946157" cy="2219692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4" name="Google Shape;54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8250" y="2571758"/>
            <a:ext cx="1212975" cy="183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956813">
            <a:off x="5365004" y="2564223"/>
            <a:ext cx="1400843" cy="2292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210488">
            <a:off x="6367408" y="2304745"/>
            <a:ext cx="1697935" cy="257876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9"/>
          <p:cNvSpPr txBox="1"/>
          <p:nvPr/>
        </p:nvSpPr>
        <p:spPr>
          <a:xfrm>
            <a:off x="321075" y="571175"/>
            <a:ext cx="164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1976</a:t>
            </a:r>
            <a:endParaRPr sz="2400"/>
          </a:p>
        </p:txBody>
      </p:sp>
      <p:pic>
        <p:nvPicPr>
          <p:cNvPr id="58" name="Google Shape;58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7938" y="1125275"/>
            <a:ext cx="1212975" cy="1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 txBox="1"/>
          <p:nvPr/>
        </p:nvSpPr>
        <p:spPr>
          <a:xfrm>
            <a:off x="2064150" y="1578175"/>
            <a:ext cx="2197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George C. Williams' Adaptation and Natural Selection (1966)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9"/>
          <p:cNvSpPr txBox="1"/>
          <p:nvPr/>
        </p:nvSpPr>
        <p:spPr>
          <a:xfrm>
            <a:off x="473875" y="3258213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meme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unit of human cultural evolution.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9"/>
          <p:cNvSpPr txBox="1"/>
          <p:nvPr/>
        </p:nvSpPr>
        <p:spPr>
          <a:xfrm>
            <a:off x="473875" y="3873825"/>
            <a:ext cx="3461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meme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\MEEM\ noun. 1 : an idea, behavior, style, or usage that spreads from person to person within a culture.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/>
        </p:nvSpPr>
        <p:spPr>
          <a:xfrm>
            <a:off x="1553050" y="1634750"/>
            <a:ext cx="5439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memes </a:t>
            </a:r>
            <a:r>
              <a:rPr lang="en" sz="5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en" sz="5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culture</a:t>
            </a:r>
            <a:endParaRPr sz="5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0"/>
          <p:cNvSpPr txBox="1"/>
          <p:nvPr/>
        </p:nvSpPr>
        <p:spPr>
          <a:xfrm>
            <a:off x="2100250" y="2363025"/>
            <a:ext cx="5556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genes</a:t>
            </a:r>
            <a:r>
              <a:rPr lang="en" sz="5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organism</a:t>
            </a:r>
            <a:endParaRPr sz="5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ctrTitle"/>
          </p:nvPr>
        </p:nvSpPr>
        <p:spPr>
          <a:xfrm>
            <a:off x="678675" y="875450"/>
            <a:ext cx="7457400" cy="35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59">
                <a:solidFill>
                  <a:schemeClr val="accent4"/>
                </a:solidFill>
              </a:rPr>
              <a:t>Genetic diversity</a:t>
            </a:r>
            <a:r>
              <a:rPr lang="en" sz="3359">
                <a:solidFill>
                  <a:schemeClr val="accent3"/>
                </a:solidFill>
              </a:rPr>
              <a:t> </a:t>
            </a:r>
            <a:r>
              <a:rPr lang="en" sz="3359"/>
              <a:t>is the </a:t>
            </a:r>
            <a:endParaRPr sz="335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9">
                <a:solidFill>
                  <a:schemeClr val="accent1"/>
                </a:solidFill>
              </a:rPr>
              <a:t>ultimate source of biodiversity</a:t>
            </a:r>
            <a:r>
              <a:rPr lang="en" sz="3359"/>
              <a:t> </a:t>
            </a:r>
            <a:endParaRPr sz="335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9"/>
              <a:t>at all levels and the material on which </a:t>
            </a:r>
            <a:r>
              <a:rPr lang="en" sz="3359">
                <a:solidFill>
                  <a:schemeClr val="accent1"/>
                </a:solidFill>
              </a:rPr>
              <a:t>evolution acts upon</a:t>
            </a:r>
            <a:r>
              <a:rPr lang="en" sz="3359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ctrTitle"/>
          </p:nvPr>
        </p:nvSpPr>
        <p:spPr>
          <a:xfrm>
            <a:off x="678675" y="875450"/>
            <a:ext cx="7457400" cy="35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59">
                <a:solidFill>
                  <a:schemeClr val="accent4"/>
                </a:solidFill>
              </a:rPr>
              <a:t>The Evolutionary Play</a:t>
            </a:r>
            <a:endParaRPr b="1" sz="395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59"/>
              <a:t> </a:t>
            </a:r>
            <a:r>
              <a:rPr lang="en" sz="3959">
                <a:solidFill>
                  <a:schemeClr val="accent1"/>
                </a:solidFill>
              </a:rPr>
              <a:t>evolution</a:t>
            </a:r>
            <a:r>
              <a:rPr lang="en" sz="3959"/>
              <a:t> is the basic axiom that </a:t>
            </a:r>
            <a:r>
              <a:rPr lang="en" sz="3959">
                <a:solidFill>
                  <a:schemeClr val="accent1"/>
                </a:solidFill>
              </a:rPr>
              <a:t>unites</a:t>
            </a:r>
            <a:r>
              <a:rPr lang="en" sz="3959"/>
              <a:t> the field of </a:t>
            </a:r>
            <a:r>
              <a:rPr lang="en" sz="3959">
                <a:solidFill>
                  <a:schemeClr val="accent1"/>
                </a:solidFill>
              </a:rPr>
              <a:t>biology</a:t>
            </a:r>
            <a:r>
              <a:rPr lang="en" sz="3959"/>
              <a:t>.</a:t>
            </a:r>
            <a:endParaRPr sz="5800"/>
          </a:p>
        </p:txBody>
      </p:sp>
      <p:sp>
        <p:nvSpPr>
          <p:cNvPr id="78" name="Google Shape;78;p12"/>
          <p:cNvSpPr txBox="1"/>
          <p:nvPr/>
        </p:nvSpPr>
        <p:spPr>
          <a:xfrm>
            <a:off x="1373400" y="4005350"/>
            <a:ext cx="653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"Nothing in biology makes sense except in the light of evolution"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79" name="Google Shape;79;p12"/>
          <p:cNvSpPr txBox="1"/>
          <p:nvPr/>
        </p:nvSpPr>
        <p:spPr>
          <a:xfrm>
            <a:off x="5441225" y="4285100"/>
            <a:ext cx="298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 </a:t>
            </a:r>
            <a:r>
              <a:rPr lang="en">
                <a:solidFill>
                  <a:schemeClr val="lt1"/>
                </a:solidFill>
              </a:rPr>
              <a:t>Theodosius Dobzhansky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2"/>
          <p:cNvSpPr txBox="1"/>
          <p:nvPr/>
        </p:nvSpPr>
        <p:spPr>
          <a:xfrm rot="-1501092">
            <a:off x="195409" y="851046"/>
            <a:ext cx="3175882" cy="5233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The Ecological Theater</a:t>
            </a:r>
            <a:endParaRPr sz="2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2"/>
          <p:cNvSpPr txBox="1"/>
          <p:nvPr/>
        </p:nvSpPr>
        <p:spPr>
          <a:xfrm rot="1754180">
            <a:off x="5854745" y="979978"/>
            <a:ext cx="2783710" cy="5540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Human Presence</a:t>
            </a:r>
            <a:endParaRPr sz="24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1668600" y="517650"/>
            <a:ext cx="5806800" cy="4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goal of conservation biology is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not </a:t>
            </a: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to stop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evolutionary change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 conserve the 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status quo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but rather to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ensure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that populations may continue to </a:t>
            </a: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respond to environmental change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an adaptive manner.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59"/>
              <a:t>Conservation Biology is first and foremost a </a:t>
            </a:r>
            <a:r>
              <a:rPr lang="en" sz="3350"/>
              <a:t>multidisciplinary subject</a:t>
            </a:r>
            <a:r>
              <a:rPr lang="en" sz="3350"/>
              <a:t> requiring an </a:t>
            </a:r>
            <a:r>
              <a:rPr b="1" lang="en" sz="4650">
                <a:solidFill>
                  <a:schemeClr val="accent1"/>
                </a:solidFill>
              </a:rPr>
              <a:t>integrative</a:t>
            </a:r>
            <a:r>
              <a:rPr b="1" lang="en" sz="3350"/>
              <a:t> </a:t>
            </a:r>
            <a:endParaRPr b="1" sz="33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50"/>
              <a:t>approach</a:t>
            </a:r>
            <a:r>
              <a:rPr lang="en" sz="3359"/>
              <a:t> to problem-solving</a:t>
            </a:r>
            <a:endParaRPr sz="3359"/>
          </a:p>
        </p:txBody>
      </p:sp>
      <p:sp>
        <p:nvSpPr>
          <p:cNvPr id="92" name="Google Shape;92;p14"/>
          <p:cNvSpPr txBox="1"/>
          <p:nvPr/>
        </p:nvSpPr>
        <p:spPr>
          <a:xfrm rot="603618">
            <a:off x="395931" y="1059537"/>
            <a:ext cx="2112379" cy="3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Conservation </a:t>
            </a:r>
            <a:r>
              <a:rPr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behavior</a:t>
            </a:r>
            <a:endParaRPr sz="12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 rot="1648466">
            <a:off x="6779102" y="3975542"/>
            <a:ext cx="1487799" cy="3692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Conservation</a:t>
            </a:r>
            <a:r>
              <a:rPr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law</a:t>
            </a:r>
            <a:endParaRPr sz="12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 txBox="1"/>
          <p:nvPr/>
        </p:nvSpPr>
        <p:spPr>
          <a:xfrm rot="-850028">
            <a:off x="6455366" y="892673"/>
            <a:ext cx="1910919" cy="369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Conservation</a:t>
            </a:r>
            <a:r>
              <a:rPr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journalism</a:t>
            </a:r>
            <a:endParaRPr sz="12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5773825" y="4300850"/>
            <a:ext cx="211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Ecosystem </a:t>
            </a:r>
            <a:r>
              <a:rPr b="1"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Conservation</a:t>
            </a:r>
            <a:endParaRPr sz="12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 rot="-644317">
            <a:off x="1893938" y="497741"/>
            <a:ext cx="2112393" cy="3694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Conservation</a:t>
            </a:r>
            <a:r>
              <a:rPr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social science</a:t>
            </a:r>
            <a:endParaRPr sz="12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 rot="-467713">
            <a:off x="512236" y="4300803"/>
            <a:ext cx="2112320" cy="3694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Conservation</a:t>
            </a:r>
            <a:r>
              <a:rPr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ethics</a:t>
            </a:r>
            <a:endParaRPr sz="12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 rot="704544">
            <a:off x="512194" y="3744091"/>
            <a:ext cx="2112407" cy="3692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Conservation</a:t>
            </a:r>
            <a:r>
              <a:rPr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marketing</a:t>
            </a:r>
            <a:endParaRPr sz="12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4"/>
          <p:cNvSpPr txBox="1"/>
          <p:nvPr/>
        </p:nvSpPr>
        <p:spPr>
          <a:xfrm rot="-1465">
            <a:off x="4789818" y="392430"/>
            <a:ext cx="211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Conservation </a:t>
            </a:r>
            <a:r>
              <a:rPr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physiology</a:t>
            </a:r>
            <a:endParaRPr sz="12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 rot="-2258">
            <a:off x="2630547" y="4227205"/>
            <a:ext cx="2740501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Endangered  Species </a:t>
            </a:r>
            <a:r>
              <a:rPr b="1"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Conservation</a:t>
            </a:r>
            <a:endParaRPr sz="12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 rot="-3574292">
            <a:off x="7439256" y="2790538"/>
            <a:ext cx="1927488" cy="369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Environmental business</a:t>
            </a:r>
            <a:endParaRPr sz="12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 rot="603405">
            <a:off x="401509" y="360836"/>
            <a:ext cx="1388128" cy="3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Reserve Design</a:t>
            </a:r>
            <a:endParaRPr sz="12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 rot="148553">
            <a:off x="3598516" y="892704"/>
            <a:ext cx="1201422" cy="3693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Restoration</a:t>
            </a:r>
            <a:endParaRPr sz="12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 rot="-1624035">
            <a:off x="4358593" y="4360046"/>
            <a:ext cx="2112360" cy="3692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Ecological Economics</a:t>
            </a:r>
            <a:endParaRPr sz="12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 rot="4283678">
            <a:off x="43008" y="2238540"/>
            <a:ext cx="797372" cy="3694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Eco-arts</a:t>
            </a:r>
            <a:endParaRPr sz="12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 rot="-642438">
            <a:off x="2401933" y="3792892"/>
            <a:ext cx="1096389" cy="3694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12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 rot="-631929">
            <a:off x="2170219" y="1059555"/>
            <a:ext cx="1061890" cy="3695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Engineering</a:t>
            </a:r>
            <a:endParaRPr sz="12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 rot="3391">
            <a:off x="517327" y="3043324"/>
            <a:ext cx="1216501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Epidemiology</a:t>
            </a:r>
            <a:endParaRPr sz="12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 rot="4283678">
            <a:off x="-10967" y="3792915"/>
            <a:ext cx="797372" cy="3694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Zoology</a:t>
            </a:r>
            <a:endParaRPr sz="12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 rot="-1531102">
            <a:off x="7341478" y="4526269"/>
            <a:ext cx="1020891" cy="369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Medicine</a:t>
            </a:r>
            <a:endParaRPr sz="12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 rot="-1028168">
            <a:off x="1483869" y="2601151"/>
            <a:ext cx="983563" cy="3695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Chemistry</a:t>
            </a:r>
            <a:endParaRPr sz="12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 rot="-826801">
            <a:off x="4553508" y="3744034"/>
            <a:ext cx="797247" cy="3694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Geology</a:t>
            </a:r>
            <a:endParaRPr sz="12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 rot="-1310685">
            <a:off x="4984920" y="808005"/>
            <a:ext cx="1252107" cy="3694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Biogeography</a:t>
            </a:r>
            <a:endParaRPr sz="12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 rot="-2067314">
            <a:off x="1882447" y="4478290"/>
            <a:ext cx="797508" cy="3693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Genetics</a:t>
            </a:r>
            <a:endParaRPr sz="12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 rot="1404240">
            <a:off x="6672186" y="2628659"/>
            <a:ext cx="1021873" cy="369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Education</a:t>
            </a:r>
            <a:endParaRPr sz="12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 rot="4284097">
            <a:off x="8104106" y="4087991"/>
            <a:ext cx="931231" cy="3694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Evolution</a:t>
            </a:r>
            <a:endParaRPr sz="12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 rot="-5050157">
            <a:off x="8285881" y="644059"/>
            <a:ext cx="797325" cy="369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Ecology</a:t>
            </a:r>
            <a:endParaRPr sz="12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 rot="4283678">
            <a:off x="6681358" y="221140"/>
            <a:ext cx="797372" cy="3694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Biology</a:t>
            </a:r>
            <a:endParaRPr sz="12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 rot="-642438">
            <a:off x="5408033" y="3751792"/>
            <a:ext cx="1096389" cy="3694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Mathematics</a:t>
            </a:r>
            <a:endParaRPr sz="12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 rot="-3907908">
            <a:off x="-191797" y="782385"/>
            <a:ext cx="1096467" cy="3693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Physics</a:t>
            </a:r>
            <a:endParaRPr sz="12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 rot="-642438">
            <a:off x="1593358" y="98617"/>
            <a:ext cx="1096389" cy="3694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Sociology</a:t>
            </a:r>
            <a:endParaRPr sz="12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 rot="-642767">
            <a:off x="2817815" y="4673529"/>
            <a:ext cx="1337918" cy="3694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Anthropology</a:t>
            </a:r>
            <a:endParaRPr sz="12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 rot="1404240">
            <a:off x="3614311" y="221159"/>
            <a:ext cx="1021873" cy="369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Policy</a:t>
            </a:r>
            <a:endParaRPr sz="12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7495986" y="285476"/>
            <a:ext cx="102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Philosophy</a:t>
            </a:r>
            <a:endParaRPr sz="12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 rot="-1908552">
            <a:off x="4066088" y="306404"/>
            <a:ext cx="1021643" cy="369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 rot="-1167028">
            <a:off x="4267173" y="98662"/>
            <a:ext cx="1279311" cy="369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Communication</a:t>
            </a:r>
            <a:endParaRPr sz="12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5683026" y="4690250"/>
            <a:ext cx="162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Computer Science</a:t>
            </a:r>
            <a:endParaRPr sz="12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 rot="-1652249">
            <a:off x="39394" y="2763115"/>
            <a:ext cx="1383431" cy="3694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Data structures</a:t>
            </a:r>
            <a:endParaRPr sz="12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Verba">
  <a:themeElements>
    <a:clrScheme name="Simple Dark">
      <a:dk1>
        <a:srgbClr val="E0E0E0"/>
      </a:dk1>
      <a:lt1>
        <a:srgbClr val="B0B0B0"/>
      </a:lt1>
      <a:dk2>
        <a:srgbClr val="6B6B6B"/>
      </a:dk2>
      <a:lt2>
        <a:srgbClr val="141414"/>
      </a:lt2>
      <a:accent1>
        <a:srgbClr val="F5B17A"/>
      </a:accent1>
      <a:accent2>
        <a:srgbClr val="5F89F5"/>
      </a:accent2>
      <a:accent3>
        <a:srgbClr val="7ABEF5"/>
      </a:accent3>
      <a:accent4>
        <a:srgbClr val="B0D0EB"/>
      </a:accent4>
      <a:accent5>
        <a:srgbClr val="F5736C"/>
      </a:accent5>
      <a:accent6>
        <a:srgbClr val="57D9C3"/>
      </a:accent6>
      <a:hlink>
        <a:srgbClr val="99E09B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