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5" r:id="rId7"/>
    <p:sldId id="273" r:id="rId8"/>
    <p:sldId id="266" r:id="rId9"/>
    <p:sldId id="268" r:id="rId10"/>
    <p:sldId id="267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A66AA-0783-462B-87D7-348BFCEEE2CF}" v="216" dt="2025-09-20T16:12:04.547"/>
    <p1510:client id="{D758DCC1-EE17-4044-994B-5ADF8265DB16}" v="120" dt="2025-09-21T11:10:55.628"/>
    <p1510:client id="{F7FF1D55-E2CE-442E-BD95-4E66789B70C4}" v="635" dt="2025-09-20T22:53:0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COREX GLOBAL | 2024 PERFORMANCE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Retail Sales &amp; Customer Behavior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FF266-CB6B-B7EB-C872-844E05F6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 fontScale="70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Prepared by: Culbert T </a:t>
            </a:r>
            <a:r>
              <a:rPr lang="en-US" sz="2000" dirty="0" err="1">
                <a:solidFill>
                  <a:srgbClr val="FFFFFF"/>
                </a:solidFill>
              </a:rPr>
              <a:t>Orhorhoro</a:t>
            </a:r>
            <a:r>
              <a:rPr lang="en-US" sz="2000" dirty="0">
                <a:solidFill>
                  <a:srgbClr val="FFFFFF"/>
                </a:solidFill>
              </a:rPr>
              <a:t> |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35FF3-8D05-EC1B-D72C-473DD459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2CD5A54-E521-E5E0-F80C-BA43CDD49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A47DE-9085-B6F8-5E87-956A4288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10817722" cy="7344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REGIONAL &amp; DEMOGRAPHIC INSIGHTS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388A-A923-DE6F-A8A0-A391FA0E7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717" y="1704954"/>
            <a:ext cx="5411838" cy="4238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Kano, Ibadan, Abuja, and Lagos were the top-performing states.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Together, six regions contributed the majority of revenue.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Sales performance was concentrated in urban centers, limiting regional spread.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Kano and Lagos showed consistent monthly revenue trends.</a:t>
            </a:r>
          </a:p>
          <a:p>
            <a:pPr>
              <a:spcBef>
                <a:spcPct val="20000"/>
              </a:spcBef>
            </a:pPr>
            <a:endParaRPr lang="en-US" sz="2400" dirty="0"/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31BDF2-05C9-6E66-890D-1EF71C65D7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366" t="20394" r="23416" b="13235"/>
          <a:stretch>
            <a:fillRect/>
          </a:stretch>
        </p:blipFill>
        <p:spPr>
          <a:xfrm>
            <a:off x="6710339" y="1721588"/>
            <a:ext cx="5250338" cy="304160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D87366D-8E20-0702-5B16-7B63EB7E2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EFB670-21F1-EB08-981F-D7969A8B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5354D8-46ED-F776-067E-F89807EB4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21D4BB-C69A-F1BC-24E9-387858327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2B4DB-DB90-4171-FD78-4FC1D9D77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8E4E52-D7A4-8601-99B4-5C6E1108D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047E1B-8CE6-4D2E-9768-A73CA6D5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245C3-BDD0-3BB1-7A9E-55A1AD6C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>
                <a:solidFill>
                  <a:srgbClr val="FFFFFF"/>
                </a:solidFill>
              </a:rPr>
              <a:t>REGIONAL &amp; DEMOGRAPHICS 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154241-D486-8ECC-932F-3678A80B2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909" t="20968" r="24182" b="12581"/>
          <a:stretch>
            <a:fillRect/>
          </a:stretch>
        </p:blipFill>
        <p:spPr>
          <a:xfrm>
            <a:off x="230548" y="1851275"/>
            <a:ext cx="11653270" cy="47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3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908A9-EBD6-1F99-4158-6B6DE03C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E3F1-B40B-EDE7-5EF8-F675413C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Corex </a:t>
            </a:r>
            <a:r>
              <a:rPr lang="en-US" sz="2400" dirty="0" err="1">
                <a:ea typeface="+mn-lt"/>
                <a:cs typeface="+mn-lt"/>
              </a:rPr>
              <a:t>Global’s</a:t>
            </a:r>
            <a:r>
              <a:rPr lang="en-US" sz="2400" dirty="0">
                <a:ea typeface="+mn-lt"/>
                <a:cs typeface="+mn-lt"/>
              </a:rPr>
              <a:t> 2024 performance was driven primarily by electronics and urban centers.</a:t>
            </a:r>
          </a:p>
          <a:p>
            <a:pPr>
              <a:spcBef>
                <a:spcPct val="2000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Customer loyalty was exceptional, with repeat buyers making up nearly all transactions.</a:t>
            </a:r>
          </a:p>
          <a:p>
            <a:pPr>
              <a:spcBef>
                <a:spcPct val="2000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New customer acquisition showed growth but remained uneven across the year.</a:t>
            </a:r>
          </a:p>
          <a:p>
            <a:pPr>
              <a:spcBef>
                <a:spcPct val="2000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The company is well-positioned for growth, but diversification is essential for stability.</a:t>
            </a:r>
          </a:p>
        </p:txBody>
      </p:sp>
    </p:spTree>
    <p:extLst>
      <p:ext uri="{BB962C8B-B14F-4D97-AF65-F5344CB8AC3E}">
        <p14:creationId xmlns:p14="http://schemas.microsoft.com/office/powerpoint/2010/main" val="332389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2F63A-8A6D-68BA-3C80-23880FE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8FF5-8BDD-FBC2-EC40-4FE3732B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Strengthen electronics promotions and supply chain resilience.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Diversify into groceries and household categories to balance revenue.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Expand marketing efforts into mid-tier regions beyond urban centers.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 Implement structured loyalty and retention programs.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Target marketing campaigns toward the 25–44 age demographic.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73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002A4-0913-6CD4-350A-8A454A5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55BC-2A76-BB59-AA3D-09158305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a typeface="+mn-lt"/>
                <a:cs typeface="+mn-lt"/>
              </a:rPr>
              <a:t>SQL queries used to generate datasets and KPIs.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a typeface="+mn-lt"/>
                <a:cs typeface="+mn-lt"/>
              </a:rPr>
              <a:t>CSV files prepared from MySQL database.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a typeface="+mn-lt"/>
                <a:cs typeface="+mn-lt"/>
              </a:rPr>
              <a:t>Power BI dashboards designed across four themes.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ea typeface="+mn-lt"/>
                <a:cs typeface="+mn-lt"/>
              </a:rPr>
              <a:t>Future steps include refining predictive insights and expanding category analysis.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2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9DA6-5E18-F467-63D0-AAFB9CA3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8C5-994A-1C03-AB45-66D493A5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>
                <a:latin typeface="Aptos"/>
                <a:ea typeface="Calibri"/>
                <a:cs typeface="Calibri"/>
              </a:rPr>
              <a:t>This presentation covers Corex </a:t>
            </a:r>
            <a:r>
              <a:rPr lang="en-US" err="1">
                <a:latin typeface="Aptos"/>
                <a:ea typeface="Calibri"/>
                <a:cs typeface="Calibri"/>
              </a:rPr>
              <a:t>Global’s</a:t>
            </a:r>
            <a:r>
              <a:rPr lang="en-US">
                <a:latin typeface="Aptos"/>
                <a:ea typeface="Calibri"/>
                <a:cs typeface="Calibri"/>
              </a:rPr>
              <a:t> 2024 retail performance insights across sales, customers, products, and regions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>
                <a:latin typeface="Aptos"/>
                <a:ea typeface="Calibri"/>
                <a:cs typeface="Calibri"/>
              </a:rPr>
              <a:t>The analysis followed a structured approach; database setup, SQL queries for KPI extraction, and Power BI visualization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>
                <a:latin typeface="Aptos"/>
                <a:ea typeface="Calibri"/>
                <a:cs typeface="Calibri"/>
              </a:rPr>
              <a:t>The goal is to understand customer behavior, revenue drivers, and opportunities for strategic growth</a:t>
            </a:r>
            <a:endParaRPr lang="en-US" sz="24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27464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D419B-90C7-E075-2009-EF26BA48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B290-140F-8D17-6DE9-333CEFFA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9331"/>
            <a:ext cx="4720711" cy="48910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Introduction</a:t>
            </a:r>
            <a:endParaRPr lang="en-US" dirty="0"/>
          </a:p>
          <a:p>
            <a:r>
              <a:rPr lang="en-US" sz="2400" dirty="0"/>
              <a:t>Outline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>
                <a:ea typeface="+mn-lt"/>
                <a:cs typeface="+mn-lt"/>
              </a:rPr>
              <a:t>Conclusion</a:t>
            </a:r>
          </a:p>
          <a:p>
            <a:r>
              <a:rPr lang="en-US" sz="2400" dirty="0"/>
              <a:t>Recommendations</a:t>
            </a:r>
          </a:p>
          <a:p>
            <a:r>
              <a:rPr lang="en-US" sz="2400" dirty="0"/>
              <a:t>Appendix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9620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2C937-1D51-DFF1-A7D7-A2CF672A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ADD679-EC67-883A-6D84-6C363AC5D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FBCCF-781A-730D-BC92-90E542D27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FEB326-D7C3-46B7-F6D9-FA6F7CF1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F3D6B-8767-0F11-34A4-228BB0372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03472-A751-8DD5-9CFD-C5B16AA0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8E5A4-F54A-F904-2225-24608A7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ptos Display"/>
                <a:ea typeface="Calibri"/>
                <a:cs typeface="Calibri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97DE-6E76-696B-BBB3-8845C128E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Aptos"/>
                <a:ea typeface="Calibri"/>
                <a:cs typeface="Calibri"/>
              </a:rPr>
              <a:t>Data Source:</a:t>
            </a:r>
            <a:r>
              <a:rPr lang="en-US" sz="2400" dirty="0">
                <a:latin typeface="Aptos"/>
                <a:ea typeface="Calibri"/>
                <a:cs typeface="Calibri"/>
              </a:rPr>
              <a:t> </a:t>
            </a:r>
            <a:r>
              <a:rPr lang="en-US" sz="2400" dirty="0">
                <a:ea typeface="+mn-lt"/>
                <a:cs typeface="+mn-lt"/>
              </a:rPr>
              <a:t>The dataset was adapted from real client data and subsequently refined using AI-driven techniques to ensure privacy and protect sensitive client information</a:t>
            </a:r>
            <a:r>
              <a:rPr lang="en-US" sz="2400" dirty="0">
                <a:latin typeface="Aptos"/>
                <a:ea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Aptos"/>
                <a:ea typeface="Calibri"/>
                <a:cs typeface="Calibri"/>
              </a:rPr>
              <a:t>Database Design:</a:t>
            </a:r>
            <a:r>
              <a:rPr lang="en-US" sz="2400" dirty="0">
                <a:latin typeface="Aptos"/>
                <a:ea typeface="Calibri"/>
                <a:cs typeface="Calibri"/>
              </a:rPr>
              <a:t> Structured into relational tables(Customers, Products, Sales) in MySQL.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Aptos"/>
                <a:ea typeface="Calibri"/>
                <a:cs typeface="Calibri"/>
              </a:rPr>
              <a:t>Data Processing:</a:t>
            </a:r>
            <a:r>
              <a:rPr lang="en-US" sz="2400" dirty="0">
                <a:latin typeface="Aptos"/>
                <a:ea typeface="Calibri"/>
                <a:cs typeface="Calibri"/>
              </a:rPr>
              <a:t> SQL queries used for aggregation and dataset preparation.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Aptos"/>
                <a:ea typeface="Calibri"/>
                <a:cs typeface="Calibri"/>
              </a:rPr>
              <a:t>Analysis Tools:</a:t>
            </a:r>
            <a:r>
              <a:rPr lang="en-US" sz="2400" dirty="0">
                <a:latin typeface="Aptos"/>
                <a:ea typeface="Calibri"/>
                <a:cs typeface="Calibri"/>
              </a:rPr>
              <a:t> SQL for data extraction, Power BI for visualization.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Aptos"/>
                <a:ea typeface="Calibri"/>
                <a:cs typeface="Calibri"/>
              </a:rPr>
              <a:t>Focus Period:</a:t>
            </a:r>
            <a:r>
              <a:rPr lang="en-US" sz="2400" dirty="0">
                <a:latin typeface="Aptos"/>
                <a:ea typeface="Calibri"/>
                <a:cs typeface="Calibri"/>
              </a:rPr>
              <a:t> Analysis is exclusively based on the full year of2024.</a:t>
            </a:r>
          </a:p>
          <a:p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72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D31E-3B98-E9AB-43AC-209CC9F9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5075-EA73-33E6-53AA-A11C7A84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571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Corex Global generated a total revenue of </a:t>
            </a:r>
            <a:r>
              <a:rPr lang="en-US" sz="2400" b="1" dirty="0">
                <a:ea typeface="+mn-lt"/>
                <a:cs typeface="+mn-lt"/>
              </a:rPr>
              <a:t>₦501M</a:t>
            </a:r>
            <a:r>
              <a:rPr lang="en-US" sz="2400" dirty="0">
                <a:ea typeface="+mn-lt"/>
                <a:cs typeface="+mn-lt"/>
              </a:rPr>
              <a:t> in 2024 across </a:t>
            </a:r>
            <a:r>
              <a:rPr lang="en-US" sz="2400" b="1" dirty="0">
                <a:ea typeface="+mn-lt"/>
                <a:cs typeface="+mn-lt"/>
              </a:rPr>
              <a:t>4,930</a:t>
            </a:r>
            <a:r>
              <a:rPr lang="en-US" sz="2400" dirty="0">
                <a:ea typeface="+mn-lt"/>
                <a:cs typeface="+mn-lt"/>
              </a:rPr>
              <a:t> transactions</a:t>
            </a:r>
          </a:p>
          <a:p>
            <a:r>
              <a:rPr lang="en-US" sz="2400" dirty="0">
                <a:ea typeface="+mn-lt"/>
                <a:cs typeface="+mn-lt"/>
              </a:rPr>
              <a:t>The company achieved an average order value of </a:t>
            </a:r>
            <a:r>
              <a:rPr lang="en-US" sz="2400" b="1" dirty="0">
                <a:ea typeface="+mn-lt"/>
                <a:cs typeface="+mn-lt"/>
              </a:rPr>
              <a:t>₦101.6K</a:t>
            </a:r>
            <a:r>
              <a:rPr lang="en-US" sz="2400" dirty="0">
                <a:ea typeface="+mn-lt"/>
                <a:cs typeface="+mn-lt"/>
              </a:rPr>
              <a:t>, supported by </a:t>
            </a:r>
            <a:r>
              <a:rPr lang="en-US" sz="2400" b="1" dirty="0">
                <a:ea typeface="+mn-lt"/>
                <a:cs typeface="+mn-lt"/>
              </a:rPr>
              <a:t>799 active customers</a:t>
            </a:r>
            <a:r>
              <a:rPr lang="en-US" sz="2400" dirty="0">
                <a:ea typeface="+mn-lt"/>
                <a:cs typeface="+mn-lt"/>
              </a:rPr>
              <a:t> during the focus year</a:t>
            </a:r>
          </a:p>
          <a:p>
            <a:r>
              <a:rPr lang="en-US" sz="2400" b="1" dirty="0">
                <a:ea typeface="+mn-lt"/>
                <a:cs typeface="+mn-lt"/>
              </a:rPr>
              <a:t>Electronics was the leading product category</a:t>
            </a:r>
            <a:r>
              <a:rPr lang="en-US" sz="2400" dirty="0">
                <a:ea typeface="+mn-lt"/>
                <a:cs typeface="+mn-lt"/>
              </a:rPr>
              <a:t>, contributing more than </a:t>
            </a:r>
            <a:r>
              <a:rPr lang="en-US" sz="2400" b="1" dirty="0">
                <a:ea typeface="+mn-lt"/>
                <a:cs typeface="+mn-lt"/>
              </a:rPr>
              <a:t>70% of total revenue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Kano, Ibadan, and Abuja</a:t>
            </a:r>
            <a:r>
              <a:rPr lang="en-US" sz="2400" dirty="0">
                <a:ea typeface="+mn-lt"/>
                <a:cs typeface="+mn-lt"/>
              </a:rPr>
              <a:t> emerged as the strongest contributors to customer revenue</a:t>
            </a:r>
          </a:p>
          <a:p>
            <a:r>
              <a:rPr lang="en-US" sz="2400" dirty="0">
                <a:ea typeface="+mn-lt"/>
                <a:cs typeface="+mn-lt"/>
              </a:rPr>
              <a:t>Customer loyalty was strong, with </a:t>
            </a:r>
            <a:r>
              <a:rPr lang="en-US" sz="2400" b="1" dirty="0">
                <a:ea typeface="+mn-lt"/>
                <a:cs typeface="+mn-lt"/>
              </a:rPr>
              <a:t>98% of sales coming from repeat buyers</a:t>
            </a:r>
            <a:r>
              <a:rPr lang="en-US" sz="2400" dirty="0">
                <a:ea typeface="+mn-lt"/>
                <a:cs typeface="+mn-lt"/>
              </a:rPr>
              <a:t>, showing high retention levels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984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BC88C7-2D03-8FBD-EA6C-53EEF708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A6A58-ADC6-BA51-DE17-1513ABD0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9069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420D-D4ED-C73D-3FAA-B576252C6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717" y="1719331"/>
            <a:ext cx="5411838" cy="4224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/>
              <a:t>The top ten customers generated a large share of total revenue.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New customer acquisition</a:t>
            </a:r>
            <a:r>
              <a:rPr lang="en-US" sz="2400" dirty="0"/>
              <a:t> peaked in </a:t>
            </a:r>
            <a:r>
              <a:rPr lang="en-US" sz="2400" b="1" dirty="0"/>
              <a:t>August 2024</a:t>
            </a:r>
            <a:r>
              <a:rPr lang="en-US" sz="2400" dirty="0"/>
              <a:t>, coinciding with sales campaigns.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Repeat buyers made up </a:t>
            </a:r>
            <a:r>
              <a:rPr lang="en-US" sz="2400" b="1" dirty="0"/>
              <a:t>98% of purchases</a:t>
            </a:r>
            <a:r>
              <a:rPr lang="en-US" sz="2400" dirty="0"/>
              <a:t>, highlighting strong retention.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Customers aged </a:t>
            </a:r>
            <a:r>
              <a:rPr lang="en-US" sz="2400" b="1" dirty="0"/>
              <a:t>25–44</a:t>
            </a:r>
            <a:r>
              <a:rPr lang="en-US" sz="2400" dirty="0"/>
              <a:t> were the most dominant group across both genders.</a:t>
            </a:r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3F41DA-A48F-0E5E-8261-59D5C1AA2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8840" t="22301" r="23481" b="12808"/>
          <a:stretch>
            <a:fillRect/>
          </a:stretch>
        </p:blipFill>
        <p:spPr>
          <a:xfrm>
            <a:off x="6825357" y="1727275"/>
            <a:ext cx="5131022" cy="293644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94499-02C8-8FFA-9F8F-32A4003A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CUSTOMER INSIGHTS DASHBOARD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9AB918-C791-3BB3-29B3-09BC272AA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491" t="21429" r="23585" b="12605"/>
          <a:stretch>
            <a:fillRect/>
          </a:stretch>
        </p:blipFill>
        <p:spPr>
          <a:xfrm>
            <a:off x="295768" y="1885496"/>
            <a:ext cx="11545019" cy="46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47C60-88FD-F8A3-85FB-C72843F1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3A8853-D5B0-4884-0260-518357950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BCC0B-F75B-1DA3-CFB2-EFE34287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7487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PRODUCT INSIGHTS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01E1-6D6E-B1ED-EFF1-78FA879BE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717" y="1474916"/>
            <a:ext cx="5411838" cy="4468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Laptops, televisions, and smartphones were the leading products.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Electronics generated more than 70% of total revenue in 2024.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Sales peaked in April and October, aligning with seasonal buying cycles.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ea typeface="+mn-lt"/>
                <a:cs typeface="+mn-lt"/>
              </a:rPr>
              <a:t>Groceries and household items contributed less, showing diversification potential.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4DC191-A325-8BD7-F19D-EC2B5F2196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8540" t="20193" r="23967" b="13235"/>
          <a:stretch>
            <a:fillRect/>
          </a:stretch>
        </p:blipFill>
        <p:spPr>
          <a:xfrm>
            <a:off x="6854112" y="1471279"/>
            <a:ext cx="4890911" cy="283185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B9CD2C9-3A24-FBBB-CDAB-F7E8ED83C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EFD6BF-7716-1BD2-7CF2-B2F0B0B90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4B27E-8EAD-0E68-D967-93CB1D8D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INSIGHTS DASHBOARD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18D9B8-D743-85C7-FC0C-A64B5A28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882" t="21429" r="25118" b="13025"/>
          <a:stretch>
            <a:fillRect/>
          </a:stretch>
        </p:blipFill>
        <p:spPr>
          <a:xfrm>
            <a:off x="474963" y="1851275"/>
            <a:ext cx="11328337" cy="47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COREX GLOBAL | 2024 PERFORMANCE REVIEW</vt:lpstr>
      <vt:lpstr>INTRODUCTION</vt:lpstr>
      <vt:lpstr>OUTLINE</vt:lpstr>
      <vt:lpstr>METHODOLOGY</vt:lpstr>
      <vt:lpstr>EXECUTIVE SUMMARY</vt:lpstr>
      <vt:lpstr>CUSTOMER INSIGHTS</vt:lpstr>
      <vt:lpstr>CUSTOMER INSIGHTS DASHBOARD</vt:lpstr>
      <vt:lpstr>PRODUCT INSIGHTS</vt:lpstr>
      <vt:lpstr>PRODUCT INSIGHTS DASHBOARD</vt:lpstr>
      <vt:lpstr>REGIONAL &amp; DEMOGRAPHIC INSIGHTS</vt:lpstr>
      <vt:lpstr>REGIONAL &amp; DEMOGRAPHICS DASHBOARD</vt:lpstr>
      <vt:lpstr>CONCLUSIONS</vt:lpstr>
      <vt:lpstr>RECOMMENDATIONS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390</cp:revision>
  <dcterms:created xsi:type="dcterms:W3CDTF">2025-09-20T13:44:12Z</dcterms:created>
  <dcterms:modified xsi:type="dcterms:W3CDTF">2025-09-21T11:12:31Z</dcterms:modified>
</cp:coreProperties>
</file>