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0" r:id="rId3"/>
    <p:sldId id="262" r:id="rId4"/>
    <p:sldId id="263" r:id="rId5"/>
    <p:sldId id="259" r:id="rId6"/>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3399"/>
    <a:srgbClr val="118EA7"/>
    <a:srgbClr val="EEEEEE"/>
    <a:srgbClr val="00FFFF"/>
    <a:srgbClr val="002E96"/>
    <a:srgbClr val="EC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28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9" name="Content Placeholder 3">
            <a:extLst>
              <a:ext uri="{FF2B5EF4-FFF2-40B4-BE49-F238E27FC236}">
                <a16:creationId xmlns:a16="http://schemas.microsoft.com/office/drawing/2014/main" id="{B12B7746-48F0-4608-B458-DEF408E3F6E6}"/>
              </a:ext>
            </a:extLst>
          </p:cNvPr>
          <p:cNvSpPr txBox="1">
            <a:spLocks/>
          </p:cNvSpPr>
          <p:nvPr userDrawn="1"/>
        </p:nvSpPr>
        <p:spPr>
          <a:xfrm>
            <a:off x="232801" y="2461556"/>
            <a:ext cx="2461846" cy="6186191"/>
          </a:xfrm>
          <a:prstGeom prst="rect">
            <a:avLst/>
          </a:prstGeom>
          <a:solidFill>
            <a:schemeClr val="accent5">
              <a:lumMod val="20000"/>
              <a:lumOff val="80000"/>
            </a:schemeClr>
          </a:solidFill>
        </p:spPr>
        <p:txBody>
          <a:bodyPr vert="horz" lIns="91440" tIns="45720" rIns="91440" bIns="45720" rtlCol="0">
            <a:normAutofit/>
          </a:bodyPr>
          <a:lst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1025" name="Text Placeholder 1024">
            <a:extLst>
              <a:ext uri="{FF2B5EF4-FFF2-40B4-BE49-F238E27FC236}">
                <a16:creationId xmlns:a16="http://schemas.microsoft.com/office/drawing/2014/main" id="{D1A6C999-D0D9-477E-87A4-D7DBF29B4644}"/>
              </a:ext>
            </a:extLst>
          </p:cNvPr>
          <p:cNvSpPr>
            <a:spLocks noGrp="1"/>
          </p:cNvSpPr>
          <p:nvPr>
            <p:ph type="body" sz="quarter" idx="17" hasCustomPrompt="1"/>
          </p:nvPr>
        </p:nvSpPr>
        <p:spPr>
          <a:xfrm>
            <a:off x="231508" y="7862542"/>
            <a:ext cx="2438400" cy="525462"/>
          </a:xfrm>
        </p:spPr>
        <p:txBody>
          <a:bodyPr/>
          <a:lstStyle>
            <a:lvl1pPr marL="0" indent="0">
              <a:buNone/>
              <a:defRPr kumimoji="0" lang="en-US" sz="1200" b="0" i="0" u="none" strike="noStrike" kern="1200" cap="none" spc="0" normalizeH="0" baseline="0" dirty="0" smtClean="0">
                <a:ln>
                  <a:noFill/>
                </a:ln>
                <a:solidFill>
                  <a:srgbClr val="222222"/>
                </a:solidFill>
                <a:effectLst/>
                <a:uLnTx/>
                <a:uFillTx/>
                <a:latin typeface="Raleway"/>
                <a:ea typeface="+mn-ea"/>
                <a:cs typeface="+mn-cs"/>
              </a:defRPr>
            </a:lvl1pPr>
          </a:lstStyle>
          <a:p>
            <a:pPr lvl="0"/>
            <a:r>
              <a:rPr lang="en-US" dirty="0" err="1"/>
              <a:t>Plchldr</a:t>
            </a:r>
            <a:r>
              <a:rPr lang="en-US" dirty="0"/>
              <a:t> school contact </a:t>
            </a:r>
            <a:r>
              <a:rPr lang="en-US" dirty="0" err="1"/>
              <a:t>phn</a:t>
            </a:r>
            <a:endParaRPr lang="en-US" dirty="0"/>
          </a:p>
          <a:p>
            <a:pPr lvl="0"/>
            <a:r>
              <a:rPr lang="en-US" dirty="0" err="1"/>
              <a:t>Plchldr</a:t>
            </a:r>
            <a:r>
              <a:rPr lang="en-US" dirty="0"/>
              <a:t> school contact email</a:t>
            </a:r>
          </a:p>
        </p:txBody>
      </p:sp>
      <p:sp>
        <p:nvSpPr>
          <p:cNvPr id="21" name="TextBox 20">
            <a:extLst>
              <a:ext uri="{FF2B5EF4-FFF2-40B4-BE49-F238E27FC236}">
                <a16:creationId xmlns:a16="http://schemas.microsoft.com/office/drawing/2014/main" id="{91C0AF5E-1029-40EF-9AAC-11F513FC0077}"/>
              </a:ext>
            </a:extLst>
          </p:cNvPr>
          <p:cNvSpPr txBox="1"/>
          <p:nvPr userDrawn="1"/>
        </p:nvSpPr>
        <p:spPr>
          <a:xfrm>
            <a:off x="3123651" y="2555875"/>
            <a:ext cx="3818776" cy="4208844"/>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The Strickland institute is excited for the opportunity to work with</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This report analyzes the results of a (month/year) climate survey (organization name).  The Strickland Institute administered the surveys on behalf of (the school’s administration) and retrieved information from: (students, teachers, staff, and parents).  (number of surveys) surveys were administered to respondent groups.  This report presents the statistical results of the surveys, data analysis, and recommendations. </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The Strickland Institute recognizes that data collection does not cast a biblical vision for God-honoring unity or Christ-centered diversity. Still, it offers a clear picture of the hurdles an organization must overcome to reach a biblical goal.  Due to the emotionally-charged nature of conversations revolving around racism, bias, and discrimination, anonymous surveys are the most effective medium of accessing the most deep-seated information from your institutional family across various demographics.  </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lang="en-US" sz="1100" kern="1200" noProof="0" dirty="0">
                <a:solidFill>
                  <a:schemeClr val="tx1"/>
                </a:solidFill>
                <a:latin typeface="+mn-lt"/>
                <a:ea typeface="+mn-ea"/>
                <a:cs typeface="+mn-cs"/>
              </a:rPr>
              <a:t>This qualitative exercise does not stand alone as a meaningful diagnostic of your organization’s readiness to stride toward biblical diversity. Coupled with the qualitative analysis and subsequent recommendations by The Strickland Institute, will set your organization on a trajectory toward facilitating an environment where all of God’s children can flourish. </a:t>
            </a:r>
          </a:p>
        </p:txBody>
      </p:sp>
      <p:sp>
        <p:nvSpPr>
          <p:cNvPr id="30" name="Rectangle 29">
            <a:extLst>
              <a:ext uri="{FF2B5EF4-FFF2-40B4-BE49-F238E27FC236}">
                <a16:creationId xmlns:a16="http://schemas.microsoft.com/office/drawing/2014/main" id="{D76258EF-9141-45C5-9A13-285DD3D05EC1}"/>
              </a:ext>
            </a:extLst>
          </p:cNvPr>
          <p:cNvSpPr/>
          <p:nvPr userDrawn="1"/>
        </p:nvSpPr>
        <p:spPr>
          <a:xfrm>
            <a:off x="5023413" y="0"/>
            <a:ext cx="2291787" cy="1851949"/>
          </a:xfrm>
          <a:prstGeom prst="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AB4E9A1-A3FC-4ABF-92AE-20CD82AFB395}"/>
              </a:ext>
            </a:extLst>
          </p:cNvPr>
          <p:cNvSpPr/>
          <p:nvPr userDrawn="1"/>
        </p:nvSpPr>
        <p:spPr>
          <a:xfrm>
            <a:off x="0" y="0"/>
            <a:ext cx="5023411" cy="185194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p:cNvSpPr>
            <a:spLocks noGrp="1"/>
          </p:cNvSpPr>
          <p:nvPr>
            <p:ph sz="half" idx="2" hasCustomPrompt="1"/>
          </p:nvPr>
        </p:nvSpPr>
        <p:spPr>
          <a:xfrm>
            <a:off x="3444518" y="2720473"/>
            <a:ext cx="3291840" cy="200667"/>
          </a:xfrm>
        </p:spPr>
        <p:txBody>
          <a:bodyPr>
            <a:noAutofit/>
          </a:bodyPr>
          <a:lstStyle>
            <a:lvl1pPr marL="0" indent="0">
              <a:buNone/>
              <a:defRPr sz="1100"/>
            </a:lvl1pPr>
          </a:lstStyle>
          <a:p>
            <a:pPr lvl="0"/>
            <a:r>
              <a:rPr lang="en-US" dirty="0" err="1"/>
              <a:t>Plchldr</a:t>
            </a:r>
            <a:r>
              <a:rPr lang="en-US" dirty="0"/>
              <a:t> school name</a:t>
            </a:r>
          </a:p>
        </p:txBody>
      </p:sp>
      <p:sp>
        <p:nvSpPr>
          <p:cNvPr id="5" name="Date Placeholder 4"/>
          <p:cNvSpPr>
            <a:spLocks noGrp="1"/>
          </p:cNvSpPr>
          <p:nvPr>
            <p:ph type="dt" sz="half" idx="10"/>
          </p:nvPr>
        </p:nvSpPr>
        <p:spPr>
          <a:xfrm>
            <a:off x="6227128" y="6509131"/>
            <a:ext cx="1645920" cy="511175"/>
          </a:xfrm>
        </p:spPr>
        <p:txBody>
          <a:bodyPr/>
          <a:lstStyle>
            <a:lvl1pPr>
              <a:defRPr/>
            </a:lvl1pPr>
          </a:lstStyle>
          <a:p>
            <a:fld id="{8132FBAA-DA07-474B-8276-AE4D1C7A86A9}" type="datetime1">
              <a:rPr lang="en-US" smtClean="0"/>
              <a:pPr/>
              <a:t>9/13/2020</a:t>
            </a:fld>
            <a:endParaRPr lang="en-US" dirty="0"/>
          </a:p>
        </p:txBody>
      </p:sp>
      <p:sp>
        <p:nvSpPr>
          <p:cNvPr id="6" name="Footer Placeholder 5"/>
          <p:cNvSpPr>
            <a:spLocks noGrp="1"/>
          </p:cNvSpPr>
          <p:nvPr>
            <p:ph type="ftr" sz="quarter" idx="11"/>
          </p:nvPr>
        </p:nvSpPr>
        <p:spPr/>
        <p:txBody>
          <a:bodyPr/>
          <a:lstStyle/>
          <a:p>
            <a:r>
              <a:rPr lang="en-US" dirty="0"/>
              <a:t>Intellectual property of the Strickland institute</a:t>
            </a:r>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383" y="556464"/>
            <a:ext cx="3495554" cy="793975"/>
          </a:xfrm>
          <a:prstGeom prst="rect">
            <a:avLst/>
          </a:prstGeom>
        </p:spPr>
      </p:pic>
      <p:pic>
        <p:nvPicPr>
          <p:cNvPr id="8" name="Picture 7">
            <a:extLst>
              <a:ext uri="{FF2B5EF4-FFF2-40B4-BE49-F238E27FC236}">
                <a16:creationId xmlns:a16="http://schemas.microsoft.com/office/drawing/2014/main" id="{6B82068B-9500-440F-A8F2-FACF3DC0DDF4}"/>
              </a:ext>
            </a:extLst>
          </p:cNvPr>
          <p:cNvPicPr>
            <a:picLocks noChangeAspect="1"/>
          </p:cNvPicPr>
          <p:nvPr userDrawn="1"/>
        </p:nvPicPr>
        <p:blipFill>
          <a:blip r:embed="rId3"/>
          <a:stretch>
            <a:fillRect/>
          </a:stretch>
        </p:blipFill>
        <p:spPr>
          <a:xfrm>
            <a:off x="2883062" y="2555875"/>
            <a:ext cx="66675" cy="1600200"/>
          </a:xfrm>
          <a:prstGeom prst="rect">
            <a:avLst/>
          </a:prstGeom>
        </p:spPr>
      </p:pic>
      <p:sp>
        <p:nvSpPr>
          <p:cNvPr id="11" name="Rectangle 10">
            <a:extLst>
              <a:ext uri="{FF2B5EF4-FFF2-40B4-BE49-F238E27FC236}">
                <a16:creationId xmlns:a16="http://schemas.microsoft.com/office/drawing/2014/main" id="{517310E0-8A7E-4CE9-BAF1-A50A00D4823D}"/>
              </a:ext>
            </a:extLst>
          </p:cNvPr>
          <p:cNvSpPr>
            <a:spLocks/>
          </p:cNvSpPr>
          <p:nvPr userDrawn="1"/>
        </p:nvSpPr>
        <p:spPr>
          <a:xfrm>
            <a:off x="2884409" y="4319288"/>
            <a:ext cx="64008" cy="132588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39D0D4-5650-4E30-9550-38342347F649}"/>
              </a:ext>
            </a:extLst>
          </p:cNvPr>
          <p:cNvPicPr>
            <a:picLocks/>
          </p:cNvPicPr>
          <p:nvPr userDrawn="1"/>
        </p:nvPicPr>
        <p:blipFill>
          <a:blip r:embed="rId3"/>
          <a:stretch>
            <a:fillRect/>
          </a:stretch>
        </p:blipFill>
        <p:spPr>
          <a:xfrm>
            <a:off x="2883062" y="5745809"/>
            <a:ext cx="64008" cy="914400"/>
          </a:xfrm>
          <a:prstGeom prst="rect">
            <a:avLst/>
          </a:prstGeom>
        </p:spPr>
      </p:pic>
      <p:sp>
        <p:nvSpPr>
          <p:cNvPr id="9" name="Picture Placeholder 8">
            <a:extLst>
              <a:ext uri="{FF2B5EF4-FFF2-40B4-BE49-F238E27FC236}">
                <a16:creationId xmlns:a16="http://schemas.microsoft.com/office/drawing/2014/main" id="{FA1B305D-046C-4847-B4B9-42A4704E5AB5}"/>
              </a:ext>
            </a:extLst>
          </p:cNvPr>
          <p:cNvSpPr>
            <a:spLocks noGrp="1"/>
          </p:cNvSpPr>
          <p:nvPr>
            <p:ph type="pic" sz="quarter" idx="13"/>
          </p:nvPr>
        </p:nvSpPr>
        <p:spPr>
          <a:xfrm>
            <a:off x="5305425" y="276225"/>
            <a:ext cx="1744663" cy="1311275"/>
          </a:xfrm>
        </p:spPr>
        <p:txBody>
          <a:bodyPr/>
          <a:lstStyle/>
          <a:p>
            <a:endParaRPr lang="en-US"/>
          </a:p>
        </p:txBody>
      </p:sp>
      <p:sp>
        <p:nvSpPr>
          <p:cNvPr id="10" name="TextBox 9">
            <a:extLst>
              <a:ext uri="{FF2B5EF4-FFF2-40B4-BE49-F238E27FC236}">
                <a16:creationId xmlns:a16="http://schemas.microsoft.com/office/drawing/2014/main" id="{FB8925C8-A635-477F-85E9-7D6168C2D0C3}"/>
              </a:ext>
            </a:extLst>
          </p:cNvPr>
          <p:cNvSpPr txBox="1"/>
          <p:nvPr userDrawn="1"/>
        </p:nvSpPr>
        <p:spPr>
          <a:xfrm>
            <a:off x="220044" y="2461557"/>
            <a:ext cx="2438400"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Contacts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6D2E21E-1D2E-405C-BBB4-6EE34F373DEE}"/>
              </a:ext>
            </a:extLst>
          </p:cNvPr>
          <p:cNvSpPr txBox="1"/>
          <p:nvPr userDrawn="1"/>
        </p:nvSpPr>
        <p:spPr>
          <a:xfrm>
            <a:off x="237698" y="2863502"/>
            <a:ext cx="2439295" cy="1188018"/>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First Last</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Title</a:t>
            </a:r>
          </a:p>
          <a:p>
            <a:endParaRPr lang="en-US" sz="800" b="1" dirty="0">
              <a:latin typeface="Arial" panose="020B0604020202020204" pitchFamily="34" charset="0"/>
              <a:cs typeface="Arial" panose="020B0604020202020204" pitchFamily="34" charset="0"/>
            </a:endParaRP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453-264-8591</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222222"/>
                </a:solidFill>
                <a:effectLst/>
                <a:uLnTx/>
                <a:uFillTx/>
                <a:latin typeface="Raleway"/>
                <a:ea typeface="+mn-ea"/>
                <a:cs typeface="+mn-cs"/>
              </a:rPr>
              <a:t>ilq@w.ipq</a:t>
            </a:r>
            <a:endParaRPr kumimoji="0" lang="en-US" sz="1200" b="0" i="0" u="none" strike="noStrike" kern="1200" cap="none" spc="0" normalizeH="0" baseline="0" noProof="0" dirty="0">
              <a:ln>
                <a:noFill/>
              </a:ln>
              <a:solidFill>
                <a:srgbClr val="222222"/>
              </a:solidFill>
              <a:effectLst/>
              <a:uLnTx/>
              <a:uFillTx/>
              <a:latin typeface="Raleway"/>
              <a:ea typeface="+mn-ea"/>
              <a:cs typeface="+mn-cs"/>
            </a:endParaRPr>
          </a:p>
        </p:txBody>
      </p:sp>
      <p:sp>
        <p:nvSpPr>
          <p:cNvPr id="16" name="TextBox 15">
            <a:extLst>
              <a:ext uri="{FF2B5EF4-FFF2-40B4-BE49-F238E27FC236}">
                <a16:creationId xmlns:a16="http://schemas.microsoft.com/office/drawing/2014/main" id="{469EF185-879F-42A1-94DB-F7066D57B966}"/>
              </a:ext>
            </a:extLst>
          </p:cNvPr>
          <p:cNvSpPr txBox="1"/>
          <p:nvPr userDrawn="1"/>
        </p:nvSpPr>
        <p:spPr>
          <a:xfrm>
            <a:off x="237698" y="4228794"/>
            <a:ext cx="2439296" cy="1188018"/>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First Last</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3399"/>
                </a:solidFill>
                <a:effectLst/>
                <a:uLnTx/>
                <a:uFillTx/>
                <a:latin typeface="Raleway"/>
                <a:ea typeface="+mn-ea"/>
                <a:cs typeface="+mn-cs"/>
              </a:rPr>
              <a:t>Title</a:t>
            </a:r>
          </a:p>
          <a:p>
            <a:endParaRPr lang="en-US" sz="800" b="1" dirty="0">
              <a:latin typeface="Arial" panose="020B0604020202020204" pitchFamily="34" charset="0"/>
              <a:cs typeface="Arial" panose="020B0604020202020204" pitchFamily="34" charset="0"/>
            </a:endParaRP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222222"/>
                </a:solidFill>
                <a:effectLst/>
                <a:uLnTx/>
                <a:uFillTx/>
                <a:latin typeface="Raleway"/>
                <a:ea typeface="+mn-ea"/>
                <a:cs typeface="+mn-cs"/>
              </a:rPr>
              <a:t>453-264-8591</a:t>
            </a:r>
          </a:p>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222222"/>
                </a:solidFill>
                <a:effectLst/>
                <a:uLnTx/>
                <a:uFillTx/>
                <a:latin typeface="Raleway"/>
                <a:ea typeface="+mn-ea"/>
                <a:cs typeface="+mn-cs"/>
              </a:rPr>
              <a:t>ilq@w.ipq</a:t>
            </a:r>
            <a:endParaRPr kumimoji="0" lang="en-US" sz="1200" b="0" i="0" u="none" strike="noStrike" kern="1200" cap="none" spc="0" normalizeH="0" baseline="0" noProof="0" dirty="0">
              <a:ln>
                <a:noFill/>
              </a:ln>
              <a:solidFill>
                <a:srgbClr val="222222"/>
              </a:solidFill>
              <a:effectLst/>
              <a:uLnTx/>
              <a:uFillTx/>
              <a:latin typeface="Raleway"/>
              <a:ea typeface="+mn-ea"/>
              <a:cs typeface="+mn-cs"/>
            </a:endParaRPr>
          </a:p>
        </p:txBody>
      </p:sp>
      <p:sp>
        <p:nvSpPr>
          <p:cNvPr id="28" name="Text Placeholder 27">
            <a:extLst>
              <a:ext uri="{FF2B5EF4-FFF2-40B4-BE49-F238E27FC236}">
                <a16:creationId xmlns:a16="http://schemas.microsoft.com/office/drawing/2014/main" id="{6E7EFBE9-4BD6-45A6-A361-7BC62117FD87}"/>
              </a:ext>
            </a:extLst>
          </p:cNvPr>
          <p:cNvSpPr>
            <a:spLocks noGrp="1"/>
          </p:cNvSpPr>
          <p:nvPr>
            <p:ph type="body" sz="quarter" idx="16" hasCustomPrompt="1"/>
          </p:nvPr>
        </p:nvSpPr>
        <p:spPr>
          <a:xfrm>
            <a:off x="232802" y="7296200"/>
            <a:ext cx="2439296" cy="531075"/>
          </a:xfrm>
        </p:spPr>
        <p:txBody>
          <a:bodyPr>
            <a:normAutofit/>
          </a:bodyPr>
          <a:lstStyle>
            <a:lvl1pPr marL="0" indent="0">
              <a:buNone/>
              <a:defRPr lang="en-US" sz="1200" b="0" i="0" kern="1200" dirty="0">
                <a:solidFill>
                  <a:srgbClr val="003399"/>
                </a:solidFill>
                <a:effectLst/>
                <a:latin typeface="Raleway"/>
                <a:ea typeface="+mn-ea"/>
                <a:cs typeface="+mn-cs"/>
              </a:defRPr>
            </a:lvl1pPr>
          </a:lstStyle>
          <a:p>
            <a:pPr lvl="0"/>
            <a:r>
              <a:rPr lang="en-US" dirty="0" err="1"/>
              <a:t>Plchldr</a:t>
            </a:r>
            <a:r>
              <a:rPr lang="en-US" dirty="0"/>
              <a:t> school contact name</a:t>
            </a:r>
          </a:p>
          <a:p>
            <a:pPr lvl="0"/>
            <a:r>
              <a:rPr lang="en-US" dirty="0" err="1"/>
              <a:t>Plchldr</a:t>
            </a:r>
            <a:r>
              <a:rPr lang="en-US" dirty="0"/>
              <a:t> school contact title</a:t>
            </a:r>
          </a:p>
        </p:txBody>
      </p:sp>
      <p:sp>
        <p:nvSpPr>
          <p:cNvPr id="1026" name="TextBox 1025">
            <a:extLst>
              <a:ext uri="{FF2B5EF4-FFF2-40B4-BE49-F238E27FC236}">
                <a16:creationId xmlns:a16="http://schemas.microsoft.com/office/drawing/2014/main" id="{A2BA23C0-D245-4515-B661-02F151C5163F}"/>
              </a:ext>
            </a:extLst>
          </p:cNvPr>
          <p:cNvSpPr txBox="1"/>
          <p:nvPr userDrawn="1"/>
        </p:nvSpPr>
        <p:spPr>
          <a:xfrm>
            <a:off x="218182" y="8898892"/>
            <a:ext cx="1791091" cy="244682"/>
          </a:xfrm>
          <a:prstGeom prst="rect">
            <a:avLst/>
          </a:prstGeom>
          <a:noFill/>
        </p:spPr>
        <p:txBody>
          <a:bodyPr wrap="square" rtlCol="0">
            <a:spAutoFit/>
          </a:bodyPr>
          <a:lstStyle/>
          <a:p>
            <a:pPr marL="0" marR="0" lvl="0" indent="0" algn="just" defTabSz="731520" rtl="0" eaLnBrk="1" fontAlgn="auto" latinLnBrk="0" hangingPunct="1">
              <a:lnSpc>
                <a:spcPct val="90000"/>
              </a:lnSpc>
              <a:spcBef>
                <a:spcPts val="800"/>
              </a:spcBef>
              <a:spcAft>
                <a:spcPts val="0"/>
              </a:spcAft>
              <a:buClrTx/>
              <a:buSzTx/>
              <a:buFont typeface="Arial" panose="020B0604020202020204" pitchFamily="34" charset="0"/>
              <a:buNone/>
              <a:tabLst/>
              <a:defRPr/>
            </a:pPr>
            <a:fld id="{59E86562-11DF-4558-9FED-43C292E7C2B5}" type="datetime1">
              <a:rPr lang="en-US" sz="1100" kern="1200" noProof="0" smtClean="0">
                <a:solidFill>
                  <a:schemeClr val="tx1"/>
                </a:solidFill>
                <a:latin typeface="+mn-lt"/>
                <a:ea typeface="+mn-ea"/>
                <a:cs typeface="+mn-cs"/>
              </a:rPr>
              <a:t>9/13/2020</a:t>
            </a:fld>
            <a:endParaRPr lang="en-US" sz="1100" kern="1200" noProof="0" dirty="0">
              <a:solidFill>
                <a:schemeClr val="tx1"/>
              </a:solidFill>
              <a:latin typeface="+mn-lt"/>
              <a:ea typeface="+mn-ea"/>
              <a:cs typeface="+mn-cs"/>
            </a:endParaRPr>
          </a:p>
        </p:txBody>
      </p:sp>
    </p:spTree>
    <p:extLst>
      <p:ext uri="{BB962C8B-B14F-4D97-AF65-F5344CB8AC3E}">
        <p14:creationId xmlns:p14="http://schemas.microsoft.com/office/powerpoint/2010/main" val="248593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Summar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9/13/2020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Executive Summary</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3077766"/>
          </a:xfrm>
          <a:prstGeom prst="rect">
            <a:avLst/>
          </a:prstGeom>
          <a:noFill/>
        </p:spPr>
        <p:txBody>
          <a:bodyPr wrap="square" rtlCol="0">
            <a:spAutoFit/>
          </a:bodyPr>
          <a:lstStyle/>
          <a:p>
            <a:pPr rtl="0">
              <a:spcBef>
                <a:spcPts val="0"/>
              </a:spcBef>
              <a:spcAft>
                <a:spcPts val="0"/>
              </a:spcAft>
            </a:pPr>
            <a:r>
              <a:rPr lang="en-US" sz="800" b="1" i="1" u="none" strike="noStrike" dirty="0">
                <a:solidFill>
                  <a:srgbClr val="000000"/>
                </a:solidFill>
                <a:effectLst/>
                <a:latin typeface="Arial" panose="020B0604020202020204" pitchFamily="34" charset="0"/>
              </a:rPr>
              <a:t>Introduction</a:t>
            </a:r>
            <a:r>
              <a:rPr lang="en-US" sz="800" b="1" i="0" u="none" strike="noStrike" dirty="0">
                <a:solidFill>
                  <a:srgbClr val="000000"/>
                </a:solidFill>
                <a:effectLst/>
                <a:latin typeface="Arial" panose="020B0604020202020204" pitchFamily="34" charset="0"/>
              </a:rPr>
              <a:t> </a:t>
            </a:r>
            <a:endParaRPr lang="en-US" sz="1000" b="1"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report analyzes the results of a (month/year) climate survey (organization name).  </a:t>
            </a: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administered the surveys on behalf of (the school’s administration) and retrieved information from: (students, teachers, staff, and parents).  (number of surveys) surveys were administered to respondent groups.  This report presents the statistical results of the surveys, data analysis, and recommendations. </a:t>
            </a:r>
            <a:endParaRPr lang="en-US" sz="1000" b="0" dirty="0">
              <a:effectLst/>
            </a:endParaRPr>
          </a:p>
          <a:p>
            <a:pPr rtl="0">
              <a:spcBef>
                <a:spcPts val="0"/>
              </a:spcBef>
              <a:spcAft>
                <a:spcPts val="0"/>
              </a:spcAft>
            </a:pPr>
            <a:br>
              <a:rPr lang="en-US" sz="1000" b="0" dirty="0">
                <a:effectLst/>
              </a:rPr>
            </a:br>
            <a:r>
              <a:rPr lang="en-US" sz="800" b="0" i="1" u="none" strike="noStrike" dirty="0">
                <a:solidFill>
                  <a:srgbClr val="000000"/>
                </a:solidFill>
                <a:effectLst/>
                <a:latin typeface="Arial" panose="020B0604020202020204" pitchFamily="34" charset="0"/>
              </a:rPr>
              <a:t>The Strickland Institute </a:t>
            </a:r>
            <a:r>
              <a:rPr lang="en-US" sz="800" b="0" i="0" u="none" strike="noStrike" dirty="0">
                <a:solidFill>
                  <a:srgbClr val="000000"/>
                </a:solidFill>
                <a:effectLst/>
                <a:latin typeface="Arial" panose="020B0604020202020204" pitchFamily="34" charset="0"/>
              </a:rPr>
              <a:t>recognizes that data collection does not cast a biblical vision for God-honoring unity or Christ-centered diversity. Still, it offers a clear picture of the hurdles an organization must overcome to reach a biblical goal.  Due to the emotionally-charged nature of conversations revolving around racism, bias, and discrimination, anonymous surveys are the most effective medium of accessing the most deep-seated information from your institutional family across various demographics.  </a:t>
            </a:r>
            <a:endParaRPr lang="en-US" sz="1000" b="0" dirty="0">
              <a:effectLst/>
            </a:endParaRPr>
          </a:p>
          <a:p>
            <a:pPr rtl="0">
              <a:spcBef>
                <a:spcPts val="0"/>
              </a:spcBef>
              <a:spcAft>
                <a:spcPts val="0"/>
              </a:spcAft>
            </a:pPr>
            <a:br>
              <a:rPr lang="en-US" sz="1000" b="0" dirty="0">
                <a:effectLst/>
              </a:rPr>
            </a:br>
            <a:r>
              <a:rPr lang="en-US" sz="800" b="0" i="0" u="none" strike="noStrike" dirty="0">
                <a:solidFill>
                  <a:srgbClr val="000000"/>
                </a:solidFill>
                <a:effectLst/>
                <a:latin typeface="Arial" panose="020B0604020202020204" pitchFamily="34" charset="0"/>
              </a:rPr>
              <a:t>This qualitative exercise does not stand alone as a meaningful diagnostic of your organization’s readiness to stride toward biblical diversity. Coupled with the qualitative analysis and subsequent recommendations by </a:t>
            </a:r>
            <a:r>
              <a:rPr lang="en-US" sz="800" b="0" i="1" u="none" strike="noStrike" dirty="0">
                <a:solidFill>
                  <a:srgbClr val="000000"/>
                </a:solidFill>
                <a:effectLst/>
                <a:latin typeface="Arial" panose="020B0604020202020204" pitchFamily="34" charset="0"/>
              </a:rPr>
              <a:t>The Strickland Institute,</a:t>
            </a:r>
            <a:r>
              <a:rPr lang="en-US" sz="800" b="0" i="0" u="none" strike="noStrike" dirty="0">
                <a:solidFill>
                  <a:srgbClr val="000000"/>
                </a:solidFill>
                <a:effectLst/>
                <a:latin typeface="Arial" panose="020B0604020202020204" pitchFamily="34" charset="0"/>
              </a:rPr>
              <a:t> will set your organization on a trajectory toward facilitating an environment where all of God’s children can flourish.  </a:t>
            </a:r>
            <a:endParaRPr lang="en-US" sz="1000" b="0" dirty="0">
              <a:effectLst/>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Sample Size</a:t>
            </a:r>
            <a:endParaRPr lang="en-US" sz="1000" b="1" dirty="0">
              <a:effectLst/>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Students: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Teachers:</a:t>
            </a: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Staff: </a:t>
            </a:r>
            <a:endParaRPr lang="en-US" sz="800" b="0" i="0" u="none" strike="noStrike" dirty="0">
              <a:solidFill>
                <a:srgbClr val="000000"/>
              </a:solidFill>
              <a:effectLst/>
              <a:latin typeface="Arial" panose="020B0604020202020204" pitchFamily="34" charset="0"/>
            </a:endParaRPr>
          </a:p>
          <a:p>
            <a:pPr marL="346075" lvl="1" indent="-171450" rtl="0" fontAlgn="base">
              <a:spcBef>
                <a:spcPts val="0"/>
              </a:spcBef>
              <a:spcAft>
                <a:spcPts val="0"/>
              </a:spcAft>
              <a:buFont typeface="Wingdings" panose="05000000000000000000" pitchFamily="2" charset="2"/>
              <a:buChar char="q"/>
            </a:pPr>
            <a:r>
              <a:rPr lang="en-US" sz="800" b="1" i="0" u="none" strike="noStrike" dirty="0">
                <a:solidFill>
                  <a:srgbClr val="000000"/>
                </a:solidFill>
                <a:effectLst/>
                <a:latin typeface="Arial" panose="020B0604020202020204" pitchFamily="34" charset="0"/>
              </a:rPr>
              <a:t>Parents:  </a:t>
            </a:r>
            <a:r>
              <a:rPr lang="en-US" sz="800" b="0" i="0" u="none" strike="noStrike" dirty="0">
                <a:solidFill>
                  <a:srgbClr val="000000"/>
                </a:solidFill>
                <a:effectLst/>
                <a:latin typeface="Arial" panose="020B0604020202020204" pitchFamily="34" charset="0"/>
              </a:rPr>
              <a:t>  </a:t>
            </a:r>
            <a:endParaRPr lang="en-US" sz="800" b="0" i="0" u="none" strike="noStrike" dirty="0">
              <a:solidFill>
                <a:srgbClr val="000000"/>
              </a:solidFill>
              <a:effectLst/>
              <a:latin typeface="Times New Roman" panose="02020603050405020304" pitchFamily="18" charset="0"/>
            </a:endParaRPr>
          </a:p>
          <a:p>
            <a:pPr rtl="0">
              <a:spcBef>
                <a:spcPts val="0"/>
              </a:spcBef>
              <a:spcAft>
                <a:spcPts val="0"/>
              </a:spcAft>
            </a:pPr>
            <a:br>
              <a:rPr lang="en-US" sz="1000" b="0" dirty="0">
                <a:effectLst/>
              </a:rPr>
            </a:br>
            <a:r>
              <a:rPr lang="en-US" sz="800" b="1" i="1" u="none" strike="noStrike" dirty="0">
                <a:solidFill>
                  <a:srgbClr val="000000"/>
                </a:solidFill>
                <a:effectLst/>
                <a:latin typeface="Arial" panose="020B0604020202020204" pitchFamily="34" charset="0"/>
              </a:rPr>
              <a:t>Key findings </a:t>
            </a:r>
            <a:r>
              <a:rPr lang="en-US" sz="800" b="0" i="0" u="none" strike="noStrike" dirty="0">
                <a:solidFill>
                  <a:srgbClr val="000000"/>
                </a:solidFill>
                <a:effectLst/>
                <a:latin typeface="Arial" panose="020B0604020202020204" pitchFamily="34" charset="0"/>
              </a:rPr>
              <a:t>(three or four significant findings)</a:t>
            </a:r>
            <a:endParaRPr lang="en-US" sz="1000" b="1" dirty="0">
              <a:effectLst/>
            </a:endParaRPr>
          </a:p>
        </p:txBody>
      </p:sp>
      <p:sp>
        <p:nvSpPr>
          <p:cNvPr id="12" name="Table Placeholder 11">
            <a:extLst>
              <a:ext uri="{FF2B5EF4-FFF2-40B4-BE49-F238E27FC236}">
                <a16:creationId xmlns:a16="http://schemas.microsoft.com/office/drawing/2014/main" id="{7FD35E68-F4B1-4B4E-879E-AE5C41B35F79}"/>
              </a:ext>
            </a:extLst>
          </p:cNvPr>
          <p:cNvSpPr>
            <a:spLocks noGrp="1"/>
          </p:cNvSpPr>
          <p:nvPr>
            <p:ph type="tbl" sz="quarter" idx="13"/>
          </p:nvPr>
        </p:nvSpPr>
        <p:spPr>
          <a:xfrm>
            <a:off x="1430338" y="3148013"/>
            <a:ext cx="1423475" cy="546100"/>
          </a:xfrm>
        </p:spPr>
        <p:txBody>
          <a:bodyPr/>
          <a:lstStyle/>
          <a:p>
            <a:endParaRPr lang="en-US"/>
          </a:p>
        </p:txBody>
      </p:sp>
      <p:sp>
        <p:nvSpPr>
          <p:cNvPr id="14" name="Text Placeholder 13">
            <a:extLst>
              <a:ext uri="{FF2B5EF4-FFF2-40B4-BE49-F238E27FC236}">
                <a16:creationId xmlns:a16="http://schemas.microsoft.com/office/drawing/2014/main" id="{39B8174B-3434-4072-8F1D-95057659859E}"/>
              </a:ext>
            </a:extLst>
          </p:cNvPr>
          <p:cNvSpPr>
            <a:spLocks noGrp="1"/>
          </p:cNvSpPr>
          <p:nvPr>
            <p:ph type="body" sz="quarter" idx="14"/>
          </p:nvPr>
        </p:nvSpPr>
        <p:spPr>
          <a:xfrm>
            <a:off x="426635" y="3935518"/>
            <a:ext cx="4416425" cy="906463"/>
          </a:xfrm>
        </p:spPr>
        <p:txBody>
          <a:bodyPr>
            <a:normAutofit/>
          </a:bodyPr>
          <a:lstStyle>
            <a:lvl1pPr marL="182880" indent="-182880">
              <a:buFont typeface="Wingdings" panose="05000000000000000000" pitchFamily="2" charset="2"/>
              <a:buChar char="q"/>
              <a:defRPr sz="1000">
                <a:latin typeface="Arial" panose="020B0604020202020204" pitchFamily="34" charset="0"/>
                <a:cs typeface="Arial" panose="020B0604020202020204" pitchFamily="34" charset="0"/>
              </a:defRPr>
            </a:lvl1pPr>
            <a:lvl2pPr>
              <a:defRPr lang="en-US" sz="800" b="1" i="0" u="none" strike="noStrike" kern="1200" dirty="0" smtClean="0">
                <a:solidFill>
                  <a:srgbClr val="000000"/>
                </a:solidFill>
                <a:effectLst/>
                <a:latin typeface="Arial" panose="020B0604020202020204" pitchFamily="34" charset="0"/>
                <a:ea typeface="+mn-ea"/>
                <a:cs typeface="+mn-cs"/>
              </a:defRPr>
            </a:lvl2pPr>
          </a:lstStyle>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Click to edit Master text styles</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a:p>
            <a:pPr marL="346075" lvl="1" indent="-171450" algn="l" defTabSz="457200" rtl="0" eaLnBrk="1" fontAlgn="base" latinLnBrk="0" hangingPunct="1">
              <a:spcBef>
                <a:spcPts val="0"/>
              </a:spcBef>
              <a:spcAft>
                <a:spcPts val="0"/>
              </a:spcAft>
              <a:buFont typeface="Wingdings" panose="05000000000000000000" pitchFamily="2" charset="2"/>
              <a:buChar char="q"/>
            </a:pPr>
            <a:r>
              <a:rPr lang="en-US" dirty="0"/>
              <a:t>-</a:t>
            </a:r>
          </a:p>
        </p:txBody>
      </p:sp>
    </p:spTree>
    <p:extLst>
      <p:ext uri="{BB962C8B-B14F-4D97-AF65-F5344CB8AC3E}">
        <p14:creationId xmlns:p14="http://schemas.microsoft.com/office/powerpoint/2010/main" val="67427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graphic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1B3A17-8F71-4D90-B050-8221C5D5D696}" type="datetimeFigureOut">
              <a:rPr lang="en-US" smtClean="0"/>
              <a:t>9/13/2020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9DBCB5-E0A8-45C0-94AB-B2461CC6DF4E}" type="slidenum">
              <a:rPr lang="en-US" smtClean="0"/>
              <a:t>‹#›</a:t>
            </a:fld>
            <a:endParaRPr lang="en-US"/>
          </a:p>
        </p:txBody>
      </p:sp>
      <p:sp>
        <p:nvSpPr>
          <p:cNvPr id="13" name="Text Placeholder 10">
            <a:extLst>
              <a:ext uri="{FF2B5EF4-FFF2-40B4-BE49-F238E27FC236}">
                <a16:creationId xmlns:a16="http://schemas.microsoft.com/office/drawing/2014/main" id="{71CDB69B-669F-4C4A-9A46-99277491676A}"/>
              </a:ext>
            </a:extLst>
          </p:cNvPr>
          <p:cNvSpPr>
            <a:spLocks noGrp="1"/>
          </p:cNvSpPr>
          <p:nvPr>
            <p:ph type="body" sz="quarter" idx="17"/>
          </p:nvPr>
        </p:nvSpPr>
        <p:spPr>
          <a:xfrm>
            <a:off x="502919" y="2001548"/>
            <a:ext cx="6478543" cy="145132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7">
            <a:extLst>
              <a:ext uri="{FF2B5EF4-FFF2-40B4-BE49-F238E27FC236}">
                <a16:creationId xmlns:a16="http://schemas.microsoft.com/office/drawing/2014/main" id="{42F3F17F-63B2-4E81-9267-C0B9FC64C20F}"/>
              </a:ext>
            </a:extLst>
          </p:cNvPr>
          <p:cNvSpPr>
            <a:spLocks noGrp="1"/>
          </p:cNvSpPr>
          <p:nvPr>
            <p:ph type="pic" sz="quarter" idx="18"/>
          </p:nvPr>
        </p:nvSpPr>
        <p:spPr>
          <a:xfrm>
            <a:off x="502919" y="4183037"/>
            <a:ext cx="3154362" cy="2129440"/>
          </a:xfrm>
        </p:spPr>
        <p:txBody>
          <a:bodyPr/>
          <a:lstStyle/>
          <a:p>
            <a:endParaRPr lang="en-US"/>
          </a:p>
        </p:txBody>
      </p:sp>
      <p:sp>
        <p:nvSpPr>
          <p:cNvPr id="15" name="Picture Placeholder 7">
            <a:extLst>
              <a:ext uri="{FF2B5EF4-FFF2-40B4-BE49-F238E27FC236}">
                <a16:creationId xmlns:a16="http://schemas.microsoft.com/office/drawing/2014/main" id="{9F7C5471-B8BC-43B6-B849-CB6FFF7E3BF2}"/>
              </a:ext>
            </a:extLst>
          </p:cNvPr>
          <p:cNvSpPr>
            <a:spLocks noGrp="1"/>
          </p:cNvSpPr>
          <p:nvPr>
            <p:ph type="pic" sz="quarter" idx="19"/>
          </p:nvPr>
        </p:nvSpPr>
        <p:spPr>
          <a:xfrm>
            <a:off x="3826782" y="4183037"/>
            <a:ext cx="3154362" cy="2129440"/>
          </a:xfrm>
        </p:spPr>
        <p:txBody>
          <a:bodyPr/>
          <a:lstStyle/>
          <a:p>
            <a:endParaRPr lang="en-US"/>
          </a:p>
        </p:txBody>
      </p:sp>
      <p:sp>
        <p:nvSpPr>
          <p:cNvPr id="16" name="Text Placeholder 10">
            <a:extLst>
              <a:ext uri="{FF2B5EF4-FFF2-40B4-BE49-F238E27FC236}">
                <a16:creationId xmlns:a16="http://schemas.microsoft.com/office/drawing/2014/main" id="{5EE1D0F7-2729-44D3-8B51-36C62A352A0B}"/>
              </a:ext>
            </a:extLst>
          </p:cNvPr>
          <p:cNvSpPr>
            <a:spLocks noGrp="1"/>
          </p:cNvSpPr>
          <p:nvPr>
            <p:ph type="body" sz="quarter" idx="20" hasCustomPrompt="1"/>
          </p:nvPr>
        </p:nvSpPr>
        <p:spPr>
          <a:xfrm>
            <a:off x="502919" y="3719745"/>
            <a:ext cx="3154362" cy="365760"/>
          </a:xfrm>
        </p:spPr>
        <p:txBody>
          <a:bodyPr/>
          <a:lstStyle>
            <a:lvl1pPr marL="0" indent="0">
              <a:buNone/>
              <a:defRPr/>
            </a:lvl1pPr>
          </a:lstStyle>
          <a:p>
            <a:pPr lvl="0"/>
            <a:r>
              <a:rPr lang="en-US" dirty="0"/>
              <a:t>Chart title</a:t>
            </a:r>
          </a:p>
        </p:txBody>
      </p:sp>
      <p:sp>
        <p:nvSpPr>
          <p:cNvPr id="17" name="Text Placeholder 10">
            <a:extLst>
              <a:ext uri="{FF2B5EF4-FFF2-40B4-BE49-F238E27FC236}">
                <a16:creationId xmlns:a16="http://schemas.microsoft.com/office/drawing/2014/main" id="{8A8F372B-A552-4A99-B3E9-751131E73091}"/>
              </a:ext>
            </a:extLst>
          </p:cNvPr>
          <p:cNvSpPr>
            <a:spLocks noGrp="1"/>
          </p:cNvSpPr>
          <p:nvPr>
            <p:ph type="body" sz="quarter" idx="21" hasCustomPrompt="1"/>
          </p:nvPr>
        </p:nvSpPr>
        <p:spPr>
          <a:xfrm>
            <a:off x="3826782" y="3721675"/>
            <a:ext cx="3154362" cy="365760"/>
          </a:xfrm>
        </p:spPr>
        <p:txBody>
          <a:bodyPr/>
          <a:lstStyle>
            <a:lvl1pPr marL="0" indent="0">
              <a:buNone/>
              <a:defRPr/>
            </a:lvl1pPr>
          </a:lstStyle>
          <a:p>
            <a:pPr lvl="0"/>
            <a:r>
              <a:rPr lang="en-US" dirty="0"/>
              <a:t>Chart title</a:t>
            </a:r>
          </a:p>
        </p:txBody>
      </p:sp>
      <p:sp>
        <p:nvSpPr>
          <p:cNvPr id="18" name="Text Placeholder 10">
            <a:extLst>
              <a:ext uri="{FF2B5EF4-FFF2-40B4-BE49-F238E27FC236}">
                <a16:creationId xmlns:a16="http://schemas.microsoft.com/office/drawing/2014/main" id="{BAFD4B6C-4DC6-4356-99D8-A51456DD8074}"/>
              </a:ext>
            </a:extLst>
          </p:cNvPr>
          <p:cNvSpPr>
            <a:spLocks noGrp="1"/>
          </p:cNvSpPr>
          <p:nvPr>
            <p:ph type="body" sz="quarter" idx="22"/>
          </p:nvPr>
        </p:nvSpPr>
        <p:spPr>
          <a:xfrm>
            <a:off x="502601" y="6543319"/>
            <a:ext cx="6478543" cy="10094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a:extLst>
              <a:ext uri="{FF2B5EF4-FFF2-40B4-BE49-F238E27FC236}">
                <a16:creationId xmlns:a16="http://schemas.microsoft.com/office/drawing/2014/main" id="{DA2F4C27-BBE0-45F7-9DCE-F885CE318403}"/>
              </a:ext>
            </a:extLst>
          </p:cNvPr>
          <p:cNvPicPr>
            <a:picLocks noChangeAspect="1"/>
          </p:cNvPicPr>
          <p:nvPr userDrawn="1"/>
        </p:nvPicPr>
        <p:blipFill>
          <a:blip r:embed="rId2"/>
          <a:stretch>
            <a:fillRect/>
          </a:stretch>
        </p:blipFill>
        <p:spPr>
          <a:xfrm>
            <a:off x="474026" y="2041421"/>
            <a:ext cx="57150" cy="1371600"/>
          </a:xfrm>
          <a:prstGeom prst="rect">
            <a:avLst/>
          </a:prstGeom>
        </p:spPr>
      </p:pic>
      <p:pic>
        <p:nvPicPr>
          <p:cNvPr id="3" name="Picture 2">
            <a:extLst>
              <a:ext uri="{FF2B5EF4-FFF2-40B4-BE49-F238E27FC236}">
                <a16:creationId xmlns:a16="http://schemas.microsoft.com/office/drawing/2014/main" id="{1A7E9AD4-05DC-439A-828A-E13015D3A225}"/>
              </a:ext>
            </a:extLst>
          </p:cNvPr>
          <p:cNvPicPr>
            <a:picLocks noChangeAspect="1"/>
          </p:cNvPicPr>
          <p:nvPr userDrawn="1"/>
        </p:nvPicPr>
        <p:blipFill>
          <a:blip r:embed="rId2"/>
          <a:stretch>
            <a:fillRect/>
          </a:stretch>
        </p:blipFill>
        <p:spPr>
          <a:xfrm>
            <a:off x="502601" y="6539472"/>
            <a:ext cx="43815" cy="1051560"/>
          </a:xfrm>
          <a:prstGeom prst="rect">
            <a:avLst/>
          </a:prstGeom>
        </p:spPr>
      </p:pic>
      <p:sp>
        <p:nvSpPr>
          <p:cNvPr id="23" name="TextBox 22">
            <a:extLst>
              <a:ext uri="{FF2B5EF4-FFF2-40B4-BE49-F238E27FC236}">
                <a16:creationId xmlns:a16="http://schemas.microsoft.com/office/drawing/2014/main" id="{39054266-57A7-4A3E-85BC-1C692F4B4899}"/>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92ADC9F8-6DAE-4A4E-B67E-BDFABD5D1945}"/>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I: Demographics</a:t>
            </a:r>
            <a:r>
              <a:rPr lang="en-US" sz="900" b="1" i="0" u="none" strike="noStrike" dirty="0">
                <a:solidFill>
                  <a:srgbClr val="000000"/>
                </a:solidFill>
                <a:effectLst/>
                <a:latin typeface="Arial" panose="020B0604020202020204" pitchFamily="34" charset="0"/>
              </a:rPr>
              <a:t> </a:t>
            </a:r>
            <a:endParaRPr lang="en-US" sz="1050" b="1" dirty="0">
              <a:effectLst/>
            </a:endParaRPr>
          </a:p>
        </p:txBody>
      </p:sp>
      <p:sp>
        <p:nvSpPr>
          <p:cNvPr id="25" name="Text Placeholder 6">
            <a:extLst>
              <a:ext uri="{FF2B5EF4-FFF2-40B4-BE49-F238E27FC236}">
                <a16:creationId xmlns:a16="http://schemas.microsoft.com/office/drawing/2014/main" id="{BA17329F-19D0-4BDF-9138-3A4D461F1643}"/>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a:t>Sample text</a:t>
            </a:r>
          </a:p>
        </p:txBody>
      </p:sp>
    </p:spTree>
    <p:extLst>
      <p:ext uri="{BB962C8B-B14F-4D97-AF65-F5344CB8AC3E}">
        <p14:creationId xmlns:p14="http://schemas.microsoft.com/office/powerpoint/2010/main" val="1052477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alysis_sectio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8CC00BA-9C87-4450-B80C-144A5521641B}"/>
              </a:ext>
            </a:extLst>
          </p:cNvPr>
          <p:cNvSpPr>
            <a:spLocks noGrp="1"/>
          </p:cNvSpPr>
          <p:nvPr>
            <p:ph type="dt" sz="half" idx="10"/>
          </p:nvPr>
        </p:nvSpPr>
        <p:spPr/>
        <p:txBody>
          <a:bodyPr/>
          <a:lstStyle/>
          <a:p>
            <a:fld id="{AA1B3A17-8F71-4D90-B050-8221C5D5D696}" type="datetimeFigureOut">
              <a:rPr lang="en-US" smtClean="0"/>
              <a:t>9/13/2020</a:t>
            </a:fld>
            <a:endParaRPr lang="en-US"/>
          </a:p>
        </p:txBody>
      </p:sp>
      <p:sp>
        <p:nvSpPr>
          <p:cNvPr id="4" name="Footer Placeholder 3">
            <a:extLst>
              <a:ext uri="{FF2B5EF4-FFF2-40B4-BE49-F238E27FC236}">
                <a16:creationId xmlns:a16="http://schemas.microsoft.com/office/drawing/2014/main" id="{24F2C169-B22E-4381-91B2-F85B8A6B4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8C4CE-805E-4EC3-8A83-8857118CEBAD}"/>
              </a:ext>
            </a:extLst>
          </p:cNvPr>
          <p:cNvSpPr>
            <a:spLocks noGrp="1"/>
          </p:cNvSpPr>
          <p:nvPr>
            <p:ph type="sldNum" sz="quarter" idx="12"/>
          </p:nvPr>
        </p:nvSpPr>
        <p:spPr/>
        <p:txBody>
          <a:bodyPr/>
          <a:lstStyle/>
          <a:p>
            <a:fld id="{BA9DBCB5-E0A8-45C0-94AB-B2461CC6DF4E}" type="slidenum">
              <a:rPr lang="en-US" smtClean="0"/>
              <a:t>‹#›</a:t>
            </a:fld>
            <a:endParaRPr lang="en-US"/>
          </a:p>
        </p:txBody>
      </p:sp>
      <p:sp>
        <p:nvSpPr>
          <p:cNvPr id="6" name="TextBox 5">
            <a:extLst>
              <a:ext uri="{FF2B5EF4-FFF2-40B4-BE49-F238E27FC236}">
                <a16:creationId xmlns:a16="http://schemas.microsoft.com/office/drawing/2014/main" id="{EC3DFA75-E66B-4383-9C1C-A926F9C4BAF5}"/>
              </a:ext>
            </a:extLst>
          </p:cNvPr>
          <p:cNvSpPr txBox="1"/>
          <p:nvPr userDrawn="1"/>
        </p:nvSpPr>
        <p:spPr>
          <a:xfrm>
            <a:off x="1973179" y="276725"/>
            <a:ext cx="3368842" cy="461665"/>
          </a:xfrm>
          <a:prstGeom prst="rect">
            <a:avLst/>
          </a:prstGeom>
          <a:noFill/>
        </p:spPr>
        <p:txBody>
          <a:bodyPr wrap="square" rtlCol="0">
            <a:spAutoFit/>
          </a:bodyPr>
          <a:lstStyle/>
          <a:p>
            <a:pPr algn="ctr" rtl="0">
              <a:spcBef>
                <a:spcPts val="0"/>
              </a:spcBef>
              <a:spcAft>
                <a:spcPts val="0"/>
              </a:spcAft>
            </a:pPr>
            <a:r>
              <a:rPr lang="en-US" sz="1200" b="1" i="0" u="sng" dirty="0">
                <a:solidFill>
                  <a:srgbClr val="000000"/>
                </a:solidFill>
                <a:effectLst/>
                <a:latin typeface="Arial" panose="020B0604020202020204" pitchFamily="34" charset="0"/>
                <a:cs typeface="Arial" panose="020B0604020202020204" pitchFamily="34" charset="0"/>
              </a:rPr>
              <a:t>Survey Analysis</a:t>
            </a:r>
            <a:endParaRPr lang="en-US" sz="1200" b="1"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01FE0F2-91D0-4180-A21F-655A6AAC71C4}"/>
              </a:ext>
            </a:extLst>
          </p:cNvPr>
          <p:cNvSpPr txBox="1"/>
          <p:nvPr userDrawn="1"/>
        </p:nvSpPr>
        <p:spPr>
          <a:xfrm>
            <a:off x="426635" y="925550"/>
            <a:ext cx="6314492" cy="230832"/>
          </a:xfrm>
          <a:prstGeom prst="rect">
            <a:avLst/>
          </a:prstGeom>
          <a:noFill/>
        </p:spPr>
        <p:txBody>
          <a:bodyPr wrap="square" rtlCol="0">
            <a:spAutoFit/>
          </a:bodyPr>
          <a:lstStyle/>
          <a:p>
            <a:pPr rtl="0">
              <a:spcBef>
                <a:spcPts val="0"/>
              </a:spcBef>
              <a:spcAft>
                <a:spcPts val="0"/>
              </a:spcAft>
            </a:pPr>
            <a:r>
              <a:rPr lang="en-US" sz="900" b="1" i="1" u="none" strike="noStrike" dirty="0">
                <a:solidFill>
                  <a:srgbClr val="000000"/>
                </a:solidFill>
                <a:effectLst/>
                <a:latin typeface="Arial" panose="020B0604020202020204" pitchFamily="34" charset="0"/>
              </a:rPr>
              <a:t>Section </a:t>
            </a:r>
            <a:r>
              <a:rPr lang="en-US" sz="900" b="1" i="1" u="none" strike="noStrike" dirty="0" err="1">
                <a:solidFill>
                  <a:srgbClr val="000000"/>
                </a:solidFill>
                <a:effectLst/>
                <a:latin typeface="Arial" panose="020B0604020202020204" pitchFamily="34" charset="0"/>
              </a:rPr>
              <a:t>II:School</a:t>
            </a:r>
            <a:r>
              <a:rPr lang="en-US" sz="900" b="1" i="1" u="none" strike="noStrike" dirty="0">
                <a:solidFill>
                  <a:srgbClr val="000000"/>
                </a:solidFill>
                <a:effectLst/>
                <a:latin typeface="Arial" panose="020B0604020202020204" pitchFamily="34" charset="0"/>
              </a:rPr>
              <a:t> Health</a:t>
            </a:r>
            <a:endParaRPr lang="en-US" sz="1050" b="1" dirty="0">
              <a:effectLst/>
            </a:endParaRPr>
          </a:p>
        </p:txBody>
      </p:sp>
      <p:sp>
        <p:nvSpPr>
          <p:cNvPr id="7" name="Text Placeholder 6">
            <a:extLst>
              <a:ext uri="{FF2B5EF4-FFF2-40B4-BE49-F238E27FC236}">
                <a16:creationId xmlns:a16="http://schemas.microsoft.com/office/drawing/2014/main" id="{8FDF94E6-F4BC-4B95-96C3-F1F5B363BFC8}"/>
              </a:ext>
            </a:extLst>
          </p:cNvPr>
          <p:cNvSpPr>
            <a:spLocks noGrp="1"/>
          </p:cNvSpPr>
          <p:nvPr>
            <p:ph type="body" sz="quarter" idx="13" hasCustomPrompt="1"/>
          </p:nvPr>
        </p:nvSpPr>
        <p:spPr>
          <a:xfrm>
            <a:off x="503238" y="1155700"/>
            <a:ext cx="6237287" cy="700088"/>
          </a:xfrm>
        </p:spPr>
        <p:txBody>
          <a:bodyPr/>
          <a:lstStyle>
            <a:lvl2pPr marL="53975" indent="0">
              <a:buNone/>
              <a:defRPr/>
            </a:lvl2pPr>
          </a:lstStyle>
          <a:p>
            <a:pPr lvl="1"/>
            <a:r>
              <a:rPr lang="en-US" dirty="0" err="1"/>
              <a:t>Autoselected</a:t>
            </a:r>
            <a:r>
              <a:rPr lang="en-US" dirty="0"/>
              <a:t> school health block</a:t>
            </a:r>
          </a:p>
        </p:txBody>
      </p:sp>
    </p:spTree>
    <p:extLst>
      <p:ext uri="{BB962C8B-B14F-4D97-AF65-F5344CB8AC3E}">
        <p14:creationId xmlns:p14="http://schemas.microsoft.com/office/powerpoint/2010/main" val="14487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q">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A1B3A17-8F71-4D90-B050-8221C5D5D696}" type="datetimeFigureOut">
              <a:rPr lang="en-US" smtClean="0"/>
              <a:t>9/13/2020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9DBCB5-E0A8-45C0-94AB-B2461CC6DF4E}" type="slidenum">
              <a:rPr lang="en-US" smtClean="0"/>
              <a:t>‹#›</a:t>
            </a:fld>
            <a:endParaRPr lang="en-US"/>
          </a:p>
        </p:txBody>
      </p:sp>
      <p:pic>
        <p:nvPicPr>
          <p:cNvPr id="24" name="Picture 23">
            <a:extLst>
              <a:ext uri="{FF2B5EF4-FFF2-40B4-BE49-F238E27FC236}">
                <a16:creationId xmlns:a16="http://schemas.microsoft.com/office/drawing/2014/main" id="{9EF007DE-F34F-421F-AE28-4AB041B9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84" y="223408"/>
            <a:ext cx="2827543" cy="642244"/>
          </a:xfrm>
          <a:prstGeom prst="rect">
            <a:avLst/>
          </a:prstGeom>
        </p:spPr>
      </p:pic>
      <p:sp>
        <p:nvSpPr>
          <p:cNvPr id="2" name="Rectangle 1">
            <a:extLst>
              <a:ext uri="{FF2B5EF4-FFF2-40B4-BE49-F238E27FC236}">
                <a16:creationId xmlns:a16="http://schemas.microsoft.com/office/drawing/2014/main" id="{B745A3D1-436C-4548-B95A-CFC557ABA2C9}"/>
              </a:ext>
            </a:extLst>
          </p:cNvPr>
          <p:cNvSpPr/>
          <p:nvPr userDrawn="1"/>
        </p:nvSpPr>
        <p:spPr>
          <a:xfrm>
            <a:off x="598762" y="1472200"/>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7962D4-D68F-4335-BCBE-EED34C9A8602}"/>
              </a:ext>
            </a:extLst>
          </p:cNvPr>
          <p:cNvSpPr/>
          <p:nvPr userDrawn="1"/>
        </p:nvSpPr>
        <p:spPr>
          <a:xfrm>
            <a:off x="598762" y="2227754"/>
            <a:ext cx="54455" cy="9144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B9F162-53B9-4EF8-8602-B6B842BECDF9}"/>
              </a:ext>
            </a:extLst>
          </p:cNvPr>
          <p:cNvSpPr txBox="1"/>
          <p:nvPr userDrawn="1"/>
        </p:nvSpPr>
        <p:spPr>
          <a:xfrm>
            <a:off x="666971" y="1444233"/>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"data controller" and who is the "data processor"?</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Data protection law in certain jurisdictions differentiates between the “controller” and “processor” of information. The Customer (i.e., your employer) is the controller of your personal information and The Strickland Institute is the processor.</a:t>
            </a:r>
            <a:endParaRPr lang="en-US" sz="1000" b="0" dirty="0">
              <a:effectLst/>
            </a:endParaRPr>
          </a:p>
        </p:txBody>
      </p:sp>
      <p:sp>
        <p:nvSpPr>
          <p:cNvPr id="11" name="TextBox 10">
            <a:extLst>
              <a:ext uri="{FF2B5EF4-FFF2-40B4-BE49-F238E27FC236}">
                <a16:creationId xmlns:a16="http://schemas.microsoft.com/office/drawing/2014/main" id="{F5095CC6-8833-42FA-8782-E49B7E729BF9}"/>
              </a:ext>
            </a:extLst>
          </p:cNvPr>
          <p:cNvSpPr txBox="1"/>
          <p:nvPr userDrawn="1"/>
        </p:nvSpPr>
        <p:spPr>
          <a:xfrm>
            <a:off x="653217" y="2207662"/>
            <a:ext cx="6260036" cy="954107"/>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Why does The Strickland Institute LLC have my information and what will they do with it?</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Your employer (the data controller) has provided  the Strickland Institute with your information to gather your feedback. This information helps your employer learn from your feedback and create a better workplace. The information that customer provides us is different, but in most cases, this will include your name, work email address and information about your role or employment with the customer. The Strickland Institute may use this information to enable access to the platform, send out personalized survey invitations and to add context to reporting of survey results. We may also use this information to create de-identified aggregate data.</a:t>
            </a:r>
          </a:p>
        </p:txBody>
      </p:sp>
      <p:sp>
        <p:nvSpPr>
          <p:cNvPr id="12" name="TextBox 11">
            <a:extLst>
              <a:ext uri="{FF2B5EF4-FFF2-40B4-BE49-F238E27FC236}">
                <a16:creationId xmlns:a16="http://schemas.microsoft.com/office/drawing/2014/main" id="{05B595E3-4A76-40DC-AAA6-F5047FB66881}"/>
              </a:ext>
            </a:extLst>
          </p:cNvPr>
          <p:cNvSpPr txBox="1"/>
          <p:nvPr userDrawn="1"/>
        </p:nvSpPr>
        <p:spPr>
          <a:xfrm>
            <a:off x="426635" y="925550"/>
            <a:ext cx="6314492" cy="461665"/>
          </a:xfrm>
          <a:prstGeom prst="rect">
            <a:avLst/>
          </a:prstGeom>
          <a:noFill/>
        </p:spPr>
        <p:txBody>
          <a:bodyPr wrap="square" rtlCol="0">
            <a:spAutoFit/>
          </a:bodyPr>
          <a:lstStyle/>
          <a:p>
            <a:r>
              <a:rPr lang="en-US" sz="2400" b="1" dirty="0"/>
              <a:t>Frequently Asked Questions</a:t>
            </a:r>
          </a:p>
        </p:txBody>
      </p:sp>
      <p:sp>
        <p:nvSpPr>
          <p:cNvPr id="13" name="Rectangle 12">
            <a:extLst>
              <a:ext uri="{FF2B5EF4-FFF2-40B4-BE49-F238E27FC236}">
                <a16:creationId xmlns:a16="http://schemas.microsoft.com/office/drawing/2014/main" id="{758923DA-5D66-4204-AE0C-F11160323055}"/>
              </a:ext>
            </a:extLst>
          </p:cNvPr>
          <p:cNvSpPr/>
          <p:nvPr userDrawn="1"/>
        </p:nvSpPr>
        <p:spPr>
          <a:xfrm>
            <a:off x="612516" y="3328145"/>
            <a:ext cx="54455" cy="548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EA6C10-DD9C-4FD9-B463-C213E877B191}"/>
              </a:ext>
            </a:extLst>
          </p:cNvPr>
          <p:cNvSpPr/>
          <p:nvPr userDrawn="1"/>
        </p:nvSpPr>
        <p:spPr>
          <a:xfrm>
            <a:off x="612516" y="4083699"/>
            <a:ext cx="54455" cy="4572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24F895D-6599-423D-9F1D-48C0CE68DF22}"/>
              </a:ext>
            </a:extLst>
          </p:cNvPr>
          <p:cNvSpPr txBox="1"/>
          <p:nvPr userDrawn="1"/>
        </p:nvSpPr>
        <p:spPr>
          <a:xfrm>
            <a:off x="680725" y="3300178"/>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Who is the Strickland Institute and how can I contact them?</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We are employee feedback platform that organizations use to collect feedback. You can contact us as info@stricklandinstitute.com The Strickland Institutes Data Protection Officer is Benjamin Waddell and can be contacted at the details above.</a:t>
            </a:r>
          </a:p>
        </p:txBody>
      </p:sp>
      <p:sp>
        <p:nvSpPr>
          <p:cNvPr id="21" name="TextBox 20">
            <a:extLst>
              <a:ext uri="{FF2B5EF4-FFF2-40B4-BE49-F238E27FC236}">
                <a16:creationId xmlns:a16="http://schemas.microsoft.com/office/drawing/2014/main" id="{3459542E-C196-49E4-803D-F32569D80F20}"/>
              </a:ext>
            </a:extLst>
          </p:cNvPr>
          <p:cNvSpPr txBox="1"/>
          <p:nvPr userDrawn="1"/>
        </p:nvSpPr>
        <p:spPr>
          <a:xfrm>
            <a:off x="666971" y="4063607"/>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Will anyone else receive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The Strickland Institute uses 3rd parties to deliver its platform.  Please see our Privacy Policy for more details or contact us.</a:t>
            </a:r>
          </a:p>
        </p:txBody>
      </p:sp>
      <p:sp>
        <p:nvSpPr>
          <p:cNvPr id="22" name="Rectangle 21">
            <a:extLst>
              <a:ext uri="{FF2B5EF4-FFF2-40B4-BE49-F238E27FC236}">
                <a16:creationId xmlns:a16="http://schemas.microsoft.com/office/drawing/2014/main" id="{D0A3E05D-2572-4DC5-9BFC-C1A104F336BA}"/>
              </a:ext>
            </a:extLst>
          </p:cNvPr>
          <p:cNvSpPr/>
          <p:nvPr userDrawn="1"/>
        </p:nvSpPr>
        <p:spPr>
          <a:xfrm>
            <a:off x="612516" y="4765762"/>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7F4BB09-FF9F-461E-B46F-4F44D9A4F2EF}"/>
              </a:ext>
            </a:extLst>
          </p:cNvPr>
          <p:cNvSpPr/>
          <p:nvPr userDrawn="1"/>
        </p:nvSpPr>
        <p:spPr>
          <a:xfrm>
            <a:off x="612516" y="5446011"/>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9F3C5EA-AECD-45A5-913D-8AC03C399467}"/>
              </a:ext>
            </a:extLst>
          </p:cNvPr>
          <p:cNvSpPr txBox="1"/>
          <p:nvPr userDrawn="1"/>
        </p:nvSpPr>
        <p:spPr>
          <a:xfrm>
            <a:off x="680725" y="4737795"/>
            <a:ext cx="6260036" cy="46166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In which countries is my information stored and how did it get there?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Our servers are based in the United States, so your information will be processed and stored in the United States. </a:t>
            </a:r>
          </a:p>
        </p:txBody>
      </p:sp>
      <p:sp>
        <p:nvSpPr>
          <p:cNvPr id="36" name="TextBox 35">
            <a:extLst>
              <a:ext uri="{FF2B5EF4-FFF2-40B4-BE49-F238E27FC236}">
                <a16:creationId xmlns:a16="http://schemas.microsoft.com/office/drawing/2014/main" id="{390D5C62-E5FB-425F-84D2-F678BB6D48B1}"/>
              </a:ext>
            </a:extLst>
          </p:cNvPr>
          <p:cNvSpPr txBox="1"/>
          <p:nvPr userDrawn="1"/>
        </p:nvSpPr>
        <p:spPr>
          <a:xfrm>
            <a:off x="666971" y="5425919"/>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How long is my information stored, and why?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When you complete a survey the information is de-identified, summarized and presented to your employer in a report. No personal information about you will be stored or presented to your organization throughout the course of this study. </a:t>
            </a:r>
          </a:p>
        </p:txBody>
      </p:sp>
      <p:sp>
        <p:nvSpPr>
          <p:cNvPr id="38" name="Rectangle 37">
            <a:extLst>
              <a:ext uri="{FF2B5EF4-FFF2-40B4-BE49-F238E27FC236}">
                <a16:creationId xmlns:a16="http://schemas.microsoft.com/office/drawing/2014/main" id="{7C5FE085-04A9-4AF7-9FF8-B9FC46A12838}"/>
              </a:ext>
            </a:extLst>
          </p:cNvPr>
          <p:cNvSpPr/>
          <p:nvPr userDrawn="1"/>
        </p:nvSpPr>
        <p:spPr>
          <a:xfrm>
            <a:off x="612516" y="617685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533C753-FF9D-46CB-B168-FAD3E62C0B8E}"/>
              </a:ext>
            </a:extLst>
          </p:cNvPr>
          <p:cNvSpPr/>
          <p:nvPr userDrawn="1"/>
        </p:nvSpPr>
        <p:spPr>
          <a:xfrm>
            <a:off x="612516" y="690013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F87ED86-66C1-433B-9206-808B9FD6A4D3}"/>
              </a:ext>
            </a:extLst>
          </p:cNvPr>
          <p:cNvSpPr txBox="1"/>
          <p:nvPr userDrawn="1"/>
        </p:nvSpPr>
        <p:spPr>
          <a:xfrm>
            <a:off x="680725" y="614889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see, update, erase or stop using my information?</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information in our survey data is anonymized as we collect it. We do not store personal identifiable information about you in our surveys. Additionally there is an opt-out link in all our emails if you wish to </a:t>
            </a:r>
            <a:r>
              <a:rPr lang="en-US" sz="800" b="0" i="0" u="none" strike="noStrike" dirty="0" err="1">
                <a:solidFill>
                  <a:srgbClr val="000000"/>
                </a:solidFill>
                <a:effectLst/>
                <a:latin typeface="Arial" panose="020B0604020202020204" pitchFamily="34" charset="0"/>
              </a:rPr>
              <a:t>recieve</a:t>
            </a:r>
            <a:r>
              <a:rPr lang="en-US" sz="800" b="0" i="0" u="none" strike="noStrike" dirty="0">
                <a:solidFill>
                  <a:srgbClr val="000000"/>
                </a:solidFill>
                <a:effectLst/>
                <a:latin typeface="Arial" panose="020B0604020202020204" pitchFamily="34" charset="0"/>
              </a:rPr>
              <a:t> no communication from us. </a:t>
            </a:r>
          </a:p>
        </p:txBody>
      </p:sp>
      <p:sp>
        <p:nvSpPr>
          <p:cNvPr id="44" name="TextBox 43">
            <a:extLst>
              <a:ext uri="{FF2B5EF4-FFF2-40B4-BE49-F238E27FC236}">
                <a16:creationId xmlns:a16="http://schemas.microsoft.com/office/drawing/2014/main" id="{A2460E26-BAF6-4A7C-99C9-2EDCE4052EE2}"/>
              </a:ext>
            </a:extLst>
          </p:cNvPr>
          <p:cNvSpPr txBox="1"/>
          <p:nvPr userDrawn="1"/>
        </p:nvSpPr>
        <p:spPr>
          <a:xfrm>
            <a:off x="666971" y="688004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withdraw my consent at any time?</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As we collect, process and store your information on behalf of your employer, you will need to contact your employer to withdraw your consent. Once we are notified by your employer, we will stop collecting, processing or storing your information (as applicable).</a:t>
            </a:r>
          </a:p>
        </p:txBody>
      </p:sp>
      <p:sp>
        <p:nvSpPr>
          <p:cNvPr id="46" name="Rectangle 45">
            <a:extLst>
              <a:ext uri="{FF2B5EF4-FFF2-40B4-BE49-F238E27FC236}">
                <a16:creationId xmlns:a16="http://schemas.microsoft.com/office/drawing/2014/main" id="{76DC07C6-D8D2-4013-AFD0-4EA58FBF35D7}"/>
              </a:ext>
            </a:extLst>
          </p:cNvPr>
          <p:cNvSpPr/>
          <p:nvPr userDrawn="1"/>
        </p:nvSpPr>
        <p:spPr>
          <a:xfrm>
            <a:off x="626270" y="7617439"/>
            <a:ext cx="54455"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E041AE5-14AF-44BB-A00C-0FDA6AB64F50}"/>
              </a:ext>
            </a:extLst>
          </p:cNvPr>
          <p:cNvSpPr/>
          <p:nvPr userDrawn="1"/>
        </p:nvSpPr>
        <p:spPr>
          <a:xfrm>
            <a:off x="626270" y="8340719"/>
            <a:ext cx="54455" cy="54864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0386FC-ED00-41FC-BBCB-79383B4B13EE}"/>
              </a:ext>
            </a:extLst>
          </p:cNvPr>
          <p:cNvSpPr txBox="1"/>
          <p:nvPr userDrawn="1"/>
        </p:nvSpPr>
        <p:spPr>
          <a:xfrm>
            <a:off x="694479" y="7589472"/>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Can I lodge a complaint with a supervisory authority?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Yes, you may lodge a complaint with the relevant supervisory authority where you live. Please see our Privacy Policy for more information about lodging complaints.</a:t>
            </a:r>
          </a:p>
        </p:txBody>
      </p:sp>
      <p:sp>
        <p:nvSpPr>
          <p:cNvPr id="52" name="TextBox 51">
            <a:extLst>
              <a:ext uri="{FF2B5EF4-FFF2-40B4-BE49-F238E27FC236}">
                <a16:creationId xmlns:a16="http://schemas.microsoft.com/office/drawing/2014/main" id="{059B30BD-825B-4F01-849E-6B9DFFB8F19C}"/>
              </a:ext>
            </a:extLst>
          </p:cNvPr>
          <p:cNvSpPr txBox="1"/>
          <p:nvPr userDrawn="1"/>
        </p:nvSpPr>
        <p:spPr>
          <a:xfrm>
            <a:off x="680725" y="8320627"/>
            <a:ext cx="6260036" cy="584775"/>
          </a:xfrm>
          <a:prstGeom prst="rect">
            <a:avLst/>
          </a:prstGeom>
          <a:noFill/>
        </p:spPr>
        <p:txBody>
          <a:bodyPr wrap="square" rtlCol="0">
            <a:spAutoFit/>
          </a:bodyPr>
          <a:lstStyle/>
          <a:p>
            <a:r>
              <a:rPr lang="en-US" sz="800" b="1" dirty="0">
                <a:latin typeface="Arial" panose="020B0604020202020204" pitchFamily="34" charset="0"/>
                <a:cs typeface="Arial" panose="020B0604020202020204" pitchFamily="34" charset="0"/>
              </a:rPr>
              <a:t>What happens if I don’t want to do the survey?</a:t>
            </a:r>
          </a:p>
          <a:p>
            <a:endParaRPr lang="en-US" sz="800" b="1" dirty="0">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Arial" panose="020B0604020202020204" pitchFamily="34" charset="0"/>
              </a:rPr>
              <a:t>All surveys are voluntary. In some cases The Strickland Institute may be able to see who has and has not completed a survey but this information will not be shared with your organization. </a:t>
            </a:r>
          </a:p>
        </p:txBody>
      </p:sp>
    </p:spTree>
    <p:extLst>
      <p:ext uri="{BB962C8B-B14F-4D97-AF65-F5344CB8AC3E}">
        <p14:creationId xmlns:p14="http://schemas.microsoft.com/office/powerpoint/2010/main" val="14244660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AA1B3A17-8F71-4D90-B050-8221C5D5D696}" type="datetimeFigureOut">
              <a:rPr lang="en-US" smtClean="0"/>
              <a:t>9/13/2020</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BA9DBCB5-E0A8-45C0-94AB-B2461CC6DF4E}" type="slidenum">
              <a:rPr lang="en-US" smtClean="0"/>
              <a:t>‹#›</a:t>
            </a:fld>
            <a:endParaRPr lang="en-US"/>
          </a:p>
        </p:txBody>
      </p:sp>
    </p:spTree>
    <p:extLst>
      <p:ext uri="{BB962C8B-B14F-4D97-AF65-F5344CB8AC3E}">
        <p14:creationId xmlns:p14="http://schemas.microsoft.com/office/powerpoint/2010/main" val="201921519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72" r:id="rId3"/>
    <p:sldLayoutId id="2147483675" r:id="rId4"/>
    <p:sldLayoutId id="2147483673" r:id="rId5"/>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0449FE-4109-40A6-94FE-3DA00AD20403}"/>
              </a:ext>
            </a:extLst>
          </p:cNvPr>
          <p:cNvSpPr>
            <a:spLocks noGrp="1"/>
          </p:cNvSpPr>
          <p:nvPr>
            <p:ph type="body" sz="quarter" idx="17"/>
          </p:nvPr>
        </p:nvSpPr>
        <p:spPr/>
        <p:txBody>
          <a:bodyPr/>
          <a:lstStyle/>
          <a:p>
            <a:endParaRPr lang="en-US"/>
          </a:p>
        </p:txBody>
      </p:sp>
      <p:sp>
        <p:nvSpPr>
          <p:cNvPr id="3" name="Content Placeholder 2">
            <a:extLst>
              <a:ext uri="{FF2B5EF4-FFF2-40B4-BE49-F238E27FC236}">
                <a16:creationId xmlns:a16="http://schemas.microsoft.com/office/drawing/2014/main" id="{3C20B63A-903B-4EFD-ADF6-65167990870F}"/>
              </a:ext>
            </a:extLst>
          </p:cNvPr>
          <p:cNvSpPr>
            <a:spLocks noGrp="1"/>
          </p:cNvSpPr>
          <p:nvPr>
            <p:ph sz="half" idx="2"/>
          </p:nvPr>
        </p:nvSpPr>
        <p:spPr/>
        <p:txBody>
          <a:bodyPr/>
          <a:lstStyle/>
          <a:p>
            <a:endParaRPr lang="en-US"/>
          </a:p>
        </p:txBody>
      </p:sp>
      <p:sp>
        <p:nvSpPr>
          <p:cNvPr id="4" name="Picture Placeholder 3">
            <a:extLst>
              <a:ext uri="{FF2B5EF4-FFF2-40B4-BE49-F238E27FC236}">
                <a16:creationId xmlns:a16="http://schemas.microsoft.com/office/drawing/2014/main" id="{44A4F737-09D5-4E32-9653-903A3123242D}"/>
              </a:ext>
            </a:extLst>
          </p:cNvPr>
          <p:cNvSpPr>
            <a:spLocks noGrp="1"/>
          </p:cNvSpPr>
          <p:nvPr>
            <p:ph type="pic" sz="quarter" idx="13"/>
          </p:nvPr>
        </p:nvSpPr>
        <p:spPr/>
      </p:sp>
      <p:sp>
        <p:nvSpPr>
          <p:cNvPr id="5" name="Text Placeholder 4">
            <a:extLst>
              <a:ext uri="{FF2B5EF4-FFF2-40B4-BE49-F238E27FC236}">
                <a16:creationId xmlns:a16="http://schemas.microsoft.com/office/drawing/2014/main" id="{B2896084-6756-4C68-A9CD-45B5DEBB37B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10878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ble Placeholder 1">
            <a:extLst>
              <a:ext uri="{FF2B5EF4-FFF2-40B4-BE49-F238E27FC236}">
                <a16:creationId xmlns:a16="http://schemas.microsoft.com/office/drawing/2014/main" id="{5D76D015-3E69-4F52-A027-01E118105F5D}"/>
              </a:ext>
            </a:extLst>
          </p:cNvPr>
          <p:cNvSpPr>
            <a:spLocks noGrp="1"/>
          </p:cNvSpPr>
          <p:nvPr>
            <p:ph type="tbl" sz="quarter" idx="13"/>
          </p:nvPr>
        </p:nvSpPr>
        <p:spPr/>
      </p:sp>
      <p:sp>
        <p:nvSpPr>
          <p:cNvPr id="3" name="Text Placeholder 2">
            <a:extLst>
              <a:ext uri="{FF2B5EF4-FFF2-40B4-BE49-F238E27FC236}">
                <a16:creationId xmlns:a16="http://schemas.microsoft.com/office/drawing/2014/main" id="{1C630BFB-17EE-4FEA-A545-518278A6A33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2049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78F39F-2EDB-4F5C-884C-9E250E053547}"/>
              </a:ext>
            </a:extLst>
          </p:cNvPr>
          <p:cNvSpPr>
            <a:spLocks noGrp="1"/>
          </p:cNvSpPr>
          <p:nvPr>
            <p:ph type="body" sz="quarter" idx="17"/>
          </p:nvPr>
        </p:nvSpPr>
        <p:spPr/>
        <p:txBody>
          <a:bodyPr>
            <a:normAutofit fontScale="62500" lnSpcReduction="20000"/>
          </a:bodyPr>
          <a:lstStyle/>
          <a:p>
            <a:pPr marL="0" indent="0">
              <a:buNone/>
            </a:pPr>
            <a:r>
              <a:rPr lang="en-US" b="0" i="0" dirty="0">
                <a:solidFill>
                  <a:srgbClr val="222222"/>
                </a:solidFill>
                <a:effectLst/>
                <a:latin typeface="Raleway"/>
              </a:rPr>
              <a:t>Sit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 Non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dolorem</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amet</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Ut </a:t>
            </a:r>
            <a:r>
              <a:rPr lang="en-US" b="0" i="0" dirty="0" err="1">
                <a:solidFill>
                  <a:srgbClr val="222222"/>
                </a:solidFill>
                <a:effectLst/>
                <a:latin typeface="Raleway"/>
              </a:rPr>
              <a:t>velit</a:t>
            </a:r>
            <a:r>
              <a:rPr lang="en-US" b="0" i="0" dirty="0">
                <a:solidFill>
                  <a:srgbClr val="222222"/>
                </a:solidFill>
                <a:effectLst/>
                <a:latin typeface="Raleway"/>
              </a:rPr>
              <a:t> </a:t>
            </a:r>
            <a:r>
              <a:rPr lang="en-US" b="0" i="0" dirty="0" err="1">
                <a:solidFill>
                  <a:srgbClr val="222222"/>
                </a:solidFill>
                <a:effectLst/>
                <a:latin typeface="Raleway"/>
              </a:rPr>
              <a:t>labore</a:t>
            </a:r>
            <a:r>
              <a:rPr lang="en-US" b="0" i="0" dirty="0">
                <a:solidFill>
                  <a:srgbClr val="222222"/>
                </a:solidFill>
                <a:effectLst/>
                <a:latin typeface="Raleway"/>
              </a:rPr>
              <a:t> </a:t>
            </a:r>
            <a:r>
              <a:rPr lang="en-US" b="0" i="0" dirty="0" err="1">
                <a:solidFill>
                  <a:srgbClr val="222222"/>
                </a:solidFill>
                <a:effectLst/>
                <a:latin typeface="Raleway"/>
              </a:rPr>
              <a:t>tempora.Sit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dolor </a:t>
            </a:r>
            <a:r>
              <a:rPr lang="en-US" b="0" i="0" dirty="0" err="1">
                <a:solidFill>
                  <a:srgbClr val="222222"/>
                </a:solidFill>
                <a:effectLst/>
                <a:latin typeface="Raleway"/>
              </a:rPr>
              <a:t>est</a:t>
            </a:r>
            <a:r>
              <a:rPr lang="en-US" b="0" i="0" dirty="0">
                <a:solidFill>
                  <a:srgbClr val="222222"/>
                </a:solidFill>
                <a:effectLst/>
                <a:latin typeface="Raleway"/>
              </a:rPr>
              <a:t> dolore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Magnam</a:t>
            </a:r>
            <a:r>
              <a:rPr lang="en-US" b="0" i="0" dirty="0">
                <a:solidFill>
                  <a:srgbClr val="222222"/>
                </a:solidFill>
                <a:effectLst/>
                <a:latin typeface="Raleway"/>
              </a:rPr>
              <a:t> </a:t>
            </a:r>
            <a:r>
              <a:rPr lang="en-US" b="0" i="0" dirty="0" err="1">
                <a:solidFill>
                  <a:srgbClr val="222222"/>
                </a:solidFill>
                <a:effectLst/>
                <a:latin typeface="Raleway"/>
              </a:rPr>
              <a:t>porro</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tempora</a:t>
            </a:r>
            <a:r>
              <a:rPr lang="en-US" b="0" i="0" dirty="0">
                <a:solidFill>
                  <a:srgbClr val="222222"/>
                </a:solidFill>
                <a:effectLst/>
                <a:latin typeface="Raleway"/>
              </a:rPr>
              <a:t>. Ut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dolore </a:t>
            </a:r>
            <a:r>
              <a:rPr lang="en-US" b="0" i="0" dirty="0" err="1">
                <a:solidFill>
                  <a:srgbClr val="222222"/>
                </a:solidFill>
                <a:effectLst/>
                <a:latin typeface="Raleway"/>
              </a:rPr>
              <a:t>quiquia</a:t>
            </a:r>
            <a:r>
              <a:rPr lang="en-US" b="0" i="0" dirty="0">
                <a:solidFill>
                  <a:srgbClr val="222222"/>
                </a:solidFill>
                <a:effectLst/>
                <a:latin typeface="Raleway"/>
              </a:rPr>
              <a:t>. </a:t>
            </a:r>
            <a:r>
              <a:rPr lang="en-US" b="0" i="0" dirty="0" err="1">
                <a:solidFill>
                  <a:srgbClr val="222222"/>
                </a:solidFill>
                <a:effectLst/>
                <a:latin typeface="Raleway"/>
              </a:rPr>
              <a:t>Voluptatem</a:t>
            </a:r>
            <a:r>
              <a:rPr lang="en-US" b="0" i="0" dirty="0">
                <a:solidFill>
                  <a:srgbClr val="222222"/>
                </a:solidFill>
                <a:effectLst/>
                <a:latin typeface="Raleway"/>
              </a:rPr>
              <a:t> </a:t>
            </a:r>
            <a:r>
              <a:rPr lang="en-US" b="0" i="0" dirty="0" err="1">
                <a:solidFill>
                  <a:srgbClr val="222222"/>
                </a:solidFill>
                <a:effectLst/>
                <a:latin typeface="Raleway"/>
              </a:rPr>
              <a:t>quaerat</a:t>
            </a:r>
            <a:r>
              <a:rPr lang="en-US" b="0" i="0" dirty="0">
                <a:solidFill>
                  <a:srgbClr val="222222"/>
                </a:solidFill>
                <a:effectLst/>
                <a:latin typeface="Raleway"/>
              </a:rPr>
              <a:t> </a:t>
            </a:r>
            <a:r>
              <a:rPr lang="en-US" b="0" i="0" dirty="0" err="1">
                <a:solidFill>
                  <a:srgbClr val="222222"/>
                </a:solidFill>
                <a:effectLst/>
                <a:latin typeface="Raleway"/>
              </a:rPr>
              <a:t>numquam</a:t>
            </a:r>
            <a:r>
              <a:rPr lang="en-US" b="0" i="0" dirty="0">
                <a:solidFill>
                  <a:srgbClr val="222222"/>
                </a:solidFill>
                <a:effectLst/>
                <a:latin typeface="Raleway"/>
              </a:rPr>
              <a:t> </a:t>
            </a:r>
            <a:r>
              <a:rPr lang="en-US" b="0" i="0" dirty="0" err="1">
                <a:solidFill>
                  <a:srgbClr val="222222"/>
                </a:solidFill>
                <a:effectLst/>
                <a:latin typeface="Raleway"/>
              </a:rPr>
              <a:t>modi</a:t>
            </a:r>
            <a:r>
              <a:rPr lang="en-US" b="0" i="0" dirty="0">
                <a:solidFill>
                  <a:srgbClr val="222222"/>
                </a:solidFill>
                <a:effectLst/>
                <a:latin typeface="Raleway"/>
              </a:rPr>
              <a:t> sit dolore </a:t>
            </a:r>
            <a:r>
              <a:rPr lang="en-US" b="0" i="0" dirty="0" err="1">
                <a:solidFill>
                  <a:srgbClr val="222222"/>
                </a:solidFill>
                <a:effectLst/>
                <a:latin typeface="Raleway"/>
              </a:rPr>
              <a:t>neque</a:t>
            </a:r>
            <a:r>
              <a:rPr lang="en-US" b="0" i="0" dirty="0">
                <a:solidFill>
                  <a:srgbClr val="222222"/>
                </a:solidFill>
                <a:effectLst/>
                <a:latin typeface="Raleway"/>
              </a:rPr>
              <a:t>. Non </a:t>
            </a:r>
            <a:r>
              <a:rPr lang="en-US" b="0" i="0" dirty="0" err="1">
                <a:solidFill>
                  <a:srgbClr val="222222"/>
                </a:solidFill>
                <a:effectLst/>
                <a:latin typeface="Raleway"/>
              </a:rPr>
              <a:t>ut</a:t>
            </a:r>
            <a:r>
              <a:rPr lang="en-US" b="0" i="0" dirty="0">
                <a:solidFill>
                  <a:srgbClr val="222222"/>
                </a:solidFill>
                <a:effectLst/>
                <a:latin typeface="Raleway"/>
              </a:rPr>
              <a:t> </a:t>
            </a:r>
            <a:r>
              <a:rPr lang="en-US" b="0" i="0" dirty="0" err="1">
                <a:solidFill>
                  <a:srgbClr val="222222"/>
                </a:solidFill>
                <a:effectLst/>
                <a:latin typeface="Raleway"/>
              </a:rPr>
              <a:t>consectetur</a:t>
            </a:r>
            <a:r>
              <a:rPr lang="en-US" b="0" i="0" dirty="0">
                <a:solidFill>
                  <a:srgbClr val="222222"/>
                </a:solidFill>
                <a:effectLst/>
                <a:latin typeface="Raleway"/>
              </a:rPr>
              <a:t> </a:t>
            </a:r>
            <a:r>
              <a:rPr lang="en-US" b="0" i="0" dirty="0" err="1">
                <a:solidFill>
                  <a:srgbClr val="222222"/>
                </a:solidFill>
                <a:effectLst/>
                <a:latin typeface="Raleway"/>
              </a:rPr>
              <a:t>etincidunt</a:t>
            </a:r>
            <a:r>
              <a:rPr lang="en-US" b="0" i="0" dirty="0">
                <a:solidFill>
                  <a:srgbClr val="222222"/>
                </a:solidFill>
                <a:effectLst/>
                <a:latin typeface="Raleway"/>
              </a:rPr>
              <a:t> non dolore </a:t>
            </a:r>
            <a:r>
              <a:rPr lang="en-US" b="0" i="0" dirty="0" err="1">
                <a:solidFill>
                  <a:srgbClr val="222222"/>
                </a:solidFill>
                <a:effectLst/>
                <a:latin typeface="Raleway"/>
              </a:rPr>
              <a:t>neque</a:t>
            </a:r>
            <a:r>
              <a:rPr lang="en-US" b="0" i="0" dirty="0">
                <a:solidFill>
                  <a:srgbClr val="222222"/>
                </a:solidFill>
                <a:effectLst/>
                <a:latin typeface="Raleway"/>
              </a:rPr>
              <a:t> </a:t>
            </a:r>
            <a:r>
              <a:rPr lang="en-US" b="0" i="0" dirty="0" err="1">
                <a:solidFill>
                  <a:srgbClr val="222222"/>
                </a:solidFill>
                <a:effectLst/>
                <a:latin typeface="Raleway"/>
              </a:rPr>
              <a:t>aliquam</a:t>
            </a:r>
            <a:r>
              <a:rPr lang="en-US" b="0" i="0" dirty="0">
                <a:solidFill>
                  <a:srgbClr val="222222"/>
                </a:solidFill>
                <a:effectLst/>
                <a:latin typeface="Raleway"/>
              </a:rPr>
              <a:t>.</a:t>
            </a:r>
            <a:endParaRPr lang="en-US" dirty="0"/>
          </a:p>
          <a:p>
            <a:endParaRPr lang="en-US" dirty="0"/>
          </a:p>
        </p:txBody>
      </p:sp>
      <p:sp>
        <p:nvSpPr>
          <p:cNvPr id="5" name="Text Placeholder 4">
            <a:extLst>
              <a:ext uri="{FF2B5EF4-FFF2-40B4-BE49-F238E27FC236}">
                <a16:creationId xmlns:a16="http://schemas.microsoft.com/office/drawing/2014/main" id="{7E723556-B2E9-4A49-A000-65C64ADE8154}"/>
              </a:ext>
            </a:extLst>
          </p:cNvPr>
          <p:cNvSpPr>
            <a:spLocks noGrp="1"/>
          </p:cNvSpPr>
          <p:nvPr>
            <p:ph type="body" sz="quarter" idx="20"/>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fusce</a:t>
            </a:r>
            <a:r>
              <a:rPr kumimoji="0" lang="en-US" sz="800" b="1" i="0" u="none" strike="noStrike" kern="1200" cap="none" spc="0" normalizeH="0" baseline="0" noProof="0" dirty="0">
                <a:ln>
                  <a:noFill/>
                </a:ln>
                <a:solidFill>
                  <a:srgbClr val="003399"/>
                </a:solidFill>
                <a:effectLst/>
                <a:uLnTx/>
                <a:uFillTx/>
                <a:latin typeface="Raleway"/>
                <a:ea typeface="+mn-ea"/>
                <a:cs typeface="+mn-cs"/>
              </a:rPr>
              <a:t> vel, ad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enim</a:t>
            </a:r>
            <a:r>
              <a:rPr kumimoji="0" lang="en-US" sz="800" b="1" i="0" u="none" strike="noStrike" kern="1200" cap="none" spc="0" normalizeH="0" baseline="0" noProof="0" dirty="0">
                <a:ln>
                  <a:noFill/>
                </a:ln>
                <a:solidFill>
                  <a:srgbClr val="003399"/>
                </a:solidFill>
                <a:effectLst/>
                <a:uLnTx/>
                <a:uFillTx/>
                <a:latin typeface="Raleway"/>
                <a:ea typeface="+mn-ea"/>
                <a:cs typeface="+mn-cs"/>
              </a:rPr>
              <a:t>,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egestas</a:t>
            </a:r>
            <a:br>
              <a:rPr kumimoji="0" lang="en-US" sz="800" b="1" i="0" u="none" strike="noStrike" kern="1200" cap="none" spc="0" normalizeH="0" baseline="0" noProof="0" dirty="0">
                <a:ln>
                  <a:noFill/>
                </a:ln>
                <a:solidFill>
                  <a:srgbClr val="003399"/>
                </a:solidFill>
                <a:effectLst/>
                <a:uLnTx/>
                <a:uFillTx/>
                <a:latin typeface="Raleway"/>
                <a:ea typeface="+mn-ea"/>
                <a:cs typeface="+mn-cs"/>
              </a:rPr>
            </a:br>
            <a:r>
              <a:rPr kumimoji="0" lang="en-US" sz="800" b="0" i="0" u="none" strike="noStrike" kern="1200" cap="none" spc="0" normalizeH="0" baseline="0" noProof="0" dirty="0" err="1">
                <a:ln>
                  <a:noFill/>
                </a:ln>
                <a:solidFill>
                  <a:srgbClr val="222222"/>
                </a:solidFill>
                <a:effectLst/>
                <a:uLnTx/>
                <a:uFillTx/>
                <a:latin typeface="Raleway"/>
                <a:ea typeface="+mn-ea"/>
                <a:cs typeface="+mn-cs"/>
              </a:rPr>
              <a:t>Quis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mauris</a:t>
            </a:r>
            <a:r>
              <a:rPr kumimoji="0" lang="en-US" sz="800" b="0" i="0" u="none" strike="noStrike" kern="1200" cap="none" spc="0" normalizeH="0" baseline="0" noProof="0" dirty="0">
                <a:ln>
                  <a:noFill/>
                </a:ln>
                <a:solidFill>
                  <a:srgbClr val="222222"/>
                </a:solidFill>
                <a:effectLst/>
                <a:uLnTx/>
                <a:uFillTx/>
                <a:latin typeface="Raleway"/>
                <a:ea typeface="+mn-ea"/>
                <a:cs typeface="+mn-cs"/>
              </a:rPr>
              <a:t> dolor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amet</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cubilia</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mattis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finibus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magnis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lacus</a:t>
            </a:r>
            <a:endParaRPr kumimoji="0" lang="en-US" sz="800" b="0" i="0" u="none" strike="noStrike" kern="1200" cap="none" spc="0" normalizeH="0" baseline="0" noProof="0" dirty="0">
              <a:ln>
                <a:noFill/>
              </a:ln>
              <a:solidFill>
                <a:srgbClr val="222222"/>
              </a:solidFill>
              <a:effectLst/>
              <a:uLnTx/>
              <a:uFillTx/>
              <a:latin typeface="Raleway"/>
              <a:ea typeface="+mn-ea"/>
              <a:cs typeface="+mn-cs"/>
            </a:endParaRPr>
          </a:p>
        </p:txBody>
      </p:sp>
      <p:sp>
        <p:nvSpPr>
          <p:cNvPr id="6" name="Text Placeholder 5">
            <a:extLst>
              <a:ext uri="{FF2B5EF4-FFF2-40B4-BE49-F238E27FC236}">
                <a16:creationId xmlns:a16="http://schemas.microsoft.com/office/drawing/2014/main" id="{9CA00018-F717-49BD-8A0B-5E7A4586472F}"/>
              </a:ext>
            </a:extLst>
          </p:cNvPr>
          <p:cNvSpPr>
            <a:spLocks noGrp="1"/>
          </p:cNvSpPr>
          <p:nvPr>
            <p:ph type="body" sz="quarter" idx="2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fusce</a:t>
            </a:r>
            <a:r>
              <a:rPr kumimoji="0" lang="en-US" sz="800" b="1" i="0" u="none" strike="noStrike" kern="1200" cap="none" spc="0" normalizeH="0" baseline="0" noProof="0" dirty="0">
                <a:ln>
                  <a:noFill/>
                </a:ln>
                <a:solidFill>
                  <a:srgbClr val="003399"/>
                </a:solidFill>
                <a:effectLst/>
                <a:uLnTx/>
                <a:uFillTx/>
                <a:latin typeface="Raleway"/>
                <a:ea typeface="+mn-ea"/>
                <a:cs typeface="+mn-cs"/>
              </a:rPr>
              <a:t> vel, ad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ultricies</a:t>
            </a:r>
            <a:r>
              <a:rPr kumimoji="0" lang="en-US" sz="800" b="1" i="0" u="none" strike="noStrike" kern="1200" cap="none" spc="0" normalizeH="0" baseline="0" noProof="0" dirty="0">
                <a:ln>
                  <a:noFill/>
                </a:ln>
                <a:solidFill>
                  <a:srgbClr val="003399"/>
                </a:solidFill>
                <a:effectLst/>
                <a:uLnTx/>
                <a:uFillTx/>
                <a:latin typeface="Raleway"/>
                <a:ea typeface="+mn-ea"/>
                <a:cs typeface="+mn-cs"/>
              </a:rPr>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enim</a:t>
            </a:r>
            <a:r>
              <a:rPr kumimoji="0" lang="en-US" sz="800" b="1" i="0" u="none" strike="noStrike" kern="1200" cap="none" spc="0" normalizeH="0" baseline="0" noProof="0" dirty="0">
                <a:ln>
                  <a:noFill/>
                </a:ln>
                <a:solidFill>
                  <a:srgbClr val="003399"/>
                </a:solidFill>
                <a:effectLst/>
                <a:uLnTx/>
                <a:uFillTx/>
                <a:latin typeface="Raleway"/>
                <a:ea typeface="+mn-ea"/>
                <a:cs typeface="+mn-cs"/>
              </a:rPr>
              <a:t>, at, </a:t>
            </a:r>
            <a:r>
              <a:rPr kumimoji="0" lang="en-US" sz="800" b="1" i="0" u="none" strike="noStrike" kern="1200" cap="none" spc="0" normalizeH="0" baseline="0" noProof="0" dirty="0" err="1">
                <a:ln>
                  <a:noFill/>
                </a:ln>
                <a:solidFill>
                  <a:srgbClr val="003399"/>
                </a:solidFill>
                <a:effectLst/>
                <a:uLnTx/>
                <a:uFillTx/>
                <a:latin typeface="Raleway"/>
                <a:ea typeface="+mn-ea"/>
                <a:cs typeface="+mn-cs"/>
              </a:rPr>
              <a:t>egestas</a:t>
            </a:r>
            <a:br>
              <a:rPr kumimoji="0" lang="en-US" sz="800" b="1" i="0" u="none" strike="noStrike" kern="1200" cap="none" spc="0" normalizeH="0" baseline="0" noProof="0" dirty="0">
                <a:ln>
                  <a:noFill/>
                </a:ln>
                <a:solidFill>
                  <a:srgbClr val="003399"/>
                </a:solidFill>
                <a:effectLst/>
                <a:uLnTx/>
                <a:uFillTx/>
                <a:latin typeface="Raleway"/>
                <a:ea typeface="+mn-ea"/>
                <a:cs typeface="+mn-cs"/>
              </a:rPr>
            </a:br>
            <a:r>
              <a:rPr kumimoji="0" lang="en-US" sz="800" b="0" i="0" u="none" strike="noStrike" kern="1200" cap="none" spc="0" normalizeH="0" baseline="0" noProof="0" dirty="0" err="1">
                <a:ln>
                  <a:noFill/>
                </a:ln>
                <a:solidFill>
                  <a:srgbClr val="222222"/>
                </a:solidFill>
                <a:effectLst/>
                <a:uLnTx/>
                <a:uFillTx/>
                <a:latin typeface="Raleway"/>
                <a:ea typeface="+mn-ea"/>
                <a:cs typeface="+mn-cs"/>
              </a:rPr>
              <a:t>Quis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mauris</a:t>
            </a:r>
            <a:r>
              <a:rPr kumimoji="0" lang="en-US" sz="800" b="0" i="0" u="none" strike="noStrike" kern="1200" cap="none" spc="0" normalizeH="0" baseline="0" noProof="0" dirty="0">
                <a:ln>
                  <a:noFill/>
                </a:ln>
                <a:solidFill>
                  <a:srgbClr val="222222"/>
                </a:solidFill>
                <a:effectLst/>
                <a:uLnTx/>
                <a:uFillTx/>
                <a:latin typeface="Raleway"/>
                <a:ea typeface="+mn-ea"/>
                <a:cs typeface="+mn-cs"/>
              </a:rPr>
              <a:t> dolor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amet</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cubilia</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mattis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finibus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magnis</a:t>
            </a:r>
            <a:r>
              <a:rPr kumimoji="0" lang="en-US" sz="800" b="0" i="0" u="none" strike="noStrike" kern="1200" cap="none" spc="0" normalizeH="0" baseline="0" noProof="0" dirty="0">
                <a:ln>
                  <a:noFill/>
                </a:ln>
                <a:solidFill>
                  <a:srgbClr val="222222"/>
                </a:solidFill>
                <a:effectLst/>
                <a:uLnTx/>
                <a:uFillTx/>
                <a:latin typeface="Raleway"/>
                <a:ea typeface="+mn-ea"/>
                <a:cs typeface="+mn-cs"/>
              </a:rPr>
              <a:t> </a:t>
            </a:r>
            <a:r>
              <a:rPr kumimoji="0" lang="en-US" sz="800" b="0" i="0" u="none" strike="noStrike" kern="1200" cap="none" spc="0" normalizeH="0" baseline="0" noProof="0" dirty="0" err="1">
                <a:ln>
                  <a:noFill/>
                </a:ln>
                <a:solidFill>
                  <a:srgbClr val="222222"/>
                </a:solidFill>
                <a:effectLst/>
                <a:uLnTx/>
                <a:uFillTx/>
                <a:latin typeface="Raleway"/>
                <a:ea typeface="+mn-ea"/>
                <a:cs typeface="+mn-cs"/>
              </a:rPr>
              <a:t>lacus</a:t>
            </a:r>
            <a:endParaRPr kumimoji="0" lang="en-US" sz="800" b="0" i="0" u="none" strike="noStrike" kern="1200" cap="none" spc="0" normalizeH="0" baseline="0" noProof="0" dirty="0">
              <a:ln>
                <a:noFill/>
              </a:ln>
              <a:solidFill>
                <a:srgbClr val="222222"/>
              </a:solidFill>
              <a:effectLst/>
              <a:uLnTx/>
              <a:uFillTx/>
              <a:latin typeface="Raleway"/>
              <a:ea typeface="+mn-ea"/>
              <a:cs typeface="+mn-cs"/>
            </a:endParaRPr>
          </a:p>
        </p:txBody>
      </p:sp>
      <p:sp>
        <p:nvSpPr>
          <p:cNvPr id="7" name="Text Placeholder 6">
            <a:extLst>
              <a:ext uri="{FF2B5EF4-FFF2-40B4-BE49-F238E27FC236}">
                <a16:creationId xmlns:a16="http://schemas.microsoft.com/office/drawing/2014/main" id="{6B605BFD-3057-4F7A-B85A-D91A48E8E910}"/>
              </a:ext>
            </a:extLst>
          </p:cNvPr>
          <p:cNvSpPr>
            <a:spLocks noGrp="1"/>
          </p:cNvSpPr>
          <p:nvPr>
            <p:ph type="body" sz="quarter" idx="22"/>
          </p:nvPr>
        </p:nvSpPr>
        <p:spPr/>
        <p:txBody>
          <a:bodyPr/>
          <a:lstStyle/>
          <a:p>
            <a:endParaRPr lang="en-US"/>
          </a:p>
        </p:txBody>
      </p:sp>
      <p:sp>
        <p:nvSpPr>
          <p:cNvPr id="8" name="Text Placeholder 7">
            <a:extLst>
              <a:ext uri="{FF2B5EF4-FFF2-40B4-BE49-F238E27FC236}">
                <a16:creationId xmlns:a16="http://schemas.microsoft.com/office/drawing/2014/main" id="{5C3DC0C8-ED22-4DBC-AA1E-46AB6E64A22B}"/>
              </a:ext>
            </a:extLst>
          </p:cNvPr>
          <p:cNvSpPr>
            <a:spLocks noGrp="1"/>
          </p:cNvSpPr>
          <p:nvPr>
            <p:ph type="body" sz="quarter" idx="13"/>
          </p:nvPr>
        </p:nvSpPr>
        <p:spPr/>
        <p:txBody>
          <a:bodyPr>
            <a:normAutofit fontScale="55000" lnSpcReduction="20000"/>
          </a:bodyPr>
          <a:lstStyle/>
          <a:p>
            <a:pPr marL="0" indent="0">
              <a:buNone/>
            </a:pPr>
            <a:r>
              <a:rPr lang="en-US" dirty="0">
                <a:solidFill>
                  <a:srgbClr val="222222"/>
                </a:solidFill>
                <a:latin typeface="Raleway"/>
              </a:rPr>
              <a:t>Sit </a:t>
            </a:r>
            <a:r>
              <a:rPr lang="en-US" dirty="0" err="1">
                <a:solidFill>
                  <a:srgbClr val="222222"/>
                </a:solidFill>
                <a:latin typeface="Raleway"/>
              </a:rPr>
              <a:t>numquam</a:t>
            </a:r>
            <a:r>
              <a:rPr lang="en-US" dirty="0">
                <a:solidFill>
                  <a:srgbClr val="222222"/>
                </a:solidFill>
                <a:latin typeface="Raleway"/>
              </a:rPr>
              <a:t> dolor </a:t>
            </a:r>
            <a:r>
              <a:rPr lang="en-US" dirty="0" err="1">
                <a:solidFill>
                  <a:srgbClr val="222222"/>
                </a:solidFill>
                <a:latin typeface="Raleway"/>
              </a:rPr>
              <a:t>est</a:t>
            </a:r>
            <a:r>
              <a:rPr lang="en-US" dirty="0">
                <a:solidFill>
                  <a:srgbClr val="222222"/>
                </a:solidFill>
                <a:latin typeface="Raleway"/>
              </a:rPr>
              <a:t> dolore </a:t>
            </a:r>
            <a:r>
              <a:rPr lang="en-US" dirty="0" err="1">
                <a:solidFill>
                  <a:srgbClr val="222222"/>
                </a:solidFill>
                <a:latin typeface="Raleway"/>
              </a:rPr>
              <a:t>modi</a:t>
            </a:r>
            <a:r>
              <a:rPr lang="en-US" dirty="0">
                <a:solidFill>
                  <a:srgbClr val="222222"/>
                </a:solidFill>
                <a:latin typeface="Raleway"/>
              </a:rPr>
              <a:t>. </a:t>
            </a:r>
            <a:r>
              <a:rPr lang="en-US" dirty="0" err="1">
                <a:solidFill>
                  <a:srgbClr val="222222"/>
                </a:solidFill>
                <a:latin typeface="Raleway"/>
              </a:rPr>
              <a:t>Magnam</a:t>
            </a:r>
            <a:r>
              <a:rPr lang="en-US" dirty="0">
                <a:solidFill>
                  <a:srgbClr val="222222"/>
                </a:solidFill>
                <a:latin typeface="Raleway"/>
              </a:rPr>
              <a:t> </a:t>
            </a:r>
            <a:r>
              <a:rPr lang="en-US" dirty="0" err="1">
                <a:solidFill>
                  <a:srgbClr val="222222"/>
                </a:solidFill>
                <a:latin typeface="Raleway"/>
              </a:rPr>
              <a:t>porro</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a:t>
            </a:r>
            <a:r>
              <a:rPr lang="en-US" dirty="0" err="1">
                <a:solidFill>
                  <a:srgbClr val="222222"/>
                </a:solidFill>
                <a:latin typeface="Raleway"/>
              </a:rPr>
              <a:t>etincidunt</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tempora</a:t>
            </a:r>
            <a:r>
              <a:rPr lang="en-US" dirty="0">
                <a:solidFill>
                  <a:srgbClr val="222222"/>
                </a:solidFill>
                <a:latin typeface="Raleway"/>
              </a:rPr>
              <a:t>. Ut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dolore </a:t>
            </a:r>
            <a:r>
              <a:rPr lang="en-US" dirty="0" err="1">
                <a:solidFill>
                  <a:srgbClr val="222222"/>
                </a:solidFill>
                <a:latin typeface="Raleway"/>
              </a:rPr>
              <a:t>quiquia</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quaerat</a:t>
            </a:r>
            <a:r>
              <a:rPr lang="en-US" dirty="0">
                <a:solidFill>
                  <a:srgbClr val="222222"/>
                </a:solidFill>
                <a:latin typeface="Raleway"/>
              </a:rPr>
              <a:t> </a:t>
            </a:r>
            <a:r>
              <a:rPr lang="en-US" dirty="0" err="1">
                <a:solidFill>
                  <a:srgbClr val="222222"/>
                </a:solidFill>
                <a:latin typeface="Raleway"/>
              </a:rPr>
              <a:t>numquam</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sit dolore </a:t>
            </a:r>
            <a:r>
              <a:rPr lang="en-US" dirty="0" err="1">
                <a:solidFill>
                  <a:srgbClr val="222222"/>
                </a:solidFill>
                <a:latin typeface="Raleway"/>
              </a:rPr>
              <a:t>neque</a:t>
            </a:r>
            <a:r>
              <a:rPr lang="en-US" dirty="0">
                <a:solidFill>
                  <a:srgbClr val="222222"/>
                </a:solidFill>
                <a:latin typeface="Raleway"/>
              </a:rPr>
              <a:t>. Non </a:t>
            </a:r>
            <a:r>
              <a:rPr lang="en-US" dirty="0" err="1">
                <a:solidFill>
                  <a:srgbClr val="222222"/>
                </a:solidFill>
                <a:latin typeface="Raleway"/>
              </a:rPr>
              <a:t>ut</a:t>
            </a:r>
            <a:r>
              <a:rPr lang="en-US" dirty="0">
                <a:solidFill>
                  <a:srgbClr val="222222"/>
                </a:solidFill>
                <a:latin typeface="Raleway"/>
              </a:rPr>
              <a: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etincidunt</a:t>
            </a:r>
            <a:r>
              <a:rPr lang="en-US" dirty="0">
                <a:solidFill>
                  <a:srgbClr val="222222"/>
                </a:solidFill>
                <a:latin typeface="Raleway"/>
              </a:rPr>
              <a:t> non dolore </a:t>
            </a:r>
            <a:r>
              <a:rPr lang="en-US" dirty="0" err="1">
                <a:solidFill>
                  <a:srgbClr val="222222"/>
                </a:solidFill>
                <a:latin typeface="Raleway"/>
              </a:rPr>
              <a:t>neque</a:t>
            </a:r>
            <a:r>
              <a:rPr lang="en-US" dirty="0">
                <a:solidFill>
                  <a:srgbClr val="222222"/>
                </a:solidFill>
                <a:latin typeface="Raleway"/>
              </a:rPr>
              <a:t> </a:t>
            </a:r>
            <a:r>
              <a:rPr lang="en-US" dirty="0" err="1">
                <a:solidFill>
                  <a:srgbClr val="222222"/>
                </a:solidFill>
                <a:latin typeface="Raleway"/>
              </a:rPr>
              <a:t>aliquam</a:t>
            </a:r>
            <a:r>
              <a:rPr lang="en-US" dirty="0">
                <a:solidFill>
                  <a:srgbClr val="222222"/>
                </a:solidFill>
                <a:latin typeface="Raleway"/>
              </a:rPr>
              <a:t>. Non </a:t>
            </a:r>
            <a:r>
              <a:rPr lang="en-US" dirty="0" err="1">
                <a:solidFill>
                  <a:srgbClr val="222222"/>
                </a:solidFill>
                <a:latin typeface="Raleway"/>
              </a:rPr>
              <a:t>velit</a:t>
            </a:r>
            <a:r>
              <a:rPr lang="en-US" dirty="0">
                <a:solidFill>
                  <a:srgbClr val="222222"/>
                </a:solidFill>
                <a:latin typeface="Raleway"/>
              </a:rPr>
              <a:t> </a:t>
            </a:r>
            <a:r>
              <a:rPr lang="en-US" dirty="0" err="1">
                <a:solidFill>
                  <a:srgbClr val="222222"/>
                </a:solidFill>
                <a:latin typeface="Raleway"/>
              </a:rPr>
              <a:t>velit</a:t>
            </a:r>
            <a:r>
              <a:rPr lang="en-US" dirty="0">
                <a:solidFill>
                  <a:srgbClr val="222222"/>
                </a:solidFill>
                <a:latin typeface="Raleway"/>
              </a:rPr>
              <a:t> </a:t>
            </a:r>
            <a:r>
              <a:rPr lang="en-US" dirty="0" err="1">
                <a:solidFill>
                  <a:srgbClr val="222222"/>
                </a:solidFill>
                <a:latin typeface="Raleway"/>
              </a:rPr>
              <a:t>voluptatem</a:t>
            </a:r>
            <a:r>
              <a:rPr lang="en-US" dirty="0">
                <a:solidFill>
                  <a:srgbClr val="222222"/>
                </a:solidFill>
                <a:latin typeface="Raleway"/>
              </a:rPr>
              <a:t> </a:t>
            </a:r>
            <a:r>
              <a:rPr lang="en-US" dirty="0" err="1">
                <a:solidFill>
                  <a:srgbClr val="222222"/>
                </a:solidFill>
                <a:latin typeface="Raleway"/>
              </a:rPr>
              <a:t>dolorem</a:t>
            </a:r>
            <a:r>
              <a:rPr lang="en-US" dirty="0">
                <a:solidFill>
                  <a:srgbClr val="222222"/>
                </a:solidFill>
                <a:latin typeface="Raleway"/>
              </a:rPr>
              <a:t> </a:t>
            </a:r>
            <a:r>
              <a:rPr lang="en-US" dirty="0" err="1">
                <a:solidFill>
                  <a:srgbClr val="222222"/>
                </a:solidFill>
                <a:latin typeface="Raleway"/>
              </a:rPr>
              <a:t>consectetur</a:t>
            </a:r>
            <a:r>
              <a:rPr lang="en-US" dirty="0">
                <a:solidFill>
                  <a:srgbClr val="222222"/>
                </a:solidFill>
                <a:latin typeface="Raleway"/>
              </a:rPr>
              <a:t> </a:t>
            </a:r>
            <a:r>
              <a:rPr lang="en-US" dirty="0" err="1">
                <a:solidFill>
                  <a:srgbClr val="222222"/>
                </a:solidFill>
                <a:latin typeface="Raleway"/>
              </a:rPr>
              <a:t>amet</a:t>
            </a:r>
            <a:r>
              <a:rPr lang="en-US" dirty="0">
                <a:solidFill>
                  <a:srgbClr val="222222"/>
                </a:solidFill>
                <a:latin typeface="Raleway"/>
              </a:rPr>
              <a:t> </a:t>
            </a:r>
            <a:r>
              <a:rPr lang="en-US" dirty="0" err="1">
                <a:solidFill>
                  <a:srgbClr val="222222"/>
                </a:solidFill>
                <a:latin typeface="Raleway"/>
              </a:rPr>
              <a:t>modi</a:t>
            </a:r>
            <a:r>
              <a:rPr lang="en-US" dirty="0">
                <a:solidFill>
                  <a:srgbClr val="222222"/>
                </a:solidFill>
                <a:latin typeface="Raleway"/>
              </a:rPr>
              <a:t>. </a:t>
            </a:r>
            <a:endParaRPr lang="en-US" dirty="0"/>
          </a:p>
        </p:txBody>
      </p:sp>
      <p:pic>
        <p:nvPicPr>
          <p:cNvPr id="9" name="Picture Placeholder 22">
            <a:extLst>
              <a:ext uri="{FF2B5EF4-FFF2-40B4-BE49-F238E27FC236}">
                <a16:creationId xmlns:a16="http://schemas.microsoft.com/office/drawing/2014/main" id="{3E0F6E27-4027-4015-8A6A-08AA67FD54AA}"/>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t="5008" b="5008"/>
          <a:stretch>
            <a:fillRect/>
          </a:stretch>
        </p:blipFill>
        <p:spPr>
          <a:xfrm>
            <a:off x="503238" y="4183063"/>
            <a:ext cx="3154362" cy="2128837"/>
          </a:xfrm>
        </p:spPr>
      </p:pic>
      <p:pic>
        <p:nvPicPr>
          <p:cNvPr id="10" name="Picture Placeholder 20">
            <a:extLst>
              <a:ext uri="{FF2B5EF4-FFF2-40B4-BE49-F238E27FC236}">
                <a16:creationId xmlns:a16="http://schemas.microsoft.com/office/drawing/2014/main" id="{0DDBF4D4-09F7-4736-BB65-9E1E754F2174}"/>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t="5008" b="5008"/>
          <a:stretch>
            <a:fillRect/>
          </a:stretch>
        </p:blipFill>
        <p:spPr>
          <a:xfrm>
            <a:off x="3827463" y="4183063"/>
            <a:ext cx="3154362" cy="2128837"/>
          </a:xfrm>
        </p:spPr>
      </p:pic>
      <p:pic>
        <p:nvPicPr>
          <p:cNvPr id="11" name="Picture Placeholder 11">
            <a:extLst>
              <a:ext uri="{FF2B5EF4-FFF2-40B4-BE49-F238E27FC236}">
                <a16:creationId xmlns:a16="http://schemas.microsoft.com/office/drawing/2014/main" id="{638ED7F2-1CC6-44E0-91C5-4CC74589A272}"/>
              </a:ext>
            </a:extLst>
          </p:cNvPr>
          <p:cNvPicPr>
            <a:picLocks noChangeAspect="1"/>
          </p:cNvPicPr>
          <p:nvPr/>
        </p:nvPicPr>
        <p:blipFill rotWithShape="1">
          <a:blip r:embed="rId4"/>
          <a:srcRect l="85" r="85"/>
          <a:stretch/>
        </p:blipFill>
        <p:spPr>
          <a:xfrm>
            <a:off x="502919" y="7784193"/>
            <a:ext cx="3154362" cy="1530797"/>
          </a:xfrm>
          <a:prstGeom prst="rect">
            <a:avLst/>
          </a:prstGeom>
        </p:spPr>
      </p:pic>
      <p:pic>
        <p:nvPicPr>
          <p:cNvPr id="12" name="Picture Placeholder 13">
            <a:extLst>
              <a:ext uri="{FF2B5EF4-FFF2-40B4-BE49-F238E27FC236}">
                <a16:creationId xmlns:a16="http://schemas.microsoft.com/office/drawing/2014/main" id="{31FD18BB-4AEF-4F48-AADE-D4A5458D7008}"/>
              </a:ext>
            </a:extLst>
          </p:cNvPr>
          <p:cNvPicPr>
            <a:picLocks noChangeAspect="1"/>
          </p:cNvPicPr>
          <p:nvPr/>
        </p:nvPicPr>
        <p:blipFill rotWithShape="1">
          <a:blip r:embed="rId4"/>
          <a:srcRect l="85" r="85"/>
          <a:stretch/>
        </p:blipFill>
        <p:spPr>
          <a:xfrm>
            <a:off x="3826782" y="7784193"/>
            <a:ext cx="3154362" cy="1530797"/>
          </a:xfrm>
          <a:prstGeom prst="rect">
            <a:avLst/>
          </a:prstGeom>
        </p:spPr>
      </p:pic>
    </p:spTree>
    <p:extLst>
      <p:ext uri="{BB962C8B-B14F-4D97-AF65-F5344CB8AC3E}">
        <p14:creationId xmlns:p14="http://schemas.microsoft.com/office/powerpoint/2010/main" val="25241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79A0408-8D99-49EF-82EB-FD63B201030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7901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619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178</Words>
  <Application>Microsoft Office PowerPoint</Application>
  <PresentationFormat>Custom</PresentationFormat>
  <Paragraphs>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Raleway</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Stevens</dc:creator>
  <cp:lastModifiedBy>Andrew Stevens</cp:lastModifiedBy>
  <cp:revision>14</cp:revision>
  <dcterms:created xsi:type="dcterms:W3CDTF">2020-09-12T18:26:05Z</dcterms:created>
  <dcterms:modified xsi:type="dcterms:W3CDTF">2020-09-13T14:00:10Z</dcterms:modified>
</cp:coreProperties>
</file>