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3"/>
  </p:notesMasterIdLst>
  <p:sldIdLst>
    <p:sldId id="256" r:id="rId4"/>
    <p:sldId id="257" r:id="rId5"/>
    <p:sldId id="258" r:id="rId6"/>
    <p:sldId id="259" r:id="rId7"/>
    <p:sldId id="261" r:id="rId8"/>
    <p:sldId id="262" r:id="rId9"/>
    <p:sldId id="263" r:id="rId10"/>
    <p:sldId id="26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8EF9E-A5BD-4592-AAB0-66FDF6BDACCC}" v="2" dt="2022-12-13T00:46:35.662"/>
    <p1510:client id="{7798F1F9-5B1B-4CDB-AE82-AC040252215E}" v="1" dt="2022-12-13T01:04:16.766"/>
    <p1510:client id="{9F8ACC09-243A-420E-ACBE-C22FDE87EF20}" v="5" dt="2022-12-13T01:26:44.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y Hoang 20204557" userId="S::hoang.nh204557@sis.hust.edu.vn::80020f44-0bbb-463a-bf80-524110ce43ba" providerId="AD" clId="Web-{5FD8EF9E-A5BD-4592-AAB0-66FDF6BDACCC}"/>
    <pc:docChg chg="modSld">
      <pc:chgData name="Nguyen Huy Hoang 20204557" userId="S::hoang.nh204557@sis.hust.edu.vn::80020f44-0bbb-463a-bf80-524110ce43ba" providerId="AD" clId="Web-{5FD8EF9E-A5BD-4592-AAB0-66FDF6BDACCC}" dt="2022-12-13T00:46:35.662" v="1" actId="1076"/>
      <pc:docMkLst>
        <pc:docMk/>
      </pc:docMkLst>
      <pc:sldChg chg="modSp">
        <pc:chgData name="Nguyen Huy Hoang 20204557" userId="S::hoang.nh204557@sis.hust.edu.vn::80020f44-0bbb-463a-bf80-524110ce43ba" providerId="AD" clId="Web-{5FD8EF9E-A5BD-4592-AAB0-66FDF6BDACCC}" dt="2022-12-13T00:46:35.662" v="1" actId="1076"/>
        <pc:sldMkLst>
          <pc:docMk/>
          <pc:sldMk cId="3655060024" sldId="258"/>
        </pc:sldMkLst>
        <pc:picChg chg="mod">
          <ac:chgData name="Nguyen Huy Hoang 20204557" userId="S::hoang.nh204557@sis.hust.edu.vn::80020f44-0bbb-463a-bf80-524110ce43ba" providerId="AD" clId="Web-{5FD8EF9E-A5BD-4592-AAB0-66FDF6BDACCC}" dt="2022-12-13T00:46:35.662" v="1" actId="1076"/>
          <ac:picMkLst>
            <pc:docMk/>
            <pc:sldMk cId="3655060024" sldId="258"/>
            <ac:picMk id="4" creationId="{2D9F1217-9208-75F7-DDDD-19AE3951DD27}"/>
          </ac:picMkLst>
        </pc:picChg>
      </pc:sldChg>
    </pc:docChg>
  </pc:docChgLst>
  <pc:docChgLst>
    <pc:chgData name="Bui Tuan Thanh 20204851" userId="S::thanh.bt204851@sis.hust.edu.vn::f388e464-466f-4987-8dd8-212dac186566" providerId="AD" clId="Web-{9F8ACC09-243A-420E-ACBE-C22FDE87EF20}"/>
    <pc:docChg chg="modSld sldOrd">
      <pc:chgData name="Bui Tuan Thanh 20204851" userId="S::thanh.bt204851@sis.hust.edu.vn::f388e464-466f-4987-8dd8-212dac186566" providerId="AD" clId="Web-{9F8ACC09-243A-420E-ACBE-C22FDE87EF20}" dt="2022-12-13T01:26:44.820" v="4" actId="1076"/>
      <pc:docMkLst>
        <pc:docMk/>
      </pc:docMkLst>
      <pc:sldChg chg="modSp">
        <pc:chgData name="Bui Tuan Thanh 20204851" userId="S::thanh.bt204851@sis.hust.edu.vn::f388e464-466f-4987-8dd8-212dac186566" providerId="AD" clId="Web-{9F8ACC09-243A-420E-ACBE-C22FDE87EF20}" dt="2022-12-13T01:26:44.820" v="4" actId="1076"/>
        <pc:sldMkLst>
          <pc:docMk/>
          <pc:sldMk cId="1142911760" sldId="260"/>
        </pc:sldMkLst>
        <pc:picChg chg="mod">
          <ac:chgData name="Bui Tuan Thanh 20204851" userId="S::thanh.bt204851@sis.hust.edu.vn::f388e464-466f-4987-8dd8-212dac186566" providerId="AD" clId="Web-{9F8ACC09-243A-420E-ACBE-C22FDE87EF20}" dt="2022-12-13T01:26:44.820" v="4" actId="1076"/>
          <ac:picMkLst>
            <pc:docMk/>
            <pc:sldMk cId="1142911760" sldId="260"/>
            <ac:picMk id="6" creationId="{528877B7-EB0C-F5CA-19C2-E62CCCA32561}"/>
          </ac:picMkLst>
        </pc:picChg>
      </pc:sldChg>
      <pc:sldChg chg="modSp ord">
        <pc:chgData name="Bui Tuan Thanh 20204851" userId="S::thanh.bt204851@sis.hust.edu.vn::f388e464-466f-4987-8dd8-212dac186566" providerId="AD" clId="Web-{9F8ACC09-243A-420E-ACBE-C22FDE87EF20}" dt="2022-12-13T01:12:28.069" v="3" actId="1076"/>
        <pc:sldMkLst>
          <pc:docMk/>
          <pc:sldMk cId="0" sldId="264"/>
        </pc:sldMkLst>
        <pc:spChg chg="mod">
          <ac:chgData name="Bui Tuan Thanh 20204851" userId="S::thanh.bt204851@sis.hust.edu.vn::f388e464-466f-4987-8dd8-212dac186566" providerId="AD" clId="Web-{9F8ACC09-243A-420E-ACBE-C22FDE87EF20}" dt="2022-12-13T01:12:28.069" v="3" actId="1076"/>
          <ac:spMkLst>
            <pc:docMk/>
            <pc:sldMk cId="0" sldId="264"/>
            <ac:spMk id="94" creationId="{00000000-0000-0000-0000-000000000000}"/>
          </ac:spMkLst>
        </pc:spChg>
      </pc:sldChg>
    </pc:docChg>
  </pc:docChgLst>
  <pc:docChgLst>
    <pc:chgData name="Pham Manh Cuong 20204819" userId="S::cuong.pm204819@sis.hust.edu.vn::4ecf882d-603b-45e3-8a0a-9a504da4cdc3" providerId="AD" clId="Web-{7798F1F9-5B1B-4CDB-AE82-AC040252215E}"/>
    <pc:docChg chg="modSld">
      <pc:chgData name="Pham Manh Cuong 20204819" userId="S::cuong.pm204819@sis.hust.edu.vn::4ecf882d-603b-45e3-8a0a-9a504da4cdc3" providerId="AD" clId="Web-{7798F1F9-5B1B-4CDB-AE82-AC040252215E}" dt="2022-12-13T01:04:16.766" v="0"/>
      <pc:docMkLst>
        <pc:docMk/>
      </pc:docMkLst>
      <pc:sldChg chg="modSp">
        <pc:chgData name="Pham Manh Cuong 20204819" userId="S::cuong.pm204819@sis.hust.edu.vn::4ecf882d-603b-45e3-8a0a-9a504da4cdc3" providerId="AD" clId="Web-{7798F1F9-5B1B-4CDB-AE82-AC040252215E}" dt="2022-12-13T01:04:16.766" v="0"/>
        <pc:sldMkLst>
          <pc:docMk/>
          <pc:sldMk cId="0" sldId="262"/>
        </pc:sldMkLst>
        <pc:graphicFrameChg chg="modGraphic">
          <ac:chgData name="Pham Manh Cuong 20204819" userId="S::cuong.pm204819@sis.hust.edu.vn::4ecf882d-603b-45e3-8a0a-9a504da4cdc3" providerId="AD" clId="Web-{7798F1F9-5B1B-4CDB-AE82-AC040252215E}" dt="2022-12-13T01:04:16.766" v="0"/>
          <ac:graphicFrameMkLst>
            <pc:docMk/>
            <pc:sldMk cId="0" sldId="262"/>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7852-BA35-4AFA-BE57-92FD380A46F4}"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B166-83C3-46BD-91BF-C46E48EB9C29}" type="slidenum">
              <a:rPr lang="en-US" smtClean="0"/>
              <a:t>‹#›</a:t>
            </a:fld>
            <a:endParaRPr lang="en-US"/>
          </a:p>
        </p:txBody>
      </p:sp>
    </p:spTree>
    <p:extLst>
      <p:ext uri="{BB962C8B-B14F-4D97-AF65-F5344CB8AC3E}">
        <p14:creationId xmlns:p14="http://schemas.microsoft.com/office/powerpoint/2010/main" val="417092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8A49A43F-17E3-4135-8181-D8193A85BBF7}"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40198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35517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51711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79553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43432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93942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7630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fld id="{8A49A43F-17E3-4135-8181-D8193A85BBF7}" type="datetimeFigureOut">
              <a:rPr lang="en-US" smtClean="0"/>
              <a:t>12/12/2022</a:t>
            </a:fld>
            <a:endParaRPr lang="en-US"/>
          </a:p>
        </p:txBody>
      </p:sp>
      <p:sp>
        <p:nvSpPr>
          <p:cNvPr id="6" name="Slide Number Placeholder 5"/>
          <p:cNvSpPr>
            <a:spLocks noGrp="1"/>
          </p:cNvSpPr>
          <p:nvPr>
            <p:ph type="sldNum" sz="quarter" idx="12"/>
          </p:nvPr>
        </p:nvSpPr>
        <p:spPr>
          <a:xfrm>
            <a:off x="9829800" y="6413502"/>
            <a:ext cx="1524000" cy="365125"/>
          </a:xfrm>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99659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A49A43F-17E3-4135-8181-D8193A85BBF7}"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67020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8A49A43F-17E3-4135-8181-D8193A85BBF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3972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8A49A43F-17E3-4135-8181-D8193A85BBF7}"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799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9234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591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00494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0384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8A49A43F-17E3-4135-8181-D8193A85BBF7}" type="datetimeFigureOut">
              <a:rPr lang="en-US" smtClean="0"/>
              <a:t>12/12/2022</a:t>
            </a:fld>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3463397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3</a:t>
            </a:r>
          </a:p>
          <a:p>
            <a:r>
              <a:rPr lang="en-US" sz="4000"/>
              <a:t>Chia </a:t>
            </a:r>
            <a:r>
              <a:rPr lang="en-US" sz="4000" err="1"/>
              <a:t>để</a:t>
            </a:r>
            <a:r>
              <a:rPr lang="en-US" sz="4000"/>
              <a:t> </a:t>
            </a:r>
            <a:r>
              <a:rPr lang="en-US" sz="4000" err="1"/>
              <a:t>trị</a:t>
            </a:r>
            <a:r>
              <a:rPr lang="en-US" sz="4000"/>
              <a:t>, </a:t>
            </a:r>
            <a:r>
              <a:rPr lang="en-US" sz="4000" err="1"/>
              <a:t>Tham</a:t>
            </a:r>
            <a:r>
              <a:rPr lang="en-US" sz="4000"/>
              <a:t> lam</a:t>
            </a:r>
          </a:p>
        </p:txBody>
      </p:sp>
    </p:spTree>
    <p:extLst>
      <p:ext uri="{BB962C8B-B14F-4D97-AF65-F5344CB8AC3E}">
        <p14:creationId xmlns:p14="http://schemas.microsoft.com/office/powerpoint/2010/main" val="42723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B7BB-E1E8-9CA1-2D0D-B9CD7135955B}"/>
              </a:ext>
            </a:extLst>
          </p:cNvPr>
          <p:cNvSpPr>
            <a:spLocks noGrp="1"/>
          </p:cNvSpPr>
          <p:nvPr>
            <p:ph type="title"/>
          </p:nvPr>
        </p:nvSpPr>
        <p:spPr/>
        <p:txBody>
          <a:bodyPr/>
          <a:lstStyle/>
          <a:p>
            <a:r>
              <a:rPr lang="en-US" err="1"/>
              <a:t>Bài</a:t>
            </a:r>
            <a:r>
              <a:rPr lang="en-US"/>
              <a:t> 1. Disjoint Segment</a:t>
            </a:r>
          </a:p>
        </p:txBody>
      </p:sp>
      <p:sp>
        <p:nvSpPr>
          <p:cNvPr id="3" name="Content Placeholder 2">
            <a:extLst>
              <a:ext uri="{FF2B5EF4-FFF2-40B4-BE49-F238E27FC236}">
                <a16:creationId xmlns:a16="http://schemas.microsoft.com/office/drawing/2014/main" id="{0545CF5F-B4C9-4FDA-3C28-E1F1FDD77346}"/>
              </a:ext>
            </a:extLst>
          </p:cNvPr>
          <p:cNvSpPr>
            <a:spLocks noGrp="1"/>
          </p:cNvSpPr>
          <p:nvPr>
            <p:ph idx="1"/>
          </p:nvPr>
        </p:nvSpPr>
        <p:spPr>
          <a:xfrm>
            <a:off x="411060" y="1666234"/>
            <a:ext cx="10884017" cy="4351338"/>
          </a:xfrm>
        </p:spPr>
        <p:txBody>
          <a:bodyPr>
            <a:normAutofit fontScale="92500"/>
          </a:bodyPr>
          <a:lstStyle/>
          <a:p>
            <a:pPr marL="0" indent="0">
              <a:buNone/>
            </a:pPr>
            <a:r>
              <a:rPr lang="vi-VN"/>
              <a:t>Tìm tập các </a:t>
            </a:r>
            <a:r>
              <a:rPr lang="en-US" err="1"/>
              <a:t>đoạn</a:t>
            </a:r>
            <a:r>
              <a:rPr lang="vi-VN"/>
              <a:t> không giao nhau lớn nhất</a:t>
            </a:r>
          </a:p>
          <a:p>
            <a:pPr marL="0" indent="0">
              <a:buNone/>
            </a:pPr>
            <a:r>
              <a:rPr lang="vi-VN"/>
              <a:t>• Cho đầu vào là tập X gồm n </a:t>
            </a:r>
            <a:r>
              <a:rPr lang="en-US" err="1"/>
              <a:t>đoạn</a:t>
            </a:r>
            <a:r>
              <a:rPr lang="vi-VN"/>
              <a:t> X = {(a</a:t>
            </a:r>
            <a:r>
              <a:rPr lang="vi-VN" baseline="-25000"/>
              <a:t>1</a:t>
            </a:r>
            <a:r>
              <a:rPr lang="vi-VN"/>
              <a:t>, b</a:t>
            </a:r>
            <a:r>
              <a:rPr lang="vi-VN" baseline="-25000"/>
              <a:t>1</a:t>
            </a:r>
            <a:r>
              <a:rPr lang="vi-VN"/>
              <a:t>), . . . , (a</a:t>
            </a:r>
            <a:r>
              <a:rPr lang="vi-VN" baseline="-25000"/>
              <a:t>n</a:t>
            </a:r>
            <a:r>
              <a:rPr lang="vi-VN"/>
              <a:t>, b</a:t>
            </a:r>
            <a:r>
              <a:rPr lang="vi-VN" baseline="-25000"/>
              <a:t>n</a:t>
            </a:r>
            <a:r>
              <a:rPr lang="vi-VN"/>
              <a:t>)} với a</a:t>
            </a:r>
            <a:r>
              <a:rPr lang="vi-VN" baseline="-25000"/>
              <a:t>i</a:t>
            </a:r>
            <a:r>
              <a:rPr lang="vi-VN"/>
              <a:t> &lt; b</a:t>
            </a:r>
            <a:r>
              <a:rPr lang="vi-VN" baseline="-25000"/>
              <a:t>i</a:t>
            </a:r>
          </a:p>
          <a:p>
            <a:pPr marL="0" indent="0">
              <a:buNone/>
            </a:pPr>
            <a:r>
              <a:rPr lang="vi-VN"/>
              <a:t>• Hãy tìm và đưa ra tập con lớn nhất của X chứa các </a:t>
            </a:r>
            <a:r>
              <a:rPr lang="en-US" err="1"/>
              <a:t>đoạn</a:t>
            </a:r>
            <a:r>
              <a:rPr lang="en-US"/>
              <a:t> </a:t>
            </a:r>
            <a:r>
              <a:rPr lang="vi-VN"/>
              <a:t>này sao cho không có 2</a:t>
            </a:r>
            <a:r>
              <a:rPr lang="en-US"/>
              <a:t> </a:t>
            </a:r>
            <a:r>
              <a:rPr lang="en-US" err="1"/>
              <a:t>đoạn</a:t>
            </a:r>
            <a:r>
              <a:rPr lang="vi-VN"/>
              <a:t> nào giao nhau</a:t>
            </a:r>
          </a:p>
          <a:p>
            <a:pPr marL="0" indent="0">
              <a:buNone/>
            </a:pPr>
            <a:r>
              <a:rPr lang="vi-VN"/>
              <a:t>Input</a:t>
            </a:r>
          </a:p>
          <a:p>
            <a:pPr marL="0" indent="0">
              <a:buNone/>
            </a:pPr>
            <a:r>
              <a:rPr lang="vi-VN"/>
              <a:t>• Dòng 1 là giá trị của n (1 &lt;= n &lt;= 100000)</a:t>
            </a:r>
          </a:p>
          <a:p>
            <a:pPr marL="0" indent="0">
              <a:buNone/>
            </a:pPr>
            <a:r>
              <a:rPr lang="vi-VN"/>
              <a:t>• Các dòng tiếp theo là các khoảng thời gian (a</a:t>
            </a:r>
            <a:r>
              <a:rPr lang="vi-VN" baseline="-25000"/>
              <a:t>i</a:t>
            </a:r>
            <a:r>
              <a:rPr lang="vi-VN"/>
              <a:t>, b</a:t>
            </a:r>
            <a:r>
              <a:rPr lang="vi-VN" baseline="-25000"/>
              <a:t>i</a:t>
            </a:r>
            <a:r>
              <a:rPr lang="vi-VN"/>
              <a:t>) (1 &lt;= a</a:t>
            </a:r>
            <a:r>
              <a:rPr lang="vi-VN" baseline="-25000"/>
              <a:t>i</a:t>
            </a:r>
            <a:r>
              <a:rPr lang="vi-VN"/>
              <a:t> &lt;= b</a:t>
            </a:r>
            <a:r>
              <a:rPr lang="vi-VN" baseline="-25000"/>
              <a:t>i</a:t>
            </a:r>
            <a:r>
              <a:rPr lang="vi-VN"/>
              <a:t> &lt;= 1000000)</a:t>
            </a:r>
          </a:p>
          <a:p>
            <a:pPr marL="0" indent="0">
              <a:buNone/>
            </a:pPr>
            <a:r>
              <a:rPr lang="vi-VN"/>
              <a:t>Output</a:t>
            </a:r>
          </a:p>
          <a:p>
            <a:pPr marL="0" indent="0">
              <a:buNone/>
            </a:pPr>
            <a:r>
              <a:rPr lang="vi-VN"/>
              <a:t>• Số lượng phần tử của tập con lớn nhất</a:t>
            </a:r>
            <a:endParaRPr lang="en-US"/>
          </a:p>
        </p:txBody>
      </p:sp>
    </p:spTree>
    <p:extLst>
      <p:ext uri="{BB962C8B-B14F-4D97-AF65-F5344CB8AC3E}">
        <p14:creationId xmlns:p14="http://schemas.microsoft.com/office/powerpoint/2010/main" val="33067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BCE-7F4A-75DE-A942-BD9181ACE026}"/>
              </a:ext>
            </a:extLst>
          </p:cNvPr>
          <p:cNvSpPr>
            <a:spLocks noGrp="1"/>
          </p:cNvSpPr>
          <p:nvPr>
            <p:ph type="title"/>
          </p:nvPr>
        </p:nvSpPr>
        <p:spPr/>
        <p:txBody>
          <a:bodyPr/>
          <a:lstStyle/>
          <a:p>
            <a:endParaRPr lang="en-US"/>
          </a:p>
        </p:txBody>
      </p:sp>
      <p:pic>
        <p:nvPicPr>
          <p:cNvPr id="4" name="table">
            <a:extLst>
              <a:ext uri="{FF2B5EF4-FFF2-40B4-BE49-F238E27FC236}">
                <a16:creationId xmlns:a16="http://schemas.microsoft.com/office/drawing/2014/main" id="{2D9F1217-9208-75F7-DDDD-19AE3951DD27}"/>
              </a:ext>
            </a:extLst>
          </p:cNvPr>
          <p:cNvPicPr>
            <a:picLocks noChangeAspect="1"/>
          </p:cNvPicPr>
          <p:nvPr/>
        </p:nvPicPr>
        <p:blipFill>
          <a:blip r:embed="rId2"/>
          <a:stretch>
            <a:fillRect/>
          </a:stretch>
        </p:blipFill>
        <p:spPr>
          <a:xfrm>
            <a:off x="910986" y="2451090"/>
            <a:ext cx="10515600" cy="1955820"/>
          </a:xfrm>
          <a:prstGeom prst="rect">
            <a:avLst/>
          </a:prstGeom>
        </p:spPr>
      </p:pic>
      <p:sp>
        <p:nvSpPr>
          <p:cNvPr id="5" name="Google Shape;94;p2">
            <a:extLst>
              <a:ext uri="{FF2B5EF4-FFF2-40B4-BE49-F238E27FC236}">
                <a16:creationId xmlns:a16="http://schemas.microsoft.com/office/drawing/2014/main" id="{8683F240-1A0B-97EC-E988-FB98E01D820F}"/>
              </a:ext>
            </a:extLst>
          </p:cNvPr>
          <p:cNvSpPr txBox="1"/>
          <p:nvPr/>
        </p:nvSpPr>
        <p:spPr>
          <a:xfrm>
            <a:off x="838200" y="1691311"/>
            <a:ext cx="3463310" cy="539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506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Disjoint Segment-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Áp dụng tham lam để chọn được số lượng đoạn lớn nhất</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có 2 đoạn trùng nhau, ta sẽ ưu tiên chọn khoảng có điểm cuối nhỏ hơn </a:t>
            </a:r>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Sắp xếp các đoạn tăng dần theo điểm kết thúc</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Biến phụ trợ:</a:t>
            </a:r>
            <a:endParaRPr/>
          </a:p>
          <a:p>
            <a:pPr marL="0" marR="0" lvl="5" indent="0" algn="l" rtl="0">
              <a:lnSpc>
                <a:spcPct val="150000"/>
              </a:lnSpc>
              <a:spcBef>
                <a:spcPts val="0"/>
              </a:spcBef>
              <a:spcAft>
                <a:spcPts val="0"/>
              </a:spcAft>
              <a:buNone/>
            </a:pPr>
            <a:r>
              <a:rPr lang="en-US" sz="2000" b="0" i="0" u="none" strike="noStrike" cap="none">
                <a:solidFill>
                  <a:schemeClr val="dk1"/>
                </a:solidFill>
                <a:latin typeface="Arial"/>
                <a:ea typeface="Arial"/>
                <a:cs typeface="Arial"/>
                <a:sym typeface="Arial"/>
              </a:rPr>
              <a:t>   	</a:t>
            </a:r>
            <a:r>
              <a:rPr lang="en-US" sz="2000" b="1" i="1" u="none" strike="noStrike" cap="none">
                <a:solidFill>
                  <a:schemeClr val="dk1"/>
                </a:solidFill>
                <a:latin typeface="Arial"/>
                <a:ea typeface="Arial"/>
                <a:cs typeface="Arial"/>
                <a:sym typeface="Arial"/>
              </a:rPr>
              <a:t>last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lưu điểm kết thúc của đoạn trước đó ta đã chọn</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Duyệt qua tất cả các đoạn, kiểm tra xem điểm bắt đầu của điểm đó có lớn hơn điểm kết thúc của điểm cuối cùng ta đã chọn hay không</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đoạn đang xét thỏa mãn, tăng số lượng đoạn được chọn lên, và cập nhật last </a:t>
            </a:r>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66CAA-40A1-18C3-A0C0-96E9D691980F}"/>
              </a:ext>
            </a:extLst>
          </p:cNvPr>
          <p:cNvSpPr>
            <a:spLocks noGrp="1"/>
          </p:cNvSpPr>
          <p:nvPr>
            <p:ph idx="1"/>
          </p:nvPr>
        </p:nvSpPr>
        <p:spPr>
          <a:xfrm>
            <a:off x="511029" y="1053129"/>
            <a:ext cx="10515600" cy="4483100"/>
          </a:xfrm>
        </p:spPr>
        <p:txBody>
          <a:bodyPr/>
          <a:lstStyle/>
          <a:p>
            <a:r>
              <a:rPr lang="vi-VN"/>
              <a:t>Cho 1 tập gồm N điểm trong không gian 1 chiều (đường thẳng). </a:t>
            </a:r>
            <a:endParaRPr lang="en-US"/>
          </a:p>
          <a:p>
            <a:r>
              <a:rPr lang="vi-VN"/>
              <a:t>Độ kết nối của cụm (tập con) gồm C</a:t>
            </a:r>
            <a:r>
              <a:rPr lang="en-US"/>
              <a:t> </a:t>
            </a:r>
            <a:r>
              <a:rPr lang="vi-VN"/>
              <a:t>phần tử được tạo ra từ tập ban đầu được tính bằng khoảng cách của 2 điểm gần nhau nhất trong cụm</a:t>
            </a:r>
          </a:p>
          <a:p>
            <a:r>
              <a:rPr lang="vi-VN"/>
              <a:t>VD. Cụm gồm C=5 điểm là 12,30,15,10,37 thì độ kết nối của cụm sẽ là 2, chính là khoảng cách nhỏ nhất</a:t>
            </a:r>
            <a:r>
              <a:rPr lang="en-US"/>
              <a:t> </a:t>
            </a:r>
            <a:r>
              <a:rPr lang="vi-VN"/>
              <a:t>giữa 12 và 10</a:t>
            </a:r>
            <a:endParaRPr lang="en-US"/>
          </a:p>
        </p:txBody>
      </p:sp>
      <p:sp>
        <p:nvSpPr>
          <p:cNvPr id="4" name="Google Shape;91;p2">
            <a:extLst>
              <a:ext uri="{FF2B5EF4-FFF2-40B4-BE49-F238E27FC236}">
                <a16:creationId xmlns:a16="http://schemas.microsoft.com/office/drawing/2014/main" id="{72234C22-9E3B-0150-8B74-93D05F3BC6CB}"/>
              </a:ext>
            </a:extLst>
          </p:cNvPr>
          <p:cNvSpPr txBox="1">
            <a:spLocks/>
          </p:cNvSpPr>
          <p:nvPr/>
        </p:nvSpPr>
        <p:spPr>
          <a:xfrm>
            <a:off x="203717"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buFont typeface="Arial"/>
              <a:buNone/>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2 MAX-DISTANCE SUB-SEQUENCE</a:t>
            </a:r>
            <a:endParaRPr lang="en-US"/>
          </a:p>
        </p:txBody>
      </p:sp>
      <p:cxnSp>
        <p:nvCxnSpPr>
          <p:cNvPr id="5" name="Google Shape;93;p2">
            <a:extLst>
              <a:ext uri="{FF2B5EF4-FFF2-40B4-BE49-F238E27FC236}">
                <a16:creationId xmlns:a16="http://schemas.microsoft.com/office/drawing/2014/main" id="{0C91B787-98E9-C3E7-5CD2-7DC0032E422F}"/>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6759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a:t>
            </a:r>
            <a:endParaRPr/>
          </a:p>
        </p:txBody>
      </p:sp>
      <p:graphicFrame>
        <p:nvGraphicFramePr>
          <p:cNvPr id="92" name="Google Shape;92;p2"/>
          <p:cNvGraphicFramePr/>
          <p:nvPr>
            <p:extLst>
              <p:ext uri="{D42A27DB-BD31-4B8C-83A1-F6EECF244321}">
                <p14:modId xmlns:p14="http://schemas.microsoft.com/office/powerpoint/2010/main" val="3100453931"/>
              </p:ext>
            </p:extLst>
          </p:nvPr>
        </p:nvGraphicFramePr>
        <p:xfrm>
          <a:off x="576136" y="1202419"/>
          <a:ext cx="10515600" cy="1975770"/>
        </p:xfrm>
        <a:graphic>
          <a:graphicData uri="http://schemas.openxmlformats.org/drawingml/2006/table">
            <a:tbl>
              <a:tblPr firstRow="1" bandRow="1">
                <a:noFil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stdin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stdout</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0492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5 3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2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8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4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151465" cy="3905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7CD5D5D-22BD-6E5D-2105-A5BE0A260B7F}"/>
              </a:ext>
            </a:extLst>
          </p:cNvPr>
          <p:cNvSpPr txBox="1"/>
          <p:nvPr/>
        </p:nvSpPr>
        <p:spPr>
          <a:xfrm>
            <a:off x="279283" y="3347257"/>
            <a:ext cx="11633434" cy="2308324"/>
          </a:xfrm>
          <a:prstGeom prst="rect">
            <a:avLst/>
          </a:prstGeom>
          <a:noFill/>
        </p:spPr>
        <p:txBody>
          <a:bodyPr wrap="square">
            <a:spAutoFit/>
          </a:bodyPr>
          <a:lstStyle/>
          <a:p>
            <a:r>
              <a:rPr lang="vi-VN"/>
              <a:t>Dòng đầu tiên sẽ là số lượng test trong bộ test T (1 &lt;= T &lt;= 20)</a:t>
            </a:r>
          </a:p>
          <a:p>
            <a:endParaRPr lang="vi-VN"/>
          </a:p>
          <a:p>
            <a:r>
              <a:rPr lang="vi-VN"/>
              <a:t>• Các dòng tiếp theo sẽ là chi tiết các test. Mỗi test tương ứng gồm 2 giá trị là N và C, trong đó</a:t>
            </a:r>
            <a:r>
              <a:rPr lang="en-US"/>
              <a:t> </a:t>
            </a:r>
            <a:r>
              <a:rPr lang="vi-VN"/>
              <a:t>N là số lượng phần tử và C là kích thước tập con. Trong 1 bộ dữ liệu thì giá trị N sẽ là giống</a:t>
            </a:r>
            <a:r>
              <a:rPr lang="en-US"/>
              <a:t> </a:t>
            </a:r>
            <a:r>
              <a:rPr lang="vi-VN"/>
              <a:t>nhau trong các test.</a:t>
            </a:r>
          </a:p>
          <a:p>
            <a:r>
              <a:rPr lang="vi-VN"/>
              <a:t>• Các dòng tiếp sau sẽ lần lượt là giá trị tọa độ của các điểm trong tập N điểm</a:t>
            </a:r>
          </a:p>
          <a:p>
            <a:r>
              <a:rPr lang="vi-VN"/>
              <a:t>• Giá trị N(2≤ N ≤100,000) và tọa độ các điểm x1,..., xn (0≤ x ≤1,000,000,000)</a:t>
            </a:r>
          </a:p>
          <a:p>
            <a:r>
              <a:rPr lang="vi-VN"/>
              <a:t>• Đầu ra sẽ là độ kết nối lớn nhất của tập con với kích thước C tương ứng (với các test). Nếu có</a:t>
            </a:r>
            <a:r>
              <a:rPr lang="en-US"/>
              <a:t> </a:t>
            </a:r>
            <a:r>
              <a:rPr lang="vi-VN"/>
              <a:t>T test thì sẽ có T giá trị đầu ra, với mỗi kết quả đầu ra được in trên 1 dòng.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495950" y="681037"/>
            <a:ext cx="10816216" cy="58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Sắp xếp lại mảng theo thứ tự tăng dần</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Sử dụng thuật toán tìm kiếm nhị phân để thử kết quả</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Thực hiện tìm kiếm nhị phân để tìm kết quả tốt nhất d:</a:t>
            </a:r>
            <a:endParaRPr/>
          </a:p>
          <a:p>
            <a:pPr marL="228600" marR="0" lvl="4" indent="-228600" algn="l" rtl="0">
              <a:lnSpc>
                <a:spcPct val="100000"/>
              </a:lnSpc>
              <a:spcBef>
                <a:spcPts val="0"/>
              </a:spcBef>
              <a:spcAft>
                <a:spcPts val="0"/>
              </a:spcAft>
              <a:buClr>
                <a:schemeClr val="dk1"/>
              </a:buClr>
              <a:buSzPts val="1800"/>
              <a:buFont typeface="Arial"/>
              <a:buChar char="•"/>
            </a:pPr>
            <a:r>
              <a:rPr lang="en-US" sz="1800" b="0" i="1" u="none" strike="noStrike" cap="none">
                <a:solidFill>
                  <a:schemeClr val="dk1"/>
                </a:solidFill>
                <a:latin typeface="Arial"/>
                <a:ea typeface="Arial"/>
                <a:cs typeface="Arial"/>
                <a:sym typeface="Arial"/>
              </a:rPr>
              <a:t>0 &lt;= d &lt;= (a[n] – a[1])</a:t>
            </a:r>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Bắt đầu thử từ giá trị d = mid:</a:t>
            </a:r>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Kiểm tra xem có thể chọn được ít nhất c phần tử, mỗi phần tử cách nhau ít nhất d đơn vị hay không</a:t>
            </a:r>
            <a:endParaRPr sz="1800" b="0" i="0" u="none" strike="noStrike" cap="none">
              <a:solidFill>
                <a:schemeClr val="dk1"/>
              </a:solidFill>
              <a:latin typeface="Arial"/>
              <a:ea typeface="Arial"/>
              <a:cs typeface="Arial"/>
              <a:sym typeface="Arial"/>
            </a:endParaRPr>
          </a:p>
          <a:p>
            <a:pPr marL="228600" marR="0" lvl="1"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Nếu giá trị d = mid là 1 giá trị khả thi, ta tiếp tục tìm kiếm ở nửa bên phải. </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Ngược lại, ta sẽ tìm kiếm tiếp ở nửa bên trái</a:t>
            </a: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CF684-6885-143F-639A-A8849D455D69}"/>
              </a:ext>
            </a:extLst>
          </p:cNvPr>
          <p:cNvSpPr>
            <a:spLocks noGrp="1"/>
          </p:cNvSpPr>
          <p:nvPr>
            <p:ph idx="1"/>
          </p:nvPr>
        </p:nvSpPr>
        <p:spPr>
          <a:xfrm>
            <a:off x="334860" y="1053129"/>
            <a:ext cx="11602673" cy="4483100"/>
          </a:xfrm>
        </p:spPr>
        <p:txBody>
          <a:bodyPr>
            <a:normAutofit fontScale="92500" lnSpcReduction="20000"/>
          </a:bodyPr>
          <a:lstStyle/>
          <a:p>
            <a:pPr marL="0" indent="0">
              <a:buNone/>
            </a:pPr>
            <a:r>
              <a:rPr lang="vi-VN"/>
              <a:t>• Cho một dãy số nguyên a</a:t>
            </a:r>
            <a:r>
              <a:rPr lang="vi-VN" baseline="-25000"/>
              <a:t>1</a:t>
            </a:r>
            <a:r>
              <a:rPr lang="vi-VN"/>
              <a:t>, a</a:t>
            </a:r>
            <a:r>
              <a:rPr lang="vi-VN" baseline="-25000"/>
              <a:t>2</a:t>
            </a:r>
            <a:r>
              <a:rPr lang="vi-VN"/>
              <a:t>,..., a</a:t>
            </a:r>
            <a:r>
              <a:rPr lang="vi-VN" baseline="-25000"/>
              <a:t>n</a:t>
            </a:r>
            <a:r>
              <a:rPr lang="vi-VN"/>
              <a:t>. Một cặp (a</a:t>
            </a:r>
            <a:r>
              <a:rPr lang="vi-VN" baseline="-25000"/>
              <a:t>i</a:t>
            </a:r>
            <a:r>
              <a:rPr lang="vi-VN"/>
              <a:t>, a</a:t>
            </a:r>
            <a:r>
              <a:rPr lang="vi-VN" baseline="-25000"/>
              <a:t>j</a:t>
            </a:r>
            <a:r>
              <a:rPr lang="vi-VN"/>
              <a:t>) được gọi là bị đảo ngược nếu i&lt;j</a:t>
            </a:r>
          </a:p>
          <a:p>
            <a:pPr marL="0" indent="0">
              <a:buNone/>
            </a:pPr>
            <a:r>
              <a:rPr lang="vi-VN"/>
              <a:t>nhưng giá trị a</a:t>
            </a:r>
            <a:r>
              <a:rPr lang="vi-VN" baseline="-25000"/>
              <a:t>i</a:t>
            </a:r>
            <a:r>
              <a:rPr lang="vi-VN"/>
              <a:t>&gt; a</a:t>
            </a:r>
            <a:r>
              <a:rPr lang="vi-VN" baseline="-25000"/>
              <a:t>j</a:t>
            </a:r>
          </a:p>
          <a:p>
            <a:pPr marL="0" indent="0">
              <a:buNone/>
            </a:pPr>
            <a:r>
              <a:rPr lang="vi-VN"/>
              <a:t>• Hãy đếm số lượng các cặp bị đảo ngược trong dãy</a:t>
            </a:r>
          </a:p>
          <a:p>
            <a:pPr marL="0" indent="0">
              <a:buNone/>
            </a:pPr>
            <a:endParaRPr lang="en-US"/>
          </a:p>
          <a:p>
            <a:pPr marL="0" indent="0">
              <a:buNone/>
            </a:pPr>
            <a:r>
              <a:rPr lang="vi-VN"/>
              <a:t>Input</a:t>
            </a:r>
          </a:p>
          <a:p>
            <a:pPr marL="0" indent="0">
              <a:buNone/>
            </a:pPr>
            <a:r>
              <a:rPr lang="vi-VN"/>
              <a:t>• Dòng 1: là giá trị của n (1 &lt;= n &lt;= 10</a:t>
            </a:r>
            <a:r>
              <a:rPr lang="vi-VN" baseline="30000"/>
              <a:t>6</a:t>
            </a:r>
            <a:r>
              <a:rPr lang="vi-VN"/>
              <a:t>)</a:t>
            </a:r>
          </a:p>
          <a:p>
            <a:pPr marL="0" indent="0">
              <a:buNone/>
            </a:pPr>
            <a:endParaRPr lang="vi-VN"/>
          </a:p>
          <a:p>
            <a:pPr marL="0" indent="0">
              <a:buNone/>
            </a:pPr>
            <a:r>
              <a:rPr lang="vi-VN"/>
              <a:t>• Dòng 2: là các giá trị của a</a:t>
            </a:r>
            <a:r>
              <a:rPr lang="vi-VN" baseline="-25000"/>
              <a:t>1</a:t>
            </a:r>
            <a:r>
              <a:rPr lang="vi-VN"/>
              <a:t>, a</a:t>
            </a:r>
            <a:r>
              <a:rPr lang="vi-VN" baseline="-25000"/>
              <a:t>2</a:t>
            </a:r>
            <a:r>
              <a:rPr lang="vi-VN"/>
              <a:t>,..., a</a:t>
            </a:r>
            <a:r>
              <a:rPr lang="vi-VN" baseline="-25000"/>
              <a:t>n</a:t>
            </a:r>
            <a:r>
              <a:rPr lang="vi-VN"/>
              <a:t>. ( 0 &lt;= a</a:t>
            </a:r>
            <a:r>
              <a:rPr lang="vi-VN" baseline="-25000"/>
              <a:t>i</a:t>
            </a:r>
            <a:r>
              <a:rPr lang="vi-VN"/>
              <a:t> &lt;= 10</a:t>
            </a:r>
            <a:r>
              <a:rPr lang="vi-VN" baseline="30000"/>
              <a:t>6</a:t>
            </a:r>
            <a:r>
              <a:rPr lang="vi-VN"/>
              <a:t>)</a:t>
            </a:r>
          </a:p>
          <a:p>
            <a:pPr marL="0" indent="0">
              <a:buNone/>
            </a:pPr>
            <a:endParaRPr lang="vi-VN"/>
          </a:p>
          <a:p>
            <a:pPr marL="0" indent="0">
              <a:buNone/>
            </a:pPr>
            <a:r>
              <a:rPr lang="vi-VN"/>
              <a:t>Output</a:t>
            </a:r>
          </a:p>
          <a:p>
            <a:pPr marL="0" indent="0">
              <a:buNone/>
            </a:pPr>
            <a:r>
              <a:rPr lang="vi-VN"/>
              <a:t>Số lượng cặp bị đảo Q module 10</a:t>
            </a:r>
            <a:r>
              <a:rPr lang="vi-VN" baseline="30000"/>
              <a:t>9</a:t>
            </a:r>
            <a:r>
              <a:rPr lang="vi-VN"/>
              <a:t> + 7</a:t>
            </a:r>
            <a:endParaRPr lang="en-US"/>
          </a:p>
        </p:txBody>
      </p:sp>
      <p:sp>
        <p:nvSpPr>
          <p:cNvPr id="4" name="Google Shape;92;p18">
            <a:extLst>
              <a:ext uri="{FF2B5EF4-FFF2-40B4-BE49-F238E27FC236}">
                <a16:creationId xmlns:a16="http://schemas.microsoft.com/office/drawing/2014/main" id="{C3DDF4B8-EFB6-01E3-CC4B-907FB6A6CB49}"/>
              </a:ext>
            </a:extLst>
          </p:cNvPr>
          <p:cNvSpPr txBox="1">
            <a:spLocks/>
          </p:cNvSpPr>
          <p:nvPr/>
        </p:nvSpPr>
        <p:spPr>
          <a:xfrm>
            <a:off x="203717"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3 Inversion</a:t>
            </a:r>
            <a:endParaRPr lang="en-US"/>
          </a:p>
        </p:txBody>
      </p:sp>
      <p:cxnSp>
        <p:nvCxnSpPr>
          <p:cNvPr id="5" name="Google Shape;93;p18">
            <a:extLst>
              <a:ext uri="{FF2B5EF4-FFF2-40B4-BE49-F238E27FC236}">
                <a16:creationId xmlns:a16="http://schemas.microsoft.com/office/drawing/2014/main" id="{F5F0745F-93FA-7DC0-E0A2-18FD943D865B}"/>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6" name="Google Shape;87;p1">
            <a:extLst>
              <a:ext uri="{FF2B5EF4-FFF2-40B4-BE49-F238E27FC236}">
                <a16:creationId xmlns:a16="http://schemas.microsoft.com/office/drawing/2014/main" id="{528877B7-EB0C-F5CA-19C2-E62CCCA32561}"/>
              </a:ext>
            </a:extLst>
          </p:cNvPr>
          <p:cNvPicPr preferRelativeResize="0"/>
          <p:nvPr/>
        </p:nvPicPr>
        <p:blipFill rotWithShape="1">
          <a:blip r:embed="rId2">
            <a:alphaModFix/>
          </a:blip>
          <a:srcRect/>
          <a:stretch/>
        </p:blipFill>
        <p:spPr>
          <a:xfrm>
            <a:off x="5890368" y="4892831"/>
            <a:ext cx="5078408" cy="987638"/>
          </a:xfrm>
          <a:prstGeom prst="rect">
            <a:avLst/>
          </a:prstGeom>
          <a:noFill/>
          <a:ln>
            <a:noFill/>
          </a:ln>
        </p:spPr>
      </p:pic>
    </p:spTree>
    <p:extLst>
      <p:ext uri="{BB962C8B-B14F-4D97-AF65-F5344CB8AC3E}">
        <p14:creationId xmlns:p14="http://schemas.microsoft.com/office/powerpoint/2010/main" val="114291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157253" y="551302"/>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4" ma:contentTypeDescription="Create a new document." ma:contentTypeScope="" ma:versionID="05a9cbef0855de79dee21cf90c099dd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9462609566c8944a9b812c624a94f8a7"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DC6AD5-6B77-4997-9640-ADE3FA435007}">
  <ds:schemaRefs>
    <ds:schemaRef ds:uri="1cdfab6d-866b-4e32-90b1-c515bc5f3615"/>
    <ds:schemaRef ds:uri="2d721117-0c01-491d-a51d-93b62a6970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18CA2CB-D6C3-44F3-86CA-A3BA9AA29F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chuong-3-thuchanh-dequy</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SoICT-PPT-template-hoi-thao-online</vt:lpstr>
      <vt:lpstr>Thực hành TTƯD</vt:lpstr>
      <vt:lpstr>Bài 1. Disjoint Segment</vt:lpstr>
      <vt:lpstr>PowerPoint Presentation</vt:lpstr>
      <vt:lpstr>Disjoint Segment- Hint</vt:lpstr>
      <vt:lpstr>PowerPoint Presentation</vt:lpstr>
      <vt:lpstr>MAX-DISTANCE SUB-SEQUENCE</vt:lpstr>
      <vt:lpstr>MAX-DISTANCE SUB-SEQUENCE- Hint</vt:lpstr>
      <vt:lpstr>PowerPoint Presentation</vt:lpstr>
      <vt:lpstr>Inversion: Hint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TTƯD</dc:title>
  <dc:creator>Do Quoc Huy</dc:creator>
  <cp:revision>1</cp:revision>
  <dcterms:created xsi:type="dcterms:W3CDTF">2022-12-12T16:34:19Z</dcterms:created>
  <dcterms:modified xsi:type="dcterms:W3CDTF">2022-12-13T01:26:46Z</dcterms:modified>
</cp:coreProperties>
</file>