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HTTP/Headers/Set-Cookie/SameSit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skillfactory.ru/glossary/javascript/" TargetMode="External"/><Relationship Id="rId3" Type="http://schemas.openxmlformats.org/officeDocument/2006/relationships/hyperlink" Target="https://blog.skillfactory.ru/glossary/html/" TargetMode="External"/><Relationship Id="rId4" Type="http://schemas.openxmlformats.org/officeDocument/2006/relationships/hyperlink" Target="https://blog.skillfactory.ru/glossary/xml/" TargetMode="External"/><Relationship Id="rId5" Type="http://schemas.openxmlformats.org/officeDocument/2006/relationships/hyperlink" Target="https://blog.skillfactory.ru/glossary/dom/" TargetMode="External"/><Relationship Id="rId6" Type="http://schemas.openxmlformats.org/officeDocument/2006/relationships/hyperlink" Target="https://blog.skillfactory.ru/glossary/cs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a765790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a765790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47700" rtl="0" algn="l">
              <a:lnSpc>
                <a:spcPct val="115000"/>
              </a:lnSpc>
              <a:spcBef>
                <a:spcPts val="0"/>
              </a:spcBef>
              <a:spcAft>
                <a:spcPts val="0"/>
              </a:spcAft>
              <a:buClr>
                <a:srgbClr val="2B2B2B"/>
              </a:buClr>
              <a:buSzPts val="1200"/>
              <a:buAutoNum type="arabicPeriod"/>
            </a:pPr>
            <a:r>
              <a:rPr b="1" lang="ru" sz="1200">
                <a:solidFill>
                  <a:srgbClr val="2B2B2B"/>
                </a:solidFill>
              </a:rPr>
              <a:t>Burp Suite</a:t>
            </a:r>
            <a:r>
              <a:rPr lang="ru" sz="1200">
                <a:solidFill>
                  <a:srgbClr val="2B2B2B"/>
                </a:solidFill>
              </a:rPr>
              <a:t> является одним из самых популярных инструментов для тестирования безопасности веб-приложений. Этот инструмент имеет множество функций, которые позволяют тестировать уязвимости, например, сканирование уязвимостей, перехват и изменение трафика, а также управление сессиями. Он также поддерживает плагины, которые можно использовать для расширения его функциональности.</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Мощный инструмент для тестирования безопасности веб-приложений;</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Большое количество функций;</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Легко настраивается.</a:t>
            </a:r>
            <a:endParaRPr sz="1200">
              <a:solidFill>
                <a:srgbClr val="2B2B2B"/>
              </a:solidFill>
            </a:endParaRPr>
          </a:p>
          <a:p>
            <a:pPr indent="-304800" lvl="0" marL="647700" rtl="0" algn="l">
              <a:lnSpc>
                <a:spcPct val="115000"/>
              </a:lnSpc>
              <a:spcBef>
                <a:spcPts val="0"/>
              </a:spcBef>
              <a:spcAft>
                <a:spcPts val="0"/>
              </a:spcAft>
              <a:buClr>
                <a:srgbClr val="2B2B2B"/>
              </a:buClr>
              <a:buSzPts val="1200"/>
              <a:buAutoNum type="arabicPeriod" startAt="2"/>
            </a:pPr>
            <a:r>
              <a:rPr b="1" lang="ru" sz="1200">
                <a:solidFill>
                  <a:srgbClr val="2B2B2B"/>
                </a:solidFill>
              </a:rPr>
              <a:t>OWASP ZAP</a:t>
            </a:r>
            <a:r>
              <a:rPr lang="ru" sz="1200">
                <a:solidFill>
                  <a:srgbClr val="2B2B2B"/>
                </a:solidFill>
              </a:rPr>
              <a:t> — это бесплатный инструмент для тестирования безопасности веб-приложений. Он предоставляет пользователю множество функций для тестирования уязвимостей, таких как сканирование уязвимостей, перехват трафика и тестирование на проникновение. Этот инструмент может работать как на рабочих станциях, так и на серверах.</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Бесплатный инструмент;</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Большое количество функций;</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Легко настраивается.</a:t>
            </a:r>
            <a:endParaRPr sz="1200">
              <a:solidFill>
                <a:srgbClr val="2B2B2B"/>
              </a:solidFill>
            </a:endParaRPr>
          </a:p>
          <a:p>
            <a:pPr indent="-304800" lvl="0" marL="647700" rtl="0" algn="l">
              <a:lnSpc>
                <a:spcPct val="115000"/>
              </a:lnSpc>
              <a:spcBef>
                <a:spcPts val="0"/>
              </a:spcBef>
              <a:spcAft>
                <a:spcPts val="0"/>
              </a:spcAft>
              <a:buClr>
                <a:srgbClr val="2B2B2B"/>
              </a:buClr>
              <a:buSzPts val="1200"/>
              <a:buAutoNum type="arabicPeriod" startAt="3"/>
            </a:pPr>
            <a:r>
              <a:rPr b="1" lang="ru" sz="1200">
                <a:solidFill>
                  <a:srgbClr val="2B2B2B"/>
                </a:solidFill>
              </a:rPr>
              <a:t>Nmap</a:t>
            </a:r>
            <a:r>
              <a:rPr lang="ru" sz="1200">
                <a:solidFill>
                  <a:srgbClr val="2B2B2B"/>
                </a:solidFill>
              </a:rPr>
              <a:t> является одним из самых популярных инструментов для сканирования портов и анализа уязвимостей в сети. Этот инструмент может использоваться для обнаружения уязвимостей в сетевых устройствах, таких как маршрутизаторы, коммутаторы и серверы. Он может также использоваться для сканирования веб-приложений.</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Мощный инструмент для сканирования сети;</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Может использоваться для обнаружения уязвимостей в сетевых устройствах.</a:t>
            </a:r>
            <a:endParaRPr sz="1200">
              <a:solidFill>
                <a:srgbClr val="2B2B2B"/>
              </a:solidFill>
            </a:endParaRPr>
          </a:p>
          <a:p>
            <a:pPr indent="-304800" lvl="0" marL="647700" rtl="0" algn="l">
              <a:lnSpc>
                <a:spcPct val="115000"/>
              </a:lnSpc>
              <a:spcBef>
                <a:spcPts val="0"/>
              </a:spcBef>
              <a:spcAft>
                <a:spcPts val="0"/>
              </a:spcAft>
              <a:buClr>
                <a:srgbClr val="2B2B2B"/>
              </a:buClr>
              <a:buSzPts val="1200"/>
              <a:buAutoNum type="arabicPeriod" startAt="4"/>
            </a:pPr>
            <a:r>
              <a:rPr b="1" lang="ru" sz="1200">
                <a:solidFill>
                  <a:srgbClr val="2B2B2B"/>
                </a:solidFill>
              </a:rPr>
              <a:t>Acunetix</a:t>
            </a:r>
            <a:r>
              <a:rPr lang="ru" sz="1200">
                <a:solidFill>
                  <a:srgbClr val="2B2B2B"/>
                </a:solidFill>
              </a:rPr>
              <a:t> — это инструмент для тестирования безопасности веб-приложений, который позволяет быстро находить и исправлять уязвимости в веб-приложениях. Он имеет мощный механизм сканирования, который позволяет обнаруживать различные виды уязвимостей.</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Мощный механизм сканирования;</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Обнаружение различных видов уязвимостей.</a:t>
            </a:r>
            <a:endParaRPr sz="1200">
              <a:solidFill>
                <a:srgbClr val="2B2B2B"/>
              </a:solidFill>
            </a:endParaRPr>
          </a:p>
          <a:p>
            <a:pPr indent="-304800" lvl="0" marL="647700" rtl="0" algn="l">
              <a:lnSpc>
                <a:spcPct val="115000"/>
              </a:lnSpc>
              <a:spcBef>
                <a:spcPts val="0"/>
              </a:spcBef>
              <a:spcAft>
                <a:spcPts val="0"/>
              </a:spcAft>
              <a:buClr>
                <a:srgbClr val="2B2B2B"/>
              </a:buClr>
              <a:buSzPts val="1200"/>
              <a:buAutoNum type="arabicPeriod" startAt="5"/>
            </a:pPr>
            <a:r>
              <a:rPr b="1" lang="ru" sz="1200">
                <a:solidFill>
                  <a:srgbClr val="2B2B2B"/>
                </a:solidFill>
              </a:rPr>
              <a:t>Nikto</a:t>
            </a:r>
            <a:r>
              <a:rPr lang="ru" sz="1200">
                <a:solidFill>
                  <a:srgbClr val="2B2B2B"/>
                </a:solidFill>
              </a:rPr>
              <a:t> является простым инструментом сканирования уязвимостей веб-приложений. Он используется для поиска известных уязвимостей в приложении, таких как уязвимости в CMS и других уязвимостей, которые могут быть использованы злоумышленниками. Nikto также является инструментом с открытым исходным кодом и может быть запущен на большинстве платформ.</a:t>
            </a:r>
            <a:endParaRPr sz="1200">
              <a:solidFill>
                <a:srgbClr val="2B2B2B"/>
              </a:solidFill>
            </a:endParaRPr>
          </a:p>
          <a:p>
            <a:pPr indent="0" lvl="0" marL="0" rtl="0" algn="l">
              <a:spcBef>
                <a:spcPts val="18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a34780f5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a34780f5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a34780f5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a34780f5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a34780f5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a34780f5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Ключевым элементом безопасности является триада InfoSec, также называемая триадой CIA.</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Атаки на безопасность системы могут быть активными или пассивными.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Активные атаки каким-то образом изменяют атакуемую систему, например путем добавления дополнительной программы, которая работает фоновом режиме, изменения пользовательских паролей или модификации данных, хранящихся в системе.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Пассивные атаки не вызывают никаких изменений в системе. Примерами пассивных атак могут быть прослушивание сетевого трафика или мониторинг незащищенных беспроводных сетей. Хотя активные атаки часто наносят больший урон, их также гораздо легче обнаружить, тогда как пассивные атаки могут быть очень сложными для обнаружения.</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a34780f5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a34780f5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t>Атака прерывания</a:t>
            </a:r>
            <a:r>
              <a:rPr lang="ru"/>
              <a:t> — это атака на доступность. Она уменьшает или уничтожает доступность заданной системы. Возможно, самой простой версией этой атаки будет проникновение в здание и отключение всех серверов от сети.</a:t>
            </a:r>
            <a:endParaRPr/>
          </a:p>
          <a:p>
            <a:pPr indent="0" lvl="0" marL="0" rtl="0" algn="l">
              <a:spcBef>
                <a:spcPts val="0"/>
              </a:spcBef>
              <a:spcAft>
                <a:spcPts val="0"/>
              </a:spcAft>
              <a:buClr>
                <a:schemeClr val="dk1"/>
              </a:buClr>
              <a:buSzPts val="1100"/>
              <a:buFont typeface="Arial"/>
              <a:buNone/>
            </a:pPr>
            <a:r>
              <a:rPr lang="ru"/>
              <a:t>Более сложные атаки включают отправку такого количества неавторизованных запросов, что авторизованные не могут быть обработаны (такая атака называется </a:t>
            </a:r>
            <a:r>
              <a:rPr b="1" lang="ru"/>
              <a:t>атакой отказа в обслуживании</a:t>
            </a:r>
            <a:r>
              <a:rPr lang="ru"/>
              <a:t> (denial of service)), или изменение паролей всех пользователей.</a:t>
            </a:r>
            <a:endParaRPr/>
          </a:p>
          <a:p>
            <a:pPr indent="0" lvl="0" marL="0" rtl="0" algn="l">
              <a:spcBef>
                <a:spcPts val="0"/>
              </a:spcBef>
              <a:spcAft>
                <a:spcPts val="0"/>
              </a:spcAft>
              <a:buClr>
                <a:schemeClr val="dk1"/>
              </a:buClr>
              <a:buSzPts val="1100"/>
              <a:buFont typeface="Arial"/>
              <a:buNone/>
            </a:pPr>
            <a:r>
              <a:rPr b="1" lang="ru"/>
              <a:t>Атака перехвата</a:t>
            </a:r>
            <a:r>
              <a:rPr lang="ru"/>
              <a:t> — это атака на конфиденциальность. Она позволяет неавторизованному пользователю читать данные без их изменения, даже если у него нет прав </a:t>
            </a:r>
            <a:endParaRPr/>
          </a:p>
          <a:p>
            <a:pPr indent="0" lvl="0" marL="0" rtl="0" algn="l">
              <a:spcBef>
                <a:spcPts val="0"/>
              </a:spcBef>
              <a:spcAft>
                <a:spcPts val="0"/>
              </a:spcAft>
              <a:buClr>
                <a:schemeClr val="dk1"/>
              </a:buClr>
              <a:buSzPts val="1100"/>
              <a:buFont typeface="Arial"/>
              <a:buNone/>
            </a:pPr>
            <a:r>
              <a:rPr lang="ru"/>
              <a:t>на чтение. Тот факт, что напрямую данные изменять нельзя, не означает, что это менее серьезная форма атаки. Подумайте о том, с каким ущербом вы столкнетесь,</a:t>
            </a:r>
            <a:endParaRPr/>
          </a:p>
          <a:p>
            <a:pPr indent="0" lvl="0" marL="0" rtl="0" algn="l">
              <a:spcBef>
                <a:spcPts val="0"/>
              </a:spcBef>
              <a:spcAft>
                <a:spcPts val="0"/>
              </a:spcAft>
              <a:buClr>
                <a:schemeClr val="dk1"/>
              </a:buClr>
              <a:buSzPts val="1100"/>
              <a:buFont typeface="Arial"/>
              <a:buNone/>
            </a:pPr>
            <a:r>
              <a:rPr lang="ru"/>
              <a:t>если злоумышленник получит доступ к номеру вашей кредитной карты, номеру социального страхования и другой идентифицирующей информации. Простейшая</a:t>
            </a:r>
            <a:endParaRPr/>
          </a:p>
          <a:p>
            <a:pPr indent="0" lvl="0" marL="0" rtl="0" algn="l">
              <a:spcBef>
                <a:spcPts val="0"/>
              </a:spcBef>
              <a:spcAft>
                <a:spcPts val="0"/>
              </a:spcAft>
              <a:buClr>
                <a:schemeClr val="dk1"/>
              </a:buClr>
              <a:buSzPts val="1100"/>
              <a:buFont typeface="Arial"/>
              <a:buNone/>
            </a:pPr>
            <a:r>
              <a:rPr lang="ru"/>
              <a:t>атака перехвата заключается в подглядывании через плечо, когда некто вводит свой пароль. Существуют более технически продвинутые программы-кейлоггеры и аппаратура, которые сохраняют и/или передают любые нажатия клавиш, или снифферы пакетов, анализирующие проходящие в сети пакеты на предмет наличия</a:t>
            </a:r>
            <a:endParaRPr/>
          </a:p>
          <a:p>
            <a:pPr indent="0" lvl="0" marL="0" rtl="0" algn="l">
              <a:spcBef>
                <a:spcPts val="0"/>
              </a:spcBef>
              <a:spcAft>
                <a:spcPts val="0"/>
              </a:spcAft>
              <a:buNone/>
            </a:pPr>
            <a:r>
              <a:rPr lang="ru"/>
              <a:t>в них паролей или других интересных данных.</a:t>
            </a:r>
            <a:endParaRPr/>
          </a:p>
          <a:p>
            <a:pPr indent="0" lvl="0" marL="0" rtl="0" algn="l">
              <a:spcBef>
                <a:spcPts val="0"/>
              </a:spcBef>
              <a:spcAft>
                <a:spcPts val="0"/>
              </a:spcAft>
              <a:buNone/>
            </a:pPr>
            <a:r>
              <a:rPr lang="ru"/>
              <a:t>Существуют два взаимосвязанных вида </a:t>
            </a:r>
            <a:r>
              <a:rPr b="1" lang="ru"/>
              <a:t>атак на целостность</a:t>
            </a:r>
            <a:r>
              <a:rPr lang="ru"/>
              <a:t>: </a:t>
            </a:r>
            <a:r>
              <a:rPr b="1" lang="ru"/>
              <a:t>атаки модификации</a:t>
            </a:r>
            <a:r>
              <a:rPr lang="ru"/>
              <a:t>, которые изменяют уже существующие данные, </a:t>
            </a:r>
            <a:r>
              <a:rPr b="1" lang="ru"/>
              <a:t>и атаки фабрикации</a:t>
            </a:r>
            <a:r>
              <a:rPr lang="ru"/>
              <a:t>, которые добавляют дополнительные данные в систему. Атака модификации может изменить текущий баланс подарочной карты в учетной записи на сайте электронной торговли, тогда как атака фабрикации может добавить учетную запись полностью вымышленного пользователя.</a:t>
            </a:r>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Атаки на сессии: в этом случае злоумышленник перехватывает сессионные данные пользователя, что позволяет ему получить доступ к приложению от имени пользователя.</a:t>
            </a:r>
            <a:endParaRPr sz="1200">
              <a:solidFill>
                <a:srgbClr val="2B2B2B"/>
              </a:solidFill>
            </a:endParaRPr>
          </a:p>
          <a:p>
            <a:pPr indent="-304800" lvl="0" marL="647700" rtl="0" algn="l">
              <a:lnSpc>
                <a:spcPct val="115000"/>
              </a:lnSpc>
              <a:spcBef>
                <a:spcPts val="0"/>
              </a:spcBef>
              <a:spcAft>
                <a:spcPts val="0"/>
              </a:spcAft>
              <a:buClr>
                <a:srgbClr val="2B2B2B"/>
              </a:buClr>
              <a:buSzPts val="1200"/>
              <a:buChar char="●"/>
            </a:pPr>
            <a:r>
              <a:rPr lang="ru" sz="1200">
                <a:solidFill>
                  <a:srgbClr val="2B2B2B"/>
                </a:solidFill>
              </a:rPr>
              <a:t>Атаки на инфраструктуру: это тип атак, направленных на сервер, на котором запущено веб-приложение, включая DDoS-атаки и попытки взлома сервера.</a:t>
            </a:r>
            <a:endParaRPr sz="1200">
              <a:solidFill>
                <a:srgbClr val="2B2B2B"/>
              </a:solidFill>
            </a:endParaRPr>
          </a:p>
          <a:p>
            <a:pPr indent="0" lvl="0" marL="0" rtl="0" algn="l">
              <a:spcBef>
                <a:spcPts val="1800"/>
              </a:spcBef>
              <a:spcAft>
                <a:spcPts val="0"/>
              </a:spcAft>
              <a:buNone/>
            </a:pPr>
            <a:r>
              <a:rPr lang="ru"/>
              <a:t>Если для системы существует один из способов организации атаки, значит, эта система имеет уязвимость. Например, предположим, в системе зарегистрирован пользователь-администратор DEFAULT с паролем DEFAULT. Если никто никогда не обнаружит эту уязвимость (хотя это маловероятно для системы даже с минимальным числом пользователей), то системе никогда не будет нанесен реальный ущерб.</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Однако если пользователь обнаруживает и использует это, тогда можно говорить об эксплойте. </a:t>
            </a:r>
            <a:r>
              <a:rPr b="1" lang="ru"/>
              <a:t>Эксплойт</a:t>
            </a:r>
            <a:r>
              <a:rPr lang="ru"/>
              <a:t> — это метод или механизм, используемый для компроме-</a:t>
            </a:r>
            <a:endParaRPr/>
          </a:p>
          <a:p>
            <a:pPr indent="0" lvl="0" marL="0" rtl="0" algn="l">
              <a:spcBef>
                <a:spcPts val="0"/>
              </a:spcBef>
              <a:spcAft>
                <a:spcPts val="0"/>
              </a:spcAft>
              <a:buNone/>
            </a:pPr>
            <a:r>
              <a:rPr lang="ru"/>
              <a:t>тации элементов триады InfoSec некоторой системы. Эксплойты могут варьироваться от знания о наличии пароля по умолчанию до сложных программ, которые </a:t>
            </a:r>
            <a:endParaRPr/>
          </a:p>
          <a:p>
            <a:pPr indent="0" lvl="0" marL="0" rtl="0" algn="l">
              <a:spcBef>
                <a:spcPts val="0"/>
              </a:spcBef>
              <a:spcAft>
                <a:spcPts val="0"/>
              </a:spcAft>
              <a:buNone/>
            </a:pPr>
            <a:r>
              <a:rPr lang="ru"/>
              <a:t>взаимодействуют с системой определенными способами, вызывая нежелательное поведение.</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ru"/>
              <a:t>Существует огромное разнообразие этих инструментов, которые известны как вредоносные программы (malware). Вредоносное программное обеспечение — это любое ПО, которое специально создано для нежелательного воздействия на компьютерную систему, как правило, без ведома авторизованного пользователя систе-</a:t>
            </a:r>
            <a:endParaRPr/>
          </a:p>
          <a:p>
            <a:pPr indent="0" lvl="0" marL="0" rtl="0" algn="l">
              <a:spcBef>
                <a:spcPts val="0"/>
              </a:spcBef>
              <a:spcAft>
                <a:spcPts val="0"/>
              </a:spcAft>
              <a:buClr>
                <a:schemeClr val="dk1"/>
              </a:buClr>
              <a:buSzPts val="1100"/>
              <a:buFont typeface="Arial"/>
              <a:buNone/>
            </a:pPr>
            <a:r>
              <a:rPr lang="ru"/>
              <a:t>мы. Приведем неполный список вредоносных программ.</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ru"/>
              <a:t>1. Бактерия — программа, которая потребляет избыточное количество системных ресурсов, возможно, занимая все файловые дескрипторы или дисковое про-</a:t>
            </a:r>
            <a:endParaRPr/>
          </a:p>
          <a:p>
            <a:pPr indent="0" lvl="0" marL="0" rtl="0" algn="l">
              <a:spcBef>
                <a:spcPts val="0"/>
              </a:spcBef>
              <a:spcAft>
                <a:spcPts val="0"/>
              </a:spcAft>
              <a:buClr>
                <a:schemeClr val="dk1"/>
              </a:buClr>
              <a:buSzPts val="1100"/>
              <a:buFont typeface="Arial"/>
              <a:buNone/>
            </a:pPr>
            <a:r>
              <a:rPr lang="ru"/>
              <a:t>странство.</a:t>
            </a:r>
            <a:endParaRPr/>
          </a:p>
          <a:p>
            <a:pPr indent="0" lvl="0" marL="0" rtl="0" algn="l">
              <a:spcBef>
                <a:spcPts val="0"/>
              </a:spcBef>
              <a:spcAft>
                <a:spcPts val="0"/>
              </a:spcAft>
              <a:buClr>
                <a:schemeClr val="dk1"/>
              </a:buClr>
              <a:buSzPts val="1100"/>
              <a:buFont typeface="Arial"/>
              <a:buNone/>
            </a:pPr>
            <a:r>
              <a:rPr lang="ru"/>
              <a:t>2. Форк-бомба (Fork bomb) — особый вид бактерий, который постоянно разветвляется, в результате чего все ресурсы процессора расходуются на создание но-</a:t>
            </a:r>
            <a:endParaRPr/>
          </a:p>
          <a:p>
            <a:pPr indent="0" lvl="0" marL="0" rtl="0" algn="l">
              <a:spcBef>
                <a:spcPts val="0"/>
              </a:spcBef>
              <a:spcAft>
                <a:spcPts val="0"/>
              </a:spcAft>
              <a:buClr>
                <a:schemeClr val="dk1"/>
              </a:buClr>
              <a:buSzPts val="1100"/>
              <a:buFont typeface="Arial"/>
              <a:buNone/>
            </a:pPr>
            <a:r>
              <a:rPr lang="ru"/>
              <a:t>вых копий форк-бомбы.</a:t>
            </a:r>
            <a:endParaRPr/>
          </a:p>
          <a:p>
            <a:pPr indent="0" lvl="0" marL="0" rtl="0" algn="l">
              <a:spcBef>
                <a:spcPts val="0"/>
              </a:spcBef>
              <a:spcAft>
                <a:spcPts val="0"/>
              </a:spcAft>
              <a:buClr>
                <a:schemeClr val="dk1"/>
              </a:buClr>
              <a:buSzPts val="1100"/>
              <a:buFont typeface="Arial"/>
              <a:buNone/>
            </a:pPr>
            <a:r>
              <a:rPr lang="ru"/>
              <a:t>3. Логическая бомба — код в программе, который выполняет несанкционированную функцию, такую как удаление всех данных в первый день месяца.</a:t>
            </a:r>
            <a:endParaRPr/>
          </a:p>
          <a:p>
            <a:pPr indent="0" lvl="0" marL="0" rtl="0" algn="l">
              <a:spcBef>
                <a:spcPts val="0"/>
              </a:spcBef>
              <a:spcAft>
                <a:spcPts val="0"/>
              </a:spcAft>
              <a:buClr>
                <a:schemeClr val="dk1"/>
              </a:buClr>
              <a:buSzPts val="1100"/>
              <a:buFont typeface="Arial"/>
              <a:buNone/>
            </a:pPr>
            <a:r>
              <a:rPr lang="ru"/>
              <a:t>4. Ловушка (Trapdoor) — программа или часть программы, которая обеспечивает секретный доступ к системе или приложению.</a:t>
            </a:r>
            <a:endParaRPr/>
          </a:p>
          <a:p>
            <a:pPr indent="0" lvl="0" marL="0" rtl="0" algn="l">
              <a:spcBef>
                <a:spcPts val="0"/>
              </a:spcBef>
              <a:spcAft>
                <a:spcPts val="0"/>
              </a:spcAft>
              <a:buClr>
                <a:schemeClr val="dk1"/>
              </a:buClr>
              <a:buSzPts val="1100"/>
              <a:buFont typeface="Arial"/>
              <a:buNone/>
            </a:pPr>
            <a:r>
              <a:rPr lang="ru"/>
              <a:t>5. Троянский конь — программа, которая притворяется другой, чтобы обманом заставить пользователей установить и запустить ее. Например, троянский конь</a:t>
            </a:r>
            <a:endParaRPr/>
          </a:p>
          <a:p>
            <a:pPr indent="0" lvl="0" marL="0" rtl="0" algn="l">
              <a:spcBef>
                <a:spcPts val="0"/>
              </a:spcBef>
              <a:spcAft>
                <a:spcPts val="0"/>
              </a:spcAft>
              <a:buClr>
                <a:schemeClr val="dk1"/>
              </a:buClr>
              <a:buSzPts val="1100"/>
              <a:buFont typeface="Arial"/>
              <a:buNone/>
            </a:pPr>
            <a:r>
              <a:rPr lang="ru"/>
              <a:t>может предлагать добавить забавные курсоры мыши, но после установки он удалит все на вашем диске.</a:t>
            </a:r>
            <a:endParaRPr/>
          </a:p>
          <a:p>
            <a:pPr indent="0" lvl="0" marL="0" rtl="0" algn="l">
              <a:spcBef>
                <a:spcPts val="0"/>
              </a:spcBef>
              <a:spcAft>
                <a:spcPts val="0"/>
              </a:spcAft>
              <a:buClr>
                <a:schemeClr val="dk1"/>
              </a:buClr>
              <a:buSzPts val="1100"/>
              <a:buFont typeface="Arial"/>
              <a:buNone/>
            </a:pPr>
            <a:r>
              <a:rPr lang="ru"/>
              <a:t>6. Вирус — компьютерная программа, часто небольшая, которая воспроизводит себя при вмешательстве человека. Это может быть что-то вроде щелчка по</a:t>
            </a:r>
            <a:endParaRPr/>
          </a:p>
          <a:p>
            <a:pPr indent="0" lvl="0" marL="0" rtl="0" algn="l">
              <a:spcBef>
                <a:spcPts val="0"/>
              </a:spcBef>
              <a:spcAft>
                <a:spcPts val="0"/>
              </a:spcAft>
              <a:buClr>
                <a:schemeClr val="dk1"/>
              </a:buClr>
              <a:buSzPts val="1100"/>
              <a:buFont typeface="Arial"/>
              <a:buNone/>
            </a:pPr>
            <a:r>
              <a:rPr lang="ru"/>
              <a:t>ссылке или запуска программы, отправленной вам в виде вложения.</a:t>
            </a:r>
            <a:endParaRPr/>
          </a:p>
          <a:p>
            <a:pPr indent="0" lvl="0" marL="0" rtl="0" algn="l">
              <a:spcBef>
                <a:spcPts val="0"/>
              </a:spcBef>
              <a:spcAft>
                <a:spcPts val="0"/>
              </a:spcAft>
              <a:buClr>
                <a:schemeClr val="dk1"/>
              </a:buClr>
              <a:buSzPts val="1100"/>
              <a:buFont typeface="Arial"/>
              <a:buNone/>
            </a:pPr>
            <a:r>
              <a:rPr lang="ru"/>
              <a:t>7. Червь — компьютерная программа, часто небольшая, которая воспроизводит себя без вмешательства человека. Например, после установки на компьютере</a:t>
            </a:r>
            <a:endParaRPr/>
          </a:p>
          <a:p>
            <a:pPr indent="0" lvl="0" marL="0" rtl="0" algn="l">
              <a:spcBef>
                <a:spcPts val="0"/>
              </a:spcBef>
              <a:spcAft>
                <a:spcPts val="0"/>
              </a:spcAft>
              <a:buClr>
                <a:schemeClr val="dk1"/>
              </a:buClr>
              <a:buSzPts val="1100"/>
              <a:buFont typeface="Arial"/>
              <a:buNone/>
            </a:pPr>
            <a:r>
              <a:rPr lang="ru"/>
              <a:t>червь может попытаться взломать другие компьютеры и скопировать на них свой код.</a:t>
            </a:r>
            <a:endParaRPr/>
          </a:p>
          <a:p>
            <a:pPr indent="0" lvl="0" marL="0" rtl="0" algn="l">
              <a:spcBef>
                <a:spcPts val="0"/>
              </a:spcBef>
              <a:spcAft>
                <a:spcPts val="0"/>
              </a:spcAft>
              <a:buNone/>
            </a:pPr>
            <a:r>
              <a:rPr lang="ru"/>
              <a:t>8. Зомби — компьютер с установленным программным обеспечением, которое позволяет неавторизованным пользователям получать доступ к нему для выполнения несанкционированных функций. Например, в систему может быть встроена почтовая программа, которая позволит другим пользователям отправлять спам с вашего компьютера таким образом, что фактические отправители не могут быть отслежены. </a:t>
            </a:r>
            <a:endParaRPr/>
          </a:p>
          <a:p>
            <a:pPr indent="0" lvl="0" marL="0" rtl="0" algn="l">
              <a:spcBef>
                <a:spcPts val="0"/>
              </a:spcBef>
              <a:spcAft>
                <a:spcPts val="0"/>
              </a:spcAft>
              <a:buNone/>
            </a:pPr>
            <a:r>
              <a:rPr lang="ru"/>
              <a:t>9. Бот-сеть — множество зомби-компьютеров, управляемых неким администратором.</a:t>
            </a:r>
            <a:endParaRPr/>
          </a:p>
          <a:p>
            <a:pPr indent="0" lvl="0" marL="0" rtl="0" algn="l">
              <a:spcBef>
                <a:spcPts val="0"/>
              </a:spcBef>
              <a:spcAft>
                <a:spcPts val="0"/>
              </a:spcAft>
              <a:buNone/>
            </a:pPr>
            <a:r>
              <a:rPr lang="ru"/>
              <a:t>10. Шпионское ПО — программное обеспечение, которое тайно контролирует действия пользователя системы, например программа, которая ежедневно отправляет отчет обо всех клавишах, которые нажимал пользователь.</a:t>
            </a:r>
            <a:endParaRPr/>
          </a:p>
          <a:p>
            <a:pPr indent="0" lvl="0" marL="0" rtl="0" algn="l">
              <a:spcBef>
                <a:spcPts val="0"/>
              </a:spcBef>
              <a:spcAft>
                <a:spcPts val="0"/>
              </a:spcAft>
              <a:buNone/>
            </a:pPr>
            <a:r>
              <a:rPr lang="ru"/>
              <a:t>11. Инструменты DoS — инструменты, позволяющие реализовывать атаки отказа в обслуживании (Denial of Serivce). </a:t>
            </a:r>
            <a:endParaRPr/>
          </a:p>
          <a:p>
            <a:pPr indent="0" lvl="0" marL="0" rtl="0" algn="l">
              <a:spcBef>
                <a:spcPts val="0"/>
              </a:spcBef>
              <a:spcAft>
                <a:spcPts val="0"/>
              </a:spcAft>
              <a:buNone/>
            </a:pPr>
            <a:r>
              <a:rPr lang="ru"/>
              <a:t>12. Вирусы-вымогатели — программное обеспечение, которое выполняет нежелательные действия (например, шифрует ваш жесткий диск) и требует деньги или другую компенсацию за отмену этих действий. Деньги обычно идут создателям или пользователям программного обеспечения, а не самому программному обеспечению (искусственный интеллект пока не настолько продвинутый).</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a765790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a765790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избежать этого можно путем очистки различными способами входных данных. Например, точка с запятой, некоторые спецсимволы и пробелы могут быть запрещены для использования в имени пользователя. Можно добавить проверку, что если в параметре name присутствовал какой-либо из этих символов, то возвращается результат NO_RESULTS_CODE до выполнения любого запроса SQL. Этот метод представляет собой простой черный список, и существуют более продвинутые способы предотвращения атак с использованием инъекций, но их рассмотрение выходит за рамки этой книги.</a:t>
            </a:r>
            <a:endParaRPr/>
          </a:p>
          <a:p>
            <a:pPr indent="0" lvl="0" marL="0" rtl="0" algn="l">
              <a:spcBef>
                <a:spcPts val="0"/>
              </a:spcBef>
              <a:spcAft>
                <a:spcPts val="0"/>
              </a:spcAft>
              <a:buNone/>
            </a:pPr>
            <a:r>
              <a:rPr lang="ru"/>
              <a:t>Как проверить, что инъекционные атаки невозможны? Самый простой способ — найти все места, где принимаются пользовательские данные, и убедиться, что отправка кода не приведет к его выполнению. Зачастую это оказывается формой тестирования серого ящика.</a:t>
            </a:r>
            <a:endParaRPr/>
          </a:p>
          <a:p>
            <a:pPr indent="0" lvl="0" marL="0" rtl="0" algn="l">
              <a:spcBef>
                <a:spcPts val="0"/>
              </a:spcBef>
              <a:spcAft>
                <a:spcPts val="0"/>
              </a:spcAft>
              <a:buNone/>
            </a:pPr>
            <a:r>
              <a:rPr lang="ru"/>
              <a:t>Тестирование белого ящика, включая юнит- тестирование, также будет полезно для гарантирования того, что в принимающих пользовательские данные методах осуществляется очистка этих данных или что методы, обращающиеся к базе данных, никогда не могут быть вызваны с кодом, который может использовать уязвимость. Существуют также инструменты статического анализа, которые могут статически проверять кодовую базу для защиты от возможных атак с использованием инъекций.</a:t>
            </a:r>
            <a:endParaRPr/>
          </a:p>
          <a:p>
            <a:pPr indent="0" lvl="0" marL="0" rtl="0" algn="l">
              <a:spcBef>
                <a:spcPts val="0"/>
              </a:spcBef>
              <a:spcAft>
                <a:spcPts val="0"/>
              </a:spcAft>
              <a:buNone/>
            </a:pPr>
            <a:r>
              <a:rPr lang="ru"/>
              <a:t>Стохастическое тестирование — особенно тестирование "злой обезьяны", которое работает с исполняемым кодом, — может быть полезно для больших систем, кото-</a:t>
            </a:r>
            <a:endParaRPr/>
          </a:p>
          <a:p>
            <a:pPr indent="0" lvl="0" marL="0" rtl="0" algn="l">
              <a:spcBef>
                <a:spcPts val="0"/>
              </a:spcBef>
              <a:spcAft>
                <a:spcPts val="0"/>
              </a:spcAft>
              <a:buNone/>
            </a:pPr>
            <a:r>
              <a:rPr lang="ru"/>
              <a:t>рые запрашивают и обрабатывают данные разными способами и в разных местах.</a:t>
            </a:r>
            <a:endParaRPr/>
          </a:p>
          <a:p>
            <a:pPr indent="0" lvl="0" marL="0" rtl="0" algn="l">
              <a:spcBef>
                <a:spcPts val="0"/>
              </a:spcBef>
              <a:spcAft>
                <a:spcPts val="0"/>
              </a:spcAft>
              <a:buNone/>
            </a:pPr>
            <a:r>
              <a:rPr lang="ru"/>
              <a:t>Передавая большие объемы случайно сгенерированных данных, вы можете найти те виды данных, которые вызывают странную работу системы или ее сбои. Эти необычные события помогут вам определить, какие конкретно части системы уязвимы для атак с использованием инъекций. Например, если какой-то конкретный па-</a:t>
            </a:r>
            <a:endParaRPr/>
          </a:p>
          <a:p>
            <a:pPr indent="0" lvl="0" marL="0" rtl="0" algn="l">
              <a:spcBef>
                <a:spcPts val="0"/>
              </a:spcBef>
              <a:spcAft>
                <a:spcPts val="0"/>
              </a:spcAft>
              <a:buNone/>
            </a:pPr>
            <a:r>
              <a:rPr lang="ru"/>
              <a:t>раметр обрабатывается с помощью eval(), ваше тестирование с помощью случайных данных может передать неверный код, что приведет к сбою тестируемой системы. Более тщательное изучение кода, который обрабатывает данные такого типа, позволит определить, возможны ли в нем инъекции кода.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a7657908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a7657908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CSRF (межсайтовая подделка запросов) — это вид атаки на сайт, которая производится с помощью мошеннического сайта или скрипта, который заставляет браузер пользователя выполнить нежелательное действие на доверенном сайте, на котором пользователь авторизован.</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Обычно для этого пользователь должен перейти по мошеннической ссылке (которая может быть изменена с помощью сокращателя ссылок).</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Например Джейн, авторизованная на сайте банка, проверяет свою почту. Она может перейти по фишинговой ссылке, которая включает запрос на перевод денег на аккаунт мошенника.</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Благодаря тому, что она авторизована на сайте банка, тот обработает запрос на перевод.</a:t>
            </a:r>
            <a:endParaRPr sz="115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sz="1500">
                <a:solidFill>
                  <a:srgbClr val="0F1111"/>
                </a:solidFill>
                <a:highlight>
                  <a:srgbClr val="FFFFFF"/>
                </a:highlight>
              </a:rPr>
              <a:t>Какие HTTP запросы подвержены CSRF атаке?</a:t>
            </a:r>
            <a:endParaRPr b="1" sz="150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Методы GET, HEAD, OPTIONS и TRACE не подвержены CSRF, потому что предназначены только для получения информации и не изменяют состояние сервера.</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Методы POST, PUT, DELETE и PATCH должны быть защищены от CSRF.</a:t>
            </a:r>
            <a:endParaRPr sz="115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sz="1500">
                <a:solidFill>
                  <a:srgbClr val="0F1111"/>
                </a:solidFill>
                <a:highlight>
                  <a:srgbClr val="FFFFFF"/>
                </a:highlight>
              </a:rPr>
              <a:t>Cookies сессии</a:t>
            </a:r>
            <a:endParaRPr b="1" sz="150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Cookies сессии — это способ, которым протокол HTTP отслеживает состояние. Веб-сайты используют cookies для идентификации пользователей и сохранения их данных.</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После сохранения cookies, браузер отправляет их на сервер с каждым запросом, чтобы идентифицировать пользователя.</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Злоумышленник может использовать cookies, чтобы выдать себя за пользователя, заставив браузер пользователя выполнить запрос.</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Если пользователь уже вошел на сайт, cookies будут отправлены автоматически вместе с запросом.</a:t>
            </a:r>
            <a:endParaRPr sz="115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sz="1500">
                <a:solidFill>
                  <a:srgbClr val="0F1111"/>
                </a:solidFill>
                <a:highlight>
                  <a:srgbClr val="FFFFFF"/>
                </a:highlight>
              </a:rPr>
              <a:t>Как работает межсайтовая подделка запросов?</a:t>
            </a:r>
            <a:endParaRPr b="1" sz="150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Для того, чтобы злоумышленник осуществил атаку CSRF, нужны определённые условия:</a:t>
            </a:r>
            <a:endParaRPr sz="1150">
              <a:solidFill>
                <a:srgbClr val="0F1111"/>
              </a:solidFill>
              <a:highlight>
                <a:srgbClr val="FFFFFF"/>
              </a:highlight>
            </a:endParaRPr>
          </a:p>
          <a:p>
            <a:pPr indent="-301625" lvl="0" marL="698500" rtl="0" algn="l">
              <a:lnSpc>
                <a:spcPct val="115000"/>
              </a:lnSpc>
              <a:spcBef>
                <a:spcPts val="1200"/>
              </a:spcBef>
              <a:spcAft>
                <a:spcPts val="0"/>
              </a:spcAft>
              <a:buClr>
                <a:srgbClr val="0F1111"/>
              </a:buClr>
              <a:buSzPts val="1150"/>
              <a:buChar char="●"/>
            </a:pPr>
            <a:r>
              <a:rPr lang="ru" sz="1150">
                <a:solidFill>
                  <a:srgbClr val="0F1111"/>
                </a:solidFill>
                <a:highlight>
                  <a:srgbClr val="FFFFFF"/>
                </a:highlight>
              </a:rPr>
              <a:t>В приложении есть действие, которое злоумышленник хочет предпринять – например, изменить пароль, перевести средства и так далее.</a:t>
            </a:r>
            <a:endParaRPr sz="1150">
              <a:solidFill>
                <a:srgbClr val="0F1111"/>
              </a:solidFill>
              <a:highlight>
                <a:srgbClr val="FFFFFF"/>
              </a:highlight>
            </a:endParaRPr>
          </a:p>
          <a:p>
            <a:pPr indent="-301625" lvl="0" marL="698500" rtl="0" algn="l">
              <a:lnSpc>
                <a:spcPct val="115000"/>
              </a:lnSpc>
              <a:spcBef>
                <a:spcPts val="0"/>
              </a:spcBef>
              <a:spcAft>
                <a:spcPts val="0"/>
              </a:spcAft>
              <a:buClr>
                <a:srgbClr val="0F1111"/>
              </a:buClr>
              <a:buSzPts val="1150"/>
              <a:buChar char="●"/>
            </a:pPr>
            <a:r>
              <a:rPr lang="ru" sz="1150">
                <a:solidFill>
                  <a:srgbClr val="0F1111"/>
                </a:solidFill>
                <a:highlight>
                  <a:srgbClr val="FFFFFF"/>
                </a:highlight>
              </a:rPr>
              <a:t>Не существует непредсказуемых параметров запроса – злоумышленник может угадать (или знать) все параметры, которые приложение ожидает увидеть из этого типа запроса.</a:t>
            </a:r>
            <a:endParaRPr sz="1150">
              <a:solidFill>
                <a:srgbClr val="0F1111"/>
              </a:solidFill>
              <a:highlight>
                <a:srgbClr val="FFFFFF"/>
              </a:highlight>
            </a:endParaRPr>
          </a:p>
          <a:p>
            <a:pPr indent="-301625" lvl="0" marL="698500" rtl="0" algn="l">
              <a:lnSpc>
                <a:spcPct val="115000"/>
              </a:lnSpc>
              <a:spcBef>
                <a:spcPts val="0"/>
              </a:spcBef>
              <a:spcAft>
                <a:spcPts val="0"/>
              </a:spcAft>
              <a:buClr>
                <a:srgbClr val="0F1111"/>
              </a:buClr>
              <a:buSzPts val="1150"/>
              <a:buChar char="●"/>
            </a:pPr>
            <a:r>
              <a:rPr lang="ru" sz="1150">
                <a:solidFill>
                  <a:srgbClr val="0F1111"/>
                </a:solidFill>
                <a:highlight>
                  <a:srgbClr val="FFFFFF"/>
                </a:highlight>
              </a:rPr>
              <a:t>Действие может быть выполнено с помощью HTTP-запросов, и оно полагается только на файлы cookie, чтобы убедиться, что запрос исходит от пользователя.</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CSRF могут быть подвергнуты веб-приложения использующие cookies, браузерную аутентификацию или клиентские сертификаты авторизации. По сути, CSRF подвержены все веб-приложения, которые автоматически добавляют аутентификационные данные пользователя к запросу.</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Либо нужно начать с того, что злоумышленник обманом заставит жертву загрузить или отправить информацию в веб-приложение. Это может произойти несколькими способами – например, через фишинговую ссылку.</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Эксплойт может быть замаскирован под обычную ссылку или скрыт в теге изображения.</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Вот пример атаки через обычную ссылку:</a:t>
            </a:r>
            <a:endParaRPr sz="1150">
              <a:solidFill>
                <a:srgbClr val="0F1111"/>
              </a:solidFill>
              <a:highlight>
                <a:srgbClr val="FFFFFF"/>
              </a:highlight>
            </a:endParaRPr>
          </a:p>
          <a:p>
            <a:pPr indent="0" lvl="0" marL="12700" marR="12700" rtl="0" algn="l">
              <a:lnSpc>
                <a:spcPct val="150000"/>
              </a:lnSpc>
              <a:spcBef>
                <a:spcPts val="1200"/>
              </a:spcBef>
              <a:spcAft>
                <a:spcPts val="0"/>
              </a:spcAft>
              <a:buClr>
                <a:schemeClr val="dk1"/>
              </a:buClr>
              <a:buSzPts val="1100"/>
              <a:buFont typeface="Arial"/>
              <a:buNone/>
            </a:pPr>
            <a:r>
              <a:rPr lang="ru" sz="1150">
                <a:solidFill>
                  <a:srgbClr val="9A6E3A"/>
                </a:solidFill>
                <a:highlight>
                  <a:srgbClr val="FFFFFF"/>
                </a:highlight>
                <a:latin typeface="Courier New"/>
                <a:ea typeface="Courier New"/>
                <a:cs typeface="Courier New"/>
                <a:sym typeface="Courier New"/>
              </a:rPr>
              <a:t>&lt;</a:t>
            </a:r>
            <a:r>
              <a:rPr lang="ru" sz="1150">
                <a:solidFill>
                  <a:srgbClr val="188038"/>
                </a:solidFill>
                <a:highlight>
                  <a:srgbClr val="FFFFFF"/>
                </a:highlight>
                <a:latin typeface="Courier New"/>
                <a:ea typeface="Courier New"/>
                <a:cs typeface="Courier New"/>
                <a:sym typeface="Courier New"/>
              </a:rPr>
              <a:t>a href</a:t>
            </a:r>
            <a:r>
              <a:rPr lang="ru" sz="1150">
                <a:solidFill>
                  <a:srgbClr val="9A6E3A"/>
                </a:solidFill>
                <a:highlight>
                  <a:srgbClr val="FFFFFF"/>
                </a:highlight>
                <a:latin typeface="Courier New"/>
                <a:ea typeface="Courier New"/>
                <a:cs typeface="Courier New"/>
                <a:sym typeface="Courier New"/>
              </a:rPr>
              <a:t>=</a:t>
            </a:r>
            <a:r>
              <a:rPr lang="ru" sz="1150">
                <a:solidFill>
                  <a:srgbClr val="188038"/>
                </a:solidFill>
                <a:highlight>
                  <a:srgbClr val="FFFFFF"/>
                </a:highlight>
                <a:latin typeface="Courier New"/>
                <a:ea typeface="Courier New"/>
                <a:cs typeface="Courier New"/>
                <a:sym typeface="Courier New"/>
              </a:rPr>
              <a:t>“вредоносная ссылка”</a:t>
            </a:r>
            <a:r>
              <a:rPr lang="ru" sz="1150">
                <a:solidFill>
                  <a:srgbClr val="9A6E3A"/>
                </a:solidFill>
                <a:highlight>
                  <a:srgbClr val="FFFFFF"/>
                </a:highlight>
                <a:latin typeface="Courier New"/>
                <a:ea typeface="Courier New"/>
                <a:cs typeface="Courier New"/>
                <a:sym typeface="Courier New"/>
              </a:rPr>
              <a:t>&gt;</a:t>
            </a:r>
            <a:r>
              <a:rPr lang="ru" sz="1150">
                <a:solidFill>
                  <a:srgbClr val="188038"/>
                </a:solidFill>
                <a:highlight>
                  <a:srgbClr val="FFFFFF"/>
                </a:highlight>
                <a:latin typeface="Courier New"/>
                <a:ea typeface="Courier New"/>
                <a:cs typeface="Courier New"/>
                <a:sym typeface="Courier New"/>
              </a:rPr>
              <a:t>Unsubscribe here</a:t>
            </a:r>
            <a:r>
              <a:rPr lang="ru" sz="1150">
                <a:solidFill>
                  <a:srgbClr val="9A6E3A"/>
                </a:solidFill>
                <a:highlight>
                  <a:srgbClr val="FFFFFF"/>
                </a:highlight>
                <a:latin typeface="Courier New"/>
                <a:ea typeface="Courier New"/>
                <a:cs typeface="Courier New"/>
                <a:sym typeface="Courier New"/>
              </a:rPr>
              <a:t>&lt;/</a:t>
            </a:r>
            <a:r>
              <a:rPr lang="ru" sz="1150">
                <a:solidFill>
                  <a:srgbClr val="188038"/>
                </a:solidFill>
                <a:highlight>
                  <a:srgbClr val="FFFFFF"/>
                </a:highlight>
                <a:latin typeface="Courier New"/>
                <a:ea typeface="Courier New"/>
                <a:cs typeface="Courier New"/>
                <a:sym typeface="Courier New"/>
              </a:rPr>
              <a:t>a</a:t>
            </a:r>
            <a:r>
              <a:rPr lang="ru" sz="1150">
                <a:solidFill>
                  <a:srgbClr val="9A6E3A"/>
                </a:solidFill>
                <a:highlight>
                  <a:srgbClr val="FFFFFF"/>
                </a:highlight>
                <a:latin typeface="Courier New"/>
                <a:ea typeface="Courier New"/>
                <a:cs typeface="Courier New"/>
                <a:sym typeface="Courier New"/>
              </a:rPr>
              <a:t>&gt;</a:t>
            </a:r>
            <a:endParaRPr sz="1150">
              <a:solidFill>
                <a:srgbClr val="9A6E3A"/>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Или через тэг изображения:</a:t>
            </a:r>
            <a:endParaRPr sz="1150">
              <a:solidFill>
                <a:srgbClr val="0F1111"/>
              </a:solidFill>
              <a:highlight>
                <a:srgbClr val="FFFFFF"/>
              </a:highlight>
            </a:endParaRPr>
          </a:p>
          <a:p>
            <a:pPr indent="0" lvl="0" marL="12700" marR="12700" rtl="0" algn="l">
              <a:lnSpc>
                <a:spcPct val="150000"/>
              </a:lnSpc>
              <a:spcBef>
                <a:spcPts val="1200"/>
              </a:spcBef>
              <a:spcAft>
                <a:spcPts val="0"/>
              </a:spcAft>
              <a:buClr>
                <a:schemeClr val="dk1"/>
              </a:buClr>
              <a:buSzPts val="1100"/>
              <a:buFont typeface="Arial"/>
              <a:buNone/>
            </a:pPr>
            <a:r>
              <a:rPr lang="ru" sz="1150">
                <a:solidFill>
                  <a:srgbClr val="9A6E3A"/>
                </a:solidFill>
                <a:highlight>
                  <a:srgbClr val="FFFFFF"/>
                </a:highlight>
                <a:latin typeface="Courier New"/>
                <a:ea typeface="Courier New"/>
                <a:cs typeface="Courier New"/>
                <a:sym typeface="Courier New"/>
              </a:rPr>
              <a:t>&lt;</a:t>
            </a:r>
            <a:r>
              <a:rPr lang="ru" sz="1150">
                <a:solidFill>
                  <a:srgbClr val="188038"/>
                </a:solidFill>
                <a:highlight>
                  <a:srgbClr val="FFFFFF"/>
                </a:highlight>
                <a:latin typeface="Courier New"/>
                <a:ea typeface="Courier New"/>
                <a:cs typeface="Courier New"/>
                <a:sym typeface="Courier New"/>
              </a:rPr>
              <a:t>img src</a:t>
            </a:r>
            <a:r>
              <a:rPr lang="ru" sz="1150">
                <a:solidFill>
                  <a:srgbClr val="9A6E3A"/>
                </a:solidFill>
                <a:highlight>
                  <a:srgbClr val="FFFFFF"/>
                </a:highlight>
                <a:latin typeface="Courier New"/>
                <a:ea typeface="Courier New"/>
                <a:cs typeface="Courier New"/>
                <a:sym typeface="Courier New"/>
              </a:rPr>
              <a:t>=</a:t>
            </a:r>
            <a:r>
              <a:rPr lang="ru" sz="1150">
                <a:solidFill>
                  <a:srgbClr val="188038"/>
                </a:solidFill>
                <a:highlight>
                  <a:srgbClr val="FFFFFF"/>
                </a:highlight>
                <a:latin typeface="Courier New"/>
                <a:ea typeface="Courier New"/>
                <a:cs typeface="Courier New"/>
                <a:sym typeface="Courier New"/>
              </a:rPr>
              <a:t>“вредоносная ссылка” width</a:t>
            </a:r>
            <a:r>
              <a:rPr lang="ru" sz="1150">
                <a:solidFill>
                  <a:srgbClr val="9A6E3A"/>
                </a:solidFill>
                <a:highlight>
                  <a:srgbClr val="FFFFFF"/>
                </a:highlight>
                <a:latin typeface="Courier New"/>
                <a:ea typeface="Courier New"/>
                <a:cs typeface="Courier New"/>
                <a:sym typeface="Courier New"/>
              </a:rPr>
              <a:t>=</a:t>
            </a:r>
            <a:r>
              <a:rPr lang="ru" sz="1150">
                <a:solidFill>
                  <a:srgbClr val="188038"/>
                </a:solidFill>
                <a:highlight>
                  <a:srgbClr val="FFFFFF"/>
                </a:highlight>
                <a:latin typeface="Courier New"/>
                <a:ea typeface="Courier New"/>
                <a:cs typeface="Courier New"/>
                <a:sym typeface="Courier New"/>
              </a:rPr>
              <a:t>“</a:t>
            </a:r>
            <a:r>
              <a:rPr lang="ru" sz="1150">
                <a:solidFill>
                  <a:srgbClr val="990055"/>
                </a:solidFill>
                <a:highlight>
                  <a:srgbClr val="FFFFFF"/>
                </a:highlight>
                <a:latin typeface="Courier New"/>
                <a:ea typeface="Courier New"/>
                <a:cs typeface="Courier New"/>
                <a:sym typeface="Courier New"/>
              </a:rPr>
              <a:t>0</a:t>
            </a:r>
            <a:r>
              <a:rPr lang="ru" sz="1150">
                <a:solidFill>
                  <a:srgbClr val="188038"/>
                </a:solidFill>
                <a:highlight>
                  <a:srgbClr val="FFFFFF"/>
                </a:highlight>
                <a:latin typeface="Courier New"/>
                <a:ea typeface="Courier New"/>
                <a:cs typeface="Courier New"/>
                <a:sym typeface="Courier New"/>
              </a:rPr>
              <a:t>” height</a:t>
            </a:r>
            <a:r>
              <a:rPr lang="ru" sz="1150">
                <a:solidFill>
                  <a:srgbClr val="9A6E3A"/>
                </a:solidFill>
                <a:highlight>
                  <a:srgbClr val="FFFFFF"/>
                </a:highlight>
                <a:latin typeface="Courier New"/>
                <a:ea typeface="Courier New"/>
                <a:cs typeface="Courier New"/>
                <a:sym typeface="Courier New"/>
              </a:rPr>
              <a:t>=</a:t>
            </a:r>
            <a:r>
              <a:rPr lang="ru" sz="1150">
                <a:solidFill>
                  <a:srgbClr val="188038"/>
                </a:solidFill>
                <a:highlight>
                  <a:srgbClr val="FFFFFF"/>
                </a:highlight>
                <a:latin typeface="Courier New"/>
                <a:ea typeface="Courier New"/>
                <a:cs typeface="Courier New"/>
                <a:sym typeface="Courier New"/>
              </a:rPr>
              <a:t>“</a:t>
            </a:r>
            <a:r>
              <a:rPr lang="ru" sz="1150">
                <a:solidFill>
                  <a:srgbClr val="990055"/>
                </a:solidFill>
                <a:highlight>
                  <a:srgbClr val="FFFFFF"/>
                </a:highlight>
                <a:latin typeface="Courier New"/>
                <a:ea typeface="Courier New"/>
                <a:cs typeface="Courier New"/>
                <a:sym typeface="Courier New"/>
              </a:rPr>
              <a:t>0</a:t>
            </a:r>
            <a:r>
              <a:rPr lang="ru" sz="1150">
                <a:solidFill>
                  <a:srgbClr val="188038"/>
                </a:solidFill>
                <a:highlight>
                  <a:srgbClr val="FFFFFF"/>
                </a:highlight>
                <a:latin typeface="Courier New"/>
                <a:ea typeface="Courier New"/>
                <a:cs typeface="Courier New"/>
                <a:sym typeface="Courier New"/>
              </a:rPr>
              <a:t>” border</a:t>
            </a:r>
            <a:r>
              <a:rPr lang="ru" sz="1150">
                <a:solidFill>
                  <a:srgbClr val="9A6E3A"/>
                </a:solidFill>
                <a:highlight>
                  <a:srgbClr val="FFFFFF"/>
                </a:highlight>
                <a:latin typeface="Courier New"/>
                <a:ea typeface="Courier New"/>
                <a:cs typeface="Courier New"/>
                <a:sym typeface="Courier New"/>
              </a:rPr>
              <a:t>=</a:t>
            </a:r>
            <a:r>
              <a:rPr lang="ru" sz="1150">
                <a:solidFill>
                  <a:srgbClr val="188038"/>
                </a:solidFill>
                <a:highlight>
                  <a:srgbClr val="FFFFFF"/>
                </a:highlight>
                <a:latin typeface="Courier New"/>
                <a:ea typeface="Courier New"/>
                <a:cs typeface="Courier New"/>
                <a:sym typeface="Courier New"/>
              </a:rPr>
              <a:t>“</a:t>
            </a:r>
            <a:r>
              <a:rPr lang="ru" sz="1150">
                <a:solidFill>
                  <a:srgbClr val="990055"/>
                </a:solidFill>
                <a:highlight>
                  <a:srgbClr val="FFFFFF"/>
                </a:highlight>
                <a:latin typeface="Courier New"/>
                <a:ea typeface="Courier New"/>
                <a:cs typeface="Courier New"/>
                <a:sym typeface="Courier New"/>
              </a:rPr>
              <a:t>0</a:t>
            </a:r>
            <a:r>
              <a:rPr lang="ru" sz="1150">
                <a:solidFill>
                  <a:srgbClr val="188038"/>
                </a:solidFill>
                <a:highlight>
                  <a:srgbClr val="FFFFFF"/>
                </a:highlight>
                <a:latin typeface="Courier New"/>
                <a:ea typeface="Courier New"/>
                <a:cs typeface="Courier New"/>
                <a:sym typeface="Courier New"/>
              </a:rPr>
              <a:t>”</a:t>
            </a:r>
            <a:r>
              <a:rPr lang="ru" sz="1150">
                <a:solidFill>
                  <a:srgbClr val="9A6E3A"/>
                </a:solidFill>
                <a:highlight>
                  <a:srgbClr val="FFFFFF"/>
                </a:highlight>
                <a:latin typeface="Courier New"/>
                <a:ea typeface="Courier New"/>
                <a:cs typeface="Courier New"/>
                <a:sym typeface="Courier New"/>
              </a:rPr>
              <a:t>&gt;</a:t>
            </a:r>
            <a:endParaRPr sz="1150">
              <a:solidFill>
                <a:srgbClr val="9A6E3A"/>
              </a:solidFill>
              <a:highlight>
                <a:srgbClr val="FFFFFF"/>
              </a:highlight>
              <a:latin typeface="Courier New"/>
              <a:ea typeface="Courier New"/>
              <a:cs typeface="Courier New"/>
              <a:sym typeface="Courier New"/>
            </a:endParaRPr>
          </a:p>
          <a:p>
            <a:pPr indent="0" lvl="0" marL="0" rtl="0" algn="l">
              <a:lnSpc>
                <a:spcPct val="115000"/>
              </a:lnSpc>
              <a:spcBef>
                <a:spcPts val="2400"/>
              </a:spcBef>
              <a:spcAft>
                <a:spcPts val="0"/>
              </a:spcAft>
              <a:buClr>
                <a:schemeClr val="dk1"/>
              </a:buClr>
              <a:buSzPts val="1100"/>
              <a:buFont typeface="Arial"/>
              <a:buNone/>
            </a:pPr>
            <a:r>
              <a:rPr b="1" lang="ru" sz="1500">
                <a:solidFill>
                  <a:srgbClr val="0F1111"/>
                </a:solidFill>
                <a:highlight>
                  <a:srgbClr val="FFFFFF"/>
                </a:highlight>
              </a:rPr>
              <a:t>Способы защиты от CSRF атак</a:t>
            </a:r>
            <a:endParaRPr b="1" sz="150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a:solidFill>
                  <a:srgbClr val="0F1111"/>
                </a:solidFill>
                <a:highlight>
                  <a:srgbClr val="FFFFFF"/>
                </a:highlight>
              </a:rPr>
              <a:t>Выбор защищённых фреймфорков</a:t>
            </a:r>
            <a:endParaRPr b="1">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Используйте фреймворки, которые имеют встроенную защиту против CSRF, например .NET. Также важно правильно настроить фреймворк. Если ваш фреймворк не имеет защиты от CSRF вы можете использовать Anti-CSRF токены.</a:t>
            </a:r>
            <a:endParaRPr sz="115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a:solidFill>
                  <a:srgbClr val="0F1111"/>
                </a:solidFill>
                <a:highlight>
                  <a:srgbClr val="FFFFFF"/>
                </a:highlight>
              </a:rPr>
              <a:t>Anti-CSRF токены</a:t>
            </a:r>
            <a:endParaRPr b="1">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Токены (или synchronizer token) — это способ защиты со стороны сервера. Сервер генерирует случайный уникальный токен для браузера пользователя и проверяет его для каждого запроса.</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Токен находится в скрытом поле, должен быть непредсказуемым случайным числом и иметь небольшое время жизни, без возможности переиспользования.</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Токен должен удовлетворять следующим условиям:</a:t>
            </a:r>
            <a:endParaRPr sz="1150">
              <a:solidFill>
                <a:srgbClr val="0F1111"/>
              </a:solidFill>
              <a:highlight>
                <a:srgbClr val="FFFFFF"/>
              </a:highlight>
            </a:endParaRPr>
          </a:p>
          <a:p>
            <a:pPr indent="-301625" lvl="0" marL="698500" rtl="0" algn="l">
              <a:lnSpc>
                <a:spcPct val="115000"/>
              </a:lnSpc>
              <a:spcBef>
                <a:spcPts val="1200"/>
              </a:spcBef>
              <a:spcAft>
                <a:spcPts val="0"/>
              </a:spcAft>
              <a:buClr>
                <a:srgbClr val="0F1111"/>
              </a:buClr>
              <a:buSzPts val="1150"/>
              <a:buChar char="●"/>
            </a:pPr>
            <a:r>
              <a:rPr lang="ru" sz="1150">
                <a:solidFill>
                  <a:srgbClr val="0F1111"/>
                </a:solidFill>
                <a:highlight>
                  <a:srgbClr val="FFFFFF"/>
                </a:highlight>
              </a:rPr>
              <a:t>быть уникальным в пределах каждой операции;</a:t>
            </a:r>
            <a:endParaRPr sz="1150">
              <a:solidFill>
                <a:srgbClr val="0F1111"/>
              </a:solidFill>
              <a:highlight>
                <a:srgbClr val="FFFFFF"/>
              </a:highlight>
            </a:endParaRPr>
          </a:p>
          <a:p>
            <a:pPr indent="-301625" lvl="0" marL="698500" rtl="0" algn="l">
              <a:lnSpc>
                <a:spcPct val="115000"/>
              </a:lnSpc>
              <a:spcBef>
                <a:spcPts val="0"/>
              </a:spcBef>
              <a:spcAft>
                <a:spcPts val="0"/>
              </a:spcAft>
              <a:buClr>
                <a:srgbClr val="0F1111"/>
              </a:buClr>
              <a:buSzPts val="1150"/>
              <a:buChar char="●"/>
            </a:pPr>
            <a:r>
              <a:rPr lang="ru" sz="1150">
                <a:solidFill>
                  <a:srgbClr val="0F1111"/>
                </a:solidFill>
                <a:highlight>
                  <a:srgbClr val="FFFFFF"/>
                </a:highlight>
              </a:rPr>
              <a:t>использоваться один раз;</a:t>
            </a:r>
            <a:endParaRPr sz="1150">
              <a:solidFill>
                <a:srgbClr val="0F1111"/>
              </a:solidFill>
              <a:highlight>
                <a:srgbClr val="FFFFFF"/>
              </a:highlight>
            </a:endParaRPr>
          </a:p>
          <a:p>
            <a:pPr indent="-301625" lvl="0" marL="698500" rtl="0" algn="l">
              <a:lnSpc>
                <a:spcPct val="115000"/>
              </a:lnSpc>
              <a:spcBef>
                <a:spcPts val="0"/>
              </a:spcBef>
              <a:spcAft>
                <a:spcPts val="0"/>
              </a:spcAft>
              <a:buClr>
                <a:srgbClr val="0F1111"/>
              </a:buClr>
              <a:buSzPts val="1150"/>
              <a:buChar char="●"/>
            </a:pPr>
            <a:r>
              <a:rPr lang="ru" sz="1150">
                <a:solidFill>
                  <a:srgbClr val="0F1111"/>
                </a:solidFill>
                <a:highlight>
                  <a:srgbClr val="FFFFFF"/>
                </a:highlight>
              </a:rPr>
              <a:t>иметь размер устойчивый к подбору;</a:t>
            </a:r>
            <a:endParaRPr sz="1150">
              <a:solidFill>
                <a:srgbClr val="0F1111"/>
              </a:solidFill>
              <a:highlight>
                <a:srgbClr val="FFFFFF"/>
              </a:highlight>
            </a:endParaRPr>
          </a:p>
          <a:p>
            <a:pPr indent="-301625" lvl="0" marL="698500" rtl="0" algn="l">
              <a:lnSpc>
                <a:spcPct val="115000"/>
              </a:lnSpc>
              <a:spcBef>
                <a:spcPts val="0"/>
              </a:spcBef>
              <a:spcAft>
                <a:spcPts val="0"/>
              </a:spcAft>
              <a:buClr>
                <a:srgbClr val="0F1111"/>
              </a:buClr>
              <a:buSzPts val="1150"/>
              <a:buChar char="●"/>
            </a:pPr>
            <a:r>
              <a:rPr lang="ru" sz="1150">
                <a:solidFill>
                  <a:srgbClr val="0F1111"/>
                </a:solidFill>
                <a:highlight>
                  <a:srgbClr val="FFFFFF"/>
                </a:highlight>
              </a:rPr>
              <a:t>генерироваться криптографически стойким генератором псевдослучайных чисел;</a:t>
            </a:r>
            <a:endParaRPr sz="1150">
              <a:solidFill>
                <a:srgbClr val="0F1111"/>
              </a:solidFill>
              <a:highlight>
                <a:srgbClr val="FFFFFF"/>
              </a:highlight>
            </a:endParaRPr>
          </a:p>
          <a:p>
            <a:pPr indent="-301625" lvl="0" marL="698500" rtl="0" algn="l">
              <a:lnSpc>
                <a:spcPct val="115000"/>
              </a:lnSpc>
              <a:spcBef>
                <a:spcPts val="0"/>
              </a:spcBef>
              <a:spcAft>
                <a:spcPts val="0"/>
              </a:spcAft>
              <a:buClr>
                <a:srgbClr val="0F1111"/>
              </a:buClr>
              <a:buSzPts val="1150"/>
              <a:buChar char="●"/>
            </a:pPr>
            <a:r>
              <a:rPr lang="ru" sz="1150">
                <a:solidFill>
                  <a:srgbClr val="0F1111"/>
                </a:solidFill>
                <a:highlight>
                  <a:srgbClr val="FFFFFF"/>
                </a:highlight>
              </a:rPr>
              <a:t>иметь ограниченное время жизни.</a:t>
            </a:r>
            <a:endParaRPr sz="115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a:solidFill>
                  <a:srgbClr val="0F1111"/>
                </a:solidFill>
                <a:highlight>
                  <a:srgbClr val="FFFFFF"/>
                </a:highlight>
              </a:rPr>
              <a:t>Использование двух токенов</a:t>
            </a:r>
            <a:endParaRPr b="1">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Смысл этого метода в том, что используются два токена: первый сохраняется в cookies, а второй — в одном из параметров ответа.</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В таком случае сервер, получая один из небезопасных запросов, должен проверить оба токена.</a:t>
            </a:r>
            <a:endParaRPr sz="115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a:solidFill>
                  <a:srgbClr val="0F1111"/>
                </a:solidFill>
                <a:highlight>
                  <a:srgbClr val="FFFFFF"/>
                </a:highlight>
              </a:rPr>
              <a:t>Использование флага Same-Site в сookies</a:t>
            </a:r>
            <a:endParaRPr b="1">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chemeClr val="hlink"/>
                </a:solidFill>
                <a:highlight>
                  <a:srgbClr val="FFFFFF"/>
                </a:highlight>
                <a:uFill>
                  <a:noFill/>
                </a:uFill>
                <a:hlinkClick r:id="rId2"/>
              </a:rPr>
              <a:t>Этот флаг</a:t>
            </a:r>
            <a:r>
              <a:rPr lang="ru" sz="1150">
                <a:solidFill>
                  <a:srgbClr val="0F1111"/>
                </a:solidFill>
                <a:highlight>
                  <a:srgbClr val="FFFFFF"/>
                </a:highlight>
              </a:rPr>
              <a:t> помечает куки для определенного домена.</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Таким образом проверяется источник запроса, и его не получится выполнить с мошеннического сайта.</a:t>
            </a:r>
            <a:endParaRPr sz="1150">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Этот флаг поддерживает большинство браузеров. Его стоит использовать как часть общей стратегии защиты от CSRF атак.</a:t>
            </a:r>
            <a:endParaRPr sz="1150">
              <a:solidFill>
                <a:srgbClr val="0F1111"/>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rPr b="1" lang="ru">
                <a:solidFill>
                  <a:srgbClr val="0F1111"/>
                </a:solidFill>
                <a:highlight>
                  <a:srgbClr val="FFFFFF"/>
                </a:highlight>
              </a:rPr>
              <a:t>Требуйте подтверждения от пользователя</a:t>
            </a:r>
            <a:endParaRPr b="1">
              <a:solidFill>
                <a:srgbClr val="0F111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ru" sz="1150">
                <a:solidFill>
                  <a:srgbClr val="0F1111"/>
                </a:solidFill>
                <a:highlight>
                  <a:srgbClr val="FFFFFF"/>
                </a:highlight>
              </a:rPr>
              <a:t>Для чувствительных действий, вроде перевода денег или смены пароля, требуйте дополнительное действие от юзера (ввод капчи или кода подтверждения).</a:t>
            </a:r>
            <a:endParaRPr sz="1150">
              <a:solidFill>
                <a:srgbClr val="0F1111"/>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a7657908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a7657908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500">
                <a:solidFill>
                  <a:srgbClr val="181818"/>
                </a:solidFill>
                <a:highlight>
                  <a:srgbClr val="F2F2F2"/>
                </a:highlight>
              </a:rPr>
              <a:t>У веб-приложений и сайтов есть множество уязвимостей. Воспользовавшись ими, злоумышленник может взломать ресурс и внедрить на него вредоносный скрипт. При этом он будет восприниматься как часть родного кода, написанного разработчиком, — то есть «зараженный» ресурс в глазах браузера пользователя остается заслуживающим доверия источником. Таким образом, ресурс, на котором размещается вредоносный скрипт, становится соучастником атаки.</a:t>
            </a:r>
            <a:endParaRPr sz="1500">
              <a:solidFill>
                <a:srgbClr val="181818"/>
              </a:solidFill>
              <a:highlight>
                <a:srgbClr val="F2F2F2"/>
              </a:highlight>
            </a:endParaRPr>
          </a:p>
          <a:p>
            <a:pPr indent="0" lvl="0" marL="0" rtl="0" algn="l">
              <a:spcBef>
                <a:spcPts val="0"/>
              </a:spcBef>
              <a:spcAft>
                <a:spcPts val="0"/>
              </a:spcAft>
              <a:buNone/>
            </a:pPr>
            <a:r>
              <a:rPr lang="ru" sz="1500">
                <a:solidFill>
                  <a:srgbClr val="181818"/>
                </a:solidFill>
                <a:highlight>
                  <a:srgbClr val="F2F2F2"/>
                </a:highlight>
              </a:rPr>
              <a:t>Для самого сервера, на котором размещается «зараженный» ресурс, XSS опасности, как правило, не представляет. Основную угрозу он несет пользовательским данным, которые часто размещаются на страницах сайта или веб-приложения. Однако с помощью межсайтового скриптинга злоумышленник может получить доступ к данным администратора, дающим контроль над контентом и панелью управления.</a:t>
            </a:r>
            <a:endParaRPr sz="1500">
              <a:solidFill>
                <a:srgbClr val="181818"/>
              </a:solidFill>
              <a:highlight>
                <a:srgbClr val="F2F2F2"/>
              </a:highlight>
            </a:endParaRPr>
          </a:p>
          <a:p>
            <a:pPr indent="0" lvl="0" marL="0" rtl="0" algn="l">
              <a:lnSpc>
                <a:spcPct val="115000"/>
              </a:lnSpc>
              <a:spcBef>
                <a:spcPts val="2300"/>
              </a:spcBef>
              <a:spcAft>
                <a:spcPts val="0"/>
              </a:spcAft>
              <a:buClr>
                <a:schemeClr val="dk1"/>
              </a:buClr>
              <a:buSzPts val="1100"/>
              <a:buFont typeface="Arial"/>
              <a:buNone/>
            </a:pPr>
            <a:r>
              <a:rPr lang="ru" sz="2250">
                <a:solidFill>
                  <a:srgbClr val="181818"/>
                </a:solidFill>
                <a:highlight>
                  <a:srgbClr val="F2F2F2"/>
                </a:highlight>
              </a:rPr>
              <a:t>Виды XSS-уязвимостей</a:t>
            </a:r>
            <a:endParaRPr sz="2250">
              <a:solidFill>
                <a:srgbClr val="181818"/>
              </a:solidFill>
              <a:highlight>
                <a:srgbClr val="F2F2F2"/>
              </a:highlight>
            </a:endParaRPr>
          </a:p>
          <a:p>
            <a:pPr indent="0" lvl="0" marL="0" rtl="0" algn="l">
              <a:lnSpc>
                <a:spcPct val="115000"/>
              </a:lnSpc>
              <a:spcBef>
                <a:spcPts val="2300"/>
              </a:spcBef>
              <a:spcAft>
                <a:spcPts val="0"/>
              </a:spcAft>
              <a:buClr>
                <a:schemeClr val="dk1"/>
              </a:buClr>
              <a:buSzPts val="1100"/>
              <a:buFont typeface="Arial"/>
              <a:buNone/>
            </a:pPr>
            <a:r>
              <a:rPr lang="ru" sz="1500">
                <a:solidFill>
                  <a:srgbClr val="181818"/>
                </a:solidFill>
                <a:highlight>
                  <a:srgbClr val="F2F2F2"/>
                </a:highlight>
              </a:rPr>
              <a:t>XSS-уязвимость — это брешь в защите сайта или веб-приложения, через которую злоумышленник может внедрить вредоносный код. Изначально основным языком, на котором создаются такие скрипты, был </a:t>
            </a:r>
            <a:r>
              <a:rPr lang="ru" sz="1500" u="sng">
                <a:solidFill>
                  <a:srgbClr val="181818"/>
                </a:solidFill>
                <a:highlight>
                  <a:srgbClr val="F2F2F2"/>
                </a:highlight>
                <a:hlinkClick r:id="rId2">
                  <a:extLst>
                    <a:ext uri="{A12FA001-AC4F-418D-AE19-62706E023703}">
                      <ahyp:hlinkClr val="tx"/>
                    </a:ext>
                  </a:extLst>
                </a:hlinkClick>
              </a:rPr>
              <a:t>JavaScript</a:t>
            </a:r>
            <a:r>
              <a:rPr lang="ru" sz="1500">
                <a:solidFill>
                  <a:srgbClr val="181818"/>
                </a:solidFill>
                <a:highlight>
                  <a:srgbClr val="F2F2F2"/>
                </a:highlight>
              </a:rPr>
              <a:t>. Однако теоретически для XSS-атаки можно использовать </a:t>
            </a:r>
            <a:r>
              <a:rPr lang="ru" sz="1500" u="sng">
                <a:solidFill>
                  <a:srgbClr val="181818"/>
                </a:solidFill>
                <a:highlight>
                  <a:srgbClr val="F2F2F2"/>
                </a:highlight>
                <a:hlinkClick r:id="rId3">
                  <a:extLst>
                    <a:ext uri="{A12FA001-AC4F-418D-AE19-62706E023703}">
                      <ahyp:hlinkClr val="tx"/>
                    </a:ext>
                  </a:extLst>
                </a:hlinkClick>
              </a:rPr>
              <a:t>HTML</a:t>
            </a:r>
            <a:r>
              <a:rPr lang="ru" sz="1500">
                <a:solidFill>
                  <a:srgbClr val="181818"/>
                </a:solidFill>
                <a:highlight>
                  <a:srgbClr val="F2F2F2"/>
                </a:highlight>
              </a:rPr>
              <a:t>, Flash и т.д. Главное, чтобы они исполнялись браузером жертвы.</a:t>
            </a:r>
            <a:endParaRPr sz="1500">
              <a:solidFill>
                <a:srgbClr val="181818"/>
              </a:solidFill>
              <a:highlight>
                <a:srgbClr val="F2F2F2"/>
              </a:highlight>
            </a:endParaRPr>
          </a:p>
          <a:p>
            <a:pPr indent="0" lvl="0" marL="0" rtl="0" algn="l">
              <a:lnSpc>
                <a:spcPct val="115000"/>
              </a:lnSpc>
              <a:spcBef>
                <a:spcPts val="2300"/>
              </a:spcBef>
              <a:spcAft>
                <a:spcPts val="0"/>
              </a:spcAft>
              <a:buClr>
                <a:schemeClr val="dk1"/>
              </a:buClr>
              <a:buSzPts val="1100"/>
              <a:buFont typeface="Arial"/>
              <a:buNone/>
            </a:pPr>
            <a:r>
              <a:rPr lang="ru" sz="1500">
                <a:solidFill>
                  <a:srgbClr val="181818"/>
                </a:solidFill>
                <a:highlight>
                  <a:srgbClr val="F2F2F2"/>
                </a:highlight>
              </a:rPr>
              <a:t>Основная классификация XSS-уязвимостей выглядит следующим образом:</a:t>
            </a:r>
            <a:endParaRPr sz="1500">
              <a:solidFill>
                <a:srgbClr val="181818"/>
              </a:solidFill>
              <a:highlight>
                <a:srgbClr val="F2F2F2"/>
              </a:highlight>
            </a:endParaRPr>
          </a:p>
          <a:p>
            <a:pPr indent="-323850" lvl="0" marL="457200" rtl="0" algn="l">
              <a:lnSpc>
                <a:spcPct val="115000"/>
              </a:lnSpc>
              <a:spcBef>
                <a:spcPts val="1500"/>
              </a:spcBef>
              <a:spcAft>
                <a:spcPts val="0"/>
              </a:spcAft>
              <a:buClr>
                <a:srgbClr val="181818"/>
              </a:buClr>
              <a:buSzPts val="1500"/>
              <a:buChar char="●"/>
            </a:pPr>
            <a:r>
              <a:rPr b="1" lang="ru" sz="1500">
                <a:solidFill>
                  <a:srgbClr val="181818"/>
                </a:solidFill>
                <a:highlight>
                  <a:srgbClr val="F2F2F2"/>
                </a:highlight>
              </a:rPr>
              <a:t>Хранимые (постоянные).</a:t>
            </a:r>
            <a:r>
              <a:rPr lang="ru" sz="1500">
                <a:solidFill>
                  <a:srgbClr val="181818"/>
                </a:solidFill>
                <a:highlight>
                  <a:srgbClr val="F2F2F2"/>
                </a:highlight>
              </a:rPr>
              <a:t> Такие уязвимости возникают, когда злоумышленнику удается получить доступ к серверу и сохранить на нем вредоносный код. Такой сохраненный скрипт будет активироваться каждый раз, когда пользователь заходит на зараженную страницу. Часто хранимые XSS-уязвимости можно найти на различных форумах, а также в соцсетях, имиджбордах, блогах и других представителях Веб 2.0. Для их внедрения на ресурс злоумышленники могут использовать обычный текст (например, в виде комментариев), рисунки, гифки и другой размещаемый контент.</a:t>
            </a:r>
            <a:endParaRPr sz="1500">
              <a:solidFill>
                <a:srgbClr val="181818"/>
              </a:solidFill>
              <a:highlight>
                <a:srgbClr val="F2F2F2"/>
              </a:highlight>
            </a:endParaRPr>
          </a:p>
          <a:p>
            <a:pPr indent="-323850" lvl="0" marL="457200" rtl="0" algn="l">
              <a:lnSpc>
                <a:spcPct val="115000"/>
              </a:lnSpc>
              <a:spcBef>
                <a:spcPts val="0"/>
              </a:spcBef>
              <a:spcAft>
                <a:spcPts val="0"/>
              </a:spcAft>
              <a:buClr>
                <a:srgbClr val="181818"/>
              </a:buClr>
              <a:buSzPts val="1500"/>
              <a:buChar char="●"/>
            </a:pPr>
            <a:r>
              <a:rPr b="1" lang="ru" sz="1500">
                <a:solidFill>
                  <a:srgbClr val="181818"/>
                </a:solidFill>
                <a:highlight>
                  <a:srgbClr val="F2F2F2"/>
                </a:highlight>
              </a:rPr>
              <a:t>Отраженные (непостоянные).</a:t>
            </a:r>
            <a:r>
              <a:rPr lang="ru" sz="1500">
                <a:solidFill>
                  <a:srgbClr val="181818"/>
                </a:solidFill>
                <a:highlight>
                  <a:srgbClr val="F2F2F2"/>
                </a:highlight>
              </a:rPr>
              <a:t> Это наиболее распространенный сегодня тип XSS-атак. Их смысл в том, что злоумышленник прячет вредоносный код в заранее подготовленной ссылке, которую потом передает пользователям-жертвам в почтовой рассылке или размещает на веб-странице. Когда пользователь переходит по зараженной ссылке, серверные скрипты исполняют ее код без обработки и возвращают его в виде ответа. Браузер пользователя исполняет зараженный скрипт, а злоумышленник получает cookies жертвы.</a:t>
            </a:r>
            <a:endParaRPr sz="1500">
              <a:solidFill>
                <a:srgbClr val="181818"/>
              </a:solidFill>
              <a:highlight>
                <a:srgbClr val="F2F2F2"/>
              </a:highlight>
            </a:endParaRPr>
          </a:p>
          <a:p>
            <a:pPr indent="-323850" lvl="0" marL="457200" rtl="0" algn="l">
              <a:lnSpc>
                <a:spcPct val="115000"/>
              </a:lnSpc>
              <a:spcBef>
                <a:spcPts val="0"/>
              </a:spcBef>
              <a:spcAft>
                <a:spcPts val="0"/>
              </a:spcAft>
              <a:buClr>
                <a:srgbClr val="181818"/>
              </a:buClr>
              <a:buSzPts val="1500"/>
              <a:buChar char="●"/>
            </a:pPr>
            <a:r>
              <a:rPr b="1" lang="ru" sz="1500">
                <a:solidFill>
                  <a:srgbClr val="181818"/>
                </a:solidFill>
                <a:highlight>
                  <a:srgbClr val="F2F2F2"/>
                </a:highlight>
              </a:rPr>
              <a:t>DOM-модель.</a:t>
            </a:r>
            <a:r>
              <a:rPr lang="ru" sz="1500">
                <a:solidFill>
                  <a:srgbClr val="181818"/>
                </a:solidFill>
                <a:highlight>
                  <a:srgbClr val="F2F2F2"/>
                </a:highlight>
              </a:rPr>
              <a:t> Суть этой уязвимости — в использовании злоумышленником Document Object Model, объектной модели документа. Это программный интерфейс, дающий программам и сценариям доступ к контенту HTML-, XHTML- и </a:t>
            </a:r>
            <a:r>
              <a:rPr lang="ru" sz="1500" u="sng">
                <a:solidFill>
                  <a:srgbClr val="181818"/>
                </a:solidFill>
                <a:highlight>
                  <a:srgbClr val="F2F2F2"/>
                </a:highlight>
                <a:hlinkClick r:id="rId4">
                  <a:extLst>
                    <a:ext uri="{A12FA001-AC4F-418D-AE19-62706E023703}">
                      <ahyp:hlinkClr val="tx"/>
                    </a:ext>
                  </a:extLst>
                </a:hlinkClick>
              </a:rPr>
              <a:t>XML-документов</a:t>
            </a:r>
            <a:r>
              <a:rPr lang="ru" sz="1500">
                <a:solidFill>
                  <a:srgbClr val="181818"/>
                </a:solidFill>
                <a:highlight>
                  <a:srgbClr val="F2F2F2"/>
                </a:highlight>
              </a:rPr>
              <a:t> и возможность этим содержанием (а также структурой и оформлением) управлять. XSS-уязвимости на основе </a:t>
            </a:r>
            <a:r>
              <a:rPr lang="ru" sz="1500" u="sng">
                <a:solidFill>
                  <a:srgbClr val="181818"/>
                </a:solidFill>
                <a:highlight>
                  <a:srgbClr val="F2F2F2"/>
                </a:highlight>
                <a:hlinkClick r:id="rId5">
                  <a:extLst>
                    <a:ext uri="{A12FA001-AC4F-418D-AE19-62706E023703}">
                      <ahyp:hlinkClr val="tx"/>
                    </a:ext>
                  </a:extLst>
                </a:hlinkClick>
              </a:rPr>
              <a:t>DOM-модели</a:t>
            </a:r>
            <a:r>
              <a:rPr lang="ru" sz="1500">
                <a:solidFill>
                  <a:srgbClr val="181818"/>
                </a:solidFill>
                <a:highlight>
                  <a:srgbClr val="F2F2F2"/>
                </a:highlight>
              </a:rPr>
              <a:t> могут быть как отраженными, так и хранимыми. Их главная особенность — сама страница сайта или веб-приложения не меняется, но меняется ее отображение в браузере пользователя из-за вредоносных модификаций DOM.</a:t>
            </a:r>
            <a:endParaRPr sz="1500">
              <a:solidFill>
                <a:srgbClr val="181818"/>
              </a:solidFill>
              <a:highlight>
                <a:srgbClr val="F2F2F2"/>
              </a:highlight>
            </a:endParaRPr>
          </a:p>
          <a:p>
            <a:pPr indent="0" lvl="0" marL="0" rtl="0" algn="l">
              <a:lnSpc>
                <a:spcPct val="115000"/>
              </a:lnSpc>
              <a:spcBef>
                <a:spcPts val="3000"/>
              </a:spcBef>
              <a:spcAft>
                <a:spcPts val="0"/>
              </a:spcAft>
              <a:buNone/>
            </a:pPr>
            <a:r>
              <a:rPr lang="ru" sz="1500">
                <a:solidFill>
                  <a:srgbClr val="181818"/>
                </a:solidFill>
                <a:highlight>
                  <a:srgbClr val="F2F2F2"/>
                </a:highlight>
              </a:rPr>
              <a:t>Также XSS-уязвимости различаются по степени активности:</a:t>
            </a:r>
            <a:endParaRPr sz="1500">
              <a:solidFill>
                <a:srgbClr val="181818"/>
              </a:solidFill>
              <a:highlight>
                <a:srgbClr val="F2F2F2"/>
              </a:highlight>
            </a:endParaRPr>
          </a:p>
          <a:p>
            <a:pPr indent="-323850" lvl="0" marL="457200" rtl="0" algn="l">
              <a:lnSpc>
                <a:spcPct val="115000"/>
              </a:lnSpc>
              <a:spcBef>
                <a:spcPts val="1500"/>
              </a:spcBef>
              <a:spcAft>
                <a:spcPts val="0"/>
              </a:spcAft>
              <a:buClr>
                <a:srgbClr val="181818"/>
              </a:buClr>
              <a:buSzPts val="1500"/>
              <a:buChar char="●"/>
            </a:pPr>
            <a:r>
              <a:rPr b="1" lang="ru" sz="1500">
                <a:solidFill>
                  <a:srgbClr val="181818"/>
                </a:solidFill>
                <a:highlight>
                  <a:srgbClr val="F2F2F2"/>
                </a:highlight>
              </a:rPr>
              <a:t>Активные.</a:t>
            </a:r>
            <a:r>
              <a:rPr lang="ru" sz="1500">
                <a:solidFill>
                  <a:srgbClr val="181818"/>
                </a:solidFill>
                <a:highlight>
                  <a:srgbClr val="F2F2F2"/>
                </a:highlight>
              </a:rPr>
              <a:t> Такие уязвимости действуют сами независимо от активности пользователя. То есть, как только пользователь-жертва попадает на зараженную страницу, вредоносный скрипт запускается автоматически. Например, такие уязвимости встраиваются в базы данных или исполняемые файлы на сервере, в формы ввода (с помощью автоматических обработчиков событий) и т.д.</a:t>
            </a:r>
            <a:endParaRPr sz="1500">
              <a:solidFill>
                <a:srgbClr val="181818"/>
              </a:solidFill>
              <a:highlight>
                <a:srgbClr val="F2F2F2"/>
              </a:highlight>
            </a:endParaRPr>
          </a:p>
          <a:p>
            <a:pPr indent="-323850" lvl="0" marL="457200" rtl="0" algn="l">
              <a:lnSpc>
                <a:spcPct val="115000"/>
              </a:lnSpc>
              <a:spcBef>
                <a:spcPts val="0"/>
              </a:spcBef>
              <a:spcAft>
                <a:spcPts val="0"/>
              </a:spcAft>
              <a:buClr>
                <a:srgbClr val="181818"/>
              </a:buClr>
              <a:buSzPts val="1500"/>
              <a:buChar char="●"/>
            </a:pPr>
            <a:r>
              <a:rPr b="1" lang="ru" sz="1500">
                <a:solidFill>
                  <a:srgbClr val="181818"/>
                </a:solidFill>
                <a:highlight>
                  <a:srgbClr val="F2F2F2"/>
                </a:highlight>
              </a:rPr>
              <a:t>Пассивные.</a:t>
            </a:r>
            <a:r>
              <a:rPr lang="ru" sz="1500">
                <a:solidFill>
                  <a:srgbClr val="181818"/>
                </a:solidFill>
                <a:highlight>
                  <a:srgbClr val="F2F2F2"/>
                </a:highlight>
              </a:rPr>
              <a:t> В этом случае для активации вредоносного кода пользователь-жертва должен совершить какое-то действие: ввести запрос, кликнуть ссылку. Чтобы это произошло, злоумышленник должен как-то его заставить, спровоцировать или замотивировать. Здесь в ход идут методы социальной инженерии — например, фишинг.</a:t>
            </a:r>
            <a:endParaRPr sz="1500">
              <a:solidFill>
                <a:srgbClr val="181818"/>
              </a:solidFill>
              <a:highlight>
                <a:srgbClr val="F2F2F2"/>
              </a:highlight>
            </a:endParaRPr>
          </a:p>
          <a:p>
            <a:pPr indent="0" lvl="0" marL="0" rtl="0" algn="l">
              <a:lnSpc>
                <a:spcPct val="115000"/>
              </a:lnSpc>
              <a:spcBef>
                <a:spcPts val="3000"/>
              </a:spcBef>
              <a:spcAft>
                <a:spcPts val="0"/>
              </a:spcAft>
              <a:buNone/>
            </a:pPr>
            <a:r>
              <a:rPr lang="ru" sz="2250">
                <a:solidFill>
                  <a:srgbClr val="181818"/>
                </a:solidFill>
                <a:highlight>
                  <a:srgbClr val="F2F2F2"/>
                </a:highlight>
              </a:rPr>
              <a:t>Как злоумышленник внедряет вредоносный код?</a:t>
            </a:r>
            <a:endParaRPr sz="2250">
              <a:solidFill>
                <a:srgbClr val="181818"/>
              </a:solidFill>
              <a:highlight>
                <a:srgbClr val="F2F2F2"/>
              </a:highlight>
            </a:endParaRPr>
          </a:p>
          <a:p>
            <a:pPr indent="0" lvl="0" marL="0" rtl="0" algn="l">
              <a:lnSpc>
                <a:spcPct val="115000"/>
              </a:lnSpc>
              <a:spcBef>
                <a:spcPts val="2300"/>
              </a:spcBef>
              <a:spcAft>
                <a:spcPts val="0"/>
              </a:spcAft>
              <a:buNone/>
            </a:pPr>
            <a:r>
              <a:rPr lang="ru" sz="1500">
                <a:solidFill>
                  <a:srgbClr val="181818"/>
                </a:solidFill>
                <a:highlight>
                  <a:srgbClr val="B5E916"/>
                </a:highlight>
              </a:rPr>
              <a:t>Основной способ внедрения вредоносного кода на сайт или в веб-приложение — через интерактивные элементы сайта.</a:t>
            </a:r>
            <a:r>
              <a:rPr lang="ru" sz="1500">
                <a:solidFill>
                  <a:srgbClr val="181818"/>
                </a:solidFill>
                <a:highlight>
                  <a:srgbClr val="F2F2F2"/>
                </a:highlight>
              </a:rPr>
              <a:t> Например, его можно разместить в строке поиска, форме обратной связи или авторизации, поле для публикации комментария. Это доступные и самые простые «точки входа» для злоумышленника, который по своей сути изначально является одним из посетителей ресурса.</a:t>
            </a:r>
            <a:endParaRPr sz="1500">
              <a:solidFill>
                <a:srgbClr val="181818"/>
              </a:solidFill>
              <a:highlight>
                <a:srgbClr val="F2F2F2"/>
              </a:highlight>
            </a:endParaRPr>
          </a:p>
          <a:p>
            <a:pPr indent="0" lvl="0" marL="0" rtl="0" algn="l">
              <a:lnSpc>
                <a:spcPct val="115000"/>
              </a:lnSpc>
              <a:spcBef>
                <a:spcPts val="2300"/>
              </a:spcBef>
              <a:spcAft>
                <a:spcPts val="0"/>
              </a:spcAft>
              <a:buNone/>
            </a:pPr>
            <a:r>
              <a:rPr lang="ru" sz="1500">
                <a:solidFill>
                  <a:srgbClr val="181818"/>
                </a:solidFill>
                <a:highlight>
                  <a:srgbClr val="F2F2F2"/>
                </a:highlight>
              </a:rPr>
              <a:t>Для внедрения вредоносного скрипта злоумышленник может использовать следующие каналы или векторы атаки, то есть точки проникновения в защиту сайта или веб-приложения.</a:t>
            </a:r>
            <a:endParaRPr sz="1500">
              <a:solidFill>
                <a:srgbClr val="181818"/>
              </a:solidFill>
              <a:highlight>
                <a:srgbClr val="F2F2F2"/>
              </a:highlight>
            </a:endParaRPr>
          </a:p>
          <a:p>
            <a:pPr indent="0" lvl="0" marL="0" rtl="0" algn="l">
              <a:lnSpc>
                <a:spcPct val="115000"/>
              </a:lnSpc>
              <a:spcBef>
                <a:spcPts val="2300"/>
              </a:spcBef>
              <a:spcAft>
                <a:spcPts val="0"/>
              </a:spcAft>
              <a:buNone/>
            </a:pPr>
            <a:r>
              <a:rPr b="1" lang="ru" sz="1500">
                <a:solidFill>
                  <a:srgbClr val="181818"/>
                </a:solidFill>
                <a:highlight>
                  <a:srgbClr val="F2F2F2"/>
                </a:highlight>
              </a:rPr>
              <a:t>Ошибки в браузере.</a:t>
            </a:r>
            <a:r>
              <a:rPr lang="ru" sz="1500">
                <a:solidFill>
                  <a:srgbClr val="181818"/>
                </a:solidFill>
                <a:highlight>
                  <a:srgbClr val="F2F2F2"/>
                </a:highlight>
              </a:rPr>
              <a:t> Это уязвимости самих браузерных программ, которыми пользуются посетители сайтов. Типичный пример — выполнение сценариев на языке SVG, которое позволяет обойти правило ограниченного домена. Как правило, такие серьезные ошибки быстро устраняются разработчиками браузеров. Однако есть и более узкоспециализированные уязвимости, которые могут оставаться незамеченными годами. В таких случаях проще настроить защиту на самом сайте, чем ждать обновления браузерной программы.</a:t>
            </a:r>
            <a:endParaRPr sz="1500">
              <a:solidFill>
                <a:srgbClr val="181818"/>
              </a:solidFill>
              <a:highlight>
                <a:srgbClr val="F2F2F2"/>
              </a:highlight>
            </a:endParaRPr>
          </a:p>
          <a:p>
            <a:pPr indent="0" lvl="0" marL="0" rtl="0" algn="l">
              <a:lnSpc>
                <a:spcPct val="115000"/>
              </a:lnSpc>
              <a:spcBef>
                <a:spcPts val="2300"/>
              </a:spcBef>
              <a:spcAft>
                <a:spcPts val="0"/>
              </a:spcAft>
              <a:buNone/>
            </a:pPr>
            <a:r>
              <a:rPr b="1" lang="ru" sz="1500">
                <a:solidFill>
                  <a:srgbClr val="181818"/>
                </a:solidFill>
                <a:highlight>
                  <a:srgbClr val="F2F2F2"/>
                </a:highlight>
              </a:rPr>
              <a:t>Отсутствие экранирования.</a:t>
            </a:r>
            <a:r>
              <a:rPr lang="ru" sz="1500">
                <a:solidFill>
                  <a:srgbClr val="181818"/>
                </a:solidFill>
                <a:highlight>
                  <a:srgbClr val="F2F2F2"/>
                </a:highlight>
              </a:rPr>
              <a:t> Одной из проблем современных браузеров является их неспособность отличить обычный текст от кода. То есть чтобы браузерная программа распознала и выполнила код HTML, он должен быть размечен тегами. Соответственно, Java-скрипты должны помещаться между тегами &lt;script&gt;, CSS-стили — между </a:t>
            </a:r>
            <a:r>
              <a:rPr lang="ru" sz="1500" u="sng">
                <a:solidFill>
                  <a:srgbClr val="181818"/>
                </a:solidFill>
                <a:highlight>
                  <a:srgbClr val="F2F2F2"/>
                </a:highlight>
                <a:hlinkClick r:id="rId6">
                  <a:extLst>
                    <a:ext uri="{A12FA001-AC4F-418D-AE19-62706E023703}">
                      <ahyp:hlinkClr val="tx"/>
                    </a:ext>
                  </a:extLst>
                </a:hlinkClick>
              </a:rPr>
              <a:t>CSS</a:t>
            </a:r>
            <a:r>
              <a:rPr lang="ru" sz="1500">
                <a:solidFill>
                  <a:srgbClr val="181818"/>
                </a:solidFill>
                <a:highlight>
                  <a:srgbClr val="F2F2F2"/>
                </a:highlight>
              </a:rPr>
              <a:t> и т.д.</a:t>
            </a:r>
            <a:endParaRPr sz="1500">
              <a:solidFill>
                <a:srgbClr val="181818"/>
              </a:solidFill>
              <a:highlight>
                <a:srgbClr val="F2F2F2"/>
              </a:highlight>
            </a:endParaRPr>
          </a:p>
          <a:p>
            <a:pPr indent="0" lvl="0" marL="0" rtl="0" algn="l">
              <a:lnSpc>
                <a:spcPct val="115000"/>
              </a:lnSpc>
              <a:spcBef>
                <a:spcPts val="2300"/>
              </a:spcBef>
              <a:spcAft>
                <a:spcPts val="0"/>
              </a:spcAft>
              <a:buNone/>
            </a:pPr>
            <a:r>
              <a:rPr lang="ru" sz="1500">
                <a:solidFill>
                  <a:srgbClr val="181818"/>
                </a:solidFill>
                <a:highlight>
                  <a:srgbClr val="F2F2F2"/>
                </a:highlight>
              </a:rPr>
              <a:t>Но если браузер воспринимает размеченный соответствующим образом текст как код, то он начинает исполнять и аналогично оформленный текст, размещенный на сайте сторонними пользователями, среди которых может быть и злоумышленник. Типичной целью являются поля, в которых размещаются комментарии. Чтобы браузер воспринимал текст от пользователей как обычный текст (даже если он размечен как код), предварительно настраивается его экранирование — например, автоматическая замена спецсимволов, используемых в языках разметки и программирования, на «аналоги», которые не учитываются браузером.</a:t>
            </a:r>
            <a:endParaRPr sz="1500">
              <a:solidFill>
                <a:srgbClr val="181818"/>
              </a:solidFill>
              <a:highlight>
                <a:srgbClr val="F2F2F2"/>
              </a:highlight>
            </a:endParaRPr>
          </a:p>
          <a:p>
            <a:pPr indent="0" lvl="0" marL="0" rtl="0" algn="l">
              <a:lnSpc>
                <a:spcPct val="115000"/>
              </a:lnSpc>
              <a:spcBef>
                <a:spcPts val="2300"/>
              </a:spcBef>
              <a:spcAft>
                <a:spcPts val="0"/>
              </a:spcAft>
              <a:buNone/>
            </a:pPr>
            <a:r>
              <a:rPr lang="ru" sz="1500">
                <a:solidFill>
                  <a:srgbClr val="181818"/>
                </a:solidFill>
                <a:highlight>
                  <a:srgbClr val="F2F2F2"/>
                </a:highlight>
              </a:rPr>
              <a:t>К сожалению, экранирование присутствует на сайтах и в веб-приложениях не всегда, и причин может быть несколько:</a:t>
            </a:r>
            <a:endParaRPr sz="1500">
              <a:solidFill>
                <a:srgbClr val="181818"/>
              </a:solidFill>
              <a:highlight>
                <a:srgbClr val="F2F2F2"/>
              </a:highlight>
            </a:endParaRPr>
          </a:p>
          <a:p>
            <a:pPr indent="-323850" lvl="0" marL="457200" rtl="0" algn="l">
              <a:lnSpc>
                <a:spcPct val="115000"/>
              </a:lnSpc>
              <a:spcBef>
                <a:spcPts val="1500"/>
              </a:spcBef>
              <a:spcAft>
                <a:spcPts val="0"/>
              </a:spcAft>
              <a:buClr>
                <a:srgbClr val="181818"/>
              </a:buClr>
              <a:buSzPts val="1500"/>
              <a:buChar char="●"/>
            </a:pPr>
            <a:r>
              <a:rPr lang="ru" sz="1500">
                <a:solidFill>
                  <a:srgbClr val="181818"/>
                </a:solidFill>
                <a:highlight>
                  <a:srgbClr val="F2F2F2"/>
                </a:highlight>
              </a:rPr>
              <a:t>Программист элементарно забывает настроить экранирование во всех интерактивных формах на сайте, особенно если ресурс большой.</a:t>
            </a:r>
            <a:endParaRPr sz="1500">
              <a:solidFill>
                <a:srgbClr val="181818"/>
              </a:solidFill>
              <a:highlight>
                <a:srgbClr val="F2F2F2"/>
              </a:highlight>
            </a:endParaRPr>
          </a:p>
          <a:p>
            <a:pPr indent="-323850" lvl="0" marL="457200" rtl="0" algn="l">
              <a:lnSpc>
                <a:spcPct val="115000"/>
              </a:lnSpc>
              <a:spcBef>
                <a:spcPts val="0"/>
              </a:spcBef>
              <a:spcAft>
                <a:spcPts val="0"/>
              </a:spcAft>
              <a:buClr>
                <a:srgbClr val="181818"/>
              </a:buClr>
              <a:buSzPts val="1500"/>
              <a:buChar char="●"/>
            </a:pPr>
            <a:r>
              <a:rPr lang="ru" sz="1500">
                <a:solidFill>
                  <a:srgbClr val="181818"/>
                </a:solidFill>
                <a:highlight>
                  <a:srgbClr val="F2F2F2"/>
                </a:highlight>
              </a:rPr>
              <a:t>Разные страницы и разделы сайта создаются разными специалистами и в разное время, что еще больше увеличивает вероятность ошибки.</a:t>
            </a:r>
            <a:endParaRPr sz="1500">
              <a:solidFill>
                <a:srgbClr val="181818"/>
              </a:solidFill>
              <a:highlight>
                <a:srgbClr val="F2F2F2"/>
              </a:highlight>
            </a:endParaRPr>
          </a:p>
          <a:p>
            <a:pPr indent="-323850" lvl="0" marL="457200" rtl="0" algn="l">
              <a:lnSpc>
                <a:spcPct val="115000"/>
              </a:lnSpc>
              <a:spcBef>
                <a:spcPts val="0"/>
              </a:spcBef>
              <a:spcAft>
                <a:spcPts val="0"/>
              </a:spcAft>
              <a:buClr>
                <a:srgbClr val="181818"/>
              </a:buClr>
              <a:buSzPts val="1500"/>
              <a:buChar char="●"/>
            </a:pPr>
            <a:r>
              <a:rPr lang="ru" sz="1500">
                <a:solidFill>
                  <a:srgbClr val="181818"/>
                </a:solidFill>
                <a:highlight>
                  <a:srgbClr val="F2F2F2"/>
                </a:highlight>
              </a:rPr>
              <a:t>Уязвимость допущена в коде библиотеки или фреймворка, который используется разработчиком при создании или доработке сайта.</a:t>
            </a:r>
            <a:endParaRPr sz="1500">
              <a:solidFill>
                <a:srgbClr val="181818"/>
              </a:solidFill>
              <a:highlight>
                <a:srgbClr val="F2F2F2"/>
              </a:highlight>
            </a:endParaRPr>
          </a:p>
          <a:p>
            <a:pPr indent="0" lvl="0" marL="0" rtl="0" algn="l">
              <a:lnSpc>
                <a:spcPct val="150000"/>
              </a:lnSpc>
              <a:spcBef>
                <a:spcPts val="3000"/>
              </a:spcBef>
              <a:spcAft>
                <a:spcPts val="0"/>
              </a:spcAft>
              <a:buNone/>
            </a:pPr>
            <a:r>
              <a:t/>
            </a:r>
            <a:endParaRPr sz="1500">
              <a:solidFill>
                <a:srgbClr val="181818"/>
              </a:solidFill>
              <a:highlight>
                <a:srgbClr val="F2F2F2"/>
              </a:highlight>
            </a:endParaRPr>
          </a:p>
          <a:p>
            <a:pPr indent="0" lvl="0" marL="0" rtl="0" algn="l">
              <a:spcBef>
                <a:spcPts val="3000"/>
              </a:spcBef>
              <a:spcAft>
                <a:spcPts val="0"/>
              </a:spcAft>
              <a:buNone/>
            </a:pPr>
            <a:r>
              <a:t/>
            </a:r>
            <a:endParaRPr sz="1500">
              <a:solidFill>
                <a:srgbClr val="181818"/>
              </a:solidFill>
              <a:highlight>
                <a:srgbClr val="F2F2F2"/>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a765790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a765790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3333"/>
              </a:lnSpc>
              <a:spcBef>
                <a:spcPts val="2700"/>
              </a:spcBef>
              <a:spcAft>
                <a:spcPts val="0"/>
              </a:spcAft>
              <a:buClr>
                <a:schemeClr val="dk1"/>
              </a:buClr>
              <a:buSzPts val="1100"/>
              <a:buFont typeface="Arial"/>
              <a:buNone/>
            </a:pPr>
            <a:r>
              <a:rPr b="1" lang="ru" sz="1350">
                <a:solidFill>
                  <a:srgbClr val="2B2B2B"/>
                </a:solidFill>
              </a:rPr>
              <a:t>Тестирование на проникновение (Penetration testing)</a:t>
            </a:r>
            <a:endParaRPr b="1" sz="1350">
              <a:solidFill>
                <a:srgbClr val="2B2B2B"/>
              </a:solidFill>
            </a:endParaRPr>
          </a:p>
          <a:p>
            <a:pPr indent="0" lvl="0" marL="0" rtl="0" algn="l">
              <a:lnSpc>
                <a:spcPct val="115000"/>
              </a:lnSpc>
              <a:spcBef>
                <a:spcPts val="900"/>
              </a:spcBef>
              <a:spcAft>
                <a:spcPts val="0"/>
              </a:spcAft>
              <a:buClr>
                <a:schemeClr val="dk1"/>
              </a:buClr>
              <a:buSzPts val="1100"/>
              <a:buFont typeface="Arial"/>
              <a:buNone/>
            </a:pPr>
            <a:r>
              <a:rPr lang="ru" sz="1200">
                <a:solidFill>
                  <a:srgbClr val="2B2B2B"/>
                </a:solidFill>
              </a:rPr>
              <a:t>Этот метод включает в себя активное исследование веб-приложения для обнаружения уязвимостей и проверки возможности атаки со стороны злоумышленника. Тестирование на проникновение имитирует действия злоумышленника и позволяет проверить, насколько приложение устойчиво к атакам. При этом тестировщики могут использовать различные инструменты, такие как сканеры уязвимостей, анализаторы трафика и т.д.</a:t>
            </a:r>
            <a:endParaRPr sz="1200">
              <a:solidFill>
                <a:srgbClr val="2B2B2B"/>
              </a:solidFill>
            </a:endParaRPr>
          </a:p>
          <a:p>
            <a:pPr indent="0" lvl="0" marL="0" rtl="0" algn="l">
              <a:lnSpc>
                <a:spcPct val="133333"/>
              </a:lnSpc>
              <a:spcBef>
                <a:spcPts val="2700"/>
              </a:spcBef>
              <a:spcAft>
                <a:spcPts val="0"/>
              </a:spcAft>
              <a:buClr>
                <a:schemeClr val="dk1"/>
              </a:buClr>
              <a:buSzPts val="1100"/>
              <a:buFont typeface="Arial"/>
              <a:buNone/>
            </a:pPr>
            <a:r>
              <a:rPr b="1" lang="ru" sz="1350">
                <a:solidFill>
                  <a:srgbClr val="2B2B2B"/>
                </a:solidFill>
              </a:rPr>
              <a:t>Тестирование на основе кода (Code Review)</a:t>
            </a:r>
            <a:endParaRPr b="1" sz="1350">
              <a:solidFill>
                <a:srgbClr val="2B2B2B"/>
              </a:solidFill>
            </a:endParaRPr>
          </a:p>
          <a:p>
            <a:pPr indent="0" lvl="0" marL="0" rtl="0" algn="l">
              <a:lnSpc>
                <a:spcPct val="115000"/>
              </a:lnSpc>
              <a:spcBef>
                <a:spcPts val="900"/>
              </a:spcBef>
              <a:spcAft>
                <a:spcPts val="0"/>
              </a:spcAft>
              <a:buClr>
                <a:schemeClr val="dk1"/>
              </a:buClr>
              <a:buSzPts val="1100"/>
              <a:buFont typeface="Arial"/>
              <a:buNone/>
            </a:pPr>
            <a:r>
              <a:rPr lang="ru" sz="1200">
                <a:solidFill>
                  <a:srgbClr val="2B2B2B"/>
                </a:solidFill>
              </a:rPr>
              <a:t>Этот метод включает в себя анализ кода веб-приложения на предмет наличия уязвимостей. Он может быть автоматизирован или проводиться вручную. Тестирование на основе кода позволяет выявить уязвимости, которые могут быть пропущены при других методах тестирования.</a:t>
            </a:r>
            <a:endParaRPr sz="1200">
              <a:solidFill>
                <a:srgbClr val="2B2B2B"/>
              </a:solidFill>
            </a:endParaRPr>
          </a:p>
          <a:p>
            <a:pPr indent="0" lvl="0" marL="0" rtl="0" algn="l">
              <a:lnSpc>
                <a:spcPct val="133333"/>
              </a:lnSpc>
              <a:spcBef>
                <a:spcPts val="2700"/>
              </a:spcBef>
              <a:spcAft>
                <a:spcPts val="0"/>
              </a:spcAft>
              <a:buClr>
                <a:schemeClr val="dk1"/>
              </a:buClr>
              <a:buSzPts val="1100"/>
              <a:buFont typeface="Arial"/>
              <a:buNone/>
            </a:pPr>
            <a:r>
              <a:rPr b="1" lang="ru" sz="1350">
                <a:solidFill>
                  <a:srgbClr val="2B2B2B"/>
                </a:solidFill>
              </a:rPr>
              <a:t>Тестирование на основе списка контроля уязвимостей (Vulnerability Assessment)</a:t>
            </a:r>
            <a:endParaRPr b="1" sz="1350">
              <a:solidFill>
                <a:srgbClr val="2B2B2B"/>
              </a:solidFill>
            </a:endParaRPr>
          </a:p>
          <a:p>
            <a:pPr indent="0" lvl="0" marL="0" rtl="0" algn="l">
              <a:lnSpc>
                <a:spcPct val="115000"/>
              </a:lnSpc>
              <a:spcBef>
                <a:spcPts val="900"/>
              </a:spcBef>
              <a:spcAft>
                <a:spcPts val="0"/>
              </a:spcAft>
              <a:buClr>
                <a:schemeClr val="dk1"/>
              </a:buClr>
              <a:buSzPts val="1100"/>
              <a:buFont typeface="Arial"/>
              <a:buNone/>
            </a:pPr>
            <a:r>
              <a:rPr lang="ru" sz="1200">
                <a:solidFill>
                  <a:srgbClr val="2B2B2B"/>
                </a:solidFill>
              </a:rPr>
              <a:t>Этот метод включает в себя проверку веб-приложения на наличие уязвимостей, которые перечислены в списке контроля уязвимостей. Тестирование на основе списка контроля уязвимостей является быстрым и дешевым методом, но может не обнаружить новые уязвимости.</a:t>
            </a:r>
            <a:endParaRPr sz="1200">
              <a:solidFill>
                <a:srgbClr val="2B2B2B"/>
              </a:solidFill>
            </a:endParaRPr>
          </a:p>
          <a:p>
            <a:pPr indent="0" lvl="0" marL="0" rtl="0" algn="l">
              <a:lnSpc>
                <a:spcPct val="133333"/>
              </a:lnSpc>
              <a:spcBef>
                <a:spcPts val="2700"/>
              </a:spcBef>
              <a:spcAft>
                <a:spcPts val="0"/>
              </a:spcAft>
              <a:buClr>
                <a:schemeClr val="dk1"/>
              </a:buClr>
              <a:buSzPts val="1100"/>
              <a:buFont typeface="Arial"/>
              <a:buNone/>
            </a:pPr>
            <a:r>
              <a:rPr b="1" lang="ru" sz="1350">
                <a:solidFill>
                  <a:srgbClr val="2B2B2B"/>
                </a:solidFill>
              </a:rPr>
              <a:t>Тестирование на основе сценариев угроз (Threat Modeling)</a:t>
            </a:r>
            <a:endParaRPr b="1" sz="1350">
              <a:solidFill>
                <a:srgbClr val="2B2B2B"/>
              </a:solidFill>
            </a:endParaRPr>
          </a:p>
          <a:p>
            <a:pPr indent="0" lvl="0" marL="0" rtl="0" algn="l">
              <a:lnSpc>
                <a:spcPct val="115000"/>
              </a:lnSpc>
              <a:spcBef>
                <a:spcPts val="900"/>
              </a:spcBef>
              <a:spcAft>
                <a:spcPts val="0"/>
              </a:spcAft>
              <a:buClr>
                <a:schemeClr val="dk1"/>
              </a:buClr>
              <a:buSzPts val="1100"/>
              <a:buFont typeface="Arial"/>
              <a:buNone/>
            </a:pPr>
            <a:r>
              <a:rPr lang="ru" sz="1200">
                <a:solidFill>
                  <a:srgbClr val="2B2B2B"/>
                </a:solidFill>
              </a:rPr>
              <a:t>Этот метод включает в себя моделирование потенциальных угроз и атак на веб-приложение. Тестирование на основе сценариев угроз позволяет выявить уязвимости на ранних этапах разработки приложения.</a:t>
            </a:r>
            <a:endParaRPr sz="1200">
              <a:solidFill>
                <a:srgbClr val="2B2B2B"/>
              </a:solidFill>
            </a:endParaRPr>
          </a:p>
          <a:p>
            <a:pPr indent="0" lvl="0" marL="0" rtl="0" algn="l">
              <a:lnSpc>
                <a:spcPct val="133333"/>
              </a:lnSpc>
              <a:spcBef>
                <a:spcPts val="2700"/>
              </a:spcBef>
              <a:spcAft>
                <a:spcPts val="0"/>
              </a:spcAft>
              <a:buClr>
                <a:schemeClr val="dk1"/>
              </a:buClr>
              <a:buSzPts val="1100"/>
              <a:buFont typeface="Arial"/>
              <a:buNone/>
            </a:pPr>
            <a:r>
              <a:rPr b="1" lang="ru" sz="1350">
                <a:solidFill>
                  <a:srgbClr val="2B2B2B"/>
                </a:solidFill>
              </a:rPr>
              <a:t>Тестирование на утечку информации.</a:t>
            </a:r>
            <a:endParaRPr b="1" sz="1350">
              <a:solidFill>
                <a:srgbClr val="2B2B2B"/>
              </a:solidFill>
            </a:endParaRPr>
          </a:p>
          <a:p>
            <a:pPr indent="0" lvl="0" marL="0" rtl="0" algn="l">
              <a:lnSpc>
                <a:spcPct val="115000"/>
              </a:lnSpc>
              <a:spcBef>
                <a:spcPts val="900"/>
              </a:spcBef>
              <a:spcAft>
                <a:spcPts val="0"/>
              </a:spcAft>
              <a:buClr>
                <a:schemeClr val="dk1"/>
              </a:buClr>
              <a:buSzPts val="1100"/>
              <a:buFont typeface="Arial"/>
              <a:buNone/>
            </a:pPr>
            <a:r>
              <a:rPr lang="ru" sz="1200">
                <a:solidFill>
                  <a:srgbClr val="2B2B2B"/>
                </a:solidFill>
              </a:rPr>
              <a:t>Проверка на утечку конфиденциальных данных является важным этапом тестирования безопасности веб-приложений. Для этого можно использовать специальные инструменты, такие как Burp Suite, OWASP ZAP и другие, которые позволяют отслеживать передачу конфиденциальной информации между клиентом и сервером. Также можно использовать ручное тестирование для поиска потенциальных уязвимостей, таких как утечка логинов и паролей через URL-адреса или формы ввода данных.</a:t>
            </a:r>
            <a:endParaRPr sz="1200">
              <a:solidFill>
                <a:srgbClr val="2B2B2B"/>
              </a:solidFill>
            </a:endParaRPr>
          </a:p>
          <a:p>
            <a:pPr indent="0" lvl="0" marL="0" rtl="0" algn="l">
              <a:lnSpc>
                <a:spcPct val="133333"/>
              </a:lnSpc>
              <a:spcBef>
                <a:spcPts val="2700"/>
              </a:spcBef>
              <a:spcAft>
                <a:spcPts val="0"/>
              </a:spcAft>
              <a:buClr>
                <a:schemeClr val="dk1"/>
              </a:buClr>
              <a:buSzPts val="1100"/>
              <a:buFont typeface="Arial"/>
              <a:buNone/>
            </a:pPr>
            <a:r>
              <a:rPr b="1" lang="ru" sz="1350">
                <a:solidFill>
                  <a:srgbClr val="2B2B2B"/>
                </a:solidFill>
              </a:rPr>
              <a:t>Тестирование на наличие зловредного кода</a:t>
            </a:r>
            <a:endParaRPr b="1" sz="1350">
              <a:solidFill>
                <a:srgbClr val="2B2B2B"/>
              </a:solidFill>
            </a:endParaRPr>
          </a:p>
          <a:p>
            <a:pPr indent="0" lvl="0" marL="0" rtl="0" algn="l">
              <a:lnSpc>
                <a:spcPct val="115000"/>
              </a:lnSpc>
              <a:spcBef>
                <a:spcPts val="900"/>
              </a:spcBef>
              <a:spcAft>
                <a:spcPts val="0"/>
              </a:spcAft>
              <a:buClr>
                <a:schemeClr val="dk1"/>
              </a:buClr>
              <a:buSzPts val="1100"/>
              <a:buFont typeface="Arial"/>
              <a:buNone/>
            </a:pPr>
            <a:r>
              <a:rPr lang="ru" sz="1200">
                <a:solidFill>
                  <a:srgbClr val="2B2B2B"/>
                </a:solidFill>
              </a:rPr>
              <a:t>Одним из способов атак на веб-приложения является внедрение зловредного кода. Для защиты от этого типа угроз необходимо проводить тестирование на наличие зловредного кода. Для этого можно использовать инструменты, такие как VirusTotal, которые сканируют веб-приложение на наличие зловредного кода. Также можно использовать специализированные программы, такие как Maltego или Metasploit, для поиска уязвимостей, которые могут быть использованы для внедрения зловредного кода.</a:t>
            </a:r>
            <a:endParaRPr sz="1200">
              <a:solidFill>
                <a:srgbClr val="2B2B2B"/>
              </a:solidFill>
            </a:endParaRPr>
          </a:p>
          <a:p>
            <a:pPr indent="0" lvl="0" marL="0" rtl="0" algn="l">
              <a:lnSpc>
                <a:spcPct val="133333"/>
              </a:lnSpc>
              <a:spcBef>
                <a:spcPts val="2700"/>
              </a:spcBef>
              <a:spcAft>
                <a:spcPts val="0"/>
              </a:spcAft>
              <a:buClr>
                <a:schemeClr val="dk1"/>
              </a:buClr>
              <a:buSzPts val="1100"/>
              <a:buFont typeface="Arial"/>
              <a:buNone/>
            </a:pPr>
            <a:r>
              <a:rPr b="1" lang="ru" sz="1350">
                <a:solidFill>
                  <a:srgbClr val="2B2B2B"/>
                </a:solidFill>
              </a:rPr>
              <a:t>Тестирование на наличие недостатков аутентификации и авторизации</a:t>
            </a:r>
            <a:endParaRPr b="1" sz="1350">
              <a:solidFill>
                <a:srgbClr val="2B2B2B"/>
              </a:solidFill>
            </a:endParaRPr>
          </a:p>
          <a:p>
            <a:pPr indent="0" lvl="0" marL="0" rtl="0" algn="l">
              <a:lnSpc>
                <a:spcPct val="115000"/>
              </a:lnSpc>
              <a:spcBef>
                <a:spcPts val="900"/>
              </a:spcBef>
              <a:spcAft>
                <a:spcPts val="0"/>
              </a:spcAft>
              <a:buClr>
                <a:schemeClr val="dk1"/>
              </a:buClr>
              <a:buSzPts val="1100"/>
              <a:buFont typeface="Arial"/>
              <a:buNone/>
            </a:pPr>
            <a:r>
              <a:rPr lang="ru" sz="1200">
                <a:solidFill>
                  <a:srgbClr val="2B2B2B"/>
                </a:solidFill>
              </a:rPr>
              <a:t>Ошибки в аутентификации и авторизации могут привести к серьезным угрозам безопасности веб-приложений. Для тестирования на наличие недостатков в этой области можно использовать различные методы, включая попытки входа в систему с неправильным паролем или именем пользователя, попытки доступа к защищенным разделам веб-приложения без необходимых прав, а также проверку механизмов хранения паролей и сессий.</a:t>
            </a:r>
            <a:endParaRPr sz="1200">
              <a:solidFill>
                <a:srgbClr val="2B2B2B"/>
              </a:solidFill>
            </a:endParaRPr>
          </a:p>
          <a:p>
            <a:pPr indent="0" lvl="0" marL="0" rtl="0" algn="l">
              <a:spcBef>
                <a:spcPts val="1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Тестирование безопасности</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a:t>
            </a:r>
            <a:r>
              <a:rPr lang="ru"/>
              <a:t>нструменты тестирования безопасности веб приложений</a:t>
            </a:r>
            <a:endParaRPr/>
          </a:p>
        </p:txBody>
      </p:sp>
      <p:sp>
        <p:nvSpPr>
          <p:cNvPr id="188" name="Google Shape;188;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2B2B2B"/>
              </a:buClr>
              <a:buSzPts val="1900"/>
              <a:buFont typeface="Arial"/>
              <a:buAutoNum type="arabicPeriod"/>
            </a:pPr>
            <a:r>
              <a:rPr b="1" lang="ru" sz="1900">
                <a:solidFill>
                  <a:srgbClr val="2B2B2B"/>
                </a:solidFill>
                <a:latin typeface="Arial"/>
                <a:ea typeface="Arial"/>
                <a:cs typeface="Arial"/>
                <a:sym typeface="Arial"/>
              </a:rPr>
              <a:t>Burp Suite</a:t>
            </a:r>
            <a:endParaRPr b="1" sz="1900">
              <a:solidFill>
                <a:srgbClr val="2B2B2B"/>
              </a:solidFill>
              <a:latin typeface="Arial"/>
              <a:ea typeface="Arial"/>
              <a:cs typeface="Arial"/>
              <a:sym typeface="Arial"/>
            </a:endParaRPr>
          </a:p>
          <a:p>
            <a:pPr indent="-349250" lvl="0" marL="457200" rtl="0" algn="l">
              <a:spcBef>
                <a:spcPts val="0"/>
              </a:spcBef>
              <a:spcAft>
                <a:spcPts val="0"/>
              </a:spcAft>
              <a:buClr>
                <a:srgbClr val="2B2B2B"/>
              </a:buClr>
              <a:buSzPts val="1900"/>
              <a:buFont typeface="Arial"/>
              <a:buAutoNum type="arabicPeriod"/>
            </a:pPr>
            <a:r>
              <a:rPr b="1" lang="ru" sz="1900">
                <a:solidFill>
                  <a:srgbClr val="2B2B2B"/>
                </a:solidFill>
                <a:latin typeface="Arial"/>
                <a:ea typeface="Arial"/>
                <a:cs typeface="Arial"/>
                <a:sym typeface="Arial"/>
              </a:rPr>
              <a:t>OWASP ZAP</a:t>
            </a:r>
            <a:endParaRPr b="1" sz="1900">
              <a:solidFill>
                <a:srgbClr val="2B2B2B"/>
              </a:solidFill>
              <a:latin typeface="Arial"/>
              <a:ea typeface="Arial"/>
              <a:cs typeface="Arial"/>
              <a:sym typeface="Arial"/>
            </a:endParaRPr>
          </a:p>
          <a:p>
            <a:pPr indent="-349250" lvl="0" marL="457200" rtl="0" algn="l">
              <a:spcBef>
                <a:spcPts val="0"/>
              </a:spcBef>
              <a:spcAft>
                <a:spcPts val="0"/>
              </a:spcAft>
              <a:buClr>
                <a:srgbClr val="2B2B2B"/>
              </a:buClr>
              <a:buSzPts val="1900"/>
              <a:buFont typeface="Arial"/>
              <a:buAutoNum type="arabicPeriod"/>
            </a:pPr>
            <a:r>
              <a:rPr b="1" lang="ru" sz="1900">
                <a:solidFill>
                  <a:srgbClr val="2B2B2B"/>
                </a:solidFill>
                <a:latin typeface="Arial"/>
                <a:ea typeface="Arial"/>
                <a:cs typeface="Arial"/>
                <a:sym typeface="Arial"/>
              </a:rPr>
              <a:t>Nmap</a:t>
            </a:r>
            <a:r>
              <a:rPr lang="ru" sz="1900">
                <a:solidFill>
                  <a:srgbClr val="2B2B2B"/>
                </a:solidFill>
                <a:latin typeface="Arial"/>
                <a:ea typeface="Arial"/>
                <a:cs typeface="Arial"/>
                <a:sym typeface="Arial"/>
              </a:rPr>
              <a:t> </a:t>
            </a:r>
            <a:endParaRPr sz="1900">
              <a:solidFill>
                <a:srgbClr val="2B2B2B"/>
              </a:solidFill>
              <a:latin typeface="Arial"/>
              <a:ea typeface="Arial"/>
              <a:cs typeface="Arial"/>
              <a:sym typeface="Arial"/>
            </a:endParaRPr>
          </a:p>
          <a:p>
            <a:pPr indent="-349250" lvl="0" marL="457200" rtl="0" algn="l">
              <a:spcBef>
                <a:spcPts val="0"/>
              </a:spcBef>
              <a:spcAft>
                <a:spcPts val="0"/>
              </a:spcAft>
              <a:buClr>
                <a:srgbClr val="2B2B2B"/>
              </a:buClr>
              <a:buSzPts val="1900"/>
              <a:buFont typeface="Arial"/>
              <a:buAutoNum type="arabicPeriod"/>
            </a:pPr>
            <a:r>
              <a:rPr b="1" lang="ru" sz="1900">
                <a:solidFill>
                  <a:srgbClr val="2B2B2B"/>
                </a:solidFill>
                <a:latin typeface="Arial"/>
                <a:ea typeface="Arial"/>
                <a:cs typeface="Arial"/>
                <a:sym typeface="Arial"/>
              </a:rPr>
              <a:t>Acunetix</a:t>
            </a:r>
            <a:endParaRPr b="1" sz="1900">
              <a:solidFill>
                <a:srgbClr val="2B2B2B"/>
              </a:solidFill>
              <a:latin typeface="Arial"/>
              <a:ea typeface="Arial"/>
              <a:cs typeface="Arial"/>
              <a:sym typeface="Arial"/>
            </a:endParaRPr>
          </a:p>
          <a:p>
            <a:pPr indent="-349250" lvl="0" marL="457200" rtl="0" algn="l">
              <a:spcBef>
                <a:spcPts val="0"/>
              </a:spcBef>
              <a:spcAft>
                <a:spcPts val="0"/>
              </a:spcAft>
              <a:buClr>
                <a:srgbClr val="2B2B2B"/>
              </a:buClr>
              <a:buSzPts val="1900"/>
              <a:buFont typeface="Arial"/>
              <a:buAutoNum type="arabicPeriod"/>
            </a:pPr>
            <a:r>
              <a:rPr b="1" lang="ru" sz="1900">
                <a:solidFill>
                  <a:srgbClr val="2B2B2B"/>
                </a:solidFill>
                <a:latin typeface="Arial"/>
                <a:ea typeface="Arial"/>
                <a:cs typeface="Arial"/>
                <a:sym typeface="Arial"/>
              </a:rPr>
              <a:t>Nikto</a:t>
            </a:r>
            <a:endParaRPr b="1" sz="1900">
              <a:solidFill>
                <a:srgbClr val="2B2B2B"/>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9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Тестирование безопасности веб-приложений – это процесс оценки безопасности веб-приложений организации.</a:t>
            </a:r>
            <a:endParaRPr/>
          </a:p>
        </p:txBody>
      </p:sp>
      <p:sp>
        <p:nvSpPr>
          <p:cNvPr id="135" name="Google Shape;135;p14"/>
          <p:cNvSpPr txBox="1"/>
          <p:nvPr>
            <p:ph idx="1" type="body"/>
          </p:nvPr>
        </p:nvSpPr>
        <p:spPr>
          <a:xfrm>
            <a:off x="819150" y="2345775"/>
            <a:ext cx="7505700" cy="209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900">
                <a:solidFill>
                  <a:srgbClr val="333333"/>
                </a:solidFill>
                <a:highlight>
                  <a:srgbClr val="FFFFFF"/>
                </a:highlight>
                <a:latin typeface="Arial"/>
                <a:ea typeface="Arial"/>
                <a:cs typeface="Arial"/>
                <a:sym typeface="Arial"/>
              </a:rPr>
              <a:t>Цель </a:t>
            </a:r>
            <a:r>
              <a:rPr b="1" lang="ru" sz="1900">
                <a:solidFill>
                  <a:srgbClr val="333333"/>
                </a:solidFill>
                <a:highlight>
                  <a:srgbClr val="FFFFFF"/>
                </a:highlight>
                <a:latin typeface="Arial"/>
                <a:ea typeface="Arial"/>
                <a:cs typeface="Arial"/>
                <a:sym typeface="Arial"/>
              </a:rPr>
              <a:t>тестирования</a:t>
            </a:r>
            <a:r>
              <a:rPr lang="ru" sz="1900">
                <a:solidFill>
                  <a:srgbClr val="333333"/>
                </a:solidFill>
                <a:highlight>
                  <a:srgbClr val="FFFFFF"/>
                </a:highlight>
                <a:latin typeface="Arial"/>
                <a:ea typeface="Arial"/>
                <a:cs typeface="Arial"/>
                <a:sym typeface="Arial"/>
              </a:rPr>
              <a:t> </a:t>
            </a:r>
            <a:r>
              <a:rPr b="1" lang="ru" sz="1900">
                <a:solidFill>
                  <a:srgbClr val="333333"/>
                </a:solidFill>
                <a:highlight>
                  <a:srgbClr val="FFFFFF"/>
                </a:highlight>
                <a:latin typeface="Arial"/>
                <a:ea typeface="Arial"/>
                <a:cs typeface="Arial"/>
                <a:sym typeface="Arial"/>
              </a:rPr>
              <a:t>безопасности</a:t>
            </a:r>
            <a:r>
              <a:rPr lang="ru" sz="1900">
                <a:solidFill>
                  <a:srgbClr val="333333"/>
                </a:solidFill>
                <a:highlight>
                  <a:srgbClr val="FFFFFF"/>
                </a:highlight>
                <a:latin typeface="Arial"/>
                <a:ea typeface="Arial"/>
                <a:cs typeface="Arial"/>
                <a:sym typeface="Arial"/>
              </a:rPr>
              <a:t> </a:t>
            </a:r>
            <a:r>
              <a:rPr b="1" lang="ru" sz="1900">
                <a:solidFill>
                  <a:srgbClr val="333333"/>
                </a:solidFill>
                <a:highlight>
                  <a:srgbClr val="FFFFFF"/>
                </a:highlight>
                <a:latin typeface="Arial"/>
                <a:ea typeface="Arial"/>
                <a:cs typeface="Arial"/>
                <a:sym typeface="Arial"/>
              </a:rPr>
              <a:t>веб</a:t>
            </a:r>
            <a:r>
              <a:rPr lang="ru" sz="1900">
                <a:solidFill>
                  <a:srgbClr val="333333"/>
                </a:solidFill>
                <a:highlight>
                  <a:srgbClr val="FFFFFF"/>
                </a:highlight>
                <a:latin typeface="Arial"/>
                <a:ea typeface="Arial"/>
                <a:cs typeface="Arial"/>
                <a:sym typeface="Arial"/>
              </a:rPr>
              <a:t>-</a:t>
            </a:r>
            <a:r>
              <a:rPr b="1" lang="ru" sz="1900">
                <a:solidFill>
                  <a:srgbClr val="333333"/>
                </a:solidFill>
                <a:highlight>
                  <a:srgbClr val="FFFFFF"/>
                </a:highlight>
                <a:latin typeface="Arial"/>
                <a:ea typeface="Arial"/>
                <a:cs typeface="Arial"/>
                <a:sym typeface="Arial"/>
              </a:rPr>
              <a:t>приложений</a:t>
            </a:r>
            <a:r>
              <a:rPr lang="ru" sz="1900">
                <a:solidFill>
                  <a:srgbClr val="333333"/>
                </a:solidFill>
                <a:highlight>
                  <a:srgbClr val="FFFFFF"/>
                </a:highlight>
                <a:latin typeface="Arial"/>
                <a:ea typeface="Arial"/>
                <a:cs typeface="Arial"/>
                <a:sym typeface="Arial"/>
              </a:rPr>
              <a:t> – найти и устранить уязвимости в </a:t>
            </a:r>
            <a:r>
              <a:rPr b="1" lang="ru" sz="1900">
                <a:solidFill>
                  <a:srgbClr val="333333"/>
                </a:solidFill>
                <a:highlight>
                  <a:srgbClr val="FFFFFF"/>
                </a:highlight>
                <a:latin typeface="Arial"/>
                <a:ea typeface="Arial"/>
                <a:cs typeface="Arial"/>
                <a:sym typeface="Arial"/>
              </a:rPr>
              <a:t>веб</a:t>
            </a:r>
            <a:r>
              <a:rPr lang="ru" sz="1900">
                <a:solidFill>
                  <a:srgbClr val="333333"/>
                </a:solidFill>
                <a:highlight>
                  <a:srgbClr val="FFFFFF"/>
                </a:highlight>
                <a:latin typeface="Arial"/>
                <a:ea typeface="Arial"/>
                <a:cs typeface="Arial"/>
                <a:sym typeface="Arial"/>
              </a:rPr>
              <a:t>-</a:t>
            </a:r>
            <a:r>
              <a:rPr b="1" lang="ru" sz="1900">
                <a:solidFill>
                  <a:srgbClr val="333333"/>
                </a:solidFill>
                <a:highlight>
                  <a:srgbClr val="FFFFFF"/>
                </a:highlight>
                <a:latin typeface="Arial"/>
                <a:ea typeface="Arial"/>
                <a:cs typeface="Arial"/>
                <a:sym typeface="Arial"/>
              </a:rPr>
              <a:t>приложении</a:t>
            </a:r>
            <a:r>
              <a:rPr lang="ru" sz="1900">
                <a:solidFill>
                  <a:srgbClr val="333333"/>
                </a:solidFill>
                <a:highlight>
                  <a:srgbClr val="FFFFFF"/>
                </a:highlight>
                <a:latin typeface="Arial"/>
                <a:ea typeface="Arial"/>
                <a:cs typeface="Arial"/>
                <a:sym typeface="Arial"/>
              </a:rPr>
              <a:t> до того, как ими воспользуются злоумышленники.</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a:t>
            </a:r>
            <a:r>
              <a:rPr lang="ru"/>
              <a:t>адачи тестирования безопасности</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647700" rtl="0" algn="l">
              <a:spcBef>
                <a:spcPts val="0"/>
              </a:spcBef>
              <a:spcAft>
                <a:spcPts val="0"/>
              </a:spcAft>
              <a:buClr>
                <a:srgbClr val="2B2B2B"/>
              </a:buClr>
              <a:buSzPts val="1800"/>
              <a:buFont typeface="Arial"/>
              <a:buChar char="●"/>
            </a:pPr>
            <a:r>
              <a:rPr lang="ru" sz="1800">
                <a:solidFill>
                  <a:srgbClr val="2B2B2B"/>
                </a:solidFill>
                <a:latin typeface="Arial"/>
                <a:ea typeface="Arial"/>
                <a:cs typeface="Arial"/>
                <a:sym typeface="Arial"/>
              </a:rPr>
              <a:t>Идентификация уязвимых мест в приложении</a:t>
            </a:r>
            <a:endParaRPr sz="1800">
              <a:solidFill>
                <a:srgbClr val="2B2B2B"/>
              </a:solidFill>
              <a:latin typeface="Arial"/>
              <a:ea typeface="Arial"/>
              <a:cs typeface="Arial"/>
              <a:sym typeface="Arial"/>
            </a:endParaRPr>
          </a:p>
          <a:p>
            <a:pPr indent="-342900" lvl="0" marL="647700" rtl="0" algn="l">
              <a:spcBef>
                <a:spcPts val="0"/>
              </a:spcBef>
              <a:spcAft>
                <a:spcPts val="0"/>
              </a:spcAft>
              <a:buClr>
                <a:srgbClr val="2B2B2B"/>
              </a:buClr>
              <a:buSzPts val="1800"/>
              <a:buFont typeface="Arial"/>
              <a:buChar char="●"/>
            </a:pPr>
            <a:r>
              <a:rPr lang="ru" sz="1800">
                <a:solidFill>
                  <a:srgbClr val="2B2B2B"/>
                </a:solidFill>
                <a:latin typeface="Arial"/>
                <a:ea typeface="Arial"/>
                <a:cs typeface="Arial"/>
                <a:sym typeface="Arial"/>
              </a:rPr>
              <a:t>Оценка уровня риска для системы при наличии уязвимостей</a:t>
            </a:r>
            <a:endParaRPr sz="1800">
              <a:solidFill>
                <a:srgbClr val="2B2B2B"/>
              </a:solidFill>
              <a:latin typeface="Arial"/>
              <a:ea typeface="Arial"/>
              <a:cs typeface="Arial"/>
              <a:sym typeface="Arial"/>
            </a:endParaRPr>
          </a:p>
          <a:p>
            <a:pPr indent="-342900" lvl="0" marL="647700" rtl="0" algn="l">
              <a:spcBef>
                <a:spcPts val="0"/>
              </a:spcBef>
              <a:spcAft>
                <a:spcPts val="0"/>
              </a:spcAft>
              <a:buClr>
                <a:srgbClr val="2B2B2B"/>
              </a:buClr>
              <a:buSzPts val="1800"/>
              <a:buFont typeface="Arial"/>
              <a:buChar char="●"/>
            </a:pPr>
            <a:r>
              <a:rPr lang="ru" sz="1800">
                <a:solidFill>
                  <a:srgbClr val="2B2B2B"/>
                </a:solidFill>
                <a:latin typeface="Arial"/>
                <a:ea typeface="Arial"/>
                <a:cs typeface="Arial"/>
                <a:sym typeface="Arial"/>
              </a:rPr>
              <a:t>Проверка соответствия веб-приложения стандартам безопасности</a:t>
            </a:r>
            <a:endParaRPr sz="1800">
              <a:solidFill>
                <a:srgbClr val="2B2B2B"/>
              </a:solidFill>
              <a:latin typeface="Arial"/>
              <a:ea typeface="Arial"/>
              <a:cs typeface="Arial"/>
              <a:sym typeface="Arial"/>
            </a:endParaRPr>
          </a:p>
          <a:p>
            <a:pPr indent="-342900" lvl="0" marL="647700" rtl="0" algn="l">
              <a:spcBef>
                <a:spcPts val="0"/>
              </a:spcBef>
              <a:spcAft>
                <a:spcPts val="0"/>
              </a:spcAft>
              <a:buClr>
                <a:srgbClr val="2B2B2B"/>
              </a:buClr>
              <a:buSzPts val="1800"/>
              <a:buFont typeface="Arial"/>
              <a:buChar char="●"/>
            </a:pPr>
            <a:r>
              <a:rPr lang="ru" sz="1800">
                <a:solidFill>
                  <a:srgbClr val="2B2B2B"/>
                </a:solidFill>
                <a:latin typeface="Arial"/>
                <a:ea typeface="Arial"/>
                <a:cs typeface="Arial"/>
                <a:sym typeface="Arial"/>
              </a:rPr>
              <a:t>Проверка правильности работы системы защиты от атак</a:t>
            </a:r>
            <a:endParaRPr sz="1800">
              <a:solidFill>
                <a:srgbClr val="2B2B2B"/>
              </a:solidFill>
              <a:latin typeface="Arial"/>
              <a:ea typeface="Arial"/>
              <a:cs typeface="Arial"/>
              <a:sym typeface="Arial"/>
            </a:endParaRPr>
          </a:p>
          <a:p>
            <a:pPr indent="-342900" lvl="0" marL="647700" rtl="0" algn="l">
              <a:spcBef>
                <a:spcPts val="0"/>
              </a:spcBef>
              <a:spcAft>
                <a:spcPts val="0"/>
              </a:spcAft>
              <a:buClr>
                <a:srgbClr val="2B2B2B"/>
              </a:buClr>
              <a:buSzPts val="1800"/>
              <a:buFont typeface="Arial"/>
              <a:buChar char="●"/>
            </a:pPr>
            <a:r>
              <a:rPr lang="ru" sz="1800">
                <a:solidFill>
                  <a:srgbClr val="2B2B2B"/>
                </a:solidFill>
                <a:latin typeface="Arial"/>
                <a:ea typeface="Arial"/>
                <a:cs typeface="Arial"/>
                <a:sym typeface="Arial"/>
              </a:rPr>
              <a:t>Проверка корректности обработки ошибок в приложении</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761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Основные концепции</a:t>
            </a:r>
            <a:endParaRPr/>
          </a:p>
          <a:p>
            <a:pPr indent="0" lvl="0" marL="0" rtl="0" algn="l">
              <a:spcBef>
                <a:spcPts val="0"/>
              </a:spcBef>
              <a:spcAft>
                <a:spcPts val="0"/>
              </a:spcAft>
              <a:buNone/>
            </a:pPr>
            <a:r>
              <a:rPr lang="ru"/>
              <a:t>компьютерной безопасности</a:t>
            </a:r>
            <a:endParaRPr/>
          </a:p>
          <a:p>
            <a:pPr indent="0" lvl="0" marL="0" rtl="0" algn="l">
              <a:spcBef>
                <a:spcPts val="0"/>
              </a:spcBef>
              <a:spcAft>
                <a:spcPts val="0"/>
              </a:spcAft>
              <a:buNone/>
            </a:pPr>
            <a:r>
              <a:t/>
            </a:r>
            <a:endParaRPr/>
          </a:p>
        </p:txBody>
      </p:sp>
      <p:sp>
        <p:nvSpPr>
          <p:cNvPr id="147" name="Google Shape;147;p16"/>
          <p:cNvSpPr txBox="1"/>
          <p:nvPr>
            <p:ph idx="1" type="body"/>
          </p:nvPr>
        </p:nvSpPr>
        <p:spPr>
          <a:xfrm>
            <a:off x="819150" y="1528275"/>
            <a:ext cx="7505700" cy="31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700"/>
              <a:t>Триада </a:t>
            </a:r>
            <a:r>
              <a:rPr b="1" lang="ru" sz="1500">
                <a:solidFill>
                  <a:srgbClr val="000000"/>
                </a:solidFill>
                <a:latin typeface="Arial"/>
                <a:ea typeface="Arial"/>
                <a:cs typeface="Arial"/>
                <a:sym typeface="Arial"/>
              </a:rPr>
              <a:t>InfoSec</a:t>
            </a:r>
            <a:r>
              <a:rPr b="1" lang="ru" sz="1700"/>
              <a:t> (CIA):</a:t>
            </a:r>
            <a:endParaRPr b="1" sz="1700"/>
          </a:p>
          <a:p>
            <a:pPr indent="-336550" lvl="0" marL="457200" rtl="0" algn="l">
              <a:spcBef>
                <a:spcPts val="1200"/>
              </a:spcBef>
              <a:spcAft>
                <a:spcPts val="0"/>
              </a:spcAft>
              <a:buSzPts val="1700"/>
              <a:buChar char="●"/>
            </a:pPr>
            <a:r>
              <a:rPr b="1" lang="ru" sz="1700"/>
              <a:t>К</a:t>
            </a:r>
            <a:r>
              <a:rPr b="1" lang="ru" sz="1700"/>
              <a:t>онфиденциальность (Confidentiality)</a:t>
            </a:r>
            <a:r>
              <a:rPr lang="ru" sz="1700"/>
              <a:t> означает, что посторонние пользователи не могут прочитать какие-либо данные. </a:t>
            </a:r>
            <a:endParaRPr sz="1700"/>
          </a:p>
          <a:p>
            <a:pPr indent="-336550" lvl="0" marL="457200" rtl="0" algn="l">
              <a:spcBef>
                <a:spcPts val="0"/>
              </a:spcBef>
              <a:spcAft>
                <a:spcPts val="0"/>
              </a:spcAft>
              <a:buSzPts val="1700"/>
              <a:buChar char="●"/>
            </a:pPr>
            <a:r>
              <a:rPr b="1" lang="ru" sz="1700"/>
              <a:t>Целостность (Integrity)</a:t>
            </a:r>
            <a:r>
              <a:rPr lang="ru" sz="1700"/>
              <a:t> означает, что никакие неавторизованные пользователи не могут писать данные.</a:t>
            </a:r>
            <a:endParaRPr sz="1700"/>
          </a:p>
          <a:p>
            <a:pPr indent="-336550" lvl="0" marL="457200" rtl="0" algn="l">
              <a:spcBef>
                <a:spcPts val="0"/>
              </a:spcBef>
              <a:spcAft>
                <a:spcPts val="0"/>
              </a:spcAft>
              <a:buSzPts val="1700"/>
              <a:buChar char="●"/>
            </a:pPr>
            <a:r>
              <a:rPr b="1" lang="ru" sz="1700"/>
              <a:t>Доступность (Availability) </a:t>
            </a:r>
            <a:r>
              <a:rPr lang="ru" sz="1700"/>
              <a:t>означает, что система должна быть доступна авторизованным пользователям для чтения и записи данных. </a:t>
            </a:r>
            <a:endParaRPr sz="1700"/>
          </a:p>
          <a:p>
            <a:pPr indent="0" lvl="0" marL="0" rtl="0" algn="l">
              <a:spcBef>
                <a:spcPts val="1200"/>
              </a:spcBef>
              <a:spcAft>
                <a:spcPts val="1200"/>
              </a:spcAft>
              <a:buNone/>
            </a:pPr>
            <a:r>
              <a:rPr lang="ru" sz="1700"/>
              <a:t>Система, у которой при любых обстоятельствах присутствуют все элементы триады InfoSec, считается безопасной.</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Виды атак</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ru" sz="2000"/>
              <a:t>Атака прерывания</a:t>
            </a:r>
            <a:endParaRPr sz="2000"/>
          </a:p>
          <a:p>
            <a:pPr indent="-355600" lvl="0" marL="457200" rtl="0" algn="l">
              <a:spcBef>
                <a:spcPts val="0"/>
              </a:spcBef>
              <a:spcAft>
                <a:spcPts val="0"/>
              </a:spcAft>
              <a:buSzPts val="2000"/>
              <a:buAutoNum type="arabicPeriod"/>
            </a:pPr>
            <a:r>
              <a:rPr lang="ru" sz="2000"/>
              <a:t>Атака отказа в обслуживании</a:t>
            </a:r>
            <a:endParaRPr sz="2000"/>
          </a:p>
          <a:p>
            <a:pPr indent="-355600" lvl="0" marL="457200" rtl="0" algn="l">
              <a:spcBef>
                <a:spcPts val="0"/>
              </a:spcBef>
              <a:spcAft>
                <a:spcPts val="0"/>
              </a:spcAft>
              <a:buSzPts val="2000"/>
              <a:buAutoNum type="arabicPeriod"/>
            </a:pPr>
            <a:r>
              <a:rPr lang="ru" sz="2000"/>
              <a:t>Атака перехвата</a:t>
            </a:r>
            <a:endParaRPr sz="2000"/>
          </a:p>
          <a:p>
            <a:pPr indent="-355600" lvl="0" marL="457200" rtl="0" algn="l">
              <a:spcBef>
                <a:spcPts val="0"/>
              </a:spcBef>
              <a:spcAft>
                <a:spcPts val="0"/>
              </a:spcAft>
              <a:buSzPts val="2000"/>
              <a:buAutoNum type="arabicPeriod"/>
            </a:pPr>
            <a:r>
              <a:rPr lang="ru" sz="2000"/>
              <a:t>Атака на целостность</a:t>
            </a:r>
            <a:endParaRPr sz="2000"/>
          </a:p>
          <a:p>
            <a:pPr indent="-355600" lvl="0" marL="457200" rtl="0" algn="l">
              <a:spcBef>
                <a:spcPts val="0"/>
              </a:spcBef>
              <a:spcAft>
                <a:spcPts val="0"/>
              </a:spcAft>
              <a:buSzPts val="2000"/>
              <a:buAutoNum type="arabicPeriod"/>
            </a:pPr>
            <a:r>
              <a:rPr lang="ru" sz="2000"/>
              <a:t>Атака на сессии</a:t>
            </a:r>
            <a:endParaRPr sz="2000"/>
          </a:p>
          <a:p>
            <a:pPr indent="-355600" lvl="0" marL="457200" rtl="0" algn="l">
              <a:spcBef>
                <a:spcPts val="0"/>
              </a:spcBef>
              <a:spcAft>
                <a:spcPts val="0"/>
              </a:spcAft>
              <a:buSzPts val="2000"/>
              <a:buAutoNum type="arabicPeriod"/>
            </a:pPr>
            <a:r>
              <a:rPr lang="ru" sz="2000"/>
              <a:t>Атака на инфраструктуру</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403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Виды атак</a:t>
            </a:r>
            <a:endParaRPr/>
          </a:p>
        </p:txBody>
      </p:sp>
      <p:sp>
        <p:nvSpPr>
          <p:cNvPr id="159" name="Google Shape;159;p18"/>
          <p:cNvSpPr txBox="1"/>
          <p:nvPr>
            <p:ph idx="1" type="body"/>
          </p:nvPr>
        </p:nvSpPr>
        <p:spPr>
          <a:xfrm>
            <a:off x="701800" y="1219200"/>
            <a:ext cx="7505700" cy="63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075">
                <a:solidFill>
                  <a:srgbClr val="2B2B2B"/>
                </a:solidFill>
                <a:latin typeface="Arial"/>
                <a:ea typeface="Arial"/>
                <a:cs typeface="Arial"/>
                <a:sym typeface="Arial"/>
              </a:rPr>
              <a:t>7. </a:t>
            </a:r>
            <a:r>
              <a:rPr b="1" lang="ru" sz="5075">
                <a:solidFill>
                  <a:srgbClr val="2B2B2B"/>
                </a:solidFill>
                <a:latin typeface="Arial"/>
                <a:ea typeface="Arial"/>
                <a:cs typeface="Arial"/>
                <a:sym typeface="Arial"/>
              </a:rPr>
              <a:t>SQL-инъекции:</a:t>
            </a:r>
            <a:r>
              <a:rPr lang="ru" sz="5075">
                <a:solidFill>
                  <a:srgbClr val="2B2B2B"/>
                </a:solidFill>
                <a:latin typeface="Arial"/>
                <a:ea typeface="Arial"/>
                <a:cs typeface="Arial"/>
                <a:sym typeface="Arial"/>
              </a:rPr>
              <a:t> это тип атак, при котором злоумышленник вводит SQL-запросы в форму или URL-адрес и получает доступ к конфиденциальной информации в базе данных приложения.</a:t>
            </a:r>
            <a:endParaRPr sz="5075">
              <a:solidFill>
                <a:srgbClr val="2B2B2B"/>
              </a:solidFill>
              <a:latin typeface="Arial"/>
              <a:ea typeface="Arial"/>
              <a:cs typeface="Arial"/>
              <a:sym typeface="Arial"/>
            </a:endParaRPr>
          </a:p>
          <a:p>
            <a:pPr indent="0" lvl="0" marL="0" rtl="0" algn="l">
              <a:spcBef>
                <a:spcPts val="1800"/>
              </a:spcBef>
              <a:spcAft>
                <a:spcPts val="1200"/>
              </a:spcAft>
              <a:buNone/>
            </a:pPr>
            <a:r>
              <a:t/>
            </a:r>
            <a:endParaRPr/>
          </a:p>
        </p:txBody>
      </p:sp>
      <p:sp>
        <p:nvSpPr>
          <p:cNvPr id="160" name="Google Shape;160;p18"/>
          <p:cNvSpPr txBox="1"/>
          <p:nvPr/>
        </p:nvSpPr>
        <p:spPr>
          <a:xfrm>
            <a:off x="819150" y="1855800"/>
            <a:ext cx="622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public int findUidByName(int neckLength) {</a:t>
            </a:r>
            <a:endParaRPr/>
          </a:p>
          <a:p>
            <a:pPr indent="457200" lvl="0" marL="0" rtl="0" algn="l">
              <a:spcBef>
                <a:spcPts val="0"/>
              </a:spcBef>
              <a:spcAft>
                <a:spcPts val="0"/>
              </a:spcAft>
              <a:buNone/>
            </a:pPr>
            <a:r>
              <a:rPr lang="ru"/>
              <a:t>Result dbResult = DatabaseConnection.executeSQL(</a:t>
            </a:r>
            <a:endParaRPr/>
          </a:p>
          <a:p>
            <a:pPr indent="457200" lvl="0" marL="0" rtl="0" algn="l">
              <a:spcBef>
                <a:spcPts val="0"/>
              </a:spcBef>
              <a:spcAft>
                <a:spcPts val="0"/>
              </a:spcAft>
              <a:buNone/>
            </a:pPr>
            <a:r>
              <a:rPr lang="ru"/>
              <a:t>"SELECT uid FROM users WHERE name = '" + </a:t>
            </a:r>
            <a:r>
              <a:rPr b="1" lang="ru"/>
              <a:t>name</a:t>
            </a:r>
            <a:r>
              <a:rPr lang="ru"/>
              <a:t> + "';");</a:t>
            </a:r>
            <a:endParaRPr/>
          </a:p>
          <a:p>
            <a:pPr indent="457200" lvl="0" marL="0" rtl="0" algn="l">
              <a:spcBef>
                <a:spcPts val="0"/>
              </a:spcBef>
              <a:spcAft>
                <a:spcPts val="0"/>
              </a:spcAft>
              <a:buNone/>
            </a:pPr>
            <a:r>
              <a:rPr lang="ru"/>
              <a:t>if (dbResult == null) {</a:t>
            </a:r>
            <a:endParaRPr/>
          </a:p>
          <a:p>
            <a:pPr indent="457200" lvl="0" marL="457200" rtl="0" algn="l">
              <a:spcBef>
                <a:spcPts val="0"/>
              </a:spcBef>
              <a:spcAft>
                <a:spcPts val="0"/>
              </a:spcAft>
              <a:buNone/>
            </a:pPr>
            <a:r>
              <a:rPr lang="ru"/>
              <a:t>return NO_RESULTS_CODE;</a:t>
            </a:r>
            <a:endParaRPr/>
          </a:p>
          <a:p>
            <a:pPr indent="457200" lvl="0" marL="0" rtl="0" algn="l">
              <a:spcBef>
                <a:spcPts val="0"/>
              </a:spcBef>
              <a:spcAft>
                <a:spcPts val="0"/>
              </a:spcAft>
              <a:buNone/>
            </a:pPr>
            <a:r>
              <a:rPr lang="ru"/>
              <a:t>} else {</a:t>
            </a:r>
            <a:endParaRPr/>
          </a:p>
          <a:p>
            <a:pPr indent="457200" lvl="0" marL="457200" rtl="0" algn="l">
              <a:spcBef>
                <a:spcPts val="0"/>
              </a:spcBef>
              <a:spcAft>
                <a:spcPts val="0"/>
              </a:spcAft>
              <a:buNone/>
            </a:pPr>
            <a:r>
              <a:rPr lang="ru"/>
              <a:t>return dbResult.get("uid");</a:t>
            </a:r>
            <a:endParaRPr/>
          </a:p>
          <a:p>
            <a:pPr indent="457200" lvl="0" marL="0" rtl="0" algn="l">
              <a:spcBef>
                <a:spcPts val="0"/>
              </a:spcBef>
              <a:spcAft>
                <a:spcPts val="0"/>
              </a:spcAft>
              <a:buNone/>
            </a:pPr>
            <a:r>
              <a:rPr lang="ru"/>
              <a:t>}</a:t>
            </a:r>
            <a:endParaRPr/>
          </a:p>
          <a:p>
            <a:pPr indent="0" lvl="0" marL="0" rtl="0" algn="l">
              <a:spcBef>
                <a:spcPts val="0"/>
              </a:spcBef>
              <a:spcAft>
                <a:spcPts val="0"/>
              </a:spcAft>
              <a:buNone/>
            </a:pPr>
            <a:r>
              <a:rPr lang="ru"/>
              <a:t>}</a:t>
            </a:r>
            <a:endParaRPr/>
          </a:p>
        </p:txBody>
      </p:sp>
      <p:sp>
        <p:nvSpPr>
          <p:cNvPr id="161" name="Google Shape;161;p18"/>
          <p:cNvSpPr txBox="1"/>
          <p:nvPr/>
        </p:nvSpPr>
        <p:spPr>
          <a:xfrm>
            <a:off x="819150" y="3837050"/>
            <a:ext cx="769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Представьте, что пользователь передает значение "a'; DROP TABLE Users;" в качестве своего имени. Будет выполнена следующая SQL-команда:</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SELECT uid FROM users WHERE </a:t>
            </a:r>
            <a:r>
              <a:rPr b="1" lang="ru"/>
              <a:t>name = 'a'; DROP TABLE Users;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911000" y="404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Виды атак</a:t>
            </a:r>
            <a:endParaRPr/>
          </a:p>
        </p:txBody>
      </p:sp>
      <p:sp>
        <p:nvSpPr>
          <p:cNvPr id="167" name="Google Shape;167;p19"/>
          <p:cNvSpPr txBox="1"/>
          <p:nvPr>
            <p:ph idx="1" type="body"/>
          </p:nvPr>
        </p:nvSpPr>
        <p:spPr>
          <a:xfrm>
            <a:off x="819150" y="11641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rgbClr val="2B2B2B"/>
                </a:solidFill>
                <a:latin typeface="Arial"/>
                <a:ea typeface="Arial"/>
                <a:cs typeface="Arial"/>
                <a:sym typeface="Arial"/>
              </a:rPr>
              <a:t>8.</a:t>
            </a:r>
            <a:r>
              <a:rPr b="1" lang="ru" sz="1400">
                <a:solidFill>
                  <a:srgbClr val="2B2B2B"/>
                </a:solidFill>
                <a:latin typeface="Arial"/>
                <a:ea typeface="Arial"/>
                <a:cs typeface="Arial"/>
                <a:sym typeface="Arial"/>
              </a:rPr>
              <a:t> CSRF (межсайтовая подделка запроса):</a:t>
            </a:r>
            <a:r>
              <a:rPr lang="ru" sz="1400">
                <a:solidFill>
                  <a:srgbClr val="2B2B2B"/>
                </a:solidFill>
                <a:latin typeface="Arial"/>
                <a:ea typeface="Arial"/>
                <a:cs typeface="Arial"/>
                <a:sym typeface="Arial"/>
              </a:rPr>
              <a:t> в данной атаке злоумышленник отправляет запросы от имени пользователя на веб-приложение, когда тот находится на другом сайте. Это может привести к изменению конфиденциальной информации или выполнению нежелательных операций.</a:t>
            </a:r>
            <a:endParaRPr sz="1400">
              <a:solidFill>
                <a:srgbClr val="2B2B2B"/>
              </a:solidFill>
              <a:latin typeface="Arial"/>
              <a:ea typeface="Arial"/>
              <a:cs typeface="Arial"/>
              <a:sym typeface="Arial"/>
            </a:endParaRPr>
          </a:p>
          <a:p>
            <a:pPr indent="0" lvl="0" marL="0" rtl="0" algn="l">
              <a:spcBef>
                <a:spcPts val="1800"/>
              </a:spcBef>
              <a:spcAft>
                <a:spcPts val="1200"/>
              </a:spcAft>
              <a:buNone/>
            </a:pPr>
            <a:r>
              <a:t/>
            </a:r>
            <a:endParaRPr/>
          </a:p>
        </p:txBody>
      </p:sp>
      <p:sp>
        <p:nvSpPr>
          <p:cNvPr id="168" name="Google Shape;168;p19"/>
          <p:cNvSpPr txBox="1"/>
          <p:nvPr/>
        </p:nvSpPr>
        <p:spPr>
          <a:xfrm>
            <a:off x="429650" y="2571750"/>
            <a:ext cx="8468400" cy="190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550">
                <a:solidFill>
                  <a:srgbClr val="0F1111"/>
                </a:solidFill>
                <a:highlight>
                  <a:srgbClr val="FFFFFF"/>
                </a:highlight>
              </a:rPr>
              <a:t>Вот пример атаки через обычную ссылку:</a:t>
            </a:r>
            <a:endParaRPr sz="1550">
              <a:solidFill>
                <a:srgbClr val="0F1111"/>
              </a:solidFill>
              <a:highlight>
                <a:srgbClr val="FFFFFF"/>
              </a:highlight>
            </a:endParaRPr>
          </a:p>
          <a:p>
            <a:pPr indent="0" lvl="0" marL="12700" marR="12700" rtl="0" algn="l">
              <a:lnSpc>
                <a:spcPct val="150000"/>
              </a:lnSpc>
              <a:spcBef>
                <a:spcPts val="1200"/>
              </a:spcBef>
              <a:spcAft>
                <a:spcPts val="0"/>
              </a:spcAft>
              <a:buNone/>
            </a:pPr>
            <a:r>
              <a:rPr b="1" lang="ru" sz="1850">
                <a:solidFill>
                  <a:srgbClr val="9A6E3A"/>
                </a:solidFill>
                <a:highlight>
                  <a:srgbClr val="FFFFFF"/>
                </a:highlight>
                <a:latin typeface="Courier New"/>
                <a:ea typeface="Courier New"/>
                <a:cs typeface="Courier New"/>
                <a:sym typeface="Courier New"/>
              </a:rPr>
              <a:t>&lt;</a:t>
            </a:r>
            <a:r>
              <a:rPr b="1" lang="ru" sz="1850">
                <a:solidFill>
                  <a:srgbClr val="188038"/>
                </a:solidFill>
                <a:highlight>
                  <a:srgbClr val="FFFFFF"/>
                </a:highlight>
                <a:latin typeface="Courier New"/>
                <a:ea typeface="Courier New"/>
                <a:cs typeface="Courier New"/>
                <a:sym typeface="Courier New"/>
              </a:rPr>
              <a:t>a href</a:t>
            </a:r>
            <a:r>
              <a:rPr b="1" lang="ru" sz="1850">
                <a:solidFill>
                  <a:srgbClr val="9A6E3A"/>
                </a:solidFill>
                <a:highlight>
                  <a:srgbClr val="FFFFFF"/>
                </a:highlight>
                <a:latin typeface="Courier New"/>
                <a:ea typeface="Courier New"/>
                <a:cs typeface="Courier New"/>
                <a:sym typeface="Courier New"/>
              </a:rPr>
              <a:t>=</a:t>
            </a:r>
            <a:r>
              <a:rPr b="1" lang="ru" sz="1850">
                <a:solidFill>
                  <a:srgbClr val="188038"/>
                </a:solidFill>
                <a:highlight>
                  <a:srgbClr val="FFFFFF"/>
                </a:highlight>
                <a:latin typeface="Courier New"/>
                <a:ea typeface="Courier New"/>
                <a:cs typeface="Courier New"/>
                <a:sym typeface="Courier New"/>
              </a:rPr>
              <a:t>“вредоносная ссылка”</a:t>
            </a:r>
            <a:r>
              <a:rPr b="1" lang="ru" sz="1850">
                <a:solidFill>
                  <a:srgbClr val="9A6E3A"/>
                </a:solidFill>
                <a:highlight>
                  <a:srgbClr val="FFFFFF"/>
                </a:highlight>
                <a:latin typeface="Courier New"/>
                <a:ea typeface="Courier New"/>
                <a:cs typeface="Courier New"/>
                <a:sym typeface="Courier New"/>
              </a:rPr>
              <a:t>&gt;</a:t>
            </a:r>
            <a:r>
              <a:rPr b="1" lang="ru" sz="1850">
                <a:solidFill>
                  <a:srgbClr val="188038"/>
                </a:solidFill>
                <a:highlight>
                  <a:srgbClr val="FFFFFF"/>
                </a:highlight>
                <a:latin typeface="Courier New"/>
                <a:ea typeface="Courier New"/>
                <a:cs typeface="Courier New"/>
                <a:sym typeface="Courier New"/>
              </a:rPr>
              <a:t>Unsubscribe here</a:t>
            </a:r>
            <a:r>
              <a:rPr b="1" lang="ru" sz="1850">
                <a:solidFill>
                  <a:srgbClr val="9A6E3A"/>
                </a:solidFill>
                <a:highlight>
                  <a:srgbClr val="FFFFFF"/>
                </a:highlight>
                <a:latin typeface="Courier New"/>
                <a:ea typeface="Courier New"/>
                <a:cs typeface="Courier New"/>
                <a:sym typeface="Courier New"/>
              </a:rPr>
              <a:t>&lt;/</a:t>
            </a:r>
            <a:r>
              <a:rPr b="1" lang="ru" sz="1850">
                <a:solidFill>
                  <a:srgbClr val="188038"/>
                </a:solidFill>
                <a:highlight>
                  <a:srgbClr val="FFFFFF"/>
                </a:highlight>
                <a:latin typeface="Courier New"/>
                <a:ea typeface="Courier New"/>
                <a:cs typeface="Courier New"/>
                <a:sym typeface="Courier New"/>
              </a:rPr>
              <a:t>a</a:t>
            </a:r>
            <a:r>
              <a:rPr b="1" lang="ru" sz="1850">
                <a:solidFill>
                  <a:srgbClr val="9A6E3A"/>
                </a:solidFill>
                <a:highlight>
                  <a:srgbClr val="FFFFFF"/>
                </a:highlight>
                <a:latin typeface="Courier New"/>
                <a:ea typeface="Courier New"/>
                <a:cs typeface="Courier New"/>
                <a:sym typeface="Courier New"/>
              </a:rPr>
              <a:t>&gt;</a:t>
            </a:r>
            <a:endParaRPr b="1" sz="1850">
              <a:solidFill>
                <a:srgbClr val="9A6E3A"/>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ru" sz="1550">
                <a:solidFill>
                  <a:srgbClr val="0F1111"/>
                </a:solidFill>
                <a:highlight>
                  <a:srgbClr val="FFFFFF"/>
                </a:highlight>
              </a:rPr>
              <a:t>Или через тэг изображения:</a:t>
            </a:r>
            <a:endParaRPr sz="1550">
              <a:solidFill>
                <a:srgbClr val="0F1111"/>
              </a:solidFill>
              <a:highlight>
                <a:srgbClr val="FFFFFF"/>
              </a:highlight>
            </a:endParaRPr>
          </a:p>
          <a:p>
            <a:pPr indent="0" lvl="0" marL="12700" marR="12700" rtl="0" algn="l">
              <a:lnSpc>
                <a:spcPct val="150000"/>
              </a:lnSpc>
              <a:spcBef>
                <a:spcPts val="1200"/>
              </a:spcBef>
              <a:spcAft>
                <a:spcPts val="1200"/>
              </a:spcAft>
              <a:buNone/>
            </a:pPr>
            <a:r>
              <a:rPr b="1" lang="ru" sz="1850">
                <a:solidFill>
                  <a:srgbClr val="188038"/>
                </a:solidFill>
                <a:highlight>
                  <a:srgbClr val="FFFFFF"/>
                </a:highlight>
                <a:latin typeface="Courier New"/>
                <a:ea typeface="Courier New"/>
                <a:cs typeface="Courier New"/>
                <a:sym typeface="Courier New"/>
              </a:rPr>
              <a:t>&lt;img src=“вредоносная ссылка” width=“0” height=“0” &gt;</a:t>
            </a:r>
            <a:endParaRPr b="1" sz="1850">
              <a:solidFill>
                <a:srgbClr val="188038"/>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533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Виды атак</a:t>
            </a:r>
            <a:endParaRPr/>
          </a:p>
        </p:txBody>
      </p:sp>
      <p:sp>
        <p:nvSpPr>
          <p:cNvPr id="174" name="Google Shape;174;p20"/>
          <p:cNvSpPr txBox="1"/>
          <p:nvPr>
            <p:ph idx="1" type="body"/>
          </p:nvPr>
        </p:nvSpPr>
        <p:spPr>
          <a:xfrm>
            <a:off x="819150" y="1322575"/>
            <a:ext cx="7505700" cy="864000"/>
          </a:xfrm>
          <a:prstGeom prst="rect">
            <a:avLst/>
          </a:prstGeom>
        </p:spPr>
        <p:txBody>
          <a:bodyPr anchorCtr="0" anchor="t" bIns="91425" lIns="91425" spcFirstLastPara="1" rIns="91425" wrap="square" tIns="91425">
            <a:noAutofit/>
          </a:bodyPr>
          <a:lstStyle/>
          <a:p>
            <a:pPr indent="0" lvl="0" marL="0" rtl="0" algn="l">
              <a:spcBef>
                <a:spcPts val="0"/>
              </a:spcBef>
              <a:spcAft>
                <a:spcPts val="1800"/>
              </a:spcAft>
              <a:buNone/>
            </a:pPr>
            <a:r>
              <a:rPr lang="ru" sz="1500">
                <a:solidFill>
                  <a:srgbClr val="2B2B2B"/>
                </a:solidFill>
                <a:latin typeface="Arial"/>
                <a:ea typeface="Arial"/>
                <a:cs typeface="Arial"/>
                <a:sym typeface="Arial"/>
              </a:rPr>
              <a:t>9. XSS (межсайтовый скриптинг): при этом типе атаки злоумышленник внедряет вредоносный скрипт на страницу веб-приложения, что может привести к краже сессии пользователя или получению конфиденциальной информации.</a:t>
            </a:r>
            <a:endParaRPr sz="1600"/>
          </a:p>
        </p:txBody>
      </p:sp>
      <p:pic>
        <p:nvPicPr>
          <p:cNvPr id="175" name="Google Shape;175;p20"/>
          <p:cNvPicPr preferRelativeResize="0"/>
          <p:nvPr/>
        </p:nvPicPr>
        <p:blipFill>
          <a:blip r:embed="rId3">
            <a:alphaModFix/>
          </a:blip>
          <a:stretch>
            <a:fillRect/>
          </a:stretch>
        </p:blipFill>
        <p:spPr>
          <a:xfrm>
            <a:off x="1768925" y="2283825"/>
            <a:ext cx="4514455" cy="2486800"/>
          </a:xfrm>
          <a:prstGeom prst="rect">
            <a:avLst/>
          </a:prstGeom>
          <a:noFill/>
          <a:ln>
            <a:noFill/>
          </a:ln>
        </p:spPr>
      </p:pic>
      <p:sp>
        <p:nvSpPr>
          <p:cNvPr id="176" name="Google Shape;176;p20"/>
          <p:cNvSpPr txBox="1"/>
          <p:nvPr/>
        </p:nvSpPr>
        <p:spPr>
          <a:xfrm>
            <a:off x="1507650" y="4592400"/>
            <a:ext cx="5037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000">
                <a:highlight>
                  <a:srgbClr val="F2F2F2"/>
                </a:highlight>
              </a:rPr>
              <a:t>Принципиальная схема межсайтового скриптинга</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551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Методы тестирования безопасности веб приложений</a:t>
            </a:r>
            <a:endParaRPr/>
          </a:p>
        </p:txBody>
      </p:sp>
      <p:sp>
        <p:nvSpPr>
          <p:cNvPr id="182" name="Google Shape;182;p21"/>
          <p:cNvSpPr txBox="1"/>
          <p:nvPr>
            <p:ph idx="1" type="body"/>
          </p:nvPr>
        </p:nvSpPr>
        <p:spPr>
          <a:xfrm>
            <a:off x="819150" y="1990725"/>
            <a:ext cx="7505700" cy="2811000"/>
          </a:xfrm>
          <a:prstGeom prst="rect">
            <a:avLst/>
          </a:prstGeom>
        </p:spPr>
        <p:txBody>
          <a:bodyPr anchorCtr="0" anchor="t" bIns="91425" lIns="91425" spcFirstLastPara="1" rIns="91425" wrap="square" tIns="91425">
            <a:noAutofit/>
          </a:bodyPr>
          <a:lstStyle/>
          <a:p>
            <a:pPr indent="-330200" lvl="0" marL="457200" rtl="0" algn="l">
              <a:lnSpc>
                <a:spcPct val="113333"/>
              </a:lnSpc>
              <a:spcBef>
                <a:spcPts val="0"/>
              </a:spcBef>
              <a:spcAft>
                <a:spcPts val="0"/>
              </a:spcAft>
              <a:buClr>
                <a:srgbClr val="2B2B2B"/>
              </a:buClr>
              <a:buSzPts val="1600"/>
              <a:buFont typeface="Arial"/>
              <a:buAutoNum type="arabicPeriod"/>
            </a:pPr>
            <a:r>
              <a:rPr b="1" lang="ru" sz="1600">
                <a:solidFill>
                  <a:srgbClr val="2B2B2B"/>
                </a:solidFill>
                <a:latin typeface="Arial"/>
                <a:ea typeface="Arial"/>
                <a:cs typeface="Arial"/>
                <a:sym typeface="Arial"/>
              </a:rPr>
              <a:t>Тестирование на проникновение (Penetration testing)</a:t>
            </a:r>
            <a:endParaRPr b="1" sz="1600">
              <a:solidFill>
                <a:srgbClr val="2B2B2B"/>
              </a:solidFill>
              <a:latin typeface="Arial"/>
              <a:ea typeface="Arial"/>
              <a:cs typeface="Arial"/>
              <a:sym typeface="Arial"/>
            </a:endParaRPr>
          </a:p>
          <a:p>
            <a:pPr indent="-330200" lvl="0" marL="457200" rtl="0" algn="l">
              <a:lnSpc>
                <a:spcPct val="113333"/>
              </a:lnSpc>
              <a:spcBef>
                <a:spcPts val="0"/>
              </a:spcBef>
              <a:spcAft>
                <a:spcPts val="0"/>
              </a:spcAft>
              <a:buClr>
                <a:srgbClr val="2B2B2B"/>
              </a:buClr>
              <a:buSzPts val="1600"/>
              <a:buFont typeface="Arial"/>
              <a:buAutoNum type="arabicPeriod"/>
            </a:pPr>
            <a:r>
              <a:rPr b="1" lang="ru" sz="1600">
                <a:solidFill>
                  <a:srgbClr val="2B2B2B"/>
                </a:solidFill>
                <a:latin typeface="Arial"/>
                <a:ea typeface="Arial"/>
                <a:cs typeface="Arial"/>
                <a:sym typeface="Arial"/>
              </a:rPr>
              <a:t>Тестирование на основе кода (Code Review)</a:t>
            </a:r>
            <a:endParaRPr b="1" sz="1600">
              <a:solidFill>
                <a:srgbClr val="2B2B2B"/>
              </a:solidFill>
              <a:latin typeface="Arial"/>
              <a:ea typeface="Arial"/>
              <a:cs typeface="Arial"/>
              <a:sym typeface="Arial"/>
            </a:endParaRPr>
          </a:p>
          <a:p>
            <a:pPr indent="-330200" lvl="0" marL="457200" rtl="0" algn="l">
              <a:lnSpc>
                <a:spcPct val="113333"/>
              </a:lnSpc>
              <a:spcBef>
                <a:spcPts val="0"/>
              </a:spcBef>
              <a:spcAft>
                <a:spcPts val="0"/>
              </a:spcAft>
              <a:buClr>
                <a:srgbClr val="2B2B2B"/>
              </a:buClr>
              <a:buSzPts val="1600"/>
              <a:buFont typeface="Arial"/>
              <a:buAutoNum type="arabicPeriod"/>
            </a:pPr>
            <a:r>
              <a:rPr b="1" lang="ru" sz="1600">
                <a:solidFill>
                  <a:srgbClr val="2B2B2B"/>
                </a:solidFill>
                <a:latin typeface="Arial"/>
                <a:ea typeface="Arial"/>
                <a:cs typeface="Arial"/>
                <a:sym typeface="Arial"/>
              </a:rPr>
              <a:t>Тестирование на основе списка контроля уязвимостей (Vulnerability Assessment)</a:t>
            </a:r>
            <a:endParaRPr b="1" sz="1600">
              <a:solidFill>
                <a:srgbClr val="2B2B2B"/>
              </a:solidFill>
              <a:latin typeface="Arial"/>
              <a:ea typeface="Arial"/>
              <a:cs typeface="Arial"/>
              <a:sym typeface="Arial"/>
            </a:endParaRPr>
          </a:p>
          <a:p>
            <a:pPr indent="-330200" lvl="0" marL="457200" rtl="0" algn="l">
              <a:lnSpc>
                <a:spcPct val="113333"/>
              </a:lnSpc>
              <a:spcBef>
                <a:spcPts val="0"/>
              </a:spcBef>
              <a:spcAft>
                <a:spcPts val="0"/>
              </a:spcAft>
              <a:buClr>
                <a:srgbClr val="2B2B2B"/>
              </a:buClr>
              <a:buSzPts val="1600"/>
              <a:buFont typeface="Arial"/>
              <a:buAutoNum type="arabicPeriod"/>
            </a:pPr>
            <a:r>
              <a:rPr b="1" lang="ru" sz="1600">
                <a:solidFill>
                  <a:srgbClr val="2B2B2B"/>
                </a:solidFill>
                <a:latin typeface="Arial"/>
                <a:ea typeface="Arial"/>
                <a:cs typeface="Arial"/>
                <a:sym typeface="Arial"/>
              </a:rPr>
              <a:t>Тестирование на основе сценариев угроз (Threat Modeling)</a:t>
            </a:r>
            <a:endParaRPr b="1" sz="1600">
              <a:solidFill>
                <a:srgbClr val="2B2B2B"/>
              </a:solidFill>
              <a:latin typeface="Arial"/>
              <a:ea typeface="Arial"/>
              <a:cs typeface="Arial"/>
              <a:sym typeface="Arial"/>
            </a:endParaRPr>
          </a:p>
          <a:p>
            <a:pPr indent="-330200" lvl="0" marL="457200" rtl="0" algn="l">
              <a:lnSpc>
                <a:spcPct val="113333"/>
              </a:lnSpc>
              <a:spcBef>
                <a:spcPts val="0"/>
              </a:spcBef>
              <a:spcAft>
                <a:spcPts val="0"/>
              </a:spcAft>
              <a:buClr>
                <a:srgbClr val="2B2B2B"/>
              </a:buClr>
              <a:buSzPts val="1600"/>
              <a:buFont typeface="Arial"/>
              <a:buAutoNum type="arabicPeriod"/>
            </a:pPr>
            <a:r>
              <a:rPr b="1" lang="ru" sz="1600">
                <a:solidFill>
                  <a:srgbClr val="2B2B2B"/>
                </a:solidFill>
                <a:latin typeface="Arial"/>
                <a:ea typeface="Arial"/>
                <a:cs typeface="Arial"/>
                <a:sym typeface="Arial"/>
              </a:rPr>
              <a:t>Тестирование на утечку информации</a:t>
            </a:r>
            <a:endParaRPr b="1" sz="1600">
              <a:solidFill>
                <a:srgbClr val="2B2B2B"/>
              </a:solidFill>
              <a:latin typeface="Arial"/>
              <a:ea typeface="Arial"/>
              <a:cs typeface="Arial"/>
              <a:sym typeface="Arial"/>
            </a:endParaRPr>
          </a:p>
          <a:p>
            <a:pPr indent="-330200" lvl="0" marL="457200" rtl="0" algn="l">
              <a:lnSpc>
                <a:spcPct val="113333"/>
              </a:lnSpc>
              <a:spcBef>
                <a:spcPts val="0"/>
              </a:spcBef>
              <a:spcAft>
                <a:spcPts val="0"/>
              </a:spcAft>
              <a:buClr>
                <a:srgbClr val="2B2B2B"/>
              </a:buClr>
              <a:buSzPts val="1600"/>
              <a:buFont typeface="Arial"/>
              <a:buAutoNum type="arabicPeriod"/>
            </a:pPr>
            <a:r>
              <a:rPr b="1" lang="ru" sz="1600">
                <a:solidFill>
                  <a:srgbClr val="2B2B2B"/>
                </a:solidFill>
                <a:latin typeface="Arial"/>
                <a:ea typeface="Arial"/>
                <a:cs typeface="Arial"/>
                <a:sym typeface="Arial"/>
              </a:rPr>
              <a:t>Тестирование на наличие зловредного кода</a:t>
            </a:r>
            <a:endParaRPr b="1" sz="1600">
              <a:solidFill>
                <a:srgbClr val="2B2B2B"/>
              </a:solidFill>
              <a:latin typeface="Arial"/>
              <a:ea typeface="Arial"/>
              <a:cs typeface="Arial"/>
              <a:sym typeface="Arial"/>
            </a:endParaRPr>
          </a:p>
          <a:p>
            <a:pPr indent="-330200" lvl="0" marL="457200" rtl="0" algn="l">
              <a:lnSpc>
                <a:spcPct val="113333"/>
              </a:lnSpc>
              <a:spcBef>
                <a:spcPts val="0"/>
              </a:spcBef>
              <a:spcAft>
                <a:spcPts val="0"/>
              </a:spcAft>
              <a:buClr>
                <a:srgbClr val="2B2B2B"/>
              </a:buClr>
              <a:buSzPts val="1600"/>
              <a:buFont typeface="Arial"/>
              <a:buAutoNum type="arabicPeriod"/>
            </a:pPr>
            <a:r>
              <a:rPr b="1" lang="ru" sz="1600">
                <a:solidFill>
                  <a:srgbClr val="2B2B2B"/>
                </a:solidFill>
                <a:latin typeface="Arial"/>
                <a:ea typeface="Arial"/>
                <a:cs typeface="Arial"/>
                <a:sym typeface="Arial"/>
              </a:rPr>
              <a:t>Тестирование на наличие недостатков аутентификации и авторизации</a:t>
            </a:r>
            <a:endParaRPr b="1" sz="1600">
              <a:solidFill>
                <a:srgbClr val="2B2B2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