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A6B8A-9162-4DB1-A140-4F22991ABDA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0C645-C61D-427E-AA79-FDFFA6180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38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0C645-C61D-427E-AA79-FDFFA61808F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5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0C645-C61D-427E-AA79-FDFFA61808F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4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07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49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52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7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63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6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45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39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7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42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8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1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7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7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79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0132-9D7F-4B8C-AAAE-C246C18BAEF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52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C8B475-0BF4-C7DC-D1CA-9D5BBCC3EF21}"/>
              </a:ext>
            </a:extLst>
          </p:cNvPr>
          <p:cNvSpPr/>
          <p:nvPr/>
        </p:nvSpPr>
        <p:spPr>
          <a:xfrm>
            <a:off x="512233" y="0"/>
            <a:ext cx="100157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3C557-428A-A8A9-1ACC-9F443EA79529}"/>
              </a:ext>
            </a:extLst>
          </p:cNvPr>
          <p:cNvSpPr txBox="1"/>
          <p:nvPr/>
        </p:nvSpPr>
        <p:spPr>
          <a:xfrm>
            <a:off x="5693830" y="4869380"/>
            <a:ext cx="46058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Выполнила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Боровинских П.А.,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студентка группы ИСиП</a:t>
            </a:r>
            <a:r>
              <a:rPr lang="ru-RU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-401</a:t>
            </a:r>
          </a:p>
          <a:p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Бодня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 Н.В.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5E8210A-DFF2-0A85-870A-29B87707CA9D}"/>
              </a:ext>
            </a:extLst>
          </p:cNvPr>
          <p:cNvSpPr txBox="1">
            <a:spLocks/>
          </p:cNvSpPr>
          <p:nvPr/>
        </p:nvSpPr>
        <p:spPr>
          <a:xfrm>
            <a:off x="626530" y="881488"/>
            <a:ext cx="9254069" cy="4135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000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ТЕМА ДИПЛОМНОГО ПРОЕКТА: </a:t>
            </a:r>
            <a:b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Разработка сайта для детского оздоровительного лагеря </a:t>
            </a:r>
            <a:b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АО «ЧЭМК»</a:t>
            </a: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42DAA495-8036-4BAC-CBC6-6EBF8DF07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5" t="8700" r="33925" b="8528"/>
          <a:stretch/>
        </p:blipFill>
        <p:spPr bwMode="auto">
          <a:xfrm>
            <a:off x="7938698" y="771421"/>
            <a:ext cx="1510389" cy="15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2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4726-26F4-B5D2-ECE6-98212B41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237066"/>
            <a:ext cx="8596668" cy="762000"/>
          </a:xfrm>
        </p:spPr>
        <p:txBody>
          <a:bodyPr>
            <a:normAutofit/>
          </a:bodyPr>
          <a:lstStyle/>
          <a:p>
            <a:r>
              <a:rPr lang="ru-RU" dirty="0"/>
              <a:t>ЭКОНОМИЧЕСКАЯ ЭФФЕКТИВНОСТЬ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C6BD1A23-E044-080C-B33A-CD31F9C70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66" y="2480734"/>
            <a:ext cx="2506134" cy="250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BA051-CE6B-1C4A-4F01-188522F89643}"/>
              </a:ext>
            </a:extLst>
          </p:cNvPr>
          <p:cNvSpPr txBox="1"/>
          <p:nvPr/>
        </p:nvSpPr>
        <p:spPr>
          <a:xfrm>
            <a:off x="609601" y="3557952"/>
            <a:ext cx="723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Коэффициент экономической эффективности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4,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693D8-DE34-6D43-DB44-F38A3E6D3094}"/>
              </a:ext>
            </a:extLst>
          </p:cNvPr>
          <p:cNvSpPr txBox="1"/>
          <p:nvPr/>
        </p:nvSpPr>
        <p:spPr>
          <a:xfrm>
            <a:off x="609601" y="1230853"/>
            <a:ext cx="7490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Капитальные затраты -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423 703,23 руб.</a:t>
            </a:r>
            <a:endParaRPr lang="ru-RU" sz="3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BD875-8239-7F8C-C6A7-1267E7759394}"/>
              </a:ext>
            </a:extLst>
          </p:cNvPr>
          <p:cNvSpPr txBox="1"/>
          <p:nvPr/>
        </p:nvSpPr>
        <p:spPr>
          <a:xfrm>
            <a:off x="609601" y="4983815"/>
            <a:ext cx="557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Срок окупаемости-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88 дней</a:t>
            </a:r>
            <a:endParaRPr lang="ru-RU" sz="3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88B2E-890E-C248-FAFB-EC2E2D9ABB69}"/>
              </a:ext>
            </a:extLst>
          </p:cNvPr>
          <p:cNvSpPr txBox="1"/>
          <p:nvPr/>
        </p:nvSpPr>
        <p:spPr>
          <a:xfrm>
            <a:off x="609601" y="2148181"/>
            <a:ext cx="61002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Годовой экономический эффект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1 757 757 руб.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1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3B09B-8CD9-C520-2524-2C47E243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933" y="389071"/>
            <a:ext cx="3699933" cy="85513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E529DBD7-DCAD-F487-8D41-036AB3F7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6733"/>
            <a:ext cx="3464393" cy="33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46AED-F0CF-62A9-472E-94C9F3332F25}"/>
              </a:ext>
            </a:extLst>
          </p:cNvPr>
          <p:cNvSpPr txBox="1"/>
          <p:nvPr/>
        </p:nvSpPr>
        <p:spPr>
          <a:xfrm>
            <a:off x="603250" y="1244204"/>
            <a:ext cx="61002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Проектирование и реализация модуля онлайн-бронирования для детского оздоровительного лагеря АО «ЧЭМК» завершены.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B198C-E911-0CDB-D0CA-A49B7598F330}"/>
              </a:ext>
            </a:extLst>
          </p:cNvPr>
          <p:cNvSpPr txBox="1"/>
          <p:nvPr/>
        </p:nvSpPr>
        <p:spPr>
          <a:xfrm>
            <a:off x="3318933" y="3290624"/>
            <a:ext cx="61700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Цель была достигнута, задачи были выполнены, экономическая эффективность доказана примером.</a:t>
            </a:r>
          </a:p>
          <a:p>
            <a:r>
              <a:rPr lang="ru-RU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выполнении поставленных задач было выявлено дальнейшие развитие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6191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1428F-5798-7DC9-6749-35463B0FDC15}"/>
              </a:ext>
            </a:extLst>
          </p:cNvPr>
          <p:cNvSpPr txBox="1"/>
          <p:nvPr/>
        </p:nvSpPr>
        <p:spPr>
          <a:xfrm>
            <a:off x="1299271" y="2771987"/>
            <a:ext cx="8638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6659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F6AA3-5473-25CF-B270-F2867065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5" y="364067"/>
            <a:ext cx="8212665" cy="821267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ХАРАКТЕРИСТИКА ПРЕДПРИЯТИЯ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3F550-AA37-F52A-C4B2-BF445C6BC8CF}"/>
              </a:ext>
            </a:extLst>
          </p:cNvPr>
          <p:cNvSpPr txBox="1"/>
          <p:nvPr/>
        </p:nvSpPr>
        <p:spPr>
          <a:xfrm>
            <a:off x="626535" y="1109135"/>
            <a:ext cx="87206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Челябинский электрометаллургический комбинат( АО «ЧЭМК»)- </a:t>
            </a:r>
            <a:r>
              <a:rPr lang="ru-RU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YS Text"/>
              </a:rPr>
              <a:t>крупнейший производитель ферросплавов в России, находится в Челябинске.</a:t>
            </a:r>
          </a:p>
          <a:p>
            <a:pPr algn="l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YS Text"/>
                <a:cs typeface="Segoe UI" panose="020B0502040204020203" pitchFamily="34" charset="0"/>
              </a:rPr>
              <a:t>Основан в 1929 году.</a:t>
            </a:r>
            <a:endParaRPr lang="ru-RU" sz="2400" i="0" dirty="0">
              <a:solidFill>
                <a:schemeClr val="accent6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D03EEE45-05C2-E9A9-7D58-6885AEC4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8" y="2678795"/>
            <a:ext cx="6652916" cy="374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5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B5119-E4F9-7B5A-8FAB-372EFE2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ДИПЛОМНОГО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A78C5-FBDF-3CF0-2A45-9B4A6C3BB736}"/>
              </a:ext>
            </a:extLst>
          </p:cNvPr>
          <p:cNvSpPr txBox="1"/>
          <p:nvPr/>
        </p:nvSpPr>
        <p:spPr>
          <a:xfrm>
            <a:off x="514793" y="1736671"/>
            <a:ext cx="8921750" cy="2031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15000"/>
              </a:lnSpc>
            </a:pPr>
            <a:r>
              <a:rPr lang="ru-RU" sz="28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Целью данного дипломного проекта является разработка и внедрение модуля онлайн-бронирования для детского оздоровительного лагеря АО «ЧЭМК».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A17631F9-7489-E24A-E891-C68BC49D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31046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9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E0B4B-A126-4785-929F-DF408990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Segoe UI" panose="020B0502040204020203" pitchFamily="34" charset="0"/>
                <a:cs typeface="Segoe UI" panose="020B0502040204020203" pitchFamily="34" charset="0"/>
              </a:rPr>
              <a:t>ПОСТАНОВКА ЗАДАЧИ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5648F770-4651-111E-9004-740A9BAB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15" y="3429000"/>
            <a:ext cx="2633135" cy="197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F347C-7FA5-6D6B-7FD0-0CB869B06CAE}"/>
              </a:ext>
            </a:extLst>
          </p:cNvPr>
          <p:cNvSpPr txBox="1"/>
          <p:nvPr/>
        </p:nvSpPr>
        <p:spPr>
          <a:xfrm>
            <a:off x="594783" y="1684866"/>
            <a:ext cx="5348817" cy="3955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Определить функциональные требования к модулю онлайн-бронирования путевок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Построение структуры приложения.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Разработка ТЗ.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Реализовать пользовательский интерфейс для удобного взаимодействия родителей с системой бронирования.  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Реализовать функциональную часть модуля.</a:t>
            </a:r>
          </a:p>
        </p:txBody>
      </p:sp>
    </p:spTree>
    <p:extLst>
      <p:ext uri="{BB962C8B-B14F-4D97-AF65-F5344CB8AC3E}">
        <p14:creationId xmlns:p14="http://schemas.microsoft.com/office/powerpoint/2010/main" val="82031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1CAF4-4FD3-C187-7AA1-4BDBD8B1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5" y="347285"/>
            <a:ext cx="9160933" cy="1320800"/>
          </a:xfrm>
        </p:spPr>
        <p:txBody>
          <a:bodyPr/>
          <a:lstStyle/>
          <a:p>
            <a:r>
              <a:rPr lang="ru-RU" dirty="0"/>
              <a:t>КОНТЕКСТНАЯ ДИАГРАММА «КАК ЕСТЬ»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A90A11-0E2F-8F16-576C-6DBD0926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1126067"/>
            <a:ext cx="7876153" cy="53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1CAF4-4FD3-C187-7AA1-4BDBD8B1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18" y="186570"/>
            <a:ext cx="9413028" cy="1320800"/>
          </a:xfrm>
        </p:spPr>
        <p:txBody>
          <a:bodyPr/>
          <a:lstStyle/>
          <a:p>
            <a:r>
              <a:rPr lang="ru-RU" dirty="0"/>
              <a:t>ДЕКОМПОЗИЦИЯ ДИАГРАММЫ «КАК ЕСТЬ»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366A71-B19C-3D56-1289-AD24A85D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911112"/>
            <a:ext cx="7857066" cy="53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1CAF4-4FD3-C187-7AA1-4BDBD8B1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18" y="186570"/>
            <a:ext cx="9413028" cy="1320800"/>
          </a:xfrm>
        </p:spPr>
        <p:txBody>
          <a:bodyPr/>
          <a:lstStyle/>
          <a:p>
            <a:r>
              <a:rPr lang="ru-RU" dirty="0"/>
              <a:t>КОНТЕКСТНАЯ ДИАГРАММА«КАК БУДЕТ»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F414D0-6A3B-29BF-63C1-3085F4ED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842808"/>
            <a:ext cx="7848600" cy="54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6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3CF42-83D5-5196-0EDD-5D2DCC09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101600"/>
            <a:ext cx="8596668" cy="60113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181A1F-ACAE-803E-5FA8-4016640A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82" y="823977"/>
            <a:ext cx="8194305" cy="552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2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BEE93D0-D151-6B00-9732-40742C92E903}"/>
              </a:ext>
            </a:extLst>
          </p:cNvPr>
          <p:cNvSpPr/>
          <p:nvPr/>
        </p:nvSpPr>
        <p:spPr>
          <a:xfrm>
            <a:off x="7035800" y="0"/>
            <a:ext cx="4445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C38DF-6F37-1AC3-CEB5-5E677595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8" y="223971"/>
            <a:ext cx="8596668" cy="592667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МОДУЛЬ ОНЛАЙН-БРОНИРОВАНИЯ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186DE2-C122-3030-6783-1AE73CE8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5" y="1106819"/>
            <a:ext cx="4787880" cy="4644362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Графика, символ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9F5E2FF-C265-1278-1020-B07495121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1701329"/>
            <a:ext cx="1060489" cy="104140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имвол, логотип, График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980B90B-E69D-BBEC-6125-BBDD6EE7C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2011"/>
            <a:ext cx="1540037" cy="1540037"/>
          </a:xfrm>
          <a:prstGeom prst="rect">
            <a:avLst/>
          </a:prstGeom>
        </p:spPr>
      </p:pic>
      <p:pic>
        <p:nvPicPr>
          <p:cNvPr id="18" name="Рисунок 17" descr="Изображение выглядит как Графика, символ, логотип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450E800-DB0D-BA18-8F24-CF36670C86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29" y="3586562"/>
            <a:ext cx="4301067" cy="1629192"/>
          </a:xfrm>
          <a:prstGeom prst="rect">
            <a:avLst/>
          </a:prstGeom>
        </p:spPr>
      </p:pic>
      <p:pic>
        <p:nvPicPr>
          <p:cNvPr id="4" name="Рисунок 3" descr="Изображение выглядит как мультфильм,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9DAFA1-DB8D-1239-82D3-2B4D70A39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21" y="1528211"/>
            <a:ext cx="1401750" cy="13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8251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609</TotalTime>
  <Words>209</Words>
  <Application>Microsoft Office PowerPoint</Application>
  <PresentationFormat>Широкоэкранный</PresentationFormat>
  <Paragraphs>33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</vt:lpstr>
      <vt:lpstr>Arial</vt:lpstr>
      <vt:lpstr>Segoe UI</vt:lpstr>
      <vt:lpstr>Trebuchet MS</vt:lpstr>
      <vt:lpstr>Wingdings</vt:lpstr>
      <vt:lpstr>Wingdings 3</vt:lpstr>
      <vt:lpstr>YS Text</vt:lpstr>
      <vt:lpstr>Аспект</vt:lpstr>
      <vt:lpstr>Презентация PowerPoint</vt:lpstr>
      <vt:lpstr>ХАРАКТЕРИСТИКА ПРЕДПРИЯТИЯ</vt:lpstr>
      <vt:lpstr>ЦЕЛЬ ДИПЛОМНОГО ПРОЕКТА</vt:lpstr>
      <vt:lpstr>ПОСТАНОВКА ЗАДАЧИ</vt:lpstr>
      <vt:lpstr>КОНТЕКСТНАЯ ДИАГРАММА «КАК ЕСТЬ»</vt:lpstr>
      <vt:lpstr>ДЕКОМПОЗИЦИЯ ДИАГРАММЫ «КАК ЕСТЬ»</vt:lpstr>
      <vt:lpstr>КОНТЕКСТНАЯ ДИАГРАММА«КАК БУДЕТ»</vt:lpstr>
      <vt:lpstr>ПРОЕКТИРОВАНИЕ БАЗЫ ДАННЫХ</vt:lpstr>
      <vt:lpstr>МОДУЛЬ ОНЛАЙН-БРОНИРОВАНИЯ</vt:lpstr>
      <vt:lpstr>ЭКОНОМИЧЕСКАЯ ЭФФЕКТИВНОСТЬ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Полина Боровинских</dc:creator>
  <cp:lastModifiedBy>Полина Боровинских</cp:lastModifiedBy>
  <cp:revision>22</cp:revision>
  <dcterms:created xsi:type="dcterms:W3CDTF">2025-06-05T12:42:17Z</dcterms:created>
  <dcterms:modified xsi:type="dcterms:W3CDTF">2025-06-09T14:29:28Z</dcterms:modified>
</cp:coreProperties>
</file>