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Nunito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d15c713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d15c713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d15c713a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d15c713a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b82a4183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b82a4183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b82a4183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b82a4183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b82a4183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b82a4183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b82a4183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b82a4183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b82a4183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b82a4183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b82a4183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b82a4183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d15c713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d15c713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d15c713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d15c713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w3techs.com/technologies/overview/traffic_analysi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anslated.turbopages.org/proxy_u/en-ru.ru.93c5d7ea-63bbe5d2-0842de3b-74722d776562/loadstorm.com/2014/04/infographic-web-performance-impacts-conversion-rat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понятия оптимизации приложений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43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Сервисы для отслеживания аналитики сайта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30675"/>
            <a:ext cx="2642175" cy="8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558025" y="2118850"/>
            <a:ext cx="300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</a:rPr>
              <a:t>Google Analytics — еще один бесплатный инструмент и настоящий мастхэв для маркетологов. Согласно </a:t>
            </a:r>
            <a:r>
              <a:rPr lang="ru" sz="1150" u="sng">
                <a:solidFill>
                  <a:srgbClr val="1D9EF9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статистике</a:t>
            </a: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</a:rPr>
              <a:t>, 57% всех сайтов в интернете отслеживают посетителей с помощью Google Analytics.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4092225" y="1075600"/>
            <a:ext cx="4642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</a:rPr>
              <a:t>Для работы нужно также установить специальный код на сайт. С помощью этого счетчика можно собрать данные о:</a:t>
            </a:r>
            <a:endParaRPr sz="1150">
              <a:solidFill>
                <a:srgbClr val="36436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56521"/>
              </a:lnSpc>
              <a:spcBef>
                <a:spcPts val="1800"/>
              </a:spcBef>
              <a:spcAft>
                <a:spcPts val="0"/>
              </a:spcAft>
              <a:buClr>
                <a:srgbClr val="364364"/>
              </a:buClr>
              <a:buSzPts val="1150"/>
              <a:buNone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</a:rPr>
              <a:t>источниках трафика,</a:t>
            </a:r>
            <a:endParaRPr sz="1150">
              <a:solidFill>
                <a:srgbClr val="36436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64364"/>
              </a:buClr>
              <a:buSzPts val="1150"/>
              <a:buNone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</a:rPr>
              <a:t>самых посещаемых страницах, </a:t>
            </a:r>
            <a:endParaRPr sz="1150">
              <a:solidFill>
                <a:srgbClr val="36436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64364"/>
              </a:buClr>
              <a:buSzPts val="1150"/>
              <a:buNone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</a:rPr>
              <a:t>геолокации посетителей,</a:t>
            </a:r>
            <a:endParaRPr sz="1150">
              <a:solidFill>
                <a:srgbClr val="36436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64364"/>
              </a:buClr>
              <a:buSzPts val="1150"/>
              <a:buNone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</a:rPr>
              <a:t>данных пользователей (пол, возраст),</a:t>
            </a:r>
            <a:endParaRPr sz="1150">
              <a:solidFill>
                <a:srgbClr val="36436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64364"/>
              </a:buClr>
              <a:buSzPts val="1150"/>
              <a:buNone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</a:rPr>
              <a:t>устройствах входа,</a:t>
            </a:r>
            <a:endParaRPr sz="1150">
              <a:solidFill>
                <a:srgbClr val="36436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64364"/>
              </a:buClr>
              <a:buSzPts val="1150"/>
              <a:buNone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</a:rPr>
              <a:t>браузерах,</a:t>
            </a:r>
            <a:endParaRPr sz="1150">
              <a:solidFill>
                <a:srgbClr val="364364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64364"/>
              </a:buClr>
              <a:buSzPts val="1150"/>
              <a:buNone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</a:rPr>
              <a:t>источниках перехода: соцсетях, кросс-ссылках, рекламе в поиске и так далее.</a:t>
            </a:r>
            <a:endParaRPr sz="1150">
              <a:solidFill>
                <a:srgbClr val="36436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51500" y="481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Сервисы для отслеживания аналитики сайта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30604" l="0" r="0" t="28088"/>
          <a:stretch/>
        </p:blipFill>
        <p:spPr>
          <a:xfrm>
            <a:off x="605275" y="1334950"/>
            <a:ext cx="2694400" cy="5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569325" y="1811575"/>
            <a:ext cx="27663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</a:rPr>
              <a:t>Matomo Analytics — удобный бесплатный плагин WordPress, с помощью которого можно проанализировать данные сайта. Сами разработчики заявляют, что Matomo Analytics — «главная альтернатива Гугл Аналитике». 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b="27990" l="0" r="0" t="28301"/>
          <a:stretch/>
        </p:blipFill>
        <p:spPr>
          <a:xfrm>
            <a:off x="3573575" y="1307713"/>
            <a:ext cx="2433611" cy="5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3573575" y="1963575"/>
            <a:ext cx="2584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</a:rPr>
              <a:t>Calltouch — сервис для построения полноценной сквозной аналитики от показов и бюджета рекламы до лидов, сделок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0650" y="1100200"/>
            <a:ext cx="2380224" cy="1245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6227250" y="2304875"/>
            <a:ext cx="24825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</a:rPr>
              <a:t>Finteza — полностью русифицированный сервис веб-аналитики, который позволяет с высокой точностью определить качество трафика и его источники, получить полную картину по аудитории, выявить ошибки в работе ресурса и запустить рекламу на сайте.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218350" y="4617800"/>
            <a:ext cx="469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https://www.reg.ru/blog/chto-takoe-veb-analitika-i-gde-ee-otslezhivat/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2616700"/>
            <a:ext cx="7505700" cy="18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600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Оптимизация приложения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</a:t>
            </a:r>
            <a:r>
              <a:rPr b="1" lang="ru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это</a:t>
            </a: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процесс модификации программной системы, чтобы какой-то ее аспект работал более эффективно или использовал меньше ресурсов</a:t>
            </a:r>
            <a:r>
              <a:rPr lang="ru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20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450" y="375613"/>
            <a:ext cx="3581400" cy="18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8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Согласно </a:t>
            </a:r>
            <a:r>
              <a:rPr lang="ru" sz="1808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исследованию Aberdeen Group</a:t>
            </a:r>
            <a:r>
              <a:rPr lang="ru" sz="1808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каждая </a:t>
            </a:r>
            <a:r>
              <a:rPr b="1" lang="ru" sz="1808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секундная</a:t>
            </a:r>
            <a:r>
              <a:rPr lang="ru" sz="1808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задержка во времени загрузки страницы приводит:</a:t>
            </a:r>
            <a:endParaRPr sz="1808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6192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●"/>
            </a:pPr>
            <a:r>
              <a:rPr lang="ru" sz="1808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 11% меньше просмотров страниц</a:t>
            </a:r>
            <a:endParaRPr sz="1808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6192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●"/>
            </a:pPr>
            <a:r>
              <a:rPr lang="ru" sz="1808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Снижение удовлетворенности клиентов на 16%</a:t>
            </a:r>
            <a:endParaRPr sz="1808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6192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Arial"/>
              <a:buChar char="●"/>
            </a:pPr>
            <a:r>
              <a:rPr lang="ru" sz="1808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7% потери конверсий</a:t>
            </a:r>
            <a:endParaRPr sz="1808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"/>
              <a:t>Оптимизация скорости веб-сайта влияет на ключевые факторы успеха веб-сайта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304925" y="1990725"/>
            <a:ext cx="8348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Arial"/>
              <a:buAutoNum type="arabicPeriod"/>
            </a:pPr>
            <a:r>
              <a:rPr b="1" lang="ru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Конверсия:</a:t>
            </a:r>
            <a:r>
              <a:rPr lang="ru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это означает заставить ваших посетителей делать то, что вы от них хотите.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Arial"/>
              <a:buAutoNum type="arabicPeriod"/>
            </a:pPr>
            <a:r>
              <a:rPr b="1" lang="ru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Видимость:</a:t>
            </a:r>
            <a:r>
              <a:rPr lang="ru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это означает, насколько легко пользователи могут найти ваш сайт. Другими словами, результаты ранжирования в Google. Google понизил рейтинг медленно работающего веб-сайта. Рейтинг также учитывает мобильные версии страниц.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Arial"/>
              <a:buAutoNum type="arabicPeriod"/>
            </a:pPr>
            <a:r>
              <a:rPr b="1" lang="ru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Удобство использования:</a:t>
            </a:r>
            <a:r>
              <a:rPr lang="ru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если веб-сайт работает хорошо, он обеспечивает лучший пользовательский интерфейс, что приводит к более высокому уровню удовлетворенности клиентов. Это также влияет на количество постоянных клиентов.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481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ускорять?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25" y="1193625"/>
            <a:ext cx="5867375" cy="35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оптимизации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65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500"/>
              <a:t>Поисковая оптимизация: </a:t>
            </a: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комплекс мероприятий по внутренней и внешней оптимизации для поднятия позиций сайта в результатах вы</a:t>
            </a:r>
            <a:r>
              <a:rPr lang="ru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дачи поисковых систем</a:t>
            </a: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по </a:t>
            </a: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определенным</a:t>
            </a: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запросам пользователей, с целью увеличения сетевого трафика (для информационных ресурсов) и потенциальных клиентов (для коммерческих ресурсов) и последующей монетизации (получение дохода) этого трафика. Результат — сайт выводится на первые позиции поиска.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50"/>
              <a:buFont typeface="Arial"/>
              <a:buAutoNum type="arabicPeriod"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Оптимизация сети 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50"/>
              <a:buFont typeface="Arial"/>
              <a:buAutoNum type="arabicPeriod"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Оптимизация клиента: HTML, CSS, JavaScript, изображения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50"/>
              <a:buFont typeface="Arial"/>
              <a:buAutoNum type="arabicPeriod"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Оптимизация бизнес-логики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50"/>
              <a:buFont typeface="Arial"/>
              <a:buAutoNum type="arabicPeriod"/>
            </a:pPr>
            <a:r>
              <a:rPr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Оптимизация базы данных</a:t>
            </a:r>
            <a:endParaRPr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619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Оптимизация – это конкретные цифры, а не ощущения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573750"/>
            <a:ext cx="7505700" cy="31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Nunito ExtraBold"/>
                <a:ea typeface="Nunito ExtraBold"/>
                <a:cs typeface="Nunito ExtraBold"/>
                <a:sym typeface="Nunito ExtraBold"/>
              </a:rPr>
              <a:t>Веб-аналитика — это сбор данных о сайте. Полученные данные помогают логически продумать свои дальнейшие действия и улучшить показатели сайта. 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l">
              <a:lnSpc>
                <a:spcPct val="15652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 помощью аналитики можно получить множество полезных данных, например: </a:t>
            </a:r>
            <a:endParaRPr sz="1150">
              <a:solidFill>
                <a:srgbClr val="3643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148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64364"/>
              </a:buClr>
              <a:buSzPct val="100000"/>
              <a:buFont typeface="Arial"/>
              <a:buAutoNum type="arabicPeriod"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Количество посещений и посетителей сайта в любом промежутке времени — день, неделя, месяц, год. </a:t>
            </a:r>
            <a:endParaRPr sz="1150">
              <a:solidFill>
                <a:srgbClr val="3643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148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64364"/>
              </a:buClr>
              <a:buSzPct val="100000"/>
              <a:buFont typeface="Arial"/>
              <a:buAutoNum type="arabicPeriod"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Время нахождения пользователей на сайте.</a:t>
            </a:r>
            <a:endParaRPr sz="1150">
              <a:solidFill>
                <a:srgbClr val="3643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148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64364"/>
              </a:buClr>
              <a:buSzPct val="100000"/>
              <a:buFont typeface="Arial"/>
              <a:buAutoNum type="arabicPeriod"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Количество и глубина просмотров страниц пользователями.</a:t>
            </a:r>
            <a:endParaRPr sz="1150">
              <a:solidFill>
                <a:srgbClr val="3643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148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64364"/>
              </a:buClr>
              <a:buSzPct val="100000"/>
              <a:buFont typeface="Arial"/>
              <a:buAutoNum type="arabicPeriod"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Показатели отказов.</a:t>
            </a:r>
            <a:endParaRPr sz="1150">
              <a:solidFill>
                <a:srgbClr val="3643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148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64364"/>
              </a:buClr>
              <a:buSzPct val="100000"/>
              <a:buFont typeface="Arial"/>
              <a:buAutoNum type="arabicPeriod"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Переходы по внутренним ссылкам сайта.</a:t>
            </a:r>
            <a:endParaRPr sz="1150">
              <a:solidFill>
                <a:srgbClr val="3643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148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64364"/>
              </a:buClr>
              <a:buSzPct val="100000"/>
              <a:buFont typeface="Arial"/>
              <a:buAutoNum type="arabicPeriod"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Переходы из внешних источников, например, социальных сетей или email-рассылок. </a:t>
            </a:r>
            <a:endParaRPr sz="1150">
              <a:solidFill>
                <a:srgbClr val="3643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148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64364"/>
              </a:buClr>
              <a:buSzPct val="100000"/>
              <a:buFont typeface="Arial"/>
              <a:buAutoNum type="arabicPeriod"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Множество данных о вашей аудитории: возраст, пол, местоположение, социальных статус и другое. </a:t>
            </a:r>
            <a:endParaRPr sz="1150">
              <a:solidFill>
                <a:srgbClr val="3643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6148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rgbClr val="364364"/>
              </a:buClr>
              <a:buSzPct val="100000"/>
              <a:buFont typeface="Arial"/>
              <a:buAutoNum type="arabicPeriod"/>
            </a:pP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Технические показатели сайта: скорость загрузки страниц, нагрузка, корректность отображения в разных браузерах и др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562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веб-аналитики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447150" y="1279050"/>
            <a:ext cx="5586000" cy="32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92857"/>
              <a:buAutoNum type="arabicPeriod"/>
            </a:pPr>
            <a:r>
              <a:rPr b="1" lang="ru" sz="1400"/>
              <a:t>Стандартная</a:t>
            </a:r>
            <a:r>
              <a:rPr lang="ru" sz="12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или классическая, аналитика нацелена только на сайт. Этот вид дает общее представление о том, что происходит на конкретной странице, например, как вел себя пользователь перед тем, как совершил конверсию.</a:t>
            </a:r>
            <a:endParaRPr sz="1250">
              <a:solidFill>
                <a:srgbClr val="3643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каких сайтов подойдет:</a:t>
            </a: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для всех.</a:t>
            </a:r>
            <a:endParaRPr sz="1250">
              <a:solidFill>
                <a:srgbClr val="3643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92857"/>
              <a:buAutoNum type="arabicPeriod"/>
            </a:pPr>
            <a:r>
              <a:rPr b="1" lang="ru" sz="1400"/>
              <a:t>Сквозная</a:t>
            </a:r>
            <a:r>
              <a:rPr lang="ru" sz="1400"/>
              <a:t> </a:t>
            </a:r>
            <a:r>
              <a:rPr lang="ru" sz="12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(комплексная) аналитика дает возможность взглянуть на весь путь пользователя от А до Я, где А — первый показ рекламы, а Я — совершение покупки. С помощью комплексной аналитики можно собрать полную информацию о работе сайта и входящем трафике. Это позволяет решать множество проблем — от плохой посещаемости до низких позиций в поисковой выдаче. Также можно посчитать расходы и доходы с каждого канала: контекстной рекламы, SEO, email-рассылок, соцсетей и др.</a:t>
            </a:r>
            <a:endParaRPr sz="1250">
              <a:solidFill>
                <a:srgbClr val="3643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каких сайтов подойдет:</a:t>
            </a:r>
            <a:r>
              <a:rPr lang="ru" sz="1150">
                <a:solidFill>
                  <a:srgbClr val="3643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для коммерческих сайтов, использующих несколько маркетинговых каналов. </a:t>
            </a:r>
            <a:endParaRPr sz="1250">
              <a:solidFill>
                <a:srgbClr val="3643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575" y="236500"/>
            <a:ext cx="2941150" cy="220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51500" y="445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Сервисы для отслеживания аналитики сайта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28902" l="4542" r="7599" t="27166"/>
          <a:stretch/>
        </p:blipFill>
        <p:spPr>
          <a:xfrm>
            <a:off x="751950" y="1254075"/>
            <a:ext cx="2304850" cy="6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404375" y="1916700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364364"/>
                </a:solidFill>
                <a:highlight>
                  <a:srgbClr val="FFFFFF"/>
                </a:highlight>
              </a:rPr>
              <a:t>После подключения можно отследить источники трафика, проанализировать поведение пользователей, изучить популярные поисковые запросы, отследить переходы по UTM-меткам (специальным ссылкам) и создавать практически любые отчеты.</a:t>
            </a:r>
            <a:endParaRPr sz="1500"/>
          </a:p>
        </p:txBody>
      </p:sp>
      <p:sp>
        <p:nvSpPr>
          <p:cNvPr id="181" name="Google Shape;181;p21"/>
          <p:cNvSpPr txBox="1"/>
          <p:nvPr/>
        </p:nvSpPr>
        <p:spPr>
          <a:xfrm>
            <a:off x="3655525" y="1148925"/>
            <a:ext cx="44805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364364"/>
                </a:solidFill>
                <a:highlight>
                  <a:srgbClr val="FFFFFF"/>
                </a:highlight>
              </a:rPr>
              <a:t>«</a:t>
            </a:r>
            <a:r>
              <a:rPr b="1" lang="ru" sz="1250">
                <a:solidFill>
                  <a:srgbClr val="364364"/>
                </a:solidFill>
                <a:highlight>
                  <a:srgbClr val="FFFFFF"/>
                </a:highlight>
              </a:rPr>
              <a:t>Вебвизор</a:t>
            </a:r>
            <a:r>
              <a:rPr lang="ru" sz="1250">
                <a:solidFill>
                  <a:srgbClr val="364364"/>
                </a:solidFill>
                <a:highlight>
                  <a:srgbClr val="FFFFFF"/>
                </a:highlight>
              </a:rPr>
              <a:t>». Инструмент позволяет увидеть, как ведут себя посетители на страницах сайта: полную карту кликов, выделения текста, переходы по кнопкам, оценить глубину скроллинга и так далее. </a:t>
            </a:r>
            <a:endParaRPr sz="1250">
              <a:solidFill>
                <a:srgbClr val="36436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364364"/>
                </a:solidFill>
                <a:highlight>
                  <a:srgbClr val="FFFFFF"/>
                </a:highlight>
              </a:rPr>
              <a:t>С помощью </a:t>
            </a:r>
            <a:r>
              <a:rPr b="1" lang="ru" sz="1250">
                <a:solidFill>
                  <a:srgbClr val="364364"/>
                </a:solidFill>
                <a:highlight>
                  <a:srgbClr val="FFFFFF"/>
                </a:highlight>
              </a:rPr>
              <a:t>карты кликов</a:t>
            </a:r>
            <a:r>
              <a:rPr lang="ru" sz="1250">
                <a:solidFill>
                  <a:srgbClr val="364364"/>
                </a:solidFill>
                <a:highlight>
                  <a:srgbClr val="FFFFFF"/>
                </a:highlight>
              </a:rPr>
              <a:t> и специальной цветовой градации вы сможете понять, с какими элементами сайта пользователи взаимодействуют чаще всего. </a:t>
            </a:r>
            <a:r>
              <a:rPr b="1" lang="ru" sz="1250">
                <a:solidFill>
                  <a:srgbClr val="364364"/>
                </a:solidFill>
                <a:highlight>
                  <a:srgbClr val="FFFFFF"/>
                </a:highlight>
              </a:rPr>
              <a:t>Карта ссылок</a:t>
            </a:r>
            <a:r>
              <a:rPr i="1" lang="ru" sz="1250">
                <a:solidFill>
                  <a:srgbClr val="364364"/>
                </a:solidFill>
                <a:highlight>
                  <a:srgbClr val="FFFFFF"/>
                </a:highlight>
              </a:rPr>
              <a:t> </a:t>
            </a:r>
            <a:r>
              <a:rPr lang="ru" sz="1250">
                <a:solidFill>
                  <a:srgbClr val="364364"/>
                </a:solidFill>
                <a:highlight>
                  <a:srgbClr val="FFFFFF"/>
                </a:highlight>
              </a:rPr>
              <a:t>работает аналогично — чем ярче цвет, тем чаще посетители переходят по ссылке.</a:t>
            </a:r>
            <a:endParaRPr sz="1250">
              <a:solidFill>
                <a:srgbClr val="364364"/>
              </a:solidFill>
              <a:highlight>
                <a:srgbClr val="FFFFFF"/>
              </a:highlight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438" y="3354125"/>
            <a:ext cx="5689763" cy="14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