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578f646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578f646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d1e4d424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d1e4d424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d1e4d424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d1e4d424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Spider.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Паук – это программа, которая скачивает веб-страницы тем же способом, что и браузер пользователя. Отличие состоит в том, что браузер отображает информацию, содержащуюся на странице (текстовую, графическую и т.д.), паук же не имеет никаких визуальных компонент и работает напрямую с html-текстом страницы (вы можете сделать «просмотр html-кода» в вашем браузере, чтобы увидеть «сырой» html-текст).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Crawler.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Выделяет все ссылки, присутствующие на странице. Его задача – определить, куда дальше должен идти паук, основываясь на ссылках или исходя из заранее заданного списка адресов. Краулер, следуя по найденным ссылкам, осуществляет поиск новых документов, еще неизвестных поисковой системе.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Indexer.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Индексатор разбирает страницу на составные части и анализирует их. Выделяются и анализируются различные элементы страницы, такие как текст, заголовки, структурные и стилевые особенности, специальные служебные html-теги и т.д.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Database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. База данных – это хранилище всех данных, которые поисковая система скачивает и анализирует. Иногда базу данных называют индексом поисковой системы.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Search Engine Results Engine.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Система выдачи результатов занимается ранжированием страниц. Она решает, какие страницы удовлетворяют запросу пользователя, и в каком порядке они должны быть отсортированы. Это происходит согласно алгоритмам ранжирования поисковой системы. Эта информация является наиболее ценной и интересной для нас – именно с этим компонентом поисковой системы взаимодействует оптимизатор, пытаясь улучшить позиции сайта в выдаче, поэтому в дальнейшем мы подробно рассмотрим все факторы, влияющие на ранжирование результатов.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Web server.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Как правило, на сервере присутствует html-страница с полем ввода, в котором пользователь может задать интересующий его поисковый термин. Веб-сервер также отвечает за выдачу результатов пользователю в виде html-страницы.</a:t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578f64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578f64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d1e4d424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d1e4d424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1. Подготовка и планирование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Прежде чем предпринимать конкретные действия в SEO, нужно определиться с целями, стратегией и инструментами продвижения. Для этого проводятся: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Аудит действующего ресурса — сайт оценивают, насколько он соответствует требованиям поисковых систем. В процессе выявляются ошибки, например: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битые ссылки (ссылки, ведущие на несуществующие страницы, ухудшают пользовательский опыт);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дубли страниц (копии страниц затрудняют продвижение, понижают рейтинг в поиске);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медленная загрузка сайта (есть большой риск, что пользователь не дождется и уйдет);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неправильное отображение на мобильных устройствах (увеличивает число отказов у мобильной аудитории, ухудшает ранжирование).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Анализ конкурентных сайтов — сбор и сравнение данных по посещаемости и источникам трафика, количеству страниц, поисковым запросам, видимости в поисковых системах и другое.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Сбор и кластеризация семантического ядра — подбор и группировка поисковых запросов пользователей под которые будет продвигаться сайт. С учетом собранных ключевых слов и фраз: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определяется структура сайта (например, может быть принято решение о создании дополнительных страниц, усложнении существующей иерархии);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производится оптимизация метатегов, заголовков, текста, описаний картинок и других элементов на сайте;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подбираются целевые страницы под контекстную рекламу, а также настраиваются показы объявлений.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d1e4d424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d1e4d424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2. Внутренняя оптимизация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К работам по внутренней оптимизации относят: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наполнение сайта контентом — написание статей в блог, заполнение товарных карточек в интернет-магазине, загрузка видео на сайт и другой контент;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прописывание уникальных метатегов (title, description) к каждой странице и оптимизацию текста в соответствии с собранным семантическим ядром;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перелинковку — связывание страниц сайта между собой ссылками (например, в статье «Как использовать товар» логично поставить ссылку на карточку этого товара и наоборот).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Внутренняя оптимизация также включает сугубо технические работы: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настройку robots.txt и sitemap.xml — это файлы с инструкциями для поисковых роботов, которые нужны, например, чтобы запретить индексировать одни страницы и ускорить попадание в поиск других;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настройку редиректов (переадресации) — что важно, например, при переносе сайта с одного домена на другой (например, site.ru → site.com), изменении адреса страницы (site.ru/trendy2018 → site.ru/trendy2019);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удаление дублей страниц и битых ссылок, устранение проблем с адаптивностью и скоростью загрузки и так далее.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0ef6798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0ef6798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К работе над внешними факторами приступают, когда хорошо выполнена внутренняя оптимизация и проделаны все технические работы.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0ef6798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0ef6798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На этапе разработки и тестирования невозможно учесть все нюансы взаимодействия пользователей с сайтом. То, что изначально кажется разумным для разработчика и заказчика, может оказаться неудобным для большинства посетителей. Системы веб-аналитики показывают, как пользователи ведут себя на сайте, и позволяют строить гипотезы по дальнейшему совершенствованию ресурса.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578f64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578f64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AlBPgsJO6R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master.yandex.ru/sq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sales.ru/blogs/university/audit-sajta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earch.google.com/test/mobile-friendly" TargetMode="External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killbox.ru/media/marketing/dlya_chego_nuzhno_se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checktrust.ru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CompTek" TargetMode="External"/><Relationship Id="rId4" Type="http://schemas.openxmlformats.org/officeDocument/2006/relationships/hyperlink" Target="https://ru.wikipedia.org/wiki/%D0%91%D0%B8%D0%B1%D0%BB%D0%B8%D1%8F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ru.wikipedia.org/wiki/%D0%92%D0%BE%D0%BB%D0%BE%D0%B6,_%D0%90%D1%80%D0%BA%D0%B0%D0%B4%D0%B8%D0%B9_%D0%AE%D1%80%D1%8C%D0%B5%D0%B2%D0%B8%D1%87" TargetMode="External"/><Relationship Id="rId6" Type="http://schemas.openxmlformats.org/officeDocument/2006/relationships/hyperlink" Target="https://ru.wikipedia.org/wiki/%D0%A1%D0%B5%D0%B3%D0%B0%D0%BB%D0%BE%D0%B2%D0%B8%D1%87,_%D0%98%D0%BB%D1%8C%D1%8F_%D0%92%D0%B0%D0%BB%D0%B5%D0%BD%D1%82%D0%B8%D0%BD%D0%BE%D0%B2%D0%B8%D1%87" TargetMode="External"/><Relationship Id="rId7" Type="http://schemas.openxmlformats.org/officeDocument/2006/relationships/hyperlink" Target="https://ru.wikipedia.org/wiki/%D0%9B%D0%B5%D0%B1%D0%B5%D0%B4%D0%B5%D0%B2,_%D0%90%D1%80%D1%82%D0%B5%D0%BC%D0%B8%D0%B9_%D0%90%D0%BD%D0%B4%D1%80%D0%B5%D0%B5%D0%B2%D0%B8%D1%87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Поисковая оптимизация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влияет на ранжирование в Яндекс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Качество и уникальность контента.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Внешняя и внутренняя оптимизация.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Ссылочная масса с релевантных сайтов. Возможность легко и быстро купить необходимое количество ссылок на профильных ресурсах привела к спекуляции этим фактором. «Яндекс» контролирует не только количество ссылок и репутацию сайта, на котором они размещены, но и динамику роста ссылочной массы.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Адаптивность страниц.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Поведенческие факторы.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466949" y="1748700"/>
            <a:ext cx="60261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380"/>
              <a:t>Поисковая оптимизация (Search engine optimization, SEO) — комплекс мер, позволяющих улучшить представление сайта в поиске.</a:t>
            </a:r>
            <a:endParaRPr b="1" sz="33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принципы работы поисковых систем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27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Поисковая система состоит из следующих основных компонентов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14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386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46"/>
              <a:buFont typeface="Arial"/>
              <a:buChar char="●"/>
            </a:pPr>
            <a:r>
              <a:rPr i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Spider (паук)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браузероподобная программа, которая скачивает веб-страницы.</a:t>
            </a:r>
            <a:endParaRPr sz="114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3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"/>
              <a:buFont typeface="Arial"/>
              <a:buChar char="●"/>
            </a:pPr>
            <a:r>
              <a:rPr i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Crawler (краулер, «путешествующий» паук)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программа, которая автоматически проходит по всем ссылкам, найденным на странице.</a:t>
            </a:r>
            <a:endParaRPr sz="114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3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"/>
              <a:buFont typeface="Arial"/>
              <a:buChar char="●"/>
            </a:pPr>
            <a:r>
              <a:rPr i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Indexer (индексатор)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программа, которая анализирует веб-страницы, скаченные пауками.</a:t>
            </a:r>
            <a:endParaRPr sz="114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3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"/>
              <a:buFont typeface="Arial"/>
              <a:buChar char="●"/>
            </a:pPr>
            <a:r>
              <a:rPr i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(база данных) 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хранилище скачанных и обработанных страниц.</a:t>
            </a:r>
            <a:endParaRPr sz="114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3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"/>
              <a:buFont typeface="Arial"/>
              <a:buChar char="●"/>
            </a:pPr>
            <a:r>
              <a:rPr i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engine results engine (система выдачи результатов)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извлекает результаты поиска из базы данных.</a:t>
            </a:r>
            <a:endParaRPr sz="114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3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"/>
              <a:buFont typeface="Arial"/>
              <a:buChar char="●"/>
            </a:pPr>
            <a:r>
              <a:rPr i="1"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server (веб-сервер)</a:t>
            </a:r>
            <a:r>
              <a:rPr lang="ru" sz="114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веб-сервер, который осуществляет взаимодействие между пользователем и остальными компонентами поисковой системы.</a:t>
            </a:r>
            <a:endParaRPr sz="1107"/>
          </a:p>
        </p:txBody>
      </p:sp>
      <p:sp>
        <p:nvSpPr>
          <p:cNvPr id="141" name="Google Shape;141;p15"/>
          <p:cNvSpPr txBox="1"/>
          <p:nvPr/>
        </p:nvSpPr>
        <p:spPr>
          <a:xfrm>
            <a:off x="258800" y="4350950"/>
            <a:ext cx="53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Загрузка. Поисковые системы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https://www.youtube.com/watch?v=AlBPgsJO6RA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83775" y="399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040025"/>
            <a:ext cx="75057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Индекс качества сайта (ИКС)</a:t>
            </a:r>
            <a:r>
              <a:rPr lang="ru"/>
              <a:t> - показатель, введенный поисковой системой Яндекс. Узнать ИКС сайта можно по ссылке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https://webmaster.yandex.ru/sqi/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Семантическое ядро </a:t>
            </a:r>
            <a:r>
              <a:rPr b="1" lang="ru" sz="1500">
                <a:solidFill>
                  <a:srgbClr val="0000FF"/>
                </a:solidFill>
              </a:rPr>
              <a:t>сайта</a:t>
            </a:r>
            <a:r>
              <a:rPr b="1" lang="ru" sz="1500">
                <a:solidFill>
                  <a:srgbClr val="0000FF"/>
                </a:solidFill>
              </a:rPr>
              <a:t> (семантика)</a:t>
            </a:r>
            <a:r>
              <a:rPr lang="ru"/>
              <a:t> - список поисковых запросов, которые вводят пользователи в строку поисковой системы для получения той или иной информации.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Посадочная страница</a:t>
            </a:r>
            <a:r>
              <a:rPr lang="ru"/>
              <a:t> - страница сайта, </a:t>
            </a:r>
            <a:r>
              <a:rPr lang="ru"/>
              <a:t>подготовленная</a:t>
            </a:r>
            <a:r>
              <a:rPr lang="ru"/>
              <a:t> и оптимизированная под определенную группу поисковых запросов.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Топ</a:t>
            </a:r>
            <a:r>
              <a:rPr lang="ru"/>
              <a:t> - первая страница результатов выдачи поисковой </a:t>
            </a:r>
            <a:r>
              <a:rPr lang="ru"/>
              <a:t>системы</a:t>
            </a:r>
            <a:r>
              <a:rPr lang="ru"/>
              <a:t>  по конкретному </a:t>
            </a:r>
            <a:r>
              <a:rPr lang="ru"/>
              <a:t>поисковому</a:t>
            </a:r>
            <a:r>
              <a:rPr lang="ru"/>
              <a:t> запросу.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Трафик</a:t>
            </a:r>
            <a:r>
              <a:rPr lang="ru"/>
              <a:t> - количество уникальных посетителей Интернета.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Органический поиск</a:t>
            </a:r>
            <a:r>
              <a:rPr lang="ru"/>
              <a:t> - поисковая выдача без примеси рекламных объявлений и сервисов поисковой системы.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Индексация</a:t>
            </a:r>
            <a:r>
              <a:rPr lang="ru"/>
              <a:t> - занесение </a:t>
            </a:r>
            <a:r>
              <a:rPr lang="ru"/>
              <a:t>страниц</a:t>
            </a:r>
            <a:r>
              <a:rPr lang="ru"/>
              <a:t> сайта в базу (индекс) поисковых систем.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Поисковая выдача </a:t>
            </a:r>
            <a:r>
              <a:rPr lang="ru"/>
              <a:t>- ответ поисковой системы на запрос пользователя в поисковую строку.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Теги </a:t>
            </a:r>
            <a:r>
              <a:rPr lang="ru"/>
              <a:t>- ключевые слова, метки для упорядочивания страниц или материалов.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Бэклинк</a:t>
            </a:r>
            <a:r>
              <a:rPr lang="ru"/>
              <a:t> - ссылка на ваш ресурс на </a:t>
            </a:r>
            <a:r>
              <a:rPr lang="ru"/>
              <a:t>стороннем</a:t>
            </a:r>
            <a:r>
              <a:rPr lang="ru"/>
              <a:t> ресурсе Интернета.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Р</a:t>
            </a:r>
            <a:r>
              <a:rPr b="1" lang="ru" sz="1500">
                <a:solidFill>
                  <a:srgbClr val="0000FF"/>
                </a:solidFill>
              </a:rPr>
              <a:t>елевантность</a:t>
            </a:r>
            <a:r>
              <a:rPr lang="ru"/>
              <a:t> - соответствие содержимого посадочной страницы поисковому запросу.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FF"/>
                </a:solidFill>
              </a:rPr>
              <a:t>Сниппет </a:t>
            </a:r>
            <a:r>
              <a:rPr lang="ru"/>
              <a:t>- краткое описание </a:t>
            </a:r>
            <a:r>
              <a:rPr lang="ru"/>
              <a:t>найденного</a:t>
            </a:r>
            <a:r>
              <a:rPr lang="ru"/>
              <a:t> документа в поисковой выдаче.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40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SEO любого сайта входит: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150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Подготовка и планирование: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Аудит действующего ресурса — сайт оценивают, насколько он соответствует требованиям поисковых систем. (</a:t>
            </a:r>
            <a:r>
              <a:rPr lang="ru" sz="13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https://www.insales.ru/blogs/university/audit-sajta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Анализ конкурентных сайтов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Сбор и кластеризация семантического ядра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2810575"/>
            <a:ext cx="4028950" cy="17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89450" y="4563625"/>
            <a:ext cx="402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Проверить оптимизацию сайта для мобильных устройств можно с помощью </a:t>
            </a:r>
            <a:r>
              <a:rPr lang="ru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теста от Google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875" y="2810575"/>
            <a:ext cx="3947300" cy="17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4714250" y="4563625"/>
            <a:ext cx="390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Пример семантического ядра из медицинской тематики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440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SEO любого сайта входит: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028725"/>
            <a:ext cx="7505700" cy="3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Внутренняя оптимизация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 работам по внутренней оптимизации относят: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наполнение сайта контентом — написание статей в блог, заполнение товарных карточек в интернет-магазине, загрузка видео на сайт и другой контент;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прописывание уникальных метатегов (title, description) к каждой странице и оптимизацию текста в соответствии с собранным семантическим ядром;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перелинковку — связывание страниц сайта между собой ссылками (например, в статье «Как использовать товар» логично поставить ссылку на карточку этого товара и наоборот).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Внутренняя оптимизация также включает сугубо технические работы: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настройку robots.txt и sitemap.xml — это файлы с инструкциями для поисковых роботов, которые нужны, например, чтобы запретить индексировать одни страницы и ускорить попадание в поиск других;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настройку редиректов (переадресации) — что важно, например, при переносе сайта с одного домена на другой (например, site.ru → site.com), изменении адреса страницы (site.ru/trendy2018 → site.ru/trendy2019);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удаление дублей страниц и битых ссылок, устранение проблем с адаптивностью и скоростью загрузки и так далее.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38625" y="4662400"/>
            <a:ext cx="535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https://skillbox.ru/media/marketing/dlya_chego_nuzhno_seo/</a:t>
            </a:r>
            <a:r>
              <a:rPr lang="ru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41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SEO любого сайта входит: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2184950"/>
            <a:ext cx="75057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Внешняя оптимизация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Внешнее SEO включает работу по анализу и добыче ссылок на сайт. Получить их можно, например, за счет: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Упоминаний в СМИ — когда компания пишет статьи на отраслевые ресурсы, дает интервью и экспертные мнения по теме. Или же оказывается в центре скандала, шумихи.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673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Гостевых публикаций — когда компания размещает статьи, содержащие ссылки, на тематических сайтах и в чужих блогах бесплатно или по бартеру.</a:t>
            </a:r>
            <a:endParaRPr sz="15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200" y="938946"/>
            <a:ext cx="5171150" cy="1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7215800" y="1020750"/>
            <a:ext cx="1484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Оценить качество площадки можно с помощью сервиса </a:t>
            </a:r>
            <a:r>
              <a:rPr lang="ru" sz="10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CheckTrust</a:t>
            </a:r>
            <a:r>
              <a:rPr lang="ru" sz="1050">
                <a:highlight>
                  <a:srgbClr val="FFFFFF"/>
                </a:highlight>
              </a:rPr>
              <a:t> (бесплатно — 500 проверок)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397525"/>
            <a:ext cx="753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SEO любого сайта входит: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549000" y="1046125"/>
            <a:ext cx="4221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Поведенческие факторы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Важно постоянно изучать и учитывать пользовательский опыт при работе над сайтом. Поисковики учитывают при ранжировании такие показатели, как: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Глубина просмотра — количество просмотренных страниц. Чем их больше, тем интереснее сайт для пользователя (правда, неактуально для лендингов).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Время на сайте — еще один показатель интереса пользователя к контенту, товарам и услугам.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Показатель отказов — чем выше доля тех, кто сразу уходит с сайта, тем хуже для его рейтинга.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673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Повторные визиты, прямые заходы — эти метрики показывают, что пользователи знают сайт и доверяют ему.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150" y="1312350"/>
            <a:ext cx="4023000" cy="275685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5353650" y="41446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Большинство показателей можно оценить уже в сводке «Яндекс.Метрики»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68675" y="42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Поисковая система Яндекс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5164725" y="1990725"/>
            <a:ext cx="351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52"/>
              <a:buNone/>
            </a:pP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Поисковая система </a:t>
            </a:r>
            <a:r>
              <a:rPr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yandex.ru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была анонсирована компанией </a:t>
            </a:r>
            <a:r>
              <a:rPr lang="ru" sz="913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CompTek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23 сентября 1997 года на выставке Softool, хотя отдельные разработки в области поиска (индексация </a:t>
            </a:r>
            <a:r>
              <a:rPr lang="ru" sz="913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Библии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поиск документов на CD-ROM, поиск по сайту) проводились компанией ещё раньше.</a:t>
            </a:r>
            <a:endParaRPr sz="913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52"/>
              <a:buNone/>
            </a:pP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Название системы — «Яндекс», «Яndex», — придумали вместе </a:t>
            </a:r>
            <a:r>
              <a:rPr lang="ru" sz="913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Аркадий Волож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913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Илья Сегалович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13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52"/>
              <a:buNone/>
            </a:pP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Слово расшифровывалось как </a:t>
            </a:r>
            <a:r>
              <a:rPr b="1"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b="1"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</a:t>
            </a:r>
            <a:r>
              <a:rPr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in</a:t>
            </a:r>
            <a:r>
              <a:rPr b="1"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dex</a:t>
            </a:r>
            <a:r>
              <a:rPr i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(«ещё один индексатор; очередной индексатор») или как «</a:t>
            </a:r>
            <a:r>
              <a:rPr b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Я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зыковой И</a:t>
            </a:r>
            <a:r>
              <a:rPr b="1"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ндекс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». По предложению </a:t>
            </a:r>
            <a:r>
              <a:rPr lang="ru" sz="913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Артемия Лебедева</a:t>
            </a: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если «I» перевести на русский, получится «Я». Чуть позже, после выхода «Яндекса» в Интернет, пользователи предложили свой вариант: «Иньдекс» – это же женское что-то такое, а «Яньдекс» – это такое сильное, муж­ское, то есть тот же индекс, но с мужским началом!.</a:t>
            </a:r>
            <a:endParaRPr sz="913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SzPts val="852"/>
              <a:buNone/>
            </a:pPr>
            <a:r>
              <a:rPr lang="ru" sz="913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Первый индекс содержал информацию по 5 тыс. серверов и занимал 4,5 ГБ</a:t>
            </a:r>
            <a:endParaRPr sz="1107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7626" y="339600"/>
            <a:ext cx="2305175" cy="15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425" y="1111275"/>
            <a:ext cx="4520799" cy="34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