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iscript.ru/blog/instrukciya-po-rabote-s-fajlom-robots/#t3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eonews.ru/masterclasses/interaktivnyj-uchebnik-po-robots-txt/" TargetMode="External"/><Relationship Id="rId3" Type="http://schemas.openxmlformats.org/officeDocument/2006/relationships/hyperlink" Target="http://www.utlab.ru/raskrutka-saita/fasetnaya_navigatsiya_i_prodvizhenie_saytov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andex.ru/support/webmaster/yandex-indexing/moving-site.html#moving-site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andex.ru/support/webmaster/robot-workings/allow-disallow.html#allow-disallow__disallow" TargetMode="External"/><Relationship Id="rId3" Type="http://schemas.openxmlformats.org/officeDocument/2006/relationships/hyperlink" Target="https://yandex.ru/support/webmaster/robot-workings/allow-disallow.html#allow-disallow__simultaneous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andex.ru/support/webmaster/robot-workings/clean-param.html#clean-param__syntax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https://discript.ru/blog/instrukciya-po-rabote-s-fajlom-robots/#t3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c603f47e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dc603f47e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https://www.seonews.ru/masterclasses/interaktivnyj-uchebnik-po-robots-txt/</a:t>
            </a:r>
            <a:r>
              <a:rPr lang="ru"/>
              <a:t>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/>
              <a:t>User-agent: *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Disallow: /secret.html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Disallow: /secret2.html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6. 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К примеру, </a:t>
            </a: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</a:rPr>
              <a:t>Disallow: news*.html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 блокирует: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news.html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news1.html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news1234.html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newsy.html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news1234.html?id=1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Однако оставляет доступным: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6477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newshtml </a:t>
            </a:r>
            <a:r>
              <a:rPr i="1" lang="ru" sz="1050">
                <a:solidFill>
                  <a:schemeClr val="dk1"/>
                </a:solidFill>
                <a:highlight>
                  <a:srgbClr val="FFFFFF"/>
                </a:highlight>
              </a:rPr>
              <a:t>из-за отсутствия «.»</a:t>
            </a:r>
            <a:endParaRPr i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News.html </a:t>
            </a:r>
            <a:r>
              <a:rPr i="1" lang="ru" sz="1050">
                <a:solidFill>
                  <a:schemeClr val="dk1"/>
                </a:solidFill>
                <a:highlight>
                  <a:srgbClr val="FFFFFF"/>
                </a:highlight>
              </a:rPr>
              <a:t>из-за чувствительности к регистру</a:t>
            </a:r>
            <a:endParaRPr i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/directory/news.html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7. </a:t>
            </a:r>
            <a:r>
              <a:rPr i="1" lang="ru" sz="1050">
                <a:solidFill>
                  <a:schemeClr val="dk1"/>
                </a:solidFill>
                <a:highlight>
                  <a:srgbClr val="FFFFFF"/>
                </a:highlight>
              </a:rPr>
              <a:t>Теоретическая часть:</a:t>
            </a:r>
            <a:endParaRPr i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В числе распространённых вариантов использования шаблонов находится и блокировка конкретных параметров. Например, один из способов обработки </a:t>
            </a:r>
            <a:r>
              <a:rPr b="1" lang="ru" sz="1050">
                <a:solidFill>
                  <a:srgbClr val="3F5A9A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фасетной навигации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 — это блокировка комбинаций из 4-х и более фасетов (параметров). К примеру, можно добавить в своей системе такой параметр для всех комбинаций из 4+ фасетов как </a:t>
            </a: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</a:rPr>
              <a:t>?crawl=no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. Это будет означать, к примеру, что URL для 3-х параметров может быть </a:t>
            </a: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</a:rPr>
              <a:t>/facet1/facet2/facet3/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, но, когда добавится 4-ый, он превратится в </a:t>
            </a: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</a:rPr>
              <a:t>/facet1/facet2/facet3/facet4/?crawl=no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Правило блокировки для роботов в данном случае должно выглядеть как </a:t>
            </a: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</a:rPr>
              <a:t>*crawl=no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 (не </a:t>
            </a: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</a:rPr>
              <a:t>*?crawl=no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).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ru"/>
              <a:t>8. </a:t>
            </a:r>
            <a:r>
              <a:rPr i="1" lang="ru" sz="1050">
                <a:solidFill>
                  <a:schemeClr val="dk1"/>
                </a:solidFill>
                <a:highlight>
                  <a:srgbClr val="FFFFFF"/>
                </a:highlight>
              </a:rPr>
              <a:t>еоретическая часть:</a:t>
            </a:r>
            <a:endParaRPr i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Пример исключения папок, в котором модели /</a:t>
            </a: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</a:rPr>
              <a:t>private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/ будут соответствовать траектории всех файлов, принадлежащих этой папке (в частности, /</a:t>
            </a: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</a:rPr>
              <a:t>private/privatefile.html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), показал, что по умолчанию образцы, указанные в robots.txt, соответствуют лишь части имени файла и не позволяют ничему идти после второго слэша, даже без специально заданных шаблонов.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Бывают случаи, когда необходимо закрыть от сканирования и индексации отдельные имена файлов целиком (с шаблонами или без них). Например, следующий образец robots.txt выглядит как предотвращение сканирования jpg-файлов, но на самом деле также предотвращает сканирование файла под именем </a:t>
            </a: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</a:rPr>
              <a:t>explanation-of-.jpg.html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, так как он тоже соответствует шаблону.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Если Вам нужен шаблон, задающий соответствие конечных символов URL-адреса (имени файла), заканчивайте командную строку знаком </a:t>
            </a: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</a:rPr>
              <a:t>$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. К примеру, изменение исключения с </a:t>
            </a: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</a:rPr>
              <a:t>Disallow: /private.html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 на </a:t>
            </a: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</a:rPr>
              <a:t>Disallow: /private.html$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 нарушит шаблонное соответствие </a:t>
            </a: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</a:rPr>
              <a:t>/private.html?sort=asc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 и, следовательно, позволит сканировать эту страницу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603f47e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603f47e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Этот файл актуален для протоколов FTP, HTTP, HTTPS. Назначение и внутренняя структура файла задекларирована в документе под названием «Стандарт исключений для роботов, принятым консорциумом W3C в 1994 года и использующимся большинством известных поисковых машин.</a:t>
            </a:r>
            <a:endParaRPr sz="1400">
              <a:solidFill>
                <a:srgbClr val="232323"/>
              </a:solidFill>
              <a:highlight>
                <a:srgbClr val="EEEE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Поисковые системы исходят из того, что индексировать можно всё, что не запрещено. Поэтому владельцу сайта нужно самому позаботиться о том, чтобы в поиск не попала конфиденциальная информация — например, личные данные пользователей, их переписка или счета.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c603f47e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dc603f47e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Если файл не соответствует требованиям, сайт считается открытым для индексирования.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Яндекс поддерживает редирект с файла robots.txt, расположенного на одном сайте, на файл, который расположен на другом сайте. В этом случае учитываются директивы в файле, на который происходит перенаправление. Такой редирект может быть удобен при </a:t>
            </a:r>
            <a:r>
              <a:rPr lang="ru" sz="1150">
                <a:solidFill>
                  <a:srgbClr val="0044BB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переезде сайта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c603f47e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dc603f47e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В соответствии со стандартом перед каждой директивой User-agent рекомендуется вставлять пустой перевод строки. Символ # предназначен для описания комментариев. Все, что находится после этого символа и до первого перевода строки не учитывается. 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Ниже приведен список некоторых популярных роботов, на которые может ориентирован файл robots.txt для конфигурирования процесса индексирования: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− YandexBot — основной поисковый робот Yandex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− YandexBlogs — робот поиск по блогам, индексирующий посты и комментарии;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− YandexMarket— робот Яндекс.Маркета;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− YandexNews — робот Яндекс.Новостей;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− YandexDirect — скачивает информацию о контенте сайтов-партнеров Рекламной сети, чтобы уточнить их тематику для подбора релевантной рекламы;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− YandexImages — индексатор Яндекс.Картинок;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− YandexCalendar — робот Яндекс.Календаря.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− YandexMetrika — робот Яндекс.Метрики;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− YandexMedia — робот, индексирующий мультимедийные данные;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− Googlebot-News — робот Google для поиска новостей;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− Mediapartners-Google — робот Google для сервиса AdSense;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− Googlebot-Image — робот Google для картинок;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− Googlebot-Video — робот Google для видео;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− Googlebot-Mobile — робот Google для мобильных версий ресурсов;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Директива User-Agent только конкретизирует тип робота, для которого заданы следующие директивы в блоке. Без дополнительных директив его использование бессмысленно.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Поисковые роботы Google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Существует множество видов различных поисковых роботов, каждый из которых выполняет определенную функцию.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78740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У Google основной поисковый робот называется Googlebot — он находит новые страницы и изменения на старых, после чего добавляет информацию в индекс.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787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Googlebot-Image выполняет поиск изображений.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787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Googlebot-Video соответственно отвечает за видео-контент.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787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Googlebot-News добавляет информацию в Google Новости.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787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APIs-Google используется для отправки push-уведомлений.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787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AdsBot-Google, AdsBot-Google-Mobile, AdsBot-Google-Mobile-Apps проверяют качество рекламы на компьютерах, мобильных устройствах и в приложениях.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787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Mediapartners-Google определяет содержание объявлений в AdSense.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Другие примеры: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Будет использована всеми роботами Google</a:t>
            </a:r>
            <a:endParaRPr sz="120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User-agent: Googlebot</a:t>
            </a:r>
            <a:endParaRPr sz="120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Disallow: /*utm_</a:t>
            </a:r>
            <a:endParaRPr sz="120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Будет использована всеми роботами кроме роботов Яндекса и Google</a:t>
            </a:r>
            <a:endParaRPr sz="120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User-agent: *</a:t>
            </a:r>
            <a:endParaRPr sz="120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Allow: /*utm_</a:t>
            </a:r>
            <a:endParaRPr sz="120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c603f47e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c603f47e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</a:rPr>
              <a:t>Disallow</a:t>
            </a:r>
            <a:endParaRPr sz="180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hlinkClick r:id="rId2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Используйте эту директиву, чтобы запретить индексирование разделов сайта или отдельных страниц. Например: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43478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страницы с конфиденциальными данными;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страницы с результатами поиска по сайту;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статистика посещаемости сайта;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дубликаты страниц;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разнообразные логи;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сервисные страницы баз данных.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Примечание. Недопустимо наличие пустых переводов строки между директивами </a:t>
            </a:r>
            <a:r>
              <a:rPr lang="ru" sz="1000">
                <a:solidFill>
                  <a:schemeClr val="dk1"/>
                </a:solidFill>
                <a:highlight>
                  <a:srgbClr val="F8F8F8"/>
                </a:highlight>
              </a:rPr>
              <a:t>User-agent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ru" sz="1000">
                <a:solidFill>
                  <a:schemeClr val="dk1"/>
                </a:solidFill>
                <a:highlight>
                  <a:srgbClr val="F8F8F8"/>
                </a:highlight>
              </a:rPr>
              <a:t>Disallow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 и </a:t>
            </a:r>
            <a:r>
              <a:rPr lang="ru" sz="1000">
                <a:solidFill>
                  <a:schemeClr val="dk1"/>
                </a:solidFill>
                <a:highlight>
                  <a:srgbClr val="F8F8F8"/>
                </a:highlight>
              </a:rPr>
              <a:t>Allow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</a:rPr>
              <a:t>Совместное использование директив</a:t>
            </a:r>
            <a:endParaRPr sz="180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Директивы </a:t>
            </a:r>
            <a:r>
              <a:rPr lang="ru" sz="1000">
                <a:solidFill>
                  <a:schemeClr val="dk1"/>
                </a:solidFill>
                <a:highlight>
                  <a:srgbClr val="F8F8F8"/>
                </a:highlight>
              </a:rPr>
              <a:t>Allow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 и </a:t>
            </a:r>
            <a:r>
              <a:rPr lang="ru" sz="1000">
                <a:solidFill>
                  <a:schemeClr val="dk1"/>
                </a:solidFill>
                <a:highlight>
                  <a:srgbClr val="F8F8F8"/>
                </a:highlight>
              </a:rPr>
              <a:t>Disallow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 из соответствующего </a:t>
            </a:r>
            <a:r>
              <a:rPr lang="ru" sz="1000">
                <a:solidFill>
                  <a:schemeClr val="dk1"/>
                </a:solidFill>
                <a:highlight>
                  <a:srgbClr val="F8F8F8"/>
                </a:highlight>
              </a:rPr>
              <a:t>User-agent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 блока сортируются по длине префикса URL (от меньшего к большему) и применяются последовательно. Если для данной страницы сайта подходит несколько директив, то робот выбирает последнюю в порядке появления в сортированном списке. Таким образом, порядок следования директив в файле robots.txt не влияет на использование их роботом.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90500" marR="1905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Примечание. При конфликте между двумя директивами с префиксами одинаковой длины приоритет отдается директиве </a:t>
            </a:r>
            <a:r>
              <a:rPr lang="ru" sz="1000">
                <a:solidFill>
                  <a:schemeClr val="dk1"/>
                </a:solidFill>
                <a:highlight>
                  <a:srgbClr val="F8F8F8"/>
                </a:highlight>
              </a:rPr>
              <a:t>Allow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3478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c603f47e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dc603f47e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Директива является межсекционной, поэтому будет использоваться роботом вне зависимости от места в файле robots.txt, где она указана.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Робот запомнит путь к файлу, обработает данные и будет использовать результаты при последующем формировании сессий загрузки.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dc603f47e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dc603f47e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32323"/>
                </a:solidFill>
                <a:highlight>
                  <a:srgbClr val="EEEEEE"/>
                </a:highlight>
              </a:rPr>
              <a:t>Директива Host полезна в том случае,если ваш сайт доступен по нескольким адресам и вам необходимо установить приоритет для одного из них, чтобы именно он выдавался как результат поисковой выдачи. Например, для двух доменов mysite.ru и www.mysite.ru необходимо указать второй как основной.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c603f47e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dc603f47e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Заполняйте директиву Clean-param максимально полно и поддерживайте ее актуальность. Новый параметр, не влияющий на контент страницы, может привести к появлению страниц-дублей, которые не должны попасть в поиск. Из-за большого количества таких страниц робот медленнее обходит сайт. А значит, важные изменения дольше не попадут в результаты поиска.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Робот Яндекса, используя эту директиву, не будет многократно перезагружать дублирующуюся информацию. Таким образом, увеличится эффективность обхода вашего сайта, снизится нагрузка на сервер.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Директива Clean-Param является межсекционной, поэтому может быть указана в любом месте файла. Если вы указываете другие директивы именно для робота Яндекса, перечислите все предназначенные для него правила в одной секции. При этом строка </a:t>
            </a:r>
            <a:r>
              <a:rPr lang="ru" sz="1000">
                <a:solidFill>
                  <a:schemeClr val="dk1"/>
                </a:solidFill>
                <a:highlight>
                  <a:srgbClr val="F8F8F8"/>
                </a:highlight>
              </a:rPr>
              <a:t>User-agent: *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 будет проигнорирована.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</a:rPr>
              <a:t>Синтаксис директивы</a:t>
            </a:r>
            <a:endParaRPr sz="180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hlinkClick r:id="rId2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101600" marR="10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8F8F8"/>
                </a:highlight>
              </a:rPr>
              <a:t>Clean-param: p0[&amp;p1&amp;p2&amp;..&amp;pn] [path]</a:t>
            </a:r>
            <a:endParaRPr sz="10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В первом поле через символ &amp; перечисляются параметры, которые роботу не нужно учитывать. Во втором поле указывается префикс пути страниц, для которых нужно применить правило.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Префикс может содержать регулярное выражение в формате, аналогичном файлу robots.txt, но с некоторыми ограничениями: можно использовать только символы A-Za-z0-9.-/*_. При этом символ * трактуется так же, как в файле robots.txt: в конец префикса всегда неявно дописывается символ *. Например: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01600" marR="10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8F8F8"/>
                </a:highlight>
              </a:rPr>
              <a:t>Clean-param: s /forum/showthread.php</a:t>
            </a:r>
            <a:endParaRPr sz="10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означает, что параметр s будет считаться незначащим для всех URL, которые начинаются с /forum/showthread.php. Второе поле указывать необязательно, в этом случае правило будет применяться для всех страниц сайта.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Регистр учитывается. Действует ограничение на длину правила — 500 символов. Например: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8F8F8"/>
                </a:highlight>
              </a:rPr>
              <a:t>Clean-param: abc /forum/showthread.php</a:t>
            </a:r>
            <a:endParaRPr sz="10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8F8F8"/>
                </a:highlight>
              </a:rPr>
              <a:t>Clean-param: sid&amp;sort /forum/*.php</a:t>
            </a:r>
            <a:endParaRPr sz="10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101600" marR="10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8F8F8"/>
                </a:highlight>
              </a:rPr>
              <a:t>Clean-param: someTrash&amp;otherTrash</a:t>
            </a:r>
            <a:endParaRPr sz="10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dc603f47e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dc603f47e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575757"/>
                </a:solidFill>
                <a:highlight>
                  <a:srgbClr val="FFFFFF"/>
                </a:highlight>
              </a:rPr>
              <a:t>Для того, чтобы проверить robots.txt онлайн необходимо загрузить robots.txt на сайт в корневую директорию. Иначе, сервис может сообщить, что не удалось загрузить robots.txt. Рекомендуется предварительно проверить robots.txt на доступность по адресу где лежит файл, например: ваш_сайт.ru/robots.txt.</a:t>
            </a:r>
            <a:endParaRPr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575757"/>
                </a:solidFill>
                <a:highlight>
                  <a:srgbClr val="FFFFFF"/>
                </a:highlight>
              </a:rPr>
              <a:t>Кроме сервисов проверки от Яндекс и Google, существует множество других онлайн валидаторов robots.txt.</a:t>
            </a:r>
            <a:endParaRPr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yandex.ru/support/webmaster/robot-workings/allow-disallow.html#allow-disallow__allow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yandex.ru/support/webmaster/controlling-robot/sitemap.html#sitemap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nvertmonster.ru/seo-audit-analiz-sajta/" TargetMode="External"/><Relationship Id="rId4" Type="http://schemas.openxmlformats.org/officeDocument/2006/relationships/hyperlink" Target="http://webmaster.yandex.ru/robots.xml" TargetMode="External"/><Relationship Id="rId5" Type="http://schemas.openxmlformats.org/officeDocument/2006/relationships/hyperlink" Target="https://www.google.com/webmasters/tools/siteoverview?hl=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файла robots.tx</a:t>
            </a:r>
            <a:r>
              <a:rPr lang="ru"/>
              <a:t>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19150" y="473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Задания: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819150" y="1084375"/>
            <a:ext cx="7849200" cy="3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AutoNum type="arabicPeriod"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Внесите предписание, чтобы заблокировать доступ к /secret2.html в дополнение к /secret.html для всех роботов.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AutoNum type="arabicPeriod"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Измените правила исключения в нижеприведённой строке, чтобы заблокировать папку под названием </a:t>
            </a:r>
            <a:r>
              <a:rPr b="1" lang="ru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secret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вместо страницы </a:t>
            </a:r>
            <a:r>
              <a:rPr b="1" lang="ru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secret.html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AutoNum type="arabicPeriod"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Разрешите  роботам доступ к /secret/not-secret.html. Поскольку это правило длиннее, ему будет придаваться первостепенное значение.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AutoNum type="arabicPeriod"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Запретите доступ к папке /secret/ одному только роботу Google и открыть для роботов остальных ПС.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AutoNum type="arabicPeriod"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Добавьте блок директив, направленный на всех роботов, который блокирует весь сайт, за исключением googlebot. Он  может сканировать все страницы, кроме тех, что в папке /secret/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AutoNum type="arabicPeriod"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Заблокировать в директории </a:t>
            </a:r>
            <a:r>
              <a:rPr b="1" lang="ru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blog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только те страницы, которые заканчиваются на .html, вместо блокировки каталога целиком.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AutoNum type="arabicPeriod"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Добавьте правило </a:t>
            </a:r>
            <a:r>
              <a:rPr b="1" lang="ru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Disallow: 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robots.txt внизу, чтобы предотвратить сканирование всех страниц, которые содержат </a:t>
            </a:r>
            <a:r>
              <a:rPr b="1" lang="ru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crawl=no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AutoNum type="arabicPeriod"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Исключите действующие </a:t>
            </a:r>
            <a:r>
              <a:rPr b="1" lang="ru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.jpg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-файлы (т.е. те, которые заканчиваются </a:t>
            </a:r>
            <a:r>
              <a:rPr b="1" lang="ru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.jpg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AutoNum type="arabicPeriod"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Добавьте директиву  для карты сайта под названием </a:t>
            </a:r>
            <a:r>
              <a:rPr b="1" lang="ru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my-sitemap.xml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которую можно найти по адресу http://www.distilled.net/my-sitemap.xml.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AutoNum type="arabicPeriod"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Включите video sitemap под названием </a:t>
            </a:r>
            <a:r>
              <a:rPr b="1" lang="ru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my-video-sitemap.xml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располагающуюся в </a:t>
            </a:r>
            <a:r>
              <a:rPr b="1" lang="ru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/my-video-sitemap.xml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821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Файл </a:t>
            </a:r>
            <a:r>
              <a:rPr b="1" lang="ru"/>
              <a:t>robots.txt </a:t>
            </a:r>
            <a:r>
              <a:rPr lang="ru"/>
              <a:t>представляет собой текстовый файл в кодировке UTF-8, который размещается в корневой директории сайта и может содержать ряд инструкций для спайдеров поисковых систем по порядку индексирования данного ресурса.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Требования к файлу robots.txt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Роботы Яндекса корректно обрабатывают robots.txt, если: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Размер файла не превышает 500 КБ.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Это TXT-файл с названием robots — robots.txt.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Файл размещен в корневом каталоге сайта.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Файл доступен для роботов — сервер, на котором размещен сайт, отвечает HTTP-кодом со статусом 200 OK.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Яндекс поддерживает следующие директивы: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ru" sz="1600"/>
              <a:t>Директива User-agent -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указывает на робота, для которого действуют перечисленные в robots.txt правила. При том допускается сформулировать разные правила для различных роботов.</a:t>
            </a:r>
            <a:endParaRPr b="1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25" y="2942651"/>
            <a:ext cx="6236600" cy="18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400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Яндекс поддерживает следующие директивы: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355500"/>
            <a:ext cx="7505700" cy="3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ru" sz="1600"/>
              <a:t>2. </a:t>
            </a:r>
            <a:r>
              <a:rPr b="1"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Директивы Disallow и Allow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Disallow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Используйте эту директиву, чтобы запретить индексирование разделов сайта или отдельных страниц.</a:t>
            </a:r>
            <a:endParaRPr sz="2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Allow</a:t>
            </a:r>
            <a:endParaRPr b="1" u="sng">
              <a:solidFill>
                <a:schemeClr val="hlink"/>
              </a:solidFill>
              <a:hlinkClick r:id="rId3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Директива разрешает индексирование разделов или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отдельных страниц сайта.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 rotWithShape="1">
          <a:blip r:embed="rId4">
            <a:alphaModFix/>
          </a:blip>
          <a:srcRect b="37946" l="0" r="0" t="0"/>
          <a:stretch/>
        </p:blipFill>
        <p:spPr>
          <a:xfrm>
            <a:off x="1514475" y="2571750"/>
            <a:ext cx="6115050" cy="11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8674" y="3833049"/>
            <a:ext cx="2826186" cy="11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Яндекс поддерживает следующие директивы: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3. Директива Sitemap - 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если вы используете описание структуры сайта с помощью файла </a:t>
            </a:r>
            <a:r>
              <a:rPr lang="ru" sz="1150">
                <a:solidFill>
                  <a:srgbClr val="0044BB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Sitemap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укажите путь к файлу в качестве параметра директивы </a:t>
            </a:r>
            <a:r>
              <a:rPr lang="ru" sz="1000">
                <a:solidFill>
                  <a:srgbClr val="00000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Sitemap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(если файлов несколько, укажите все).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250" y="2787004"/>
            <a:ext cx="5985549" cy="13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Яндекс поддерживает следующие директивы: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600"/>
              <a:t>4. Директива HOST - </a:t>
            </a:r>
            <a:r>
              <a:rPr lang="ru"/>
              <a:t>служит для указания роботу Яндекса (и поддерживается на сегодняшний день только этой поисковой системой) главного зеркала сайта.</a:t>
            </a:r>
            <a:endParaRPr b="1" sz="1600"/>
          </a:p>
        </p:txBody>
      </p:sp>
      <p:sp>
        <p:nvSpPr>
          <p:cNvPr id="169" name="Google Shape;169;p19"/>
          <p:cNvSpPr txBox="1"/>
          <p:nvPr/>
        </p:nvSpPr>
        <p:spPr>
          <a:xfrm>
            <a:off x="2216300" y="3066575"/>
            <a:ext cx="3596400" cy="11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00224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User-agent: Yandex</a:t>
            </a:r>
            <a:endParaRPr i="1">
              <a:solidFill>
                <a:srgbClr val="00224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00224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Disallow:/page</a:t>
            </a:r>
            <a:endParaRPr i="1">
              <a:solidFill>
                <a:srgbClr val="00224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i="1" lang="ru">
                <a:solidFill>
                  <a:srgbClr val="00224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Host: www.mysite.ru</a:t>
            </a:r>
            <a:endParaRPr i="1">
              <a:solidFill>
                <a:srgbClr val="00224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74125" y="449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Яндекс поддерживает следующие директивы: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74125" y="1451925"/>
            <a:ext cx="7505700" cy="28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5. Директива Clean-param </a:t>
            </a:r>
            <a:r>
              <a:rPr lang="ru"/>
              <a:t>- указывает роботу, что URL страницы содержит параметры (например, UTM-метки), которые не нужно учитывать при индексировании.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Например, на сайте есть страницы: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Параметр ref используется только для того, чтобы отследить с какого ресурса был сделан запрос и не меняет содержимое, по всем трем адресам будет показана одна и та же страница с книгой book_id=123. Тогда, если указать директиву следующим образом: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975" y="1928700"/>
            <a:ext cx="4384425" cy="6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8050" y="3020625"/>
            <a:ext cx="283845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/>
        </p:nvSpPr>
        <p:spPr>
          <a:xfrm>
            <a:off x="874125" y="3273175"/>
            <a:ext cx="4729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Робот Яндекса сведет все адреса страницы к одному: </a:t>
            </a:r>
            <a:r>
              <a:rPr b="1" lang="ru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www.example.com/some_dir/get_book.pl?book_id=123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981800" y="39565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b="1" lang="ru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Синтаксис директивы</a:t>
            </a:r>
            <a:endParaRPr sz="1800">
              <a:highlight>
                <a:srgbClr val="FFFFFF"/>
              </a:highlight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6438" y="3917175"/>
            <a:ext cx="3181085" cy="3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проверить robots.txt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57575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Для того, чтобы проверить robots.txt на корректность синтаксиса и структуры файла, можно воспользоваться одной из онлайн-служб. К примеру, Яндекс и Google предлагают собственные сервисы </a:t>
            </a:r>
            <a:r>
              <a:rPr lang="ru" sz="1400" u="sng">
                <a:solidFill>
                  <a:srgbClr val="FF585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анализа сайта</a:t>
            </a:r>
            <a:r>
              <a:rPr lang="ru" sz="1400">
                <a:solidFill>
                  <a:srgbClr val="57575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для вебмастеров, которые включают анализ robots.txt:</a:t>
            </a:r>
            <a:endParaRPr sz="1400">
              <a:solidFill>
                <a:srgbClr val="57575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57575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Проверка файла robots.txt в Яндекс.Вебмастер: </a:t>
            </a:r>
            <a:r>
              <a:rPr lang="ru" sz="1400" u="sng">
                <a:solidFill>
                  <a:srgbClr val="FF585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http://webmaster.yandex.ru/robots.xml</a:t>
            </a:r>
            <a:endParaRPr sz="1400" u="sng">
              <a:solidFill>
                <a:srgbClr val="FF585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57575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Проверка файла robots.txt в Google: </a:t>
            </a:r>
            <a:r>
              <a:rPr lang="ru" sz="1400" u="sng">
                <a:solidFill>
                  <a:srgbClr val="FF585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https://www.google.com/webmasters/tools/siteoverview?hl=ru</a:t>
            </a:r>
            <a:endParaRPr sz="1400" u="sng">
              <a:solidFill>
                <a:srgbClr val="FF585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