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9D0B92-A050-4A41-982C-3052A6EB332F}">
  <a:tblStyle styleId="{F59D0B92-A050-4A41-982C-3052A6EB33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bra.ru/ru/lessons-html/dating/4/1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alltouch.ru/glossary/brauzer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andex.ru/support/webmaster/search-results/site-description.html#changing-header-description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alltouch.ru/blog/glossary/poiskovyj-zapros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https://yandex.ru/support/webmaster/controlling-robot/html.html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6af64755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6af64755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</a:rPr>
              <a:t>Если метатег отсутствует, мобильные браузеры по умолчанию показывают страницу для экрана компьютера. Так как ширина экрана мобильного устройства значительно меньше экрана компьютера, браузеры пытаются оптимизировать содержание — увеличивают шрифт, масштабируют содержание по размеру экрана или показывают только часть контента, которая помещается на экране.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6af64755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06af64755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</a:rPr>
              <a:t>Тег содержит информацию о формате документа, кодировке. С его помощью выполняется настройка отображения сайта в браузере. Рекомендуется заполнять этот атрибут, чтобы страницы корректно отображались на любом обозревателе. Особенно актуален он при неверной настройке просмотрщика или сервера. Прописывается тег для кириллицы следующим образом:</a:t>
            </a:r>
            <a:endParaRPr sz="13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</a:rPr>
              <a:t>&lt;meta http-equiv=”Content-type” content=”text/html;charset=windows-1251″&gt;</a:t>
            </a:r>
            <a:endParaRPr sz="13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6af64755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6af64755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6af64755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6af64755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6af64755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6af64755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6af64755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6af64755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6af64755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06af64755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6af64755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6af6475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6af64755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6af64755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https://codebra.ru/ru/lessons-html/dating/4/1</a:t>
            </a:r>
            <a:r>
              <a:rPr lang="ru"/>
              <a:t> Тренажер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6af6475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6af6475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</a:rPr>
              <a:t>Мета-теги – это специальные элементы кода, через которые браузер и поисковые машины считывают информацию о сайте. Эти атрибуты не видны пользователям, не считаются очень важными для корректной работы ресурса. Теги просто описывают веб-страницу с помощью заголовка, дескриптора, ключевых фраз.</a:t>
            </a:r>
            <a:endParaRPr sz="13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</a:rPr>
              <a:t>Этот HTML-код размещается между тегами</a:t>
            </a:r>
            <a:endParaRPr sz="13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</a:rPr>
              <a:t>&lt;head&gt;…&lt;/head&gt;. Во время индексации роботы проверяют веб-страницы на наличие данных с атрибутом &lt;meta&gt;. Правильно заполненные теги помогают поисковым системам точнее установить тематику сайта. По схожему алгоритму работают и браузеры, когда определяют способ визуализации контента на устройствах пользователей – для ПК и гаджетов.</a:t>
            </a:r>
            <a:endParaRPr sz="13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</a:rPr>
              <a:t>Итак, мета-теги решают три главных </a:t>
            </a:r>
            <a:r>
              <a:rPr b="1" lang="ru" sz="1350">
                <a:solidFill>
                  <a:srgbClr val="1F292B"/>
                </a:solidFill>
                <a:highlight>
                  <a:srgbClr val="FFFFFF"/>
                </a:highlight>
              </a:rPr>
              <a:t>задачи:</a:t>
            </a:r>
            <a:endParaRPr b="1" sz="13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rgbClr val="1F292B"/>
              </a:buClr>
              <a:buSzPts val="1200"/>
              <a:buAutoNum type="arabicPeriod"/>
            </a:pPr>
            <a:r>
              <a:rPr lang="ru" sz="1200">
                <a:solidFill>
                  <a:srgbClr val="1F292B"/>
                </a:solidFill>
                <a:highlight>
                  <a:srgbClr val="FFFFFF"/>
                </a:highlight>
              </a:rPr>
              <a:t>Передают спец-информацию поисковым системам. Этим они помогают раскрутке сайта по соответствующим запросам целевой аудитории. Нельзя с уверенностью на 100% сказать, что веб-страница с тегами будет выше в выдаче, чем без них. Но эти атрибуты все так же учитываются ПС при оценке качества страниц. Так что для вывода сайта в ТОП лучше, когда теги прописаны.</a:t>
            </a:r>
            <a:endParaRPr sz="120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92B"/>
              </a:buClr>
              <a:buSzPts val="1200"/>
              <a:buAutoNum type="arabicPeriod"/>
            </a:pPr>
            <a:r>
              <a:rPr lang="ru" sz="1200">
                <a:solidFill>
                  <a:srgbClr val="1F292B"/>
                </a:solidFill>
                <a:highlight>
                  <a:srgbClr val="FFFFFF"/>
                </a:highlight>
              </a:rPr>
              <a:t>Помогают корректно отображать контент в разных </a:t>
            </a:r>
            <a:r>
              <a:rPr lang="ru" sz="1200" u="sng">
                <a:solidFill>
                  <a:srgbClr val="3DAFCC"/>
                </a:solidFill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браузерах</a:t>
            </a:r>
            <a:r>
              <a:rPr lang="ru" sz="1200">
                <a:solidFill>
                  <a:srgbClr val="1F292B"/>
                </a:solidFill>
                <a:highlight>
                  <a:srgbClr val="FFFFFF"/>
                </a:highlight>
              </a:rPr>
              <a:t> и на различных устройствах. То есть атрибуты &lt;meta&gt; для веб-обозревателей, программного обеспечения и всевозможных сервисов – это инструкция как показывать сайт пользователям.</a:t>
            </a:r>
            <a:endParaRPr sz="120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92B"/>
              </a:buClr>
              <a:buSzPts val="1200"/>
              <a:buAutoNum type="arabicPeriod"/>
            </a:pPr>
            <a:r>
              <a:rPr lang="ru" sz="1200">
                <a:solidFill>
                  <a:srgbClr val="1F292B"/>
                </a:solidFill>
                <a:highlight>
                  <a:srgbClr val="FFFFFF"/>
                </a:highlight>
              </a:rPr>
              <a:t>Могут содержать данные об авторе, владельце веб-ресурса, источнике данных.</a:t>
            </a:r>
            <a:endParaRPr sz="120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</a:rPr>
              <a:t>Сегодня эти атрибуты не являются незаменимыми для продвижения. Но поисковые машины, сравнивая два веб-ресурса с одинаковыми показателями, отдадут предпочтение сайту с грамотно прописанными атрибутами.</a:t>
            </a:r>
            <a:endParaRPr sz="13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</a:rPr>
              <a:t>Подразделяются на атрибуты для поискового продвижения – SEO и для технической оптимизации ресурса.</a:t>
            </a:r>
            <a:endParaRPr sz="13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6af64755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6af6475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6af64755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6af64755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</a:rPr>
              <a:t>Title – один из главных атрибутов страницы. Когда робот изучает код, то первым делом он проверяет наличие уникального заголовка. В браузерах «тайтл» прописывается названием страницы, а в индексе ПС – ссылкой на сайт. Наличие этого тега крайне важно для SEO-оптимизации, в частности он влияет на ранжирование и повышает кликабельность сниппета в выдаче.</a:t>
            </a:r>
            <a:endParaRPr sz="13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</a:rPr>
              <a:t>В заголовках рекомендуется использовать ключевые слова и располагать их ближе к началу тега. Оптимальный вариант – первое или второе слово. Кроме того, в тайтле желательно прописать конкурентные преимущества. По сути, этот тег выступает оффером для пользователей и поисковых систем.</a:t>
            </a:r>
            <a:endParaRPr sz="13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</a:rPr>
              <a:t>Например, нужно вписать в заголовок запросы: «купить ноутбук», «купить ноутбук недорого», «купить игровой ноутбук».</a:t>
            </a:r>
            <a:endParaRPr sz="13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</a:rPr>
              <a:t>Плохой вариант заголовка: «Купить ноутбук. Купить игровой ноутбук, купить недорого». Просто перечислили ключевые слова и всё. Получаем на выходе нечитабельное и заспамленное предложение.</a:t>
            </a:r>
            <a:endParaRPr sz="13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</a:rPr>
              <a:t>Удачный пример: «Где купить игровой ноутбук недорого с доставкой по Москве и получить в подарок сумку-чехол?» В этом варианте мы указали все слова в логичной последовательности и привели конкурентное преимущество компании.</a:t>
            </a:r>
            <a:endParaRPr sz="13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</a:rPr>
              <a:t>Подытожим правила написания эффективного Title:</a:t>
            </a:r>
            <a:endParaRPr sz="13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rgbClr val="1F292B"/>
              </a:buClr>
              <a:buSzPts val="1200"/>
              <a:buChar char="●"/>
            </a:pPr>
            <a:r>
              <a:rPr lang="ru" sz="1200">
                <a:solidFill>
                  <a:srgbClr val="1F292B"/>
                </a:solidFill>
                <a:highlight>
                  <a:srgbClr val="FFFFFF"/>
                </a:highlight>
              </a:rPr>
              <a:t>Тег должен включать ключевое слово, по которому продвигается страница;</a:t>
            </a:r>
            <a:endParaRPr sz="120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92B"/>
              </a:buClr>
              <a:buSzPts val="1200"/>
              <a:buChar char="●"/>
            </a:pPr>
            <a:r>
              <a:rPr lang="ru" sz="1200">
                <a:solidFill>
                  <a:srgbClr val="1F292B"/>
                </a:solidFill>
                <a:highlight>
                  <a:srgbClr val="FFFFFF"/>
                </a:highlight>
              </a:rPr>
              <a:t>Поисковый запрос необходимо поместить как можно ближе к началу заголовка. Оптимальный вариант – первое, второе слово;</a:t>
            </a:r>
            <a:endParaRPr sz="120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92B"/>
              </a:buClr>
              <a:buSzPts val="1200"/>
              <a:buChar char="●"/>
            </a:pPr>
            <a:r>
              <a:rPr lang="ru" sz="1200">
                <a:solidFill>
                  <a:srgbClr val="1F292B"/>
                </a:solidFill>
                <a:highlight>
                  <a:srgbClr val="FFFFFF"/>
                </a:highlight>
              </a:rPr>
              <a:t>Длина Title не должна превышать 70 символов (12 слов) – Google, 80 символов (15 слов) – Яндекс. Если заголовок длиннее, то в поисковой выдаче «хвост» не будет виден. Именно поэтому так важно главную мысль и запросы размещать в начале текста;</a:t>
            </a:r>
            <a:endParaRPr sz="120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92B"/>
              </a:buClr>
              <a:buSzPts val="1200"/>
              <a:buChar char="●"/>
            </a:pPr>
            <a:r>
              <a:rPr lang="ru" sz="1200">
                <a:solidFill>
                  <a:srgbClr val="1F292B"/>
                </a:solidFill>
                <a:highlight>
                  <a:srgbClr val="FFFFFF"/>
                </a:highlight>
              </a:rPr>
              <a:t>Заголовок должен быть читабельным. Времена, когда теги лепили из наборов несвязных запросов, давно прошли. Если не хотите попасть под фильтры, то Title должен быть понятным, логичным и легко воспринимаемым пользователями;</a:t>
            </a:r>
            <a:endParaRPr sz="120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92B"/>
              </a:buClr>
              <a:buSzPts val="1200"/>
              <a:buChar char="●"/>
            </a:pPr>
            <a:r>
              <a:rPr lang="ru" sz="1200">
                <a:solidFill>
                  <a:srgbClr val="1F292B"/>
                </a:solidFill>
                <a:highlight>
                  <a:srgbClr val="FFFFFF"/>
                </a:highlight>
              </a:rPr>
              <a:t>Уникальность. Обычно в конце тега прописывается название сайта или компании;</a:t>
            </a:r>
            <a:endParaRPr sz="120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92B"/>
              </a:buClr>
              <a:buSzPts val="1200"/>
              <a:buChar char="●"/>
            </a:pPr>
            <a:r>
              <a:rPr lang="ru" sz="1200">
                <a:solidFill>
                  <a:srgbClr val="1F292B"/>
                </a:solidFill>
                <a:highlight>
                  <a:srgbClr val="FFFFFF"/>
                </a:highlight>
              </a:rPr>
              <a:t>Заголовок должен соответствовать содержанию страницы. В противном случае посетители будут покидать сайт, что приведет к росту показателя отказов. Соответственно поисковая система опустит ресурс в выдаче;</a:t>
            </a:r>
            <a:endParaRPr sz="120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92B"/>
              </a:buClr>
              <a:buSzPts val="1200"/>
              <a:buChar char="●"/>
            </a:pPr>
            <a:r>
              <a:rPr lang="ru" sz="1200">
                <a:solidFill>
                  <a:srgbClr val="1F292B"/>
                </a:solidFill>
                <a:highlight>
                  <a:srgbClr val="FFFFFF"/>
                </a:highlight>
              </a:rPr>
              <a:t>Несколько запросов в Title разделяйте с помощью тире;</a:t>
            </a:r>
            <a:endParaRPr sz="120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92B"/>
              </a:buClr>
              <a:buSzPts val="1200"/>
              <a:buChar char="●"/>
            </a:pPr>
            <a:r>
              <a:rPr lang="ru" sz="1200">
                <a:solidFill>
                  <a:srgbClr val="1F292B"/>
                </a:solidFill>
                <a:highlight>
                  <a:srgbClr val="FFFFFF"/>
                </a:highlight>
              </a:rPr>
              <a:t>Для коммерческих сайтов – интернет-магазинов, сервисов – рекомендуется прописывать в заголовке цены и выгодные условия покупки/заказа. Конкретика повышает кликабельность сниппета в выдаче. Например, «Купить школьный рюкзак в Москве – цена от 2500 руб, скидки 10% до 20 сентября | site.ru»</a:t>
            </a:r>
            <a:endParaRPr sz="120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</a:rPr>
              <a:t>На странице сайта тег прописывается в следующем коде:</a:t>
            </a:r>
            <a:endParaRPr sz="13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</a:rPr>
              <a:t>&lt;title&gt;Заголовок страницы&lt;/title&gt;</a:t>
            </a:r>
            <a:endParaRPr sz="13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E0E0F"/>
                </a:solidFill>
              </a:rPr>
              <a:t>Дублировать заголовки на разных страницах нельзя — они должны быть уникальными. Также следует избегать слов, не несущих смысловой нагрузки, — предлогов, частиц или союзов, там, где смысл можно передать и без этих стоп-слов.</a:t>
            </a:r>
            <a:endParaRPr sz="1350">
              <a:solidFill>
                <a:srgbClr val="0E0E0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E0E0F"/>
                </a:solidFill>
              </a:rPr>
              <a:t>Рекомендуется по минимуму использовать знаки препинания </a:t>
            </a:r>
            <a:r>
              <a:rPr b="1" lang="ru" sz="1350">
                <a:solidFill>
                  <a:srgbClr val="0E0E0F"/>
                </a:solidFill>
              </a:rPr>
              <a:t>(– . ! ?)</a:t>
            </a:r>
            <a:r>
              <a:rPr lang="ru" sz="1350">
                <a:solidFill>
                  <a:srgbClr val="0E0E0F"/>
                </a:solidFill>
              </a:rPr>
              <a:t>, а также специальные символы </a:t>
            </a:r>
            <a:r>
              <a:rPr b="1" lang="ru" sz="1350">
                <a:solidFill>
                  <a:srgbClr val="0E0E0F"/>
                </a:solidFill>
              </a:rPr>
              <a:t>(“”= ()/ \ | + _ )</a:t>
            </a:r>
            <a:r>
              <a:rPr lang="ru" sz="1350">
                <a:solidFill>
                  <a:srgbClr val="0E0E0F"/>
                </a:solidFill>
              </a:rPr>
              <a:t>. А использование цифр, напротив, добавит заголовку привлекательности.</a:t>
            </a:r>
            <a:endParaRPr sz="1350">
              <a:solidFill>
                <a:srgbClr val="0E0E0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E0E0F"/>
                </a:solidFill>
              </a:rPr>
              <a:t>В title можно вставить периодически меняющиеся элементы, такие как цена или количество товаров. Поисковые алгоритмы поощряют динамические тайтлы.</a:t>
            </a:r>
            <a:endParaRPr sz="1350">
              <a:solidFill>
                <a:srgbClr val="0E0E0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6af6475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6af6475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Содержимое метатега description является </a:t>
            </a:r>
            <a:r>
              <a:rPr lang="ru" sz="1150">
                <a:solidFill>
                  <a:srgbClr val="0044BB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одним из источников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, на основе которых формируются описания страниц сайта в результатах поиска Яндекса. В сниппет попадает наиболее информативный и релевантный поисковому запросу текст. Кроме этого, описание может формироваться на основе содержимого страницы, поэтому пользователи могут увидеть разный контент — в зависимости от поискового запроса.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Назначение метаописания — дать пользователю более полную информацию о странице и побудить перейти на нее. Поэтому в description следует добавить полезный и привлекательный текст. Длина описания ограничена шириной экрана устройства, которое использует пользователь.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F292B"/>
                </a:solidFill>
                <a:highlight>
                  <a:srgbClr val="FFFFFF"/>
                </a:highlight>
              </a:rPr>
              <a:t>Для каждой страницы сайта мета-тег Description прописывается отдельно. В самописных ресурсах код добавляется между</a:t>
            </a:r>
            <a:endParaRPr sz="11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F292B"/>
                </a:solidFill>
                <a:highlight>
                  <a:srgbClr val="FFFFFF"/>
                </a:highlight>
              </a:rPr>
              <a:t>&lt;head&gt;…&lt;/head&gt; в таком виде:&lt;meta name=”description” content=”Описание страницы”/&gt;</a:t>
            </a:r>
            <a:endParaRPr sz="11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F292B"/>
                </a:solidFill>
                <a:highlight>
                  <a:srgbClr val="FFFFFF"/>
                </a:highlight>
              </a:rPr>
              <a:t>На сайтах под CMS дескриптор прописывается через плагины оптимизации. Например, для Wordxmpss – это Yoast Seo или All-in-One SEO Pack. На Open Cart обычно используют SEO PRO или Complete SEO.</a:t>
            </a:r>
            <a:endParaRPr sz="11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При составлении description следуйте рекомендациям: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43478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Добавляйте метатег на все страницы сайта.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Создавайте уникальное описание для каждой страницы. Шаблонные или похожие описания, вероятнее всего, не будут показываться в результатах поиска, так как они не несут существенной информации.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Убедитесь, что description отражает содержимое страницы, содержит правильно выстроенные предложения, без злоупотребления ключевыми словами, фразами, заглавными буквами, рекламными лозунгами и пр.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В первую очередь добавляйте описания для более важных страниц сайта, например страниц каталога.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Включайте в описание полезную для пользователя информацию, например, цену товара, его цвет, город доставки и т. д.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Проверьте, что описание соответствует языку страницы.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Убедитесь, что description отличается от содержимого элемента title.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b="1" lang="ru" sz="1150">
                <a:solidFill>
                  <a:srgbClr val="0044BB"/>
                </a:solidFill>
                <a:highlight>
                  <a:srgbClr val="FFFFFF"/>
                </a:highlight>
              </a:rPr>
              <a:t>Примеры плохих метаописаний</a:t>
            </a:r>
            <a:endParaRPr b="1" sz="1150">
              <a:solidFill>
                <a:srgbClr val="0044BB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43478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Наполнение метаописаний временной, служебной информацией.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Устаревшие описания.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Размещение важной информации в конце текста. Старайтесь располагать наиболее важную информацию и фразы в начале метаописаний.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Краткое описание, из нескольких слов.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6af64755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6af64755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</a:rPr>
              <a:t>Keywords представляет собой перечень </a:t>
            </a:r>
            <a:r>
              <a:rPr lang="ru" sz="1350" u="sng">
                <a:solidFill>
                  <a:srgbClr val="3DAFCC"/>
                </a:solidFill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поисковых запросов</a:t>
            </a: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</a:rPr>
              <a:t>, по которым продвигается страница. Раньше этот атрибут был обязательным к заполнению, поисковые системы учитывали ключевые слова при ранжировании сайта. Однако постоянные манипуляции с ключевиками (спам) сильно уменьшил значимость этого тега в современных реалиях. Гугл вовсе отказался учитывать «кейвордс» во время ранжирования, Яндекс – оставил за собой право учитывать или нет.</a:t>
            </a:r>
            <a:endParaRPr sz="13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</a:rPr>
              <a:t>К заполнению тега Keywords существует три подхода:</a:t>
            </a:r>
            <a:endParaRPr sz="13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rgbClr val="1F292B"/>
              </a:buClr>
              <a:buSzPts val="1200"/>
              <a:buAutoNum type="arabicPeriod"/>
            </a:pPr>
            <a:r>
              <a:rPr lang="ru" sz="1200">
                <a:solidFill>
                  <a:srgbClr val="1F292B"/>
                </a:solidFill>
                <a:highlight>
                  <a:srgbClr val="FFFFFF"/>
                </a:highlight>
              </a:rPr>
              <a:t>Оставить поле пустым. Сегодня часто так и делают, чтобы не вызывать подозрений у ПС.</a:t>
            </a:r>
            <a:endParaRPr sz="120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92B"/>
              </a:buClr>
              <a:buSzPts val="1200"/>
              <a:buAutoNum type="arabicPeriod"/>
            </a:pPr>
            <a:r>
              <a:rPr lang="ru" sz="1200">
                <a:solidFill>
                  <a:srgbClr val="1F292B"/>
                </a:solidFill>
                <a:highlight>
                  <a:srgbClr val="FFFFFF"/>
                </a:highlight>
              </a:rPr>
              <a:t>Заполнять минимально. Например, использовать 4-7 ключевых запросов через запятую или в начальной форме без знаков препинания. Например, «смартфон, Samsung, купить, Москве, цена, доставка, чехол». Важно чтобы запросы были по тематике страницы.</a:t>
            </a:r>
            <a:endParaRPr sz="120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92B"/>
              </a:buClr>
              <a:buSzPts val="1200"/>
              <a:buAutoNum type="arabicPeriod"/>
            </a:pPr>
            <a:r>
              <a:rPr lang="ru" sz="1200">
                <a:solidFill>
                  <a:srgbClr val="1F292B"/>
                </a:solidFill>
                <a:highlight>
                  <a:srgbClr val="FFFFFF"/>
                </a:highlight>
              </a:rPr>
              <a:t>Длина тега может быть любая, но усердствовать свыше меры не стоит. В противном случае поисковики могут принять Keywords за спам.</a:t>
            </a:r>
            <a:endParaRPr sz="120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</a:rPr>
              <a:t>Тег Keywords также прописывается между</a:t>
            </a:r>
            <a:endParaRPr sz="13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</a:rPr>
              <a:t>&lt;head&gt;…&lt;/head&gt; в таком виде:&lt;meta name=”keywords” content=”Ключевые слова”/&gt;</a:t>
            </a:r>
            <a:endParaRPr sz="1350">
              <a:solidFill>
                <a:srgbClr val="1F292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E0E0F"/>
                </a:solidFill>
              </a:rPr>
              <a:t>Ранее на SEO-продвижение сайта оказывал значительное влияние мета-тег keywords (кейвордс). Он сообщает поисковому роботу, под какие ключевые слова «заточен» контент страницы. В настоящее время поисковики уже не придают этому атрибуту большого значения, а поисковые системы Google и Rambler его вообще не учитывают, поэтому инструкция по написанию тегов кейвордс будет краткой: перечисляйте не больше 10 ключевых слов без запятых и используйте только запросы, под которые оптимизирован текст данной веб-страницы.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6af64755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6af64755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6af64755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6af64755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6af64755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6af64755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ogp.m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andex.ru/support/webmaster/controlling-robot/robots-txt.html#robots-tx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Метатеги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486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&lt;meta name=</a:t>
            </a:r>
            <a:r>
              <a:rPr b="1" lang="ru"/>
              <a:t>"viewport" </a:t>
            </a:r>
            <a:r>
              <a:rPr lang="ru"/>
              <a:t>content="width=device-width, initial-scale=1"&gt;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555000"/>
            <a:ext cx="7505700" cy="28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Используется для адаптации сайта к показу на мобильных устройствах. Позволяет контролировать масштабирование окна просмотра в браузере.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Значение width=device-width адаптирует ширину окна просмотра к экрану устройства. Значение initial-scale=1 позволяет обеспечить соотношение 1:1 между пикселями CSS и независимыми пикселями устройства.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514350" y="546550"/>
            <a:ext cx="7930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&lt;meta http-equiv="</a:t>
            </a:r>
            <a:r>
              <a:rPr b="1" lang="ru"/>
              <a:t>Content-Type</a:t>
            </a:r>
            <a:r>
              <a:rPr lang="ru"/>
              <a:t>" content="type;  charset=..."/&gt;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Учитывается при определении типа документа и его кодировки.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Пример: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2300"/>
              </a:spcAft>
              <a:buNone/>
            </a:pPr>
            <a:r>
              <a:rPr lang="ru" sz="1800">
                <a:solidFill>
                  <a:srgbClr val="1F292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&lt;meta http-equiv=”Content-type” content=”text/html;charset=windows-1251″&gt;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&lt;meta http-equiv=”Content-Language” content=”ru”&gt;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rgbClr val="1F292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Во много этот тег дублирует предыдущий, так как содержит информацию о языке содержимого страницы. Сегодня браузеры определяют язык автоматически, поэтому надобность в нем отпала. Однако при неверных настройках обозревателя и сервера информация в Content-language может быть кстати.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&lt;meta http-equiv="</a:t>
            </a:r>
            <a:r>
              <a:rPr b="1" lang="ru"/>
              <a:t>refresh</a:t>
            </a:r>
            <a:r>
              <a:rPr lang="ru"/>
              <a:t>" content="N; url=_адрес цели перенаправления_"&gt;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Перенаправляет посетителя на страницу с адресом URL, после N секунд нахождения на данной странице.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50">
                <a:solidFill>
                  <a:srgbClr val="1F292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Атрибут позволяет переадресовать пользователя на другой раздел во время обновления целевой страницы или при долгой загрузке контента. Например, тег часто используют вместо страницы ошибки «404».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771300" y="462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&lt;meta name=”</a:t>
            </a:r>
            <a:r>
              <a:rPr b="1" lang="ru"/>
              <a:t>Author</a:t>
            </a:r>
            <a:r>
              <a:rPr lang="ru"/>
              <a:t>” content=”Иванов Петр Сидорович”&gt; (автор)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&lt;meta name=”</a:t>
            </a:r>
            <a:r>
              <a:rPr b="1" lang="ru"/>
              <a:t>Copyright</a:t>
            </a:r>
            <a:r>
              <a:rPr lang="ru"/>
              <a:t>” content=”Юрьева Инна Семеновна”&gt; (авторские права)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819150" y="2810975"/>
            <a:ext cx="75057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rgbClr val="1F292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Вспомогательный атрибут, с помощью которого можно указывать авторство текстового или графического контента на сайте.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Мета-теги Google – местоположение предприятия, офиса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819150" y="358850"/>
            <a:ext cx="7505700" cy="4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 u="sng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Мета-тег для указания долготы</a:t>
            </a:r>
            <a:endParaRPr sz="1350" u="sng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" sz="1400">
                <a:solidFill>
                  <a:srgbClr val="008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meta</a:t>
            </a:r>
            <a:r>
              <a:rPr lang="ru" sz="1400">
                <a:solidFill>
                  <a:srgbClr val="000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property = "place:location:longitude" content = "0.0122"&gt;</a:t>
            </a:r>
            <a:endParaRPr sz="1400">
              <a:solidFill>
                <a:srgbClr val="00008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 u="sng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Мета-тег для указания широты</a:t>
            </a:r>
            <a:endParaRPr sz="1350" u="sng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" sz="1400">
                <a:solidFill>
                  <a:srgbClr val="008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meta</a:t>
            </a:r>
            <a:r>
              <a:rPr lang="ru" sz="1400">
                <a:solidFill>
                  <a:srgbClr val="000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property = "place:location:latitude" content = "2.3122"&gt;</a:t>
            </a:r>
            <a:endParaRPr sz="1400">
              <a:solidFill>
                <a:srgbClr val="00008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 u="sng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Meta-тег для указания страны</a:t>
            </a:r>
            <a:endParaRPr sz="1350" u="sng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" sz="1400">
                <a:solidFill>
                  <a:srgbClr val="008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meta</a:t>
            </a:r>
            <a:r>
              <a:rPr lang="ru" sz="1400">
                <a:solidFill>
                  <a:srgbClr val="000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property = "business:contact_data:country_name" content = "Страна"&gt;</a:t>
            </a:r>
            <a:endParaRPr sz="1400">
              <a:solidFill>
                <a:srgbClr val="00008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" sz="1400">
                <a:solidFill>
                  <a:srgbClr val="008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meta</a:t>
            </a:r>
            <a:r>
              <a:rPr lang="ru" sz="1400">
                <a:solidFill>
                  <a:srgbClr val="000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property = "business:contact_data:locality" content = "Город"&gt;</a:t>
            </a:r>
            <a:endParaRPr sz="1400">
              <a:solidFill>
                <a:srgbClr val="00008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" sz="1400">
                <a:solidFill>
                  <a:srgbClr val="008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meta</a:t>
            </a:r>
            <a:r>
              <a:rPr lang="ru" sz="1400">
                <a:solidFill>
                  <a:srgbClr val="000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property = "business:contact_data:street_address" content = "Название улицы"</a:t>
            </a:r>
            <a:endParaRPr sz="1400">
              <a:solidFill>
                <a:srgbClr val="00008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 u="sng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Мета-теги Google для указания контактной информации</a:t>
            </a:r>
            <a:endParaRPr sz="1350" u="sng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" sz="1400">
                <a:solidFill>
                  <a:srgbClr val="008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meta</a:t>
            </a:r>
            <a:r>
              <a:rPr lang="ru" sz="1400">
                <a:solidFill>
                  <a:srgbClr val="000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property = "business:contact_data:postal_code" content = "Индекс"&gt;</a:t>
            </a:r>
            <a:endParaRPr sz="1400">
              <a:solidFill>
                <a:srgbClr val="00008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" sz="1400">
                <a:solidFill>
                  <a:srgbClr val="008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meta</a:t>
            </a:r>
            <a:r>
              <a:rPr lang="ru" sz="1400">
                <a:solidFill>
                  <a:srgbClr val="000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property = "business:contact_data:email" content = "mail@codebra.ru"&gt;</a:t>
            </a:r>
            <a:endParaRPr sz="1400">
              <a:solidFill>
                <a:srgbClr val="00008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" sz="1400">
                <a:solidFill>
                  <a:srgbClr val="008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meta</a:t>
            </a:r>
            <a:r>
              <a:rPr lang="ru" sz="1400">
                <a:solidFill>
                  <a:srgbClr val="000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property = "business:contact_data:phone_number" content = "+7 910 889 98 88"&gt;</a:t>
            </a:r>
            <a:endParaRPr sz="1400">
              <a:solidFill>
                <a:srgbClr val="00008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000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" sz="1400">
                <a:solidFill>
                  <a:srgbClr val="008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meta</a:t>
            </a:r>
            <a:r>
              <a:rPr lang="ru" sz="1400">
                <a:solidFill>
                  <a:srgbClr val="000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property = "business:contact_data:website" content = "http://codebra.ru"&gt;</a:t>
            </a:r>
            <a:endParaRPr sz="1550">
              <a:solidFill>
                <a:srgbClr val="333333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Мета-теги для социальных сетей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771300" y="450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примере </a:t>
            </a:r>
            <a:r>
              <a:rPr lang="ru"/>
              <a:t>Вконтакте, Facebook, Pinterest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819150" y="1124400"/>
            <a:ext cx="75057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Все три поддерживают Open Graph protocol (</a:t>
            </a:r>
            <a:r>
              <a:rPr lang="ru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http://ogp.me/)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" name="Google Shape;231;p30"/>
          <p:cNvSpPr txBox="1"/>
          <p:nvPr/>
        </p:nvSpPr>
        <p:spPr>
          <a:xfrm>
            <a:off x="610025" y="1650625"/>
            <a:ext cx="8624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&lt;meta property="og:type" content="profile"/&gt;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&lt;meta property="profile:first_name" content="Имя"/&gt;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&lt;meta property="profile:last_name" content="Фамилия"/&gt;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&lt;meta property="profile:username" content="Ник"/&gt;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&lt;meta property="og:title" content="Название страницы"/&gt;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&lt;meta property="og:description" content="Описание"/&gt;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&lt;meta property="og:image" content="https://website.com/image250X250.png"/&gt;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&lt;meta property="og:url" content="http://www.site.com"/&gt;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&lt;meta property="og:site_name" content="Название сайта"/&gt;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&lt;meta property="og:see_also" content="http://www.website.com"/&gt;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&lt;meta property="fb:admins" content="Facebook_ID"/&gt;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68725" y="512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Мета-теги – это специальные элементы кода, через которые браузер и поисковые машины считывают информацию о сайте.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F292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Этот HTML-код размещается между тегами</a:t>
            </a:r>
            <a:endParaRPr sz="1800">
              <a:solidFill>
                <a:srgbClr val="1F292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23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1F292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&lt;head&gt;…&lt;/head&gt;</a:t>
            </a:r>
            <a:endParaRPr b="1" sz="1800">
              <a:solidFill>
                <a:srgbClr val="1F292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23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rgbClr val="1F292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Во время индексации роботы проверяют веб-страницы на наличие данных с атрибутом</a:t>
            </a:r>
            <a:r>
              <a:rPr b="1" lang="ru" sz="1800">
                <a:solidFill>
                  <a:srgbClr val="1F292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&lt;meta&gt;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Разновидности метатегов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&lt;title&gt;</a:t>
            </a:r>
            <a:r>
              <a:rPr lang="ru"/>
              <a:t>Заголовок страницы</a:t>
            </a:r>
            <a:r>
              <a:rPr b="1" lang="ru"/>
              <a:t>&lt;/title&gt;</a:t>
            </a:r>
            <a:endParaRPr b="1"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38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E0E0F"/>
                </a:solidFill>
                <a:latin typeface="Arial"/>
                <a:ea typeface="Arial"/>
                <a:cs typeface="Arial"/>
                <a:sym typeface="Arial"/>
              </a:rPr>
              <a:t>Мета-тег title — это название, заголовок веб-страницы. </a:t>
            </a:r>
            <a:endParaRPr sz="1800">
              <a:solidFill>
                <a:srgbClr val="0E0E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rgbClr val="0E0E0F"/>
                </a:solidFill>
                <a:latin typeface="Arial"/>
                <a:ea typeface="Arial"/>
                <a:cs typeface="Arial"/>
                <a:sym typeface="Arial"/>
              </a:rPr>
              <a:t>Он должен быть указан на всех страницах сайта.</a:t>
            </a:r>
            <a:endParaRPr sz="1800"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50" y="2966338"/>
            <a:ext cx="71532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&lt;meta name="</a:t>
            </a:r>
            <a:r>
              <a:rPr b="1" lang="ru"/>
              <a:t>description</a:t>
            </a:r>
            <a:r>
              <a:rPr lang="ru"/>
              <a:t>" content="..."/&gt;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620550"/>
            <a:ext cx="75057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Может использоваться в описаниях страниц сайта в результатах поиска.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сниппет попадает наиболее информативный и релевантный поисковому запросу текст.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63" y="3408025"/>
            <a:ext cx="80867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&lt;meta name="</a:t>
            </a:r>
            <a:r>
              <a:rPr b="1" lang="ru"/>
              <a:t>keywords</a:t>
            </a:r>
            <a:r>
              <a:rPr lang="ru"/>
              <a:t>" content="..."/&gt;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579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Keywords представляет собой перечень поисковых запросов, по которым продвигается страница.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Может учитываться при определении соответствия страницы поисковым запросам.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522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&lt;meta </a:t>
            </a:r>
            <a:r>
              <a:rPr b="1" lang="ru"/>
              <a:t>name="robots"</a:t>
            </a:r>
            <a:r>
              <a:rPr lang="ru"/>
              <a:t> content="..."/&gt;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626775"/>
            <a:ext cx="7505700" cy="32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Определяет правила загрузки и индексирования страниц сайта.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!! Если страница запрещена в </a:t>
            </a:r>
            <a:r>
              <a:rPr lang="ru" sz="1800">
                <a:solidFill>
                  <a:srgbClr val="0044BB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файле robots.txt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то директива метатега или заголовка не действует.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Пример:</a:t>
            </a:r>
            <a:endParaRPr b="1" sz="1600" u="sng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Запись, которая запрещает индексирование страницы: 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63A35C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ru" sz="15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795DA3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5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"robots"</a:t>
            </a:r>
            <a:r>
              <a:rPr lang="ru" sz="15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795DA3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ru" sz="15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"noindex"</a:t>
            </a:r>
            <a:r>
              <a:rPr lang="ru" sz="15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500">
              <a:solidFill>
                <a:srgbClr val="268B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Вы можете указать директивы через запятую: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268BD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400">
                <a:solidFill>
                  <a:srgbClr val="63A3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ru" sz="1400">
                <a:solidFill>
                  <a:srgbClr val="268BD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795DA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400">
                <a:solidFill>
                  <a:srgbClr val="268BD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00">
                <a:solidFill>
                  <a:srgbClr val="DF5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"yandex"</a:t>
            </a:r>
            <a:r>
              <a:rPr lang="ru" sz="1400">
                <a:solidFill>
                  <a:srgbClr val="268BD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795DA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ru" sz="1400">
                <a:solidFill>
                  <a:srgbClr val="268BD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00">
                <a:solidFill>
                  <a:srgbClr val="DF5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"noindex, nofollow"</a:t>
            </a:r>
            <a:r>
              <a:rPr lang="ru" sz="1400">
                <a:solidFill>
                  <a:srgbClr val="268BD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331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Поддерживаемые Яндексом директивы robots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20"/>
          <p:cNvGraphicFramePr/>
          <p:nvPr/>
        </p:nvGraphicFramePr>
        <p:xfrm>
          <a:off x="819150" y="128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{F59D0B92-A050-4A41-982C-3052A6EB332F}</a:tableStyleId>
              </a:tblPr>
              <a:tblGrid>
                <a:gridCol w="1838725"/>
                <a:gridCol w="582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noindex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52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Не индексировать текст страницы. Страница не будет участвовать в результатах поиска.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52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n</a:t>
                      </a:r>
                      <a:r>
                        <a:rPr lang="ru">
                          <a:highlight>
                            <a:srgbClr val="FFFFFF"/>
                          </a:highlight>
                        </a:rPr>
                        <a:t>ofollow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52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Не переходить по ссылкам на странице. Робот не перейдет по ссылкам при обходе сайта, но может узнать о них из других источников. Например, на других страницах или сайтах.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52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none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52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Соответствует директивам noindex, nofollow.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52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noarchive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52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Не показывать ссылку на сохраненную копию в результатах поиска.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52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noyaca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52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Не использовать сформированное автоматически описание.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52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index | follow | archive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52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Отмена соответствующих запрещающих директив.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52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all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52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Соответствует директивам index и follow — разрешено индексировать текст и ссылки на странице.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52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50" y="654650"/>
            <a:ext cx="8576499" cy="36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