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5" r:id="rId3"/>
    <p:sldId id="267" r:id="rId4"/>
    <p:sldId id="271" r:id="rId5"/>
    <p:sldId id="268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6" r:id="rId14"/>
    <p:sldId id="269" r:id="rId15"/>
    <p:sldId id="270" r:id="rId16"/>
    <p:sldId id="264" r:id="rId1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000000"/>
    <a:srgbClr val="3399FF"/>
    <a:srgbClr val="FFFF99"/>
    <a:srgbClr val="66FF66"/>
    <a:srgbClr val="33CC33"/>
    <a:srgbClr val="00CC00"/>
    <a:srgbClr val="CCEC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2776" autoAdjust="0"/>
    <p:restoredTop sz="90922" autoAdjust="0"/>
  </p:normalViewPr>
  <p:slideViewPr>
    <p:cSldViewPr>
      <p:cViewPr varScale="1">
        <p:scale>
          <a:sx n="109" d="100"/>
          <a:sy n="109" d="100"/>
        </p:scale>
        <p:origin x="-48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2.xml"/><Relationship Id="rId2" Type="http://schemas.openxmlformats.org/officeDocument/2006/relationships/slide" Target="slides/slide6.xml"/><Relationship Id="rId1" Type="http://schemas.openxmlformats.org/officeDocument/2006/relationships/slide" Target="slides/slide5.xml"/><Relationship Id="rId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pt-BR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98D7807-E7EB-41D9-A7D0-64154610D88C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8967078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pt-BR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9C0BF33-D5E6-48AB-805B-EAF4EFEB3A49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6958616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A64DD0-1CD0-45C1-B378-4869E7EF47CC}" type="slidenum">
              <a:rPr lang="pt-BR"/>
              <a:pPr/>
              <a:t>1</a:t>
            </a:fld>
            <a:endParaRPr lang="pt-BR"/>
          </a:p>
        </p:txBody>
      </p:sp>
      <p:sp>
        <p:nvSpPr>
          <p:cNvPr id="2150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AB7B4B-E53D-4755-A5B1-01EC94BFE3EC}" type="slidenum">
              <a:rPr lang="pt-BR"/>
              <a:pPr/>
              <a:t>10</a:t>
            </a:fld>
            <a:endParaRPr lang="pt-BR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DB9ADF-A1FD-4618-99CD-785AABC5EC04}" type="slidenum">
              <a:rPr lang="pt-BR"/>
              <a:pPr/>
              <a:t>11</a:t>
            </a:fld>
            <a:endParaRPr lang="pt-BR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A2E28E-E1FB-4670-A27D-DB336FEE0922}" type="slidenum">
              <a:rPr lang="pt-BR"/>
              <a:pPr/>
              <a:t>12</a:t>
            </a:fld>
            <a:endParaRPr lang="pt-BR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4DAB18-971B-4ABD-BF86-EF2D18F7260A}" type="slidenum">
              <a:rPr lang="pt-BR"/>
              <a:pPr/>
              <a:t>13</a:t>
            </a:fld>
            <a:endParaRPr lang="pt-BR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045A83-C74D-432D-96D9-C07C2C78BF90}" type="slidenum">
              <a:rPr lang="pt-BR"/>
              <a:pPr/>
              <a:t>14</a:t>
            </a:fld>
            <a:endParaRPr lang="pt-BR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B11889-B1E2-47B8-943F-485256E390D9}" type="slidenum">
              <a:rPr lang="pt-BR"/>
              <a:pPr/>
              <a:t>15</a:t>
            </a:fld>
            <a:endParaRPr lang="pt-BR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6030B6-3C9E-40EE-8797-C53CC49802AA}" type="slidenum">
              <a:rPr lang="pt-BR"/>
              <a:pPr/>
              <a:t>16</a:t>
            </a:fld>
            <a:endParaRPr lang="pt-BR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459A63-FC4F-48B0-939A-ED11AA6E3939}" type="slidenum">
              <a:rPr lang="pt-BR"/>
              <a:pPr/>
              <a:t>2</a:t>
            </a:fld>
            <a:endParaRPr lang="pt-BR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E20E3A-D146-42E9-B06C-0E1030ABEA98}" type="slidenum">
              <a:rPr lang="pt-BR"/>
              <a:pPr/>
              <a:t>3</a:t>
            </a:fld>
            <a:endParaRPr lang="pt-BR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E20E3A-D146-42E9-B06C-0E1030ABEA98}" type="slidenum">
              <a:rPr lang="pt-BR"/>
              <a:pPr/>
              <a:t>4</a:t>
            </a:fld>
            <a:endParaRPr lang="pt-BR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836133-BE93-4E72-98A3-80B8B5D18925}" type="slidenum">
              <a:rPr lang="pt-BR"/>
              <a:pPr/>
              <a:t>5</a:t>
            </a:fld>
            <a:endParaRPr lang="pt-BR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E4F623-7557-4E39-BB20-FF4F90C2AF06}" type="slidenum">
              <a:rPr lang="pt-BR"/>
              <a:pPr/>
              <a:t>6</a:t>
            </a:fld>
            <a:endParaRPr lang="pt-BR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A90206-1C85-471F-AFAA-FA7893E0717D}" type="slidenum">
              <a:rPr lang="pt-BR"/>
              <a:pPr/>
              <a:t>7</a:t>
            </a:fld>
            <a:endParaRPr lang="pt-BR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9147F9-74E7-4B4B-9DE1-8188259A1012}" type="slidenum">
              <a:rPr lang="pt-BR"/>
              <a:pPr/>
              <a:t>8</a:t>
            </a:fld>
            <a:endParaRPr lang="pt-BR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5B6314-C49A-4CA4-8E9A-1B146EA141CF}" type="slidenum">
              <a:rPr lang="pt-BR"/>
              <a:pPr/>
              <a:t>9</a:t>
            </a:fld>
            <a:endParaRPr lang="pt-BR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 sz="3600">
                <a:solidFill>
                  <a:srgbClr val="002060"/>
                </a:solidFill>
              </a:defRPr>
            </a:lvl1pPr>
          </a:lstStyle>
          <a:p>
            <a:pPr lvl="0"/>
            <a:r>
              <a:rPr lang="pt-BR" noProof="0" smtClean="0"/>
              <a:t>Clique para editar o estilo do título mestre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pt-BR" noProof="0" smtClean="0"/>
              <a:t>Clique para editar o estilo do subtítulo mestre</a:t>
            </a: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8711679-49EC-420E-9AA5-2E06919C4EC5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3085" name="Line 13"/>
          <p:cNvSpPr>
            <a:spLocks noChangeShapeType="1"/>
          </p:cNvSpPr>
          <p:nvPr userDrawn="1"/>
        </p:nvSpPr>
        <p:spPr bwMode="auto">
          <a:xfrm>
            <a:off x="304800" y="6246813"/>
            <a:ext cx="8534400" cy="1587"/>
          </a:xfrm>
          <a:prstGeom prst="line">
            <a:avLst/>
          </a:prstGeom>
          <a:noFill/>
          <a:ln w="9360">
            <a:solidFill>
              <a:srgbClr val="00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D736C8C-814E-4657-8B09-F9E91E327AE8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4800" y="6248400"/>
            <a:ext cx="2899048" cy="4572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Metodologia de Gerenciamento de Projetos de TI.</a:t>
            </a:r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151968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04800" y="1752600"/>
            <a:ext cx="41910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1910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C1D5CC7-9E51-48E6-8B1F-1654A6276B00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4800" y="6248400"/>
            <a:ext cx="3403104" cy="4572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Metodologia de Gerenciamento de Projetos de TI.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776314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143000"/>
            <a:ext cx="853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752600"/>
            <a:ext cx="85344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40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BA2BE12-DCC7-4FAC-8889-647E8C40F408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1042" name="Line 18"/>
          <p:cNvSpPr>
            <a:spLocks noChangeShapeType="1"/>
          </p:cNvSpPr>
          <p:nvPr userDrawn="1"/>
        </p:nvSpPr>
        <p:spPr bwMode="auto">
          <a:xfrm>
            <a:off x="304800" y="6246813"/>
            <a:ext cx="8534400" cy="1587"/>
          </a:xfrm>
          <a:prstGeom prst="line">
            <a:avLst/>
          </a:prstGeom>
          <a:noFill/>
          <a:ln w="9360">
            <a:solidFill>
              <a:srgbClr val="00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" y="624840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/>
            </a:lvl1pPr>
          </a:lstStyle>
          <a:p>
            <a:r>
              <a:rPr lang="pt-BR" smtClean="0"/>
              <a:t>Metodologia de Gerenciamento de Projetos de TI.</a:t>
            </a:r>
            <a:endParaRPr lang="pt-BR"/>
          </a:p>
        </p:txBody>
      </p:sp>
      <p:pic>
        <p:nvPicPr>
          <p:cNvPr id="13" name="Picture 18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5450" y="692696"/>
            <a:ext cx="8293100" cy="4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Espaço Reservado para Conteúdo 9"/>
          <p:cNvSpPr txBox="1">
            <a:spLocks/>
          </p:cNvSpPr>
          <p:nvPr userDrawn="1"/>
        </p:nvSpPr>
        <p:spPr>
          <a:xfrm>
            <a:off x="3779912" y="6381328"/>
            <a:ext cx="2016224" cy="360040"/>
          </a:xfrm>
          <a:prstGeom prst="rect">
            <a:avLst/>
          </a:prstGeom>
        </p:spPr>
        <p:txBody>
          <a:bodyPr/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pt-BR" sz="1400" b="1" dirty="0" smtClean="0"/>
              <a:t>9 de julho de 2012</a:t>
            </a:r>
            <a:endParaRPr lang="pt-BR" sz="1400" b="1" dirty="0"/>
          </a:p>
        </p:txBody>
      </p:sp>
      <p:sp>
        <p:nvSpPr>
          <p:cNvPr id="15" name="CaixaDeTexto 14"/>
          <p:cNvSpPr txBox="1"/>
          <p:nvPr userDrawn="1"/>
        </p:nvSpPr>
        <p:spPr>
          <a:xfrm>
            <a:off x="425450" y="188640"/>
            <a:ext cx="829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rgbClr val="002060"/>
                </a:solidFill>
              </a:rPr>
              <a:t>Ministério da Cultura</a:t>
            </a:r>
            <a:endParaRPr lang="pt-BR" sz="2400" b="1" dirty="0">
              <a:solidFill>
                <a:srgbClr val="00206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timing>
    <p:tnLst>
      <p:par>
        <p:cTn id="1" dur="indefinite" restart="never" nodeType="tmRoot"/>
      </p:par>
    </p:tnLst>
  </p:timing>
  <p:hf hdr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rgbClr val="00206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epti@mc.gov.br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P%20-%20Marco%20de%20Abertura%20de%20Projeto.pptx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027584"/>
            <a:ext cx="8534400" cy="457200"/>
          </a:xfrm>
        </p:spPr>
        <p:txBody>
          <a:bodyPr/>
          <a:lstStyle/>
          <a:p>
            <a:r>
              <a:rPr lang="pt-BR" sz="2800" dirty="0"/>
              <a:t>Metodologia de Gerenciamento de </a:t>
            </a:r>
            <a:r>
              <a:rPr lang="pt-BR" sz="2800" dirty="0" smtClean="0"/>
              <a:t>Projetos de TI</a:t>
            </a:r>
            <a:endParaRPr lang="pt-BR" sz="28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>
                <a:solidFill>
                  <a:schemeClr val="accent6"/>
                </a:solidFill>
              </a:rPr>
              <a:t>Escritório de </a:t>
            </a:r>
            <a:r>
              <a:rPr lang="pt-BR" sz="2000" dirty="0" smtClean="0">
                <a:solidFill>
                  <a:schemeClr val="accent6"/>
                </a:solidFill>
              </a:rPr>
              <a:t>Projetos de TI</a:t>
            </a:r>
            <a:endParaRPr lang="pt-BR" sz="2000" dirty="0">
              <a:solidFill>
                <a:schemeClr val="accent6"/>
              </a:solidFill>
            </a:endParaRPr>
          </a:p>
        </p:txBody>
      </p:sp>
      <p:grpSp>
        <p:nvGrpSpPr>
          <p:cNvPr id="2139" name="Group 91"/>
          <p:cNvGrpSpPr>
            <a:grpSpLocks/>
          </p:cNvGrpSpPr>
          <p:nvPr/>
        </p:nvGrpSpPr>
        <p:grpSpPr bwMode="auto">
          <a:xfrm>
            <a:off x="228600" y="2348880"/>
            <a:ext cx="8763000" cy="3200400"/>
            <a:chOff x="144" y="1824"/>
            <a:chExt cx="5520" cy="2016"/>
          </a:xfrm>
        </p:grpSpPr>
        <p:sp>
          <p:nvSpPr>
            <p:cNvPr id="2103" name="Rectangle 55"/>
            <p:cNvSpPr>
              <a:spLocks noChangeArrowheads="1"/>
            </p:cNvSpPr>
            <p:nvPr/>
          </p:nvSpPr>
          <p:spPr bwMode="auto">
            <a:xfrm>
              <a:off x="960" y="2096"/>
              <a:ext cx="3984" cy="64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endParaRPr lang="pt-BR" sz="2400"/>
            </a:p>
          </p:txBody>
        </p:sp>
        <p:sp>
          <p:nvSpPr>
            <p:cNvPr id="2104" name="Line 56"/>
            <p:cNvSpPr>
              <a:spLocks noChangeShapeType="1"/>
            </p:cNvSpPr>
            <p:nvPr/>
          </p:nvSpPr>
          <p:spPr bwMode="auto">
            <a:xfrm>
              <a:off x="240" y="1864"/>
              <a:ext cx="0" cy="190"/>
            </a:xfrm>
            <a:prstGeom prst="line">
              <a:avLst/>
            </a:prstGeom>
            <a:noFill/>
            <a:ln w="12700">
              <a:solidFill>
                <a:srgbClr val="C7B18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05" name="Line 57"/>
            <p:cNvSpPr>
              <a:spLocks noChangeShapeType="1"/>
            </p:cNvSpPr>
            <p:nvPr/>
          </p:nvSpPr>
          <p:spPr bwMode="auto">
            <a:xfrm>
              <a:off x="240" y="2208"/>
              <a:ext cx="0" cy="1584"/>
            </a:xfrm>
            <a:prstGeom prst="line">
              <a:avLst/>
            </a:prstGeom>
            <a:noFill/>
            <a:ln w="6350">
              <a:solidFill>
                <a:srgbClr val="E8DFD0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12" name="Line 64"/>
            <p:cNvSpPr>
              <a:spLocks noChangeShapeType="1"/>
            </p:cNvSpPr>
            <p:nvPr/>
          </p:nvSpPr>
          <p:spPr bwMode="auto">
            <a:xfrm>
              <a:off x="960" y="1872"/>
              <a:ext cx="0" cy="190"/>
            </a:xfrm>
            <a:prstGeom prst="line">
              <a:avLst/>
            </a:prstGeom>
            <a:noFill/>
            <a:ln w="12700">
              <a:solidFill>
                <a:srgbClr val="C7B18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13" name="Line 65"/>
            <p:cNvSpPr>
              <a:spLocks noChangeShapeType="1"/>
            </p:cNvSpPr>
            <p:nvPr/>
          </p:nvSpPr>
          <p:spPr bwMode="auto">
            <a:xfrm>
              <a:off x="960" y="2216"/>
              <a:ext cx="0" cy="1584"/>
            </a:xfrm>
            <a:prstGeom prst="line">
              <a:avLst/>
            </a:prstGeom>
            <a:noFill/>
            <a:ln w="6350">
              <a:solidFill>
                <a:srgbClr val="E8DFD0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14" name="Line 66"/>
            <p:cNvSpPr>
              <a:spLocks noChangeShapeType="1"/>
            </p:cNvSpPr>
            <p:nvPr/>
          </p:nvSpPr>
          <p:spPr bwMode="auto">
            <a:xfrm>
              <a:off x="1824" y="1872"/>
              <a:ext cx="0" cy="190"/>
            </a:xfrm>
            <a:prstGeom prst="line">
              <a:avLst/>
            </a:prstGeom>
            <a:noFill/>
            <a:ln w="12700">
              <a:solidFill>
                <a:srgbClr val="C7B18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15" name="Line 67"/>
            <p:cNvSpPr>
              <a:spLocks noChangeShapeType="1"/>
            </p:cNvSpPr>
            <p:nvPr/>
          </p:nvSpPr>
          <p:spPr bwMode="auto">
            <a:xfrm>
              <a:off x="1824" y="2216"/>
              <a:ext cx="0" cy="1584"/>
            </a:xfrm>
            <a:prstGeom prst="line">
              <a:avLst/>
            </a:prstGeom>
            <a:noFill/>
            <a:ln w="6350">
              <a:solidFill>
                <a:srgbClr val="E8DFD0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18" name="Line 70"/>
            <p:cNvSpPr>
              <a:spLocks noChangeShapeType="1"/>
            </p:cNvSpPr>
            <p:nvPr/>
          </p:nvSpPr>
          <p:spPr bwMode="auto">
            <a:xfrm>
              <a:off x="3504" y="1872"/>
              <a:ext cx="0" cy="190"/>
            </a:xfrm>
            <a:prstGeom prst="line">
              <a:avLst/>
            </a:prstGeom>
            <a:noFill/>
            <a:ln w="12700">
              <a:solidFill>
                <a:srgbClr val="C7B18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19" name="Line 71"/>
            <p:cNvSpPr>
              <a:spLocks noChangeShapeType="1"/>
            </p:cNvSpPr>
            <p:nvPr/>
          </p:nvSpPr>
          <p:spPr bwMode="auto">
            <a:xfrm>
              <a:off x="3504" y="2216"/>
              <a:ext cx="0" cy="1584"/>
            </a:xfrm>
            <a:prstGeom prst="line">
              <a:avLst/>
            </a:prstGeom>
            <a:noFill/>
            <a:ln w="6350">
              <a:solidFill>
                <a:srgbClr val="E8DFD0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22" name="Line 74"/>
            <p:cNvSpPr>
              <a:spLocks noChangeShapeType="1"/>
            </p:cNvSpPr>
            <p:nvPr/>
          </p:nvSpPr>
          <p:spPr bwMode="auto">
            <a:xfrm>
              <a:off x="4176" y="1872"/>
              <a:ext cx="0" cy="190"/>
            </a:xfrm>
            <a:prstGeom prst="line">
              <a:avLst/>
            </a:prstGeom>
            <a:noFill/>
            <a:ln w="12700">
              <a:solidFill>
                <a:srgbClr val="C7B18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23" name="Line 75"/>
            <p:cNvSpPr>
              <a:spLocks noChangeShapeType="1"/>
            </p:cNvSpPr>
            <p:nvPr/>
          </p:nvSpPr>
          <p:spPr bwMode="auto">
            <a:xfrm>
              <a:off x="4176" y="2216"/>
              <a:ext cx="0" cy="1584"/>
            </a:xfrm>
            <a:prstGeom prst="line">
              <a:avLst/>
            </a:prstGeom>
            <a:noFill/>
            <a:ln w="6350">
              <a:solidFill>
                <a:srgbClr val="E8DFD0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24" name="Line 76"/>
            <p:cNvSpPr>
              <a:spLocks noChangeShapeType="1"/>
            </p:cNvSpPr>
            <p:nvPr/>
          </p:nvSpPr>
          <p:spPr bwMode="auto">
            <a:xfrm>
              <a:off x="4944" y="1872"/>
              <a:ext cx="0" cy="190"/>
            </a:xfrm>
            <a:prstGeom prst="line">
              <a:avLst/>
            </a:prstGeom>
            <a:noFill/>
            <a:ln w="12700">
              <a:solidFill>
                <a:srgbClr val="C7B18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25" name="Line 77"/>
            <p:cNvSpPr>
              <a:spLocks noChangeShapeType="1"/>
            </p:cNvSpPr>
            <p:nvPr/>
          </p:nvSpPr>
          <p:spPr bwMode="auto">
            <a:xfrm>
              <a:off x="4944" y="2216"/>
              <a:ext cx="0" cy="1584"/>
            </a:xfrm>
            <a:prstGeom prst="line">
              <a:avLst/>
            </a:prstGeom>
            <a:noFill/>
            <a:ln w="6350">
              <a:solidFill>
                <a:srgbClr val="E8DFD0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26" name="Line 78"/>
            <p:cNvSpPr>
              <a:spLocks noChangeShapeType="1"/>
            </p:cNvSpPr>
            <p:nvPr/>
          </p:nvSpPr>
          <p:spPr bwMode="auto">
            <a:xfrm>
              <a:off x="5568" y="1872"/>
              <a:ext cx="0" cy="190"/>
            </a:xfrm>
            <a:prstGeom prst="line">
              <a:avLst/>
            </a:prstGeom>
            <a:noFill/>
            <a:ln w="12700">
              <a:solidFill>
                <a:srgbClr val="C7B18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27" name="Line 79"/>
            <p:cNvSpPr>
              <a:spLocks noChangeShapeType="1"/>
            </p:cNvSpPr>
            <p:nvPr/>
          </p:nvSpPr>
          <p:spPr bwMode="auto">
            <a:xfrm>
              <a:off x="5568" y="2216"/>
              <a:ext cx="0" cy="1584"/>
            </a:xfrm>
            <a:prstGeom prst="line">
              <a:avLst/>
            </a:prstGeom>
            <a:noFill/>
            <a:ln w="6350">
              <a:solidFill>
                <a:srgbClr val="E8DFD0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06" name="Rectangle 58"/>
            <p:cNvSpPr>
              <a:spLocks noChangeArrowheads="1"/>
            </p:cNvSpPr>
            <p:nvPr/>
          </p:nvSpPr>
          <p:spPr bwMode="auto">
            <a:xfrm>
              <a:off x="240" y="2256"/>
              <a:ext cx="720" cy="196"/>
            </a:xfrm>
            <a:prstGeom prst="rect">
              <a:avLst/>
            </a:prstGeom>
            <a:solidFill>
              <a:srgbClr val="FF6600"/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pPr algn="ctr" eaLnBrk="0" hangingPunct="0"/>
              <a:r>
                <a:rPr lang="en-GB" sz="1000" b="1" dirty="0" err="1"/>
                <a:t>Pré-projeto</a:t>
              </a:r>
              <a:endParaRPr lang="en-GB" sz="1000" b="1" dirty="0"/>
            </a:p>
          </p:txBody>
        </p:sp>
        <p:sp>
          <p:nvSpPr>
            <p:cNvPr id="2107" name="Rectangle 59"/>
            <p:cNvSpPr>
              <a:spLocks noChangeArrowheads="1"/>
            </p:cNvSpPr>
            <p:nvPr/>
          </p:nvSpPr>
          <p:spPr bwMode="auto">
            <a:xfrm>
              <a:off x="960" y="2496"/>
              <a:ext cx="864" cy="196"/>
            </a:xfrm>
            <a:prstGeom prst="rect">
              <a:avLst/>
            </a:prstGeom>
            <a:solidFill>
              <a:schemeClr val="folHlink"/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pPr algn="ctr" eaLnBrk="0" hangingPunct="0"/>
              <a:r>
                <a:rPr lang="en-GB" sz="1000" b="1" dirty="0" err="1" smtClean="0"/>
                <a:t>Planejamento</a:t>
              </a:r>
              <a:endParaRPr lang="en-GB" sz="1000" b="1" dirty="0"/>
            </a:p>
          </p:txBody>
        </p:sp>
        <p:sp>
          <p:nvSpPr>
            <p:cNvPr id="2108" name="Rectangle 60"/>
            <p:cNvSpPr>
              <a:spLocks noChangeArrowheads="1"/>
            </p:cNvSpPr>
            <p:nvPr/>
          </p:nvSpPr>
          <p:spPr bwMode="auto">
            <a:xfrm>
              <a:off x="1824" y="2736"/>
              <a:ext cx="1680" cy="196"/>
            </a:xfrm>
            <a:prstGeom prst="rect">
              <a:avLst/>
            </a:prstGeom>
            <a:solidFill>
              <a:srgbClr val="FFFF99"/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pPr algn="ctr" eaLnBrk="0" hangingPunct="0"/>
              <a:r>
                <a:rPr lang="en-GB" sz="1000" b="1" dirty="0" err="1" smtClean="0"/>
                <a:t>Desenvolvimento</a:t>
              </a:r>
              <a:r>
                <a:rPr lang="en-GB" sz="1000" b="1" dirty="0" smtClean="0"/>
                <a:t> da </a:t>
              </a:r>
              <a:r>
                <a:rPr lang="en-GB" sz="1000" b="1" dirty="0" err="1" smtClean="0"/>
                <a:t>Solução</a:t>
              </a:r>
              <a:endParaRPr lang="en-GB" sz="1000" b="1" dirty="0"/>
            </a:p>
          </p:txBody>
        </p:sp>
        <p:sp>
          <p:nvSpPr>
            <p:cNvPr id="2109" name="Rectangle 61"/>
            <p:cNvSpPr>
              <a:spLocks noChangeArrowheads="1"/>
            </p:cNvSpPr>
            <p:nvPr/>
          </p:nvSpPr>
          <p:spPr bwMode="auto">
            <a:xfrm>
              <a:off x="3507" y="2976"/>
              <a:ext cx="669" cy="196"/>
            </a:xfrm>
            <a:prstGeom prst="rect">
              <a:avLst/>
            </a:prstGeom>
            <a:solidFill>
              <a:srgbClr val="33CC33"/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pPr algn="ctr" eaLnBrk="0" hangingPunct="0"/>
              <a:r>
                <a:rPr lang="en-GB" sz="1000" b="1" dirty="0" err="1" smtClean="0"/>
                <a:t>Validação</a:t>
              </a:r>
              <a:endParaRPr lang="en-GB" sz="1000" b="1" dirty="0"/>
            </a:p>
          </p:txBody>
        </p:sp>
        <p:sp>
          <p:nvSpPr>
            <p:cNvPr id="2110" name="Rectangle 62"/>
            <p:cNvSpPr>
              <a:spLocks noChangeArrowheads="1"/>
            </p:cNvSpPr>
            <p:nvPr/>
          </p:nvSpPr>
          <p:spPr bwMode="auto">
            <a:xfrm>
              <a:off x="4176" y="3216"/>
              <a:ext cx="768" cy="196"/>
            </a:xfrm>
            <a:prstGeom prst="rect">
              <a:avLst/>
            </a:prstGeom>
            <a:solidFill>
              <a:srgbClr val="CCECFF"/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pPr algn="ctr" eaLnBrk="0" hangingPunct="0"/>
              <a:r>
                <a:rPr lang="en-GB" sz="1000" b="1" dirty="0" err="1" smtClean="0"/>
                <a:t>Disponibilização</a:t>
              </a:r>
              <a:endParaRPr lang="en-GB" sz="1000" b="1" dirty="0"/>
            </a:p>
          </p:txBody>
        </p:sp>
        <p:sp>
          <p:nvSpPr>
            <p:cNvPr id="2111" name="Rectangle 63"/>
            <p:cNvSpPr>
              <a:spLocks noChangeArrowheads="1"/>
            </p:cNvSpPr>
            <p:nvPr/>
          </p:nvSpPr>
          <p:spPr bwMode="auto">
            <a:xfrm>
              <a:off x="4944" y="3456"/>
              <a:ext cx="624" cy="384"/>
            </a:xfrm>
            <a:prstGeom prst="rect">
              <a:avLst/>
            </a:prstGeom>
            <a:solidFill>
              <a:srgbClr val="3399FF"/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pPr algn="ctr" eaLnBrk="0" hangingPunct="0"/>
              <a:r>
                <a:rPr lang="en-GB" sz="1000" b="1" dirty="0" err="1"/>
                <a:t>Operação</a:t>
              </a:r>
              <a:r>
                <a:rPr lang="en-GB" sz="1000" b="1" dirty="0"/>
                <a:t> </a:t>
              </a:r>
              <a:r>
                <a:rPr lang="en-GB" sz="1000" b="1" dirty="0" err="1"/>
                <a:t>Assistida</a:t>
              </a:r>
              <a:endParaRPr lang="en-GB" sz="1000" b="1" dirty="0"/>
            </a:p>
          </p:txBody>
        </p:sp>
        <p:sp>
          <p:nvSpPr>
            <p:cNvPr id="2128" name="Rectangle 80"/>
            <p:cNvSpPr>
              <a:spLocks noChangeArrowheads="1"/>
            </p:cNvSpPr>
            <p:nvPr/>
          </p:nvSpPr>
          <p:spPr bwMode="auto">
            <a:xfrm>
              <a:off x="240" y="2096"/>
              <a:ext cx="720" cy="6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endParaRPr lang="pt-BR" sz="2400"/>
            </a:p>
          </p:txBody>
        </p:sp>
        <p:sp>
          <p:nvSpPr>
            <p:cNvPr id="2129" name="Rectangle 81"/>
            <p:cNvSpPr>
              <a:spLocks noChangeArrowheads="1"/>
            </p:cNvSpPr>
            <p:nvPr/>
          </p:nvSpPr>
          <p:spPr bwMode="auto">
            <a:xfrm>
              <a:off x="4944" y="2096"/>
              <a:ext cx="624" cy="6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endParaRPr lang="pt-BR" sz="2400"/>
            </a:p>
          </p:txBody>
        </p:sp>
        <p:sp>
          <p:nvSpPr>
            <p:cNvPr id="2131" name="AutoShape 83"/>
            <p:cNvSpPr>
              <a:spLocks noChangeArrowheads="1"/>
            </p:cNvSpPr>
            <p:nvPr/>
          </p:nvSpPr>
          <p:spPr bwMode="auto">
            <a:xfrm>
              <a:off x="816" y="1824"/>
              <a:ext cx="288" cy="240"/>
            </a:xfrm>
            <a:prstGeom prst="diamond">
              <a:avLst/>
            </a:prstGeom>
            <a:solidFill>
              <a:srgbClr val="FF66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pt-BR" sz="1000" dirty="0" smtClean="0"/>
                <a:t>DAP</a:t>
              </a:r>
              <a:endParaRPr lang="pt-BR" sz="1000" dirty="0"/>
            </a:p>
          </p:txBody>
        </p:sp>
        <p:sp>
          <p:nvSpPr>
            <p:cNvPr id="2132" name="AutoShape 84"/>
            <p:cNvSpPr>
              <a:spLocks noChangeArrowheads="1"/>
            </p:cNvSpPr>
            <p:nvPr/>
          </p:nvSpPr>
          <p:spPr bwMode="auto">
            <a:xfrm>
              <a:off x="1680" y="1824"/>
              <a:ext cx="288" cy="240"/>
            </a:xfrm>
            <a:prstGeom prst="diamond">
              <a:avLst/>
            </a:prstGeom>
            <a:solidFill>
              <a:schemeClr val="folHlink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pt-BR" sz="1000" dirty="0" smtClean="0"/>
                <a:t>DDS</a:t>
              </a:r>
              <a:endParaRPr lang="pt-BR" sz="1000" dirty="0"/>
            </a:p>
          </p:txBody>
        </p:sp>
        <p:sp>
          <p:nvSpPr>
            <p:cNvPr id="2133" name="AutoShape 85"/>
            <p:cNvSpPr>
              <a:spLocks noChangeArrowheads="1"/>
            </p:cNvSpPr>
            <p:nvPr/>
          </p:nvSpPr>
          <p:spPr bwMode="auto">
            <a:xfrm>
              <a:off x="3360" y="1824"/>
              <a:ext cx="288" cy="240"/>
            </a:xfrm>
            <a:prstGeom prst="diamond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pt-BR" sz="1000" dirty="0" smtClean="0"/>
                <a:t>DV</a:t>
              </a:r>
              <a:endParaRPr lang="pt-BR" sz="1000" dirty="0"/>
            </a:p>
          </p:txBody>
        </p:sp>
        <p:sp>
          <p:nvSpPr>
            <p:cNvPr id="2134" name="AutoShape 86"/>
            <p:cNvSpPr>
              <a:spLocks noChangeArrowheads="1"/>
            </p:cNvSpPr>
            <p:nvPr/>
          </p:nvSpPr>
          <p:spPr bwMode="auto">
            <a:xfrm>
              <a:off x="4032" y="1824"/>
              <a:ext cx="288" cy="240"/>
            </a:xfrm>
            <a:prstGeom prst="diamond">
              <a:avLst/>
            </a:prstGeom>
            <a:solidFill>
              <a:srgbClr val="33CC33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pt-BR" sz="1000" dirty="0" smtClean="0"/>
                <a:t>DD</a:t>
              </a:r>
              <a:endParaRPr lang="pt-BR" sz="1000" dirty="0"/>
            </a:p>
          </p:txBody>
        </p:sp>
        <p:sp>
          <p:nvSpPr>
            <p:cNvPr id="2135" name="AutoShape 87"/>
            <p:cNvSpPr>
              <a:spLocks noChangeArrowheads="1"/>
            </p:cNvSpPr>
            <p:nvPr/>
          </p:nvSpPr>
          <p:spPr bwMode="auto">
            <a:xfrm>
              <a:off x="4800" y="1824"/>
              <a:ext cx="288" cy="240"/>
            </a:xfrm>
            <a:prstGeom prst="diamond">
              <a:avLst/>
            </a:prstGeom>
            <a:solidFill>
              <a:srgbClr val="CCE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pt-BR" sz="1000" dirty="0" smtClean="0"/>
                <a:t>DEP</a:t>
              </a:r>
              <a:endParaRPr lang="pt-BR" sz="1000" dirty="0"/>
            </a:p>
          </p:txBody>
        </p:sp>
        <p:sp>
          <p:nvSpPr>
            <p:cNvPr id="2137" name="Oval 89"/>
            <p:cNvSpPr>
              <a:spLocks noChangeArrowheads="1"/>
            </p:cNvSpPr>
            <p:nvPr/>
          </p:nvSpPr>
          <p:spPr bwMode="auto">
            <a:xfrm>
              <a:off x="144" y="1824"/>
              <a:ext cx="240" cy="24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pt-BR" sz="1000" dirty="0" smtClean="0"/>
                <a:t>DAV</a:t>
              </a:r>
              <a:endParaRPr lang="pt-BR" sz="1000" dirty="0"/>
            </a:p>
          </p:txBody>
        </p:sp>
        <p:sp>
          <p:nvSpPr>
            <p:cNvPr id="2138" name="Oval 90"/>
            <p:cNvSpPr>
              <a:spLocks noChangeArrowheads="1"/>
            </p:cNvSpPr>
            <p:nvPr/>
          </p:nvSpPr>
          <p:spPr bwMode="auto">
            <a:xfrm>
              <a:off x="5424" y="1824"/>
              <a:ext cx="240" cy="240"/>
            </a:xfrm>
            <a:prstGeom prst="ellipse">
              <a:avLst/>
            </a:prstGeom>
            <a:solidFill>
              <a:srgbClr val="000000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pt-BR" sz="1000" dirty="0" smtClean="0">
                  <a:solidFill>
                    <a:schemeClr val="bg1"/>
                  </a:solidFill>
                </a:rPr>
                <a:t>DOC</a:t>
              </a:r>
              <a:endParaRPr lang="pt-BR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>
          <a:xfrm>
            <a:off x="304800" y="6248400"/>
            <a:ext cx="2899048" cy="457200"/>
          </a:xfrm>
        </p:spPr>
        <p:txBody>
          <a:bodyPr/>
          <a:lstStyle/>
          <a:p>
            <a:r>
              <a:rPr lang="pt-BR" smtClean="0"/>
              <a:t>Metodologia de Gerenciamento de Projetos de TI.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36C8C-814E-4657-8B09-F9E91E327AE8}" type="slidenum">
              <a:rPr lang="pt-BR" smtClean="0"/>
              <a:pPr/>
              <a:t>1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Número de Slid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6C391-AFF6-4CD9-87DB-98715AB35CDF}" type="slidenum">
              <a:rPr lang="pt-BR"/>
              <a:pPr/>
              <a:t>10</a:t>
            </a:fld>
            <a:endParaRPr lang="pt-BR"/>
          </a:p>
        </p:txBody>
      </p:sp>
      <p:sp>
        <p:nvSpPr>
          <p:cNvPr id="13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4800" y="6248400"/>
            <a:ext cx="2899048" cy="457200"/>
          </a:xfrm>
        </p:spPr>
        <p:txBody>
          <a:bodyPr/>
          <a:lstStyle/>
          <a:p>
            <a:r>
              <a:rPr lang="pt-BR" smtClean="0"/>
              <a:t>Metodologia de Gerenciamento de Projetos de TI.</a:t>
            </a:r>
            <a:endParaRPr lang="pt-BR" dirty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72391"/>
            <a:ext cx="8534400" cy="457200"/>
          </a:xfrm>
        </p:spPr>
        <p:txBody>
          <a:bodyPr/>
          <a:lstStyle/>
          <a:p>
            <a:r>
              <a:rPr lang="pt-BR" sz="2000" dirty="0" smtClean="0"/>
              <a:t>DD </a:t>
            </a:r>
            <a:r>
              <a:rPr lang="pt-BR" sz="2000" dirty="0"/>
              <a:t>– </a:t>
            </a:r>
            <a:r>
              <a:rPr lang="pt-BR" sz="2000" dirty="0" smtClean="0"/>
              <a:t>Decisão de Disponibilização</a:t>
            </a:r>
            <a:endParaRPr lang="pt-BR" sz="2000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2636912"/>
            <a:ext cx="4191000" cy="3459088"/>
          </a:xfrm>
          <a:ln w="3175" cap="flat">
            <a:solidFill>
              <a:srgbClr val="777777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marL="381000" indent="-381000">
              <a:lnSpc>
                <a:spcPct val="90000"/>
              </a:lnSpc>
            </a:pPr>
            <a:r>
              <a:rPr lang="pt-BR" sz="1400" dirty="0"/>
              <a:t>Objetivos de negócio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200" dirty="0"/>
              <a:t>Escopo e limitações (refinados)</a:t>
            </a:r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r>
              <a:rPr lang="pt-BR" sz="1000" dirty="0"/>
              <a:t>Mudanças no escopo desde </a:t>
            </a:r>
            <a:r>
              <a:rPr lang="pt-BR" sz="1000" dirty="0" smtClean="0"/>
              <a:t>a última decisão</a:t>
            </a:r>
            <a:endParaRPr lang="pt-BR" sz="1000" dirty="0"/>
          </a:p>
          <a:p>
            <a:pPr marL="381000" indent="-381000">
              <a:lnSpc>
                <a:spcPct val="90000"/>
              </a:lnSpc>
            </a:pPr>
            <a:r>
              <a:rPr lang="pt-BR" sz="1400" dirty="0" smtClean="0"/>
              <a:t>Solução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200" dirty="0" smtClean="0"/>
              <a:t>Resultados da validação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200" dirty="0" smtClean="0"/>
              <a:t>Estratégia </a:t>
            </a:r>
            <a:r>
              <a:rPr lang="pt-BR" sz="1200" dirty="0"/>
              <a:t>de </a:t>
            </a:r>
            <a:r>
              <a:rPr lang="pt-BR" sz="1200" dirty="0" smtClean="0"/>
              <a:t>disponibilização(refinada</a:t>
            </a:r>
            <a:r>
              <a:rPr lang="pt-BR" sz="1200" dirty="0"/>
              <a:t>)</a:t>
            </a:r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r>
              <a:rPr lang="pt-B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Estratégia para migração</a:t>
            </a:r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r>
              <a:rPr lang="pt-B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Estratégia de </a:t>
            </a:r>
            <a:r>
              <a:rPr lang="pt-B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transição</a:t>
            </a:r>
            <a:endParaRPr lang="pt-B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200" dirty="0"/>
              <a:t>Estrutura de suporte e manutenção (final).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200" dirty="0"/>
              <a:t>Treinamento dos usuários (final).</a:t>
            </a:r>
            <a:endParaRPr lang="pt-BR" sz="1200" dirty="0">
              <a:solidFill>
                <a:srgbClr val="B2B2B2"/>
              </a:solidFill>
            </a:endParaRPr>
          </a:p>
          <a:p>
            <a:pPr marL="381000" indent="-381000">
              <a:lnSpc>
                <a:spcPct val="90000"/>
              </a:lnSpc>
            </a:pPr>
            <a:r>
              <a:rPr lang="pt-BR" sz="1400" dirty="0"/>
              <a:t>Gestão de projetos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200" dirty="0"/>
              <a:t>Cronograma (refinado)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Orçamento (refinado)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200" dirty="0"/>
              <a:t>Lista de riscos (</a:t>
            </a:r>
            <a:r>
              <a:rPr lang="pt-BR" sz="1200" dirty="0" smtClean="0"/>
              <a:t>refinada)</a:t>
            </a:r>
            <a:endParaRPr lang="pt-BR" sz="1200" dirty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200" dirty="0"/>
              <a:t>Necessidades de recursos (refinado)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200" dirty="0"/>
              <a:t>Lista de interessados (</a:t>
            </a:r>
            <a:r>
              <a:rPr lang="pt-BR" sz="1200" dirty="0" smtClean="0"/>
              <a:t>refinada)</a:t>
            </a:r>
            <a:endParaRPr lang="pt-BR" sz="1200" dirty="0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2636912"/>
            <a:ext cx="4191000" cy="3459088"/>
          </a:xfrm>
          <a:ln w="3175" cap="flat">
            <a:solidFill>
              <a:srgbClr val="777777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pt-BR" sz="1400" dirty="0"/>
              <a:t>Aprovar a qualidade da solução </a:t>
            </a:r>
            <a:r>
              <a:rPr lang="pt-BR" sz="1400" dirty="0" smtClean="0"/>
              <a:t>desenvolvida</a:t>
            </a:r>
            <a:endParaRPr lang="pt-BR" sz="1400" dirty="0"/>
          </a:p>
          <a:p>
            <a:pPr lvl="1">
              <a:buFont typeface="Arial" pitchFamily="34" charset="0"/>
              <a:buChar char="•"/>
            </a:pPr>
            <a:r>
              <a:rPr lang="pt-BR" sz="1200" dirty="0"/>
              <a:t>Cobertura </a:t>
            </a:r>
            <a:r>
              <a:rPr lang="pt-BR" sz="1200" dirty="0" smtClean="0"/>
              <a:t>das necessidades / especificação</a:t>
            </a:r>
            <a:endParaRPr lang="pt-BR" sz="1200" dirty="0"/>
          </a:p>
          <a:p>
            <a:pPr lvl="1">
              <a:buFont typeface="Arial" pitchFamily="34" charset="0"/>
              <a:buChar char="•"/>
            </a:pPr>
            <a:r>
              <a:rPr lang="pt-BR" sz="1200" dirty="0"/>
              <a:t>Aderência aos padrões de qualidade e segurança</a:t>
            </a:r>
          </a:p>
          <a:p>
            <a:pPr lvl="1">
              <a:buFont typeface="Arial" pitchFamily="34" charset="0"/>
              <a:buChar char="•"/>
            </a:pPr>
            <a:r>
              <a:rPr lang="pt-BR" sz="1200" dirty="0"/>
              <a:t>Impacto dos defeitos residuais</a:t>
            </a:r>
          </a:p>
          <a:p>
            <a:pPr>
              <a:buFont typeface="Arial" pitchFamily="34" charset="0"/>
              <a:buChar char="•"/>
            </a:pPr>
            <a:r>
              <a:rPr lang="pt-BR" sz="1400" dirty="0"/>
              <a:t>Aprovar a Estratégia de </a:t>
            </a:r>
            <a:r>
              <a:rPr lang="pt-BR" sz="1400" dirty="0" smtClean="0"/>
              <a:t>disponibilização</a:t>
            </a:r>
            <a:endParaRPr lang="pt-BR" sz="1400" dirty="0"/>
          </a:p>
          <a:p>
            <a:pPr>
              <a:buFont typeface="Arial" pitchFamily="34" charset="0"/>
              <a:buChar char="•"/>
            </a:pPr>
            <a:r>
              <a:rPr lang="pt-BR" sz="1400" dirty="0"/>
              <a:t>Aprovar a Estratégia de suporte e manutenção</a:t>
            </a:r>
          </a:p>
          <a:p>
            <a:pPr>
              <a:buFont typeface="Arial" pitchFamily="34" charset="0"/>
              <a:buChar char="•"/>
            </a:pPr>
            <a:r>
              <a:rPr lang="pt-BR" sz="1400" dirty="0"/>
              <a:t>Aprovar a Estratégia de treinamento dos usuários</a:t>
            </a:r>
          </a:p>
          <a:p>
            <a:pPr>
              <a:buFont typeface="Arial" pitchFamily="34" charset="0"/>
              <a:buChar char="•"/>
            </a:pPr>
            <a:r>
              <a:rPr lang="pt-BR" sz="1400" dirty="0"/>
              <a:t>Confirmar que a organização está preparada para realizar a </a:t>
            </a:r>
            <a:r>
              <a:rPr lang="pt-BR" sz="1400" dirty="0" smtClean="0"/>
              <a:t>disponibilização</a:t>
            </a:r>
            <a:endParaRPr lang="pt-BR" sz="1400" dirty="0"/>
          </a:p>
          <a:p>
            <a:pPr lvl="1">
              <a:buFont typeface="Arial" pitchFamily="34" charset="0"/>
              <a:buChar char="•"/>
            </a:pPr>
            <a:r>
              <a:rPr lang="pt-BR" sz="1200" dirty="0"/>
              <a:t>Ambiente</a:t>
            </a:r>
          </a:p>
          <a:p>
            <a:pPr lvl="1">
              <a:buFont typeface="Arial" pitchFamily="34" charset="0"/>
              <a:buChar char="•"/>
            </a:pPr>
            <a:r>
              <a:rPr lang="pt-BR" sz="1200" dirty="0"/>
              <a:t>Processo de </a:t>
            </a:r>
            <a:r>
              <a:rPr lang="pt-BR" sz="1200" dirty="0" smtClean="0"/>
              <a:t>disponibilização</a:t>
            </a:r>
            <a:endParaRPr lang="pt-BR" sz="1200" dirty="0"/>
          </a:p>
          <a:p>
            <a:pPr lvl="1">
              <a:buFont typeface="Arial" pitchFamily="34" charset="0"/>
              <a:buChar char="•"/>
            </a:pPr>
            <a:r>
              <a:rPr lang="pt-BR" sz="1200" dirty="0"/>
              <a:t>Equipe designada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295284" y="2272650"/>
            <a:ext cx="4191000" cy="296863"/>
          </a:xfrm>
          <a:prstGeom prst="rect">
            <a:avLst/>
          </a:prstGeom>
          <a:solidFill>
            <a:srgbClr val="FFCC66"/>
          </a:solidFill>
          <a:ln w="6350">
            <a:solidFill>
              <a:srgbClr val="77777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pt-BR" sz="1600" b="1"/>
              <a:t>Produtos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4632710" y="2272650"/>
            <a:ext cx="4206489" cy="296863"/>
          </a:xfrm>
          <a:prstGeom prst="rect">
            <a:avLst/>
          </a:prstGeom>
          <a:solidFill>
            <a:srgbClr val="CCFFCC"/>
          </a:solidFill>
          <a:ln w="6350">
            <a:solidFill>
              <a:srgbClr val="77777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pt-BR" sz="1600" b="1"/>
              <a:t>Decisões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290083" y="1439163"/>
            <a:ext cx="8534400" cy="762000"/>
          </a:xfrm>
          <a:prstGeom prst="rect">
            <a:avLst/>
          </a:prstGeom>
          <a:solidFill>
            <a:srgbClr val="FFFFFF"/>
          </a:solidFill>
          <a:ln w="3175">
            <a:solidFill>
              <a:srgbClr val="77777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marL="342900" indent="-342900" algn="ctr">
              <a:spcBef>
                <a:spcPct val="20000"/>
              </a:spcBef>
            </a:pPr>
            <a:r>
              <a:rPr lang="pt-BR" sz="1600" i="1" dirty="0"/>
              <a:t>Avaliar se a solução </a:t>
            </a:r>
            <a:r>
              <a:rPr lang="pt-BR" sz="1600" i="1" dirty="0" smtClean="0"/>
              <a:t>está </a:t>
            </a:r>
            <a:r>
              <a:rPr lang="pt-BR" sz="1600" i="1" dirty="0"/>
              <a:t>pronta para </a:t>
            </a:r>
            <a:r>
              <a:rPr lang="pt-BR" sz="1600" i="1" dirty="0" smtClean="0"/>
              <a:t>disponibilização </a:t>
            </a:r>
            <a:r>
              <a:rPr lang="pt-BR" sz="1600" i="1" dirty="0"/>
              <a:t>e se a organização está preparada para recebê-la.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7143768" y="857231"/>
            <a:ext cx="1604696" cy="310013"/>
          </a:xfrm>
          <a:prstGeom prst="rect">
            <a:avLst/>
          </a:prstGeom>
          <a:solidFill>
            <a:srgbClr val="CCECFF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r" eaLnBrk="0" hangingPunct="0"/>
            <a:r>
              <a:rPr lang="en-GB" sz="1200" b="1" dirty="0" err="1" smtClean="0"/>
              <a:t>Disponiblização</a:t>
            </a:r>
            <a:endParaRPr lang="en-GB" sz="1200" b="1" dirty="0"/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5643570" y="857232"/>
            <a:ext cx="1282647" cy="311150"/>
          </a:xfrm>
          <a:prstGeom prst="rect">
            <a:avLst/>
          </a:prstGeom>
          <a:solidFill>
            <a:srgbClr val="33CC33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eaLnBrk="0" hangingPunct="0"/>
            <a:r>
              <a:rPr lang="en-GB" sz="1200" b="1" dirty="0" err="1" smtClean="0"/>
              <a:t>Validação</a:t>
            </a:r>
            <a:endParaRPr lang="en-GB" sz="1200" b="1" dirty="0"/>
          </a:p>
        </p:txBody>
      </p:sp>
      <p:sp>
        <p:nvSpPr>
          <p:cNvPr id="10249" name="AutoShape 9"/>
          <p:cNvSpPr>
            <a:spLocks noChangeArrowheads="1"/>
          </p:cNvSpPr>
          <p:nvPr/>
        </p:nvSpPr>
        <p:spPr bwMode="auto">
          <a:xfrm>
            <a:off x="6715140" y="714356"/>
            <a:ext cx="685800" cy="571500"/>
          </a:xfrm>
          <a:prstGeom prst="diamond">
            <a:avLst/>
          </a:prstGeom>
          <a:solidFill>
            <a:srgbClr val="00CC00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400" dirty="0" smtClean="0"/>
              <a:t>DD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Número de Slid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402C1-8AB2-4439-853C-D3AE74B3727D}" type="slidenum">
              <a:rPr lang="pt-BR"/>
              <a:pPr/>
              <a:t>11</a:t>
            </a:fld>
            <a:endParaRPr lang="pt-BR"/>
          </a:p>
        </p:txBody>
      </p:sp>
      <p:sp>
        <p:nvSpPr>
          <p:cNvPr id="12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4800" y="6248400"/>
            <a:ext cx="2971056" cy="457200"/>
          </a:xfrm>
        </p:spPr>
        <p:txBody>
          <a:bodyPr/>
          <a:lstStyle/>
          <a:p>
            <a:r>
              <a:rPr lang="pt-BR" smtClean="0"/>
              <a:t>Metodologia de Gerenciamento de Projetos de TI.</a:t>
            </a:r>
            <a:endParaRPr lang="pt-BR" dirty="0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13687" y="871682"/>
            <a:ext cx="8534400" cy="457200"/>
          </a:xfrm>
        </p:spPr>
        <p:txBody>
          <a:bodyPr/>
          <a:lstStyle/>
          <a:p>
            <a:r>
              <a:rPr lang="pt-BR" sz="2000" dirty="0" smtClean="0"/>
              <a:t>DEP </a:t>
            </a:r>
            <a:r>
              <a:rPr lang="pt-BR" sz="2000" dirty="0"/>
              <a:t>– </a:t>
            </a:r>
            <a:r>
              <a:rPr lang="pt-BR" sz="2000" dirty="0" smtClean="0"/>
              <a:t>Decisão </a:t>
            </a:r>
            <a:r>
              <a:rPr lang="pt-BR" sz="2000" dirty="0"/>
              <a:t>de </a:t>
            </a:r>
            <a:r>
              <a:rPr lang="pt-BR" sz="2000" dirty="0" smtClean="0"/>
              <a:t>Encerramento do </a:t>
            </a:r>
            <a:r>
              <a:rPr lang="pt-BR" sz="2000" dirty="0"/>
              <a:t>Projeto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2708920"/>
            <a:ext cx="4191000" cy="3387080"/>
          </a:xfrm>
          <a:ln w="3175" cap="flat">
            <a:solidFill>
              <a:srgbClr val="777777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marL="381000" indent="-381000">
              <a:lnSpc>
                <a:spcPct val="90000"/>
              </a:lnSpc>
            </a:pPr>
            <a:r>
              <a:rPr lang="pt-BR" sz="1400" dirty="0"/>
              <a:t>Objetivos de negócio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200" dirty="0"/>
              <a:t>Visão (refinada)</a:t>
            </a:r>
          </a:p>
          <a:p>
            <a:pPr marL="381000" indent="-381000">
              <a:lnSpc>
                <a:spcPct val="90000"/>
              </a:lnSpc>
            </a:pPr>
            <a:r>
              <a:rPr lang="pt-BR" sz="1400" dirty="0" smtClean="0"/>
              <a:t>Solução</a:t>
            </a:r>
            <a:endParaRPr lang="pt-BR" sz="1400" dirty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200" dirty="0"/>
              <a:t>Resultados da </a:t>
            </a:r>
            <a:r>
              <a:rPr lang="pt-BR" sz="1200" dirty="0" smtClean="0"/>
              <a:t>disponibilização</a:t>
            </a:r>
            <a:endParaRPr lang="pt-BR" sz="1200" dirty="0"/>
          </a:p>
          <a:p>
            <a:pPr marL="1200150" lvl="2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pt-B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Resultados da migração</a:t>
            </a:r>
          </a:p>
          <a:p>
            <a:pPr marL="1200150" lvl="2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pt-B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Resultados da </a:t>
            </a:r>
            <a:r>
              <a:rPr lang="pt-B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transição</a:t>
            </a:r>
            <a:endParaRPr lang="pt-B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200150" lvl="2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pt-B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Resultados dos treinamentos dos usuários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200" dirty="0"/>
              <a:t>Estrutura de suporte e manutenção (refinada)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Tratamento de defeitos residuais</a:t>
            </a:r>
          </a:p>
          <a:p>
            <a:pPr marL="381000" indent="-381000">
              <a:lnSpc>
                <a:spcPct val="90000"/>
              </a:lnSpc>
            </a:pPr>
            <a:r>
              <a:rPr lang="pt-BR" sz="1400" dirty="0"/>
              <a:t>Gestão de projetos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200" dirty="0"/>
              <a:t>Cronograma (final)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Orçamento (final)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Lista de riscos (final)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Lista de interessados (final)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200" dirty="0"/>
              <a:t>Lições aprendidas (final)</a:t>
            </a:r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endParaRPr lang="pt-BR" sz="1200" dirty="0"/>
          </a:p>
          <a:p>
            <a:pPr marL="381000" indent="-381000">
              <a:lnSpc>
                <a:spcPct val="90000"/>
              </a:lnSpc>
              <a:buFontTx/>
              <a:buAutoNum type="arabicPeriod"/>
            </a:pPr>
            <a:endParaRPr lang="pt-BR" sz="1400" dirty="0"/>
          </a:p>
          <a:p>
            <a:pPr marL="381000" indent="-381000">
              <a:lnSpc>
                <a:spcPct val="90000"/>
              </a:lnSpc>
              <a:buFontTx/>
              <a:buAutoNum type="arabicPeriod"/>
            </a:pPr>
            <a:endParaRPr lang="pt-BR" sz="1400" dirty="0"/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endParaRPr lang="pt-BR" sz="1400" dirty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2708920"/>
            <a:ext cx="4191000" cy="3387080"/>
          </a:xfrm>
          <a:ln w="3175" cap="flat">
            <a:solidFill>
              <a:srgbClr val="777777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pt-BR" sz="1200" dirty="0"/>
              <a:t>Confirmar que a solução </a:t>
            </a:r>
            <a:r>
              <a:rPr lang="pt-BR" sz="1200" dirty="0" smtClean="0"/>
              <a:t>está operacional.</a:t>
            </a:r>
            <a:endParaRPr lang="pt-BR" sz="1200" dirty="0"/>
          </a:p>
          <a:p>
            <a:pPr>
              <a:buFont typeface="Arial" pitchFamily="34" charset="0"/>
              <a:buChar char="•"/>
            </a:pPr>
            <a:r>
              <a:rPr lang="pt-BR" sz="1200" dirty="0"/>
              <a:t>Confirmar que a organização de suporte e manutenção assumiu a responsabilidade total da </a:t>
            </a:r>
            <a:r>
              <a:rPr lang="pt-BR" sz="1200" dirty="0" smtClean="0"/>
              <a:t>solução.</a:t>
            </a:r>
            <a:endParaRPr lang="pt-BR" sz="1200" dirty="0"/>
          </a:p>
          <a:p>
            <a:pPr lvl="1">
              <a:buFont typeface="Arial" pitchFamily="34" charset="0"/>
              <a:buChar char="•"/>
            </a:pPr>
            <a:r>
              <a:rPr lang="pt-BR" sz="1000" dirty="0"/>
              <a:t>Material de suporte desenvolvido (manuais, scripts de atendimento, </a:t>
            </a:r>
            <a:r>
              <a:rPr lang="pt-BR" sz="1000" dirty="0" err="1"/>
              <a:t>etc</a:t>
            </a:r>
            <a:r>
              <a:rPr lang="pt-BR" sz="1000" dirty="0" smtClean="0"/>
              <a:t>).</a:t>
            </a:r>
            <a:endParaRPr lang="pt-BR" sz="1000" dirty="0"/>
          </a:p>
          <a:p>
            <a:pPr lvl="1">
              <a:buFont typeface="Arial" pitchFamily="34" charset="0"/>
              <a:buChar char="•"/>
            </a:pPr>
            <a:r>
              <a:rPr lang="pt-BR" sz="1000" dirty="0"/>
              <a:t>Equipes de suporte preparadas (1</a:t>
            </a:r>
            <a:r>
              <a:rPr lang="pt-BR" sz="1000" baseline="30000" dirty="0"/>
              <a:t>o</a:t>
            </a:r>
            <a:r>
              <a:rPr lang="pt-BR" sz="1000" dirty="0"/>
              <a:t>, 2</a:t>
            </a:r>
            <a:r>
              <a:rPr lang="pt-BR" sz="1000" baseline="30000" dirty="0"/>
              <a:t>o</a:t>
            </a:r>
            <a:r>
              <a:rPr lang="pt-BR" sz="1000" dirty="0"/>
              <a:t> e 3</a:t>
            </a:r>
            <a:r>
              <a:rPr lang="pt-BR" sz="1000" baseline="30000" dirty="0"/>
              <a:t>o</a:t>
            </a:r>
            <a:r>
              <a:rPr lang="pt-BR" sz="1000" dirty="0"/>
              <a:t> nível</a:t>
            </a:r>
            <a:r>
              <a:rPr lang="pt-BR" sz="1000" dirty="0" smtClean="0"/>
              <a:t>).</a:t>
            </a:r>
            <a:endParaRPr lang="pt-BR" sz="1000" dirty="0"/>
          </a:p>
          <a:p>
            <a:pPr>
              <a:buFont typeface="Arial" pitchFamily="34" charset="0"/>
              <a:buChar char="•"/>
            </a:pPr>
            <a:r>
              <a:rPr lang="pt-BR" sz="1200" dirty="0"/>
              <a:t>Confirmar se os usuários foram treinados e estão </a:t>
            </a:r>
            <a:r>
              <a:rPr lang="pt-BR" sz="1200" dirty="0" smtClean="0"/>
              <a:t>aptos </a:t>
            </a:r>
            <a:r>
              <a:rPr lang="pt-BR" sz="1200" dirty="0"/>
              <a:t>à utilização da </a:t>
            </a:r>
            <a:r>
              <a:rPr lang="pt-BR" sz="1200" dirty="0" smtClean="0"/>
              <a:t>solução.</a:t>
            </a:r>
            <a:endParaRPr lang="pt-BR" sz="1200" dirty="0"/>
          </a:p>
          <a:p>
            <a:pPr>
              <a:buFont typeface="Arial" pitchFamily="34" charset="0"/>
              <a:buChar char="•"/>
            </a:pPr>
            <a:r>
              <a:rPr lang="pt-BR" sz="1200" dirty="0"/>
              <a:t>Aprovar os resultados do </a:t>
            </a:r>
            <a:r>
              <a:rPr lang="pt-BR" sz="1200" dirty="0" smtClean="0"/>
              <a:t>projeto.</a:t>
            </a:r>
            <a:endParaRPr lang="pt-BR" sz="1200" dirty="0"/>
          </a:p>
          <a:p>
            <a:pPr>
              <a:buFont typeface="Arial" pitchFamily="34" charset="0"/>
              <a:buChar char="•"/>
            </a:pPr>
            <a:r>
              <a:rPr lang="pt-BR" sz="1200" dirty="0"/>
              <a:t>Aprovar o encerramento do </a:t>
            </a:r>
            <a:r>
              <a:rPr lang="pt-BR" sz="1200" dirty="0" smtClean="0"/>
              <a:t>projeto.</a:t>
            </a:r>
            <a:endParaRPr lang="pt-BR" sz="1200" dirty="0"/>
          </a:p>
          <a:p>
            <a:pPr marL="381000" indent="-381000">
              <a:buFontTx/>
              <a:buAutoNum type="arabicPeriod"/>
            </a:pPr>
            <a:endParaRPr lang="pt-BR" sz="1200" dirty="0"/>
          </a:p>
          <a:p>
            <a:pPr marL="800100" lvl="1" indent="-342900">
              <a:buFontTx/>
              <a:buAutoNum type="arabicPeriod"/>
            </a:pPr>
            <a:endParaRPr lang="pt-BR" sz="1000" dirty="0"/>
          </a:p>
          <a:p>
            <a:pPr marL="381000" indent="-381000">
              <a:buFontTx/>
              <a:buAutoNum type="arabicPeriod"/>
            </a:pPr>
            <a:endParaRPr lang="pt-BR" sz="1200" dirty="0"/>
          </a:p>
          <a:p>
            <a:pPr marL="381000" indent="-381000">
              <a:buFontTx/>
              <a:buAutoNum type="arabicPeriod"/>
            </a:pPr>
            <a:endParaRPr lang="pt-BR" sz="1200" dirty="0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304800" y="2311254"/>
            <a:ext cx="4191000" cy="296863"/>
          </a:xfrm>
          <a:prstGeom prst="rect">
            <a:avLst/>
          </a:prstGeom>
          <a:solidFill>
            <a:srgbClr val="FFCC66"/>
          </a:solidFill>
          <a:ln w="6350">
            <a:solidFill>
              <a:srgbClr val="77777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pt-BR" sz="1600" b="1"/>
              <a:t>Produtos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4644008" y="2311253"/>
            <a:ext cx="4195192" cy="296863"/>
          </a:xfrm>
          <a:prstGeom prst="rect">
            <a:avLst/>
          </a:prstGeom>
          <a:solidFill>
            <a:srgbClr val="CCFFCC"/>
          </a:solidFill>
          <a:ln w="6350">
            <a:solidFill>
              <a:srgbClr val="77777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pt-BR" sz="1600" b="1"/>
              <a:t>Decisões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304800" y="1484784"/>
            <a:ext cx="8534400" cy="762000"/>
          </a:xfrm>
          <a:prstGeom prst="rect">
            <a:avLst/>
          </a:prstGeom>
          <a:solidFill>
            <a:srgbClr val="FFFFFF"/>
          </a:solidFill>
          <a:ln w="3175">
            <a:solidFill>
              <a:srgbClr val="77777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marL="342900" indent="-342900" algn="ctr">
              <a:spcBef>
                <a:spcPct val="20000"/>
              </a:spcBef>
            </a:pPr>
            <a:r>
              <a:rPr lang="pt-BR" sz="1600" i="1" dirty="0"/>
              <a:t>Avaliar a </a:t>
            </a:r>
            <a:r>
              <a:rPr lang="pt-BR" sz="1600" i="1" dirty="0" smtClean="0"/>
              <a:t>disponibilização da </a:t>
            </a:r>
            <a:r>
              <a:rPr lang="pt-BR" sz="1600" i="1" dirty="0"/>
              <a:t>solução </a:t>
            </a:r>
            <a:r>
              <a:rPr lang="pt-BR" sz="1600" i="1" dirty="0" smtClean="0"/>
              <a:t> realizada</a:t>
            </a:r>
            <a:r>
              <a:rPr lang="pt-BR" sz="1600" i="1" dirty="0"/>
              <a:t>, transferir a responsabilidade para a organização de suporte e manutenção e encerrar o projeto.</a:t>
            </a: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6876256" y="927143"/>
            <a:ext cx="1656184" cy="346278"/>
          </a:xfrm>
          <a:prstGeom prst="rect">
            <a:avLst/>
          </a:prstGeom>
          <a:solidFill>
            <a:srgbClr val="CCECFF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eaLnBrk="0" hangingPunct="0"/>
            <a:r>
              <a:rPr lang="en-GB" sz="1200" b="1" dirty="0" err="1" smtClean="0"/>
              <a:t>Disponiblização</a:t>
            </a:r>
            <a:endParaRPr lang="en-GB" sz="1200" b="1" dirty="0"/>
          </a:p>
        </p:txBody>
      </p:sp>
      <p:sp>
        <p:nvSpPr>
          <p:cNvPr id="11273" name="AutoShape 9"/>
          <p:cNvSpPr>
            <a:spLocks noChangeArrowheads="1"/>
          </p:cNvSpPr>
          <p:nvPr/>
        </p:nvSpPr>
        <p:spPr bwMode="auto">
          <a:xfrm>
            <a:off x="8316416" y="814532"/>
            <a:ext cx="685800" cy="571500"/>
          </a:xfrm>
          <a:prstGeom prst="diamond">
            <a:avLst/>
          </a:prstGeom>
          <a:solidFill>
            <a:srgbClr val="CCEC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400" dirty="0" smtClean="0"/>
              <a:t>DEP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Número de Slid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32DB45-0D66-48F0-8D6C-C7B008886ED4}" type="slidenum">
              <a:rPr lang="pt-BR"/>
              <a:pPr/>
              <a:t>12</a:t>
            </a:fld>
            <a:endParaRPr lang="pt-BR"/>
          </a:p>
        </p:txBody>
      </p:sp>
      <p:sp>
        <p:nvSpPr>
          <p:cNvPr id="11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4800" y="6248400"/>
            <a:ext cx="2971056" cy="457200"/>
          </a:xfrm>
        </p:spPr>
        <p:txBody>
          <a:bodyPr/>
          <a:lstStyle/>
          <a:p>
            <a:r>
              <a:rPr lang="pt-BR" smtClean="0"/>
              <a:t>Metodologia de Gerenciamento de Projetos de TI.</a:t>
            </a:r>
            <a:endParaRPr lang="pt-BR" dirty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838200"/>
            <a:ext cx="8458200" cy="457200"/>
          </a:xfrm>
        </p:spPr>
        <p:txBody>
          <a:bodyPr/>
          <a:lstStyle/>
          <a:p>
            <a:r>
              <a:rPr lang="pt-BR" sz="2000" dirty="0" smtClean="0"/>
              <a:t>DOC – Decisão de Operação Continuada</a:t>
            </a:r>
            <a:endParaRPr lang="pt-BR" sz="2000" dirty="0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328108" y="2270524"/>
            <a:ext cx="4191000" cy="296863"/>
          </a:xfrm>
          <a:prstGeom prst="rect">
            <a:avLst/>
          </a:prstGeom>
          <a:solidFill>
            <a:srgbClr val="FFCC66"/>
          </a:solidFill>
          <a:ln w="6350">
            <a:solidFill>
              <a:srgbClr val="77777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pt-BR" sz="1600" b="1"/>
              <a:t>Produtos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4625946" y="2283873"/>
            <a:ext cx="4236562" cy="296863"/>
          </a:xfrm>
          <a:prstGeom prst="rect">
            <a:avLst/>
          </a:prstGeom>
          <a:solidFill>
            <a:srgbClr val="CCFFCC"/>
          </a:solidFill>
          <a:ln w="6350">
            <a:solidFill>
              <a:srgbClr val="77777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pt-BR" sz="1600" b="1"/>
              <a:t>Decisões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328108" y="1484784"/>
            <a:ext cx="8534400" cy="762000"/>
          </a:xfrm>
          <a:prstGeom prst="rect">
            <a:avLst/>
          </a:prstGeom>
          <a:solidFill>
            <a:srgbClr val="FFFFFF"/>
          </a:solidFill>
          <a:ln w="3175">
            <a:solidFill>
              <a:srgbClr val="77777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marL="342900" indent="-342900" algn="ctr">
              <a:spcBef>
                <a:spcPct val="20000"/>
              </a:spcBef>
            </a:pPr>
            <a:r>
              <a:rPr lang="pt-BR" sz="1600" i="1" dirty="0"/>
              <a:t>Avaliar a solução em operação em relação aos objetivos de negócio e, se necessário, identificar novas ações de melhoria.</a:t>
            </a:r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6553200" y="927506"/>
            <a:ext cx="1981200" cy="311150"/>
          </a:xfrm>
          <a:prstGeom prst="rect">
            <a:avLst/>
          </a:prstGeom>
          <a:solidFill>
            <a:srgbClr val="3399FF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eaLnBrk="0" hangingPunct="0"/>
            <a:r>
              <a:rPr lang="en-GB" sz="1200" b="1" dirty="0" err="1"/>
              <a:t>Operação</a:t>
            </a:r>
            <a:r>
              <a:rPr lang="en-GB" sz="1200" b="1" dirty="0"/>
              <a:t> </a:t>
            </a:r>
            <a:r>
              <a:rPr lang="en-GB" sz="1200" b="1" dirty="0" err="1"/>
              <a:t>Assistida</a:t>
            </a:r>
            <a:endParaRPr lang="en-GB" sz="1200" b="1" dirty="0"/>
          </a:p>
        </p:txBody>
      </p:sp>
      <p:sp>
        <p:nvSpPr>
          <p:cNvPr id="12300" name="Oval 12"/>
          <p:cNvSpPr>
            <a:spLocks noChangeArrowheads="1"/>
          </p:cNvSpPr>
          <p:nvPr/>
        </p:nvSpPr>
        <p:spPr bwMode="auto">
          <a:xfrm>
            <a:off x="8229600" y="778281"/>
            <a:ext cx="609600" cy="6096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400" dirty="0" smtClean="0">
                <a:solidFill>
                  <a:schemeClr val="bg1"/>
                </a:solidFill>
              </a:rPr>
              <a:t>DOC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12305" name="Rectangle 17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2636912"/>
            <a:ext cx="4191000" cy="3459088"/>
          </a:xfrm>
          <a:noFill/>
          <a:ln w="3175" cap="flat">
            <a:solidFill>
              <a:srgbClr val="777777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marL="381000" indent="-381000"/>
            <a:r>
              <a:rPr lang="pt-BR" sz="1400" dirty="0"/>
              <a:t>Objetivos de negócio</a:t>
            </a:r>
          </a:p>
          <a:p>
            <a:pPr lvl="1">
              <a:buFont typeface="Arial" pitchFamily="34" charset="0"/>
              <a:buChar char="•"/>
            </a:pPr>
            <a:r>
              <a:rPr lang="pt-BR" sz="1200" dirty="0"/>
              <a:t>Visão</a:t>
            </a:r>
          </a:p>
          <a:p>
            <a:pPr lvl="1">
              <a:buFont typeface="Arial" pitchFamily="34" charset="0"/>
              <a:buChar char="•"/>
            </a:pPr>
            <a:r>
              <a:rPr lang="pt-BR" sz="1200" dirty="0"/>
              <a:t>Benefícios atingidos</a:t>
            </a:r>
          </a:p>
          <a:p>
            <a:pPr lvl="1">
              <a:buFont typeface="Arial" pitchFamily="34" charset="0"/>
              <a:buChar char="•"/>
            </a:pPr>
            <a:r>
              <a:rPr lang="pt-BR" sz="1200" dirty="0"/>
              <a:t>Ações de melhoria </a:t>
            </a:r>
            <a:r>
              <a:rPr lang="pt-BR" sz="1200" dirty="0" smtClean="0"/>
              <a:t>identificadas</a:t>
            </a:r>
          </a:p>
          <a:p>
            <a:pPr lvl="1">
              <a:buFont typeface="Arial" pitchFamily="34" charset="0"/>
              <a:buChar char="•"/>
            </a:pPr>
            <a:r>
              <a:rPr lang="pt-BR" sz="1200" dirty="0" smtClean="0"/>
              <a:t>Pesquisa de satisfação</a:t>
            </a:r>
            <a:endParaRPr lang="pt-BR" sz="1200" dirty="0"/>
          </a:p>
          <a:p>
            <a:pPr marL="800100" lvl="1" indent="-342900">
              <a:buFontTx/>
              <a:buAutoNum type="arabicPeriod"/>
            </a:pPr>
            <a:endParaRPr lang="pt-BR" sz="1200" dirty="0"/>
          </a:p>
          <a:p>
            <a:pPr marL="800100" lvl="1" indent="-342900">
              <a:buFontTx/>
              <a:buAutoNum type="arabicPeriod"/>
            </a:pPr>
            <a:endParaRPr lang="pt-BR" sz="1200" dirty="0"/>
          </a:p>
          <a:p>
            <a:pPr marL="381000" indent="-381000">
              <a:buFontTx/>
              <a:buAutoNum type="arabicPeriod"/>
            </a:pPr>
            <a:endParaRPr lang="pt-BR" sz="1400" dirty="0"/>
          </a:p>
          <a:p>
            <a:pPr marL="381000" indent="-381000">
              <a:buFontTx/>
              <a:buAutoNum type="arabicPeriod"/>
            </a:pPr>
            <a:endParaRPr lang="pt-BR" sz="1400" dirty="0"/>
          </a:p>
          <a:p>
            <a:pPr marL="800100" lvl="1" indent="-342900">
              <a:buFontTx/>
              <a:buAutoNum type="arabicPeriod"/>
            </a:pPr>
            <a:endParaRPr lang="pt-BR" sz="1400" dirty="0"/>
          </a:p>
        </p:txBody>
      </p:sp>
      <p:sp>
        <p:nvSpPr>
          <p:cNvPr id="12306" name="Rectangle 18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2636912"/>
            <a:ext cx="4191000" cy="3459088"/>
          </a:xfrm>
          <a:noFill/>
          <a:ln w="3175" cap="flat">
            <a:solidFill>
              <a:srgbClr val="777777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pt-BR" sz="1400" dirty="0"/>
              <a:t>Concluir a respeito dos benefícios de negócio atingidos a partir da operação da </a:t>
            </a:r>
            <a:r>
              <a:rPr lang="pt-BR" sz="1400" dirty="0" smtClean="0"/>
              <a:t>solução.</a:t>
            </a:r>
            <a:endParaRPr lang="pt-BR" sz="1400" dirty="0"/>
          </a:p>
          <a:p>
            <a:pPr>
              <a:buFont typeface="Arial" pitchFamily="34" charset="0"/>
              <a:buChar char="•"/>
            </a:pPr>
            <a:r>
              <a:rPr lang="pt-BR" sz="1400" dirty="0"/>
              <a:t>Aprovar novas ações de melhoria para o portfólio.</a:t>
            </a:r>
          </a:p>
          <a:p>
            <a:pPr marL="800100" lvl="1" indent="-342900">
              <a:buFontTx/>
              <a:buAutoNum type="arabicPeriod"/>
            </a:pPr>
            <a:endParaRPr lang="pt-BR" sz="1200" dirty="0"/>
          </a:p>
          <a:p>
            <a:pPr marL="381000" indent="-381000">
              <a:buFontTx/>
              <a:buAutoNum type="arabicPeriod"/>
            </a:pPr>
            <a:endParaRPr lang="pt-BR" sz="1400" dirty="0"/>
          </a:p>
          <a:p>
            <a:pPr marL="381000" indent="-381000">
              <a:buFontTx/>
              <a:buAutoNum type="arabicPeriod"/>
            </a:pP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7095C-EE2E-407C-A321-6B8BF6B0F611}" type="slidenum">
              <a:rPr lang="pt-BR"/>
              <a:pPr/>
              <a:t>13</a:t>
            </a:fld>
            <a:endParaRPr lang="pt-BR"/>
          </a:p>
        </p:txBody>
      </p:sp>
      <p:sp>
        <p:nvSpPr>
          <p:cNvPr id="4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4800" y="6248400"/>
            <a:ext cx="3024336" cy="457200"/>
          </a:xfrm>
        </p:spPr>
        <p:txBody>
          <a:bodyPr/>
          <a:lstStyle/>
          <a:p>
            <a:r>
              <a:rPr lang="pt-BR" smtClean="0"/>
              <a:t>Metodologia de Gerenciamento de Projetos de TI.</a:t>
            </a:r>
            <a:endParaRPr lang="pt-BR" dirty="0"/>
          </a:p>
        </p:txBody>
      </p:sp>
      <p:sp>
        <p:nvSpPr>
          <p:cNvPr id="15424" name="Rectangle 64"/>
          <p:cNvSpPr>
            <a:spLocks noGrp="1" noChangeArrowheads="1"/>
          </p:cNvSpPr>
          <p:nvPr>
            <p:ph type="title"/>
          </p:nvPr>
        </p:nvSpPr>
        <p:spPr>
          <a:xfrm>
            <a:off x="353291" y="1027584"/>
            <a:ext cx="8534400" cy="457200"/>
          </a:xfrm>
        </p:spPr>
        <p:txBody>
          <a:bodyPr/>
          <a:lstStyle/>
          <a:p>
            <a:r>
              <a:rPr lang="pt-BR" dirty="0"/>
              <a:t>Exemplos de adaptações do processo</a:t>
            </a:r>
          </a:p>
        </p:txBody>
      </p:sp>
      <p:sp>
        <p:nvSpPr>
          <p:cNvPr id="15425" name="Rectangle 6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800" dirty="0"/>
              <a:t>Várias entregas para </a:t>
            </a:r>
            <a:r>
              <a:rPr lang="pt-BR" sz="1800" dirty="0" smtClean="0"/>
              <a:t>validação </a:t>
            </a:r>
            <a:r>
              <a:rPr lang="pt-BR" sz="1800" dirty="0" smtClean="0">
                <a:sym typeface="Wingdings" pitchFamily="2" charset="2"/>
              </a:rPr>
              <a:t> disponibilização única</a:t>
            </a:r>
            <a:endParaRPr lang="pt-BR" sz="1800" dirty="0"/>
          </a:p>
        </p:txBody>
      </p:sp>
      <p:grpSp>
        <p:nvGrpSpPr>
          <p:cNvPr id="15434" name="Group 74"/>
          <p:cNvGrpSpPr>
            <a:grpSpLocks/>
          </p:cNvGrpSpPr>
          <p:nvPr/>
        </p:nvGrpSpPr>
        <p:grpSpPr bwMode="auto">
          <a:xfrm>
            <a:off x="228600" y="2667000"/>
            <a:ext cx="8763000" cy="3200400"/>
            <a:chOff x="144" y="1680"/>
            <a:chExt cx="5520" cy="2016"/>
          </a:xfrm>
        </p:grpSpPr>
        <p:sp>
          <p:nvSpPr>
            <p:cNvPr id="15433" name="Line 73"/>
            <p:cNvSpPr>
              <a:spLocks noChangeShapeType="1"/>
            </p:cNvSpPr>
            <p:nvPr/>
          </p:nvSpPr>
          <p:spPr bwMode="auto">
            <a:xfrm>
              <a:off x="2400" y="2064"/>
              <a:ext cx="0" cy="1584"/>
            </a:xfrm>
            <a:prstGeom prst="line">
              <a:avLst/>
            </a:prstGeom>
            <a:noFill/>
            <a:ln w="6350">
              <a:solidFill>
                <a:srgbClr val="E8DFD0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432" name="Line 72"/>
            <p:cNvSpPr>
              <a:spLocks noChangeShapeType="1"/>
            </p:cNvSpPr>
            <p:nvPr/>
          </p:nvSpPr>
          <p:spPr bwMode="auto">
            <a:xfrm>
              <a:off x="2976" y="2064"/>
              <a:ext cx="0" cy="1584"/>
            </a:xfrm>
            <a:prstGeom prst="line">
              <a:avLst/>
            </a:prstGeom>
            <a:noFill/>
            <a:ln w="6350">
              <a:solidFill>
                <a:srgbClr val="E8DFD0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394" name="Rectangle 34"/>
            <p:cNvSpPr>
              <a:spLocks noChangeArrowheads="1"/>
            </p:cNvSpPr>
            <p:nvPr/>
          </p:nvSpPr>
          <p:spPr bwMode="auto">
            <a:xfrm>
              <a:off x="960" y="1952"/>
              <a:ext cx="3984" cy="64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endParaRPr lang="pt-BR" sz="2400"/>
            </a:p>
          </p:txBody>
        </p:sp>
        <p:sp>
          <p:nvSpPr>
            <p:cNvPr id="15395" name="Line 35"/>
            <p:cNvSpPr>
              <a:spLocks noChangeShapeType="1"/>
            </p:cNvSpPr>
            <p:nvPr/>
          </p:nvSpPr>
          <p:spPr bwMode="auto">
            <a:xfrm>
              <a:off x="240" y="1720"/>
              <a:ext cx="0" cy="190"/>
            </a:xfrm>
            <a:prstGeom prst="line">
              <a:avLst/>
            </a:prstGeom>
            <a:noFill/>
            <a:ln w="12700">
              <a:solidFill>
                <a:srgbClr val="C7B18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396" name="Line 36"/>
            <p:cNvSpPr>
              <a:spLocks noChangeShapeType="1"/>
            </p:cNvSpPr>
            <p:nvPr/>
          </p:nvSpPr>
          <p:spPr bwMode="auto">
            <a:xfrm>
              <a:off x="240" y="2064"/>
              <a:ext cx="0" cy="1584"/>
            </a:xfrm>
            <a:prstGeom prst="line">
              <a:avLst/>
            </a:prstGeom>
            <a:noFill/>
            <a:ln w="6350">
              <a:solidFill>
                <a:srgbClr val="E8DFD0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397" name="Line 37"/>
            <p:cNvSpPr>
              <a:spLocks noChangeShapeType="1"/>
            </p:cNvSpPr>
            <p:nvPr/>
          </p:nvSpPr>
          <p:spPr bwMode="auto">
            <a:xfrm>
              <a:off x="960" y="1728"/>
              <a:ext cx="0" cy="190"/>
            </a:xfrm>
            <a:prstGeom prst="line">
              <a:avLst/>
            </a:prstGeom>
            <a:noFill/>
            <a:ln w="12700">
              <a:solidFill>
                <a:srgbClr val="C7B18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398" name="Line 38"/>
            <p:cNvSpPr>
              <a:spLocks noChangeShapeType="1"/>
            </p:cNvSpPr>
            <p:nvPr/>
          </p:nvSpPr>
          <p:spPr bwMode="auto">
            <a:xfrm>
              <a:off x="960" y="2072"/>
              <a:ext cx="0" cy="1584"/>
            </a:xfrm>
            <a:prstGeom prst="line">
              <a:avLst/>
            </a:prstGeom>
            <a:noFill/>
            <a:ln w="6350">
              <a:solidFill>
                <a:srgbClr val="E8DFD0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399" name="Line 39"/>
            <p:cNvSpPr>
              <a:spLocks noChangeShapeType="1"/>
            </p:cNvSpPr>
            <p:nvPr/>
          </p:nvSpPr>
          <p:spPr bwMode="auto">
            <a:xfrm>
              <a:off x="1824" y="1728"/>
              <a:ext cx="0" cy="190"/>
            </a:xfrm>
            <a:prstGeom prst="line">
              <a:avLst/>
            </a:prstGeom>
            <a:noFill/>
            <a:ln w="12700">
              <a:solidFill>
                <a:srgbClr val="C7B18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400" name="Line 40"/>
            <p:cNvSpPr>
              <a:spLocks noChangeShapeType="1"/>
            </p:cNvSpPr>
            <p:nvPr/>
          </p:nvSpPr>
          <p:spPr bwMode="auto">
            <a:xfrm>
              <a:off x="1824" y="2072"/>
              <a:ext cx="0" cy="1584"/>
            </a:xfrm>
            <a:prstGeom prst="line">
              <a:avLst/>
            </a:prstGeom>
            <a:noFill/>
            <a:ln w="6350">
              <a:solidFill>
                <a:srgbClr val="E8DFD0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401" name="Line 41"/>
            <p:cNvSpPr>
              <a:spLocks noChangeShapeType="1"/>
            </p:cNvSpPr>
            <p:nvPr/>
          </p:nvSpPr>
          <p:spPr bwMode="auto">
            <a:xfrm>
              <a:off x="3504" y="1728"/>
              <a:ext cx="0" cy="190"/>
            </a:xfrm>
            <a:prstGeom prst="line">
              <a:avLst/>
            </a:prstGeom>
            <a:noFill/>
            <a:ln w="12700">
              <a:solidFill>
                <a:srgbClr val="C7B18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402" name="Line 42"/>
            <p:cNvSpPr>
              <a:spLocks noChangeShapeType="1"/>
            </p:cNvSpPr>
            <p:nvPr/>
          </p:nvSpPr>
          <p:spPr bwMode="auto">
            <a:xfrm>
              <a:off x="3504" y="2072"/>
              <a:ext cx="0" cy="1584"/>
            </a:xfrm>
            <a:prstGeom prst="line">
              <a:avLst/>
            </a:prstGeom>
            <a:noFill/>
            <a:ln w="6350">
              <a:solidFill>
                <a:srgbClr val="E8DFD0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403" name="Line 43"/>
            <p:cNvSpPr>
              <a:spLocks noChangeShapeType="1"/>
            </p:cNvSpPr>
            <p:nvPr/>
          </p:nvSpPr>
          <p:spPr bwMode="auto">
            <a:xfrm>
              <a:off x="3936" y="1728"/>
              <a:ext cx="0" cy="190"/>
            </a:xfrm>
            <a:prstGeom prst="line">
              <a:avLst/>
            </a:prstGeom>
            <a:noFill/>
            <a:ln w="12700">
              <a:solidFill>
                <a:srgbClr val="C7B18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404" name="Line 44"/>
            <p:cNvSpPr>
              <a:spLocks noChangeShapeType="1"/>
            </p:cNvSpPr>
            <p:nvPr/>
          </p:nvSpPr>
          <p:spPr bwMode="auto">
            <a:xfrm>
              <a:off x="3936" y="2072"/>
              <a:ext cx="0" cy="1584"/>
            </a:xfrm>
            <a:prstGeom prst="line">
              <a:avLst/>
            </a:prstGeom>
            <a:noFill/>
            <a:ln w="6350">
              <a:solidFill>
                <a:srgbClr val="E8DFD0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405" name="Line 45"/>
            <p:cNvSpPr>
              <a:spLocks noChangeShapeType="1"/>
            </p:cNvSpPr>
            <p:nvPr/>
          </p:nvSpPr>
          <p:spPr bwMode="auto">
            <a:xfrm>
              <a:off x="4944" y="1728"/>
              <a:ext cx="0" cy="190"/>
            </a:xfrm>
            <a:prstGeom prst="line">
              <a:avLst/>
            </a:prstGeom>
            <a:noFill/>
            <a:ln w="12700">
              <a:solidFill>
                <a:srgbClr val="C7B18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406" name="Line 46"/>
            <p:cNvSpPr>
              <a:spLocks noChangeShapeType="1"/>
            </p:cNvSpPr>
            <p:nvPr/>
          </p:nvSpPr>
          <p:spPr bwMode="auto">
            <a:xfrm>
              <a:off x="4944" y="2072"/>
              <a:ext cx="0" cy="1584"/>
            </a:xfrm>
            <a:prstGeom prst="line">
              <a:avLst/>
            </a:prstGeom>
            <a:noFill/>
            <a:ln w="6350">
              <a:solidFill>
                <a:srgbClr val="E8DFD0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407" name="Line 47"/>
            <p:cNvSpPr>
              <a:spLocks noChangeShapeType="1"/>
            </p:cNvSpPr>
            <p:nvPr/>
          </p:nvSpPr>
          <p:spPr bwMode="auto">
            <a:xfrm>
              <a:off x="5568" y="1728"/>
              <a:ext cx="0" cy="190"/>
            </a:xfrm>
            <a:prstGeom prst="line">
              <a:avLst/>
            </a:prstGeom>
            <a:noFill/>
            <a:ln w="12700">
              <a:solidFill>
                <a:srgbClr val="C7B18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408" name="Line 48"/>
            <p:cNvSpPr>
              <a:spLocks noChangeShapeType="1"/>
            </p:cNvSpPr>
            <p:nvPr/>
          </p:nvSpPr>
          <p:spPr bwMode="auto">
            <a:xfrm>
              <a:off x="5568" y="2072"/>
              <a:ext cx="0" cy="1584"/>
            </a:xfrm>
            <a:prstGeom prst="line">
              <a:avLst/>
            </a:prstGeom>
            <a:noFill/>
            <a:ln w="6350">
              <a:solidFill>
                <a:srgbClr val="E8DFD0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409" name="Rectangle 49"/>
            <p:cNvSpPr>
              <a:spLocks noChangeArrowheads="1"/>
            </p:cNvSpPr>
            <p:nvPr/>
          </p:nvSpPr>
          <p:spPr bwMode="auto">
            <a:xfrm>
              <a:off x="240" y="2112"/>
              <a:ext cx="720" cy="196"/>
            </a:xfrm>
            <a:prstGeom prst="rect">
              <a:avLst/>
            </a:prstGeom>
            <a:solidFill>
              <a:srgbClr val="FF6600"/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pPr algn="ctr" eaLnBrk="0" hangingPunct="0"/>
              <a:r>
                <a:rPr lang="en-GB" sz="1050" b="1" dirty="0" err="1"/>
                <a:t>Pré-projeto</a:t>
              </a:r>
              <a:endParaRPr lang="en-GB" sz="1050" b="1" dirty="0"/>
            </a:p>
          </p:txBody>
        </p:sp>
        <p:sp>
          <p:nvSpPr>
            <p:cNvPr id="15410" name="Rectangle 50"/>
            <p:cNvSpPr>
              <a:spLocks noChangeArrowheads="1"/>
            </p:cNvSpPr>
            <p:nvPr/>
          </p:nvSpPr>
          <p:spPr bwMode="auto">
            <a:xfrm>
              <a:off x="960" y="2352"/>
              <a:ext cx="864" cy="196"/>
            </a:xfrm>
            <a:prstGeom prst="rect">
              <a:avLst/>
            </a:prstGeom>
            <a:solidFill>
              <a:schemeClr val="folHlink"/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pPr algn="ctr" eaLnBrk="0" hangingPunct="0"/>
              <a:r>
                <a:rPr lang="en-GB" sz="1050" b="1" dirty="0" err="1" smtClean="0"/>
                <a:t>Planejamento</a:t>
              </a:r>
              <a:endParaRPr lang="en-GB" sz="1050" b="1" dirty="0"/>
            </a:p>
          </p:txBody>
        </p:sp>
        <p:sp>
          <p:nvSpPr>
            <p:cNvPr id="15411" name="Rectangle 51"/>
            <p:cNvSpPr>
              <a:spLocks noChangeArrowheads="1"/>
            </p:cNvSpPr>
            <p:nvPr/>
          </p:nvSpPr>
          <p:spPr bwMode="auto">
            <a:xfrm>
              <a:off x="1824" y="2592"/>
              <a:ext cx="576" cy="196"/>
            </a:xfrm>
            <a:prstGeom prst="rect">
              <a:avLst/>
            </a:prstGeom>
            <a:solidFill>
              <a:srgbClr val="FFFF99"/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pPr algn="ctr" eaLnBrk="0" hangingPunct="0"/>
              <a:r>
                <a:rPr lang="en-GB" sz="1050" b="1" dirty="0" smtClean="0"/>
                <a:t>Des. Da</a:t>
              </a:r>
            </a:p>
            <a:p>
              <a:pPr algn="ctr" eaLnBrk="0" hangingPunct="0"/>
              <a:r>
                <a:rPr lang="en-GB" sz="1050" b="1" dirty="0" err="1" smtClean="0"/>
                <a:t>Solução</a:t>
              </a:r>
              <a:endParaRPr lang="en-GB" sz="1050" b="1" dirty="0"/>
            </a:p>
          </p:txBody>
        </p:sp>
        <p:sp>
          <p:nvSpPr>
            <p:cNvPr id="15412" name="Rectangle 52"/>
            <p:cNvSpPr>
              <a:spLocks noChangeArrowheads="1"/>
            </p:cNvSpPr>
            <p:nvPr/>
          </p:nvSpPr>
          <p:spPr bwMode="auto">
            <a:xfrm>
              <a:off x="2400" y="2832"/>
              <a:ext cx="384" cy="196"/>
            </a:xfrm>
            <a:prstGeom prst="rect">
              <a:avLst/>
            </a:prstGeom>
            <a:solidFill>
              <a:srgbClr val="33CC33"/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pPr algn="ctr" eaLnBrk="0" hangingPunct="0"/>
              <a:r>
                <a:rPr lang="en-GB" sz="1000" b="1" dirty="0" smtClean="0"/>
                <a:t>Valid.</a:t>
              </a:r>
              <a:endParaRPr lang="en-GB" sz="1000" b="1" dirty="0"/>
            </a:p>
          </p:txBody>
        </p:sp>
        <p:sp>
          <p:nvSpPr>
            <p:cNvPr id="15413" name="Rectangle 53"/>
            <p:cNvSpPr>
              <a:spLocks noChangeArrowheads="1"/>
            </p:cNvSpPr>
            <p:nvPr/>
          </p:nvSpPr>
          <p:spPr bwMode="auto">
            <a:xfrm>
              <a:off x="3936" y="3072"/>
              <a:ext cx="1008" cy="196"/>
            </a:xfrm>
            <a:prstGeom prst="rect">
              <a:avLst/>
            </a:prstGeom>
            <a:solidFill>
              <a:srgbClr val="CCECFF"/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pPr algn="ctr" eaLnBrk="0" hangingPunct="0"/>
              <a:r>
                <a:rPr lang="en-GB" sz="1050" b="1" dirty="0" err="1" smtClean="0"/>
                <a:t>Disponiblização</a:t>
              </a:r>
              <a:endParaRPr lang="en-GB" sz="1050" b="1" dirty="0"/>
            </a:p>
          </p:txBody>
        </p:sp>
        <p:sp>
          <p:nvSpPr>
            <p:cNvPr id="15414" name="Rectangle 54"/>
            <p:cNvSpPr>
              <a:spLocks noChangeArrowheads="1"/>
            </p:cNvSpPr>
            <p:nvPr/>
          </p:nvSpPr>
          <p:spPr bwMode="auto">
            <a:xfrm>
              <a:off x="4944" y="3312"/>
              <a:ext cx="624" cy="384"/>
            </a:xfrm>
            <a:prstGeom prst="rect">
              <a:avLst/>
            </a:prstGeom>
            <a:solidFill>
              <a:srgbClr val="3399FF"/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pPr algn="ctr" eaLnBrk="0" hangingPunct="0"/>
              <a:r>
                <a:rPr lang="en-GB" sz="1050" b="1" dirty="0" err="1"/>
                <a:t>Operação</a:t>
              </a:r>
              <a:r>
                <a:rPr lang="en-GB" sz="1050" b="1" dirty="0"/>
                <a:t> </a:t>
              </a:r>
              <a:r>
                <a:rPr lang="en-GB" sz="1050" b="1" dirty="0" err="1"/>
                <a:t>Assistida</a:t>
              </a:r>
              <a:endParaRPr lang="en-GB" sz="1050" b="1" dirty="0"/>
            </a:p>
          </p:txBody>
        </p:sp>
        <p:sp>
          <p:nvSpPr>
            <p:cNvPr id="15415" name="Rectangle 55"/>
            <p:cNvSpPr>
              <a:spLocks noChangeArrowheads="1"/>
            </p:cNvSpPr>
            <p:nvPr/>
          </p:nvSpPr>
          <p:spPr bwMode="auto">
            <a:xfrm>
              <a:off x="240" y="1952"/>
              <a:ext cx="720" cy="6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endParaRPr lang="pt-BR" sz="2400"/>
            </a:p>
          </p:txBody>
        </p:sp>
        <p:sp>
          <p:nvSpPr>
            <p:cNvPr id="15416" name="Rectangle 56"/>
            <p:cNvSpPr>
              <a:spLocks noChangeArrowheads="1"/>
            </p:cNvSpPr>
            <p:nvPr/>
          </p:nvSpPr>
          <p:spPr bwMode="auto">
            <a:xfrm>
              <a:off x="4944" y="1952"/>
              <a:ext cx="624" cy="6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endParaRPr lang="pt-BR" sz="2400"/>
            </a:p>
          </p:txBody>
        </p:sp>
        <p:sp>
          <p:nvSpPr>
            <p:cNvPr id="15417" name="AutoShape 57"/>
            <p:cNvSpPr>
              <a:spLocks noChangeArrowheads="1"/>
            </p:cNvSpPr>
            <p:nvPr/>
          </p:nvSpPr>
          <p:spPr bwMode="auto">
            <a:xfrm>
              <a:off x="816" y="1680"/>
              <a:ext cx="288" cy="240"/>
            </a:xfrm>
            <a:prstGeom prst="diamond">
              <a:avLst/>
            </a:prstGeom>
            <a:solidFill>
              <a:srgbClr val="FF66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pt-BR" sz="1000" dirty="0" smtClean="0"/>
                <a:t>DAP</a:t>
              </a:r>
              <a:endParaRPr lang="pt-BR" sz="1000" dirty="0"/>
            </a:p>
          </p:txBody>
        </p:sp>
        <p:sp>
          <p:nvSpPr>
            <p:cNvPr id="15418" name="AutoShape 58"/>
            <p:cNvSpPr>
              <a:spLocks noChangeArrowheads="1"/>
            </p:cNvSpPr>
            <p:nvPr/>
          </p:nvSpPr>
          <p:spPr bwMode="auto">
            <a:xfrm>
              <a:off x="1680" y="1680"/>
              <a:ext cx="288" cy="240"/>
            </a:xfrm>
            <a:prstGeom prst="diamond">
              <a:avLst/>
            </a:prstGeom>
            <a:solidFill>
              <a:schemeClr val="folHlink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pt-BR" sz="1000" dirty="0" smtClean="0"/>
                <a:t>DDS</a:t>
              </a:r>
              <a:endParaRPr lang="pt-BR" sz="1000" dirty="0"/>
            </a:p>
          </p:txBody>
        </p:sp>
        <p:sp>
          <p:nvSpPr>
            <p:cNvPr id="15419" name="AutoShape 59"/>
            <p:cNvSpPr>
              <a:spLocks noChangeArrowheads="1"/>
            </p:cNvSpPr>
            <p:nvPr/>
          </p:nvSpPr>
          <p:spPr bwMode="auto">
            <a:xfrm>
              <a:off x="2256" y="1680"/>
              <a:ext cx="288" cy="240"/>
            </a:xfrm>
            <a:prstGeom prst="diamond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pt-BR" sz="1000" dirty="0" smtClean="0"/>
                <a:t>DV1</a:t>
              </a:r>
              <a:endParaRPr lang="pt-BR" sz="1000" dirty="0"/>
            </a:p>
          </p:txBody>
        </p:sp>
        <p:sp>
          <p:nvSpPr>
            <p:cNvPr id="15420" name="AutoShape 60"/>
            <p:cNvSpPr>
              <a:spLocks noChangeArrowheads="1"/>
            </p:cNvSpPr>
            <p:nvPr/>
          </p:nvSpPr>
          <p:spPr bwMode="auto">
            <a:xfrm>
              <a:off x="3792" y="1680"/>
              <a:ext cx="288" cy="240"/>
            </a:xfrm>
            <a:prstGeom prst="diamond">
              <a:avLst/>
            </a:prstGeom>
            <a:solidFill>
              <a:srgbClr val="33CC33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pt-BR" sz="1000" dirty="0" smtClean="0"/>
                <a:t>DD</a:t>
              </a:r>
              <a:endParaRPr lang="pt-BR" sz="1000" dirty="0"/>
            </a:p>
          </p:txBody>
        </p:sp>
        <p:sp>
          <p:nvSpPr>
            <p:cNvPr id="15421" name="AutoShape 61"/>
            <p:cNvSpPr>
              <a:spLocks noChangeArrowheads="1"/>
            </p:cNvSpPr>
            <p:nvPr/>
          </p:nvSpPr>
          <p:spPr bwMode="auto">
            <a:xfrm>
              <a:off x="4800" y="1680"/>
              <a:ext cx="288" cy="240"/>
            </a:xfrm>
            <a:prstGeom prst="diamond">
              <a:avLst/>
            </a:prstGeom>
            <a:solidFill>
              <a:srgbClr val="CCE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pt-BR" sz="1000" dirty="0" smtClean="0"/>
                <a:t>DEP</a:t>
              </a:r>
              <a:endParaRPr lang="pt-BR" sz="1000" dirty="0"/>
            </a:p>
          </p:txBody>
        </p:sp>
        <p:sp>
          <p:nvSpPr>
            <p:cNvPr id="15422" name="Oval 62"/>
            <p:cNvSpPr>
              <a:spLocks noChangeArrowheads="1"/>
            </p:cNvSpPr>
            <p:nvPr/>
          </p:nvSpPr>
          <p:spPr bwMode="auto">
            <a:xfrm>
              <a:off x="144" y="1680"/>
              <a:ext cx="240" cy="24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pt-BR" sz="1000" dirty="0" smtClean="0"/>
                <a:t>DAV</a:t>
              </a:r>
              <a:endParaRPr lang="pt-BR" sz="1000" dirty="0"/>
            </a:p>
          </p:txBody>
        </p:sp>
        <p:sp>
          <p:nvSpPr>
            <p:cNvPr id="15423" name="Oval 63"/>
            <p:cNvSpPr>
              <a:spLocks noChangeArrowheads="1"/>
            </p:cNvSpPr>
            <p:nvPr/>
          </p:nvSpPr>
          <p:spPr bwMode="auto">
            <a:xfrm>
              <a:off x="5424" y="1680"/>
              <a:ext cx="240" cy="240"/>
            </a:xfrm>
            <a:prstGeom prst="ellipse">
              <a:avLst/>
            </a:prstGeom>
            <a:solidFill>
              <a:srgbClr val="000000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pt-BR" sz="1000" dirty="0" smtClean="0">
                  <a:solidFill>
                    <a:schemeClr val="bg1"/>
                  </a:solidFill>
                </a:rPr>
                <a:t>DOC</a:t>
              </a:r>
              <a:endParaRPr lang="pt-BR" sz="1000" dirty="0">
                <a:solidFill>
                  <a:schemeClr val="bg1"/>
                </a:solidFill>
              </a:endParaRPr>
            </a:p>
          </p:txBody>
        </p:sp>
        <p:sp>
          <p:nvSpPr>
            <p:cNvPr id="15426" name="Rectangle 66"/>
            <p:cNvSpPr>
              <a:spLocks noChangeArrowheads="1"/>
            </p:cNvSpPr>
            <p:nvPr/>
          </p:nvSpPr>
          <p:spPr bwMode="auto">
            <a:xfrm>
              <a:off x="2400" y="2592"/>
              <a:ext cx="576" cy="196"/>
            </a:xfrm>
            <a:prstGeom prst="rect">
              <a:avLst/>
            </a:prstGeom>
            <a:solidFill>
              <a:srgbClr val="FFFF99"/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pPr algn="ctr" eaLnBrk="0" hangingPunct="0"/>
              <a:r>
                <a:rPr lang="en-GB" sz="1050" b="1" dirty="0" smtClean="0"/>
                <a:t>Des. da </a:t>
              </a:r>
              <a:r>
                <a:rPr lang="en-GB" sz="1050" b="1" dirty="0" err="1" smtClean="0"/>
                <a:t>Solução</a:t>
              </a:r>
              <a:endParaRPr lang="en-GB" sz="1050" b="1" dirty="0"/>
            </a:p>
          </p:txBody>
        </p:sp>
        <p:sp>
          <p:nvSpPr>
            <p:cNvPr id="15427" name="Rectangle 67"/>
            <p:cNvSpPr>
              <a:spLocks noChangeArrowheads="1"/>
            </p:cNvSpPr>
            <p:nvPr/>
          </p:nvSpPr>
          <p:spPr bwMode="auto">
            <a:xfrm>
              <a:off x="2976" y="2832"/>
              <a:ext cx="384" cy="196"/>
            </a:xfrm>
            <a:prstGeom prst="rect">
              <a:avLst/>
            </a:prstGeom>
            <a:solidFill>
              <a:srgbClr val="33CC33"/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pPr algn="ctr" eaLnBrk="0" hangingPunct="0"/>
              <a:r>
                <a:rPr lang="en-GB" sz="1000" b="1" dirty="0" smtClean="0"/>
                <a:t>Valid.</a:t>
              </a:r>
              <a:endParaRPr lang="en-GB" sz="1000" b="1" dirty="0"/>
            </a:p>
          </p:txBody>
        </p:sp>
        <p:sp>
          <p:nvSpPr>
            <p:cNvPr id="15428" name="AutoShape 68"/>
            <p:cNvSpPr>
              <a:spLocks noChangeArrowheads="1"/>
            </p:cNvSpPr>
            <p:nvPr/>
          </p:nvSpPr>
          <p:spPr bwMode="auto">
            <a:xfrm>
              <a:off x="2832" y="1680"/>
              <a:ext cx="288" cy="240"/>
            </a:xfrm>
            <a:prstGeom prst="diamond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pt-BR" sz="1000" dirty="0" smtClean="0"/>
                <a:t>DV2</a:t>
              </a:r>
              <a:endParaRPr lang="pt-BR" sz="1000" dirty="0"/>
            </a:p>
          </p:txBody>
        </p:sp>
        <p:sp>
          <p:nvSpPr>
            <p:cNvPr id="15429" name="Rectangle 69"/>
            <p:cNvSpPr>
              <a:spLocks noChangeArrowheads="1"/>
            </p:cNvSpPr>
            <p:nvPr/>
          </p:nvSpPr>
          <p:spPr bwMode="auto">
            <a:xfrm>
              <a:off x="2952" y="2592"/>
              <a:ext cx="608" cy="196"/>
            </a:xfrm>
            <a:prstGeom prst="rect">
              <a:avLst/>
            </a:prstGeom>
            <a:solidFill>
              <a:srgbClr val="FFFF99"/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pPr algn="ctr" eaLnBrk="0" hangingPunct="0"/>
              <a:r>
                <a:rPr lang="en-GB" sz="1050" b="1" dirty="0" smtClean="0"/>
                <a:t>Des. da </a:t>
              </a:r>
              <a:r>
                <a:rPr lang="en-GB" sz="1050" b="1" dirty="0" err="1" smtClean="0"/>
                <a:t>Solução</a:t>
              </a:r>
              <a:endParaRPr lang="en-GB" sz="1050" b="1" dirty="0"/>
            </a:p>
          </p:txBody>
        </p:sp>
        <p:sp>
          <p:nvSpPr>
            <p:cNvPr id="15430" name="Rectangle 70"/>
            <p:cNvSpPr>
              <a:spLocks noChangeArrowheads="1"/>
            </p:cNvSpPr>
            <p:nvPr/>
          </p:nvSpPr>
          <p:spPr bwMode="auto">
            <a:xfrm>
              <a:off x="3504" y="2832"/>
              <a:ext cx="432" cy="196"/>
            </a:xfrm>
            <a:prstGeom prst="rect">
              <a:avLst/>
            </a:prstGeom>
            <a:solidFill>
              <a:srgbClr val="33CC33"/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pPr algn="ctr" eaLnBrk="0" hangingPunct="0"/>
              <a:r>
                <a:rPr lang="en-GB" sz="1000" b="1" dirty="0" smtClean="0"/>
                <a:t>Valid.</a:t>
              </a:r>
              <a:endParaRPr lang="en-GB" sz="1000" b="1" dirty="0"/>
            </a:p>
          </p:txBody>
        </p:sp>
        <p:sp>
          <p:nvSpPr>
            <p:cNvPr id="15431" name="AutoShape 71"/>
            <p:cNvSpPr>
              <a:spLocks noChangeArrowheads="1"/>
            </p:cNvSpPr>
            <p:nvPr/>
          </p:nvSpPr>
          <p:spPr bwMode="auto">
            <a:xfrm>
              <a:off x="3360" y="1680"/>
              <a:ext cx="288" cy="240"/>
            </a:xfrm>
            <a:prstGeom prst="diamond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pt-BR" sz="1000" dirty="0" smtClean="0"/>
                <a:t>DV3</a:t>
              </a:r>
              <a:endParaRPr lang="pt-BR" sz="1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64B87-4452-464A-871E-E05AD6E5ACA2}" type="slidenum">
              <a:rPr lang="pt-BR"/>
              <a:pPr/>
              <a:t>14</a:t>
            </a:fld>
            <a:endParaRPr lang="pt-BR"/>
          </a:p>
        </p:txBody>
      </p:sp>
      <p:sp>
        <p:nvSpPr>
          <p:cNvPr id="4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4800" y="6248400"/>
            <a:ext cx="3024336" cy="457200"/>
          </a:xfrm>
        </p:spPr>
        <p:txBody>
          <a:bodyPr/>
          <a:lstStyle/>
          <a:p>
            <a:r>
              <a:rPr lang="pt-BR" smtClean="0"/>
              <a:t>Metodologia de Gerenciamento de Projetos de TI.</a:t>
            </a:r>
            <a:endParaRPr lang="pt-BR" dirty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58080" y="1027584"/>
            <a:ext cx="8534400" cy="457200"/>
          </a:xfrm>
        </p:spPr>
        <p:txBody>
          <a:bodyPr/>
          <a:lstStyle/>
          <a:p>
            <a:r>
              <a:rPr lang="pt-BR" dirty="0"/>
              <a:t>Exemplos de adaptações do processo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800" dirty="0"/>
              <a:t>Várias entregas para </a:t>
            </a:r>
            <a:r>
              <a:rPr lang="pt-BR" sz="1800" dirty="0" smtClean="0"/>
              <a:t>validação</a:t>
            </a:r>
            <a:r>
              <a:rPr lang="pt-BR" sz="1800" dirty="0" smtClean="0">
                <a:sym typeface="Wingdings" pitchFamily="2" charset="2"/>
              </a:rPr>
              <a:t> </a:t>
            </a:r>
            <a:r>
              <a:rPr lang="pt-BR" sz="1800" dirty="0">
                <a:sym typeface="Wingdings" pitchFamily="2" charset="2"/>
              </a:rPr>
              <a:t>várias </a:t>
            </a:r>
            <a:r>
              <a:rPr lang="pt-BR" sz="1800" dirty="0" smtClean="0">
                <a:sym typeface="Wingdings" pitchFamily="2" charset="2"/>
              </a:rPr>
              <a:t>disponibilizações</a:t>
            </a:r>
            <a:endParaRPr lang="pt-BR" sz="1800" dirty="0"/>
          </a:p>
        </p:txBody>
      </p:sp>
      <p:grpSp>
        <p:nvGrpSpPr>
          <p:cNvPr id="18480" name="Group 48"/>
          <p:cNvGrpSpPr>
            <a:grpSpLocks/>
          </p:cNvGrpSpPr>
          <p:nvPr/>
        </p:nvGrpSpPr>
        <p:grpSpPr bwMode="auto">
          <a:xfrm>
            <a:off x="228600" y="2667000"/>
            <a:ext cx="8763000" cy="3200400"/>
            <a:chOff x="144" y="1680"/>
            <a:chExt cx="5520" cy="2016"/>
          </a:xfrm>
        </p:grpSpPr>
        <p:sp>
          <p:nvSpPr>
            <p:cNvPr id="18477" name="Line 45"/>
            <p:cNvSpPr>
              <a:spLocks noChangeShapeType="1"/>
            </p:cNvSpPr>
            <p:nvPr/>
          </p:nvSpPr>
          <p:spPr bwMode="auto">
            <a:xfrm>
              <a:off x="2784" y="1728"/>
              <a:ext cx="0" cy="190"/>
            </a:xfrm>
            <a:prstGeom prst="line">
              <a:avLst/>
            </a:prstGeom>
            <a:noFill/>
            <a:ln w="12700">
              <a:solidFill>
                <a:srgbClr val="C7B18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478" name="Line 46"/>
            <p:cNvSpPr>
              <a:spLocks noChangeShapeType="1"/>
            </p:cNvSpPr>
            <p:nvPr/>
          </p:nvSpPr>
          <p:spPr bwMode="auto">
            <a:xfrm>
              <a:off x="2784" y="2072"/>
              <a:ext cx="0" cy="1584"/>
            </a:xfrm>
            <a:prstGeom prst="line">
              <a:avLst/>
            </a:prstGeom>
            <a:noFill/>
            <a:ln w="6350">
              <a:solidFill>
                <a:srgbClr val="E8DFD0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473" name="Line 41"/>
            <p:cNvSpPr>
              <a:spLocks noChangeShapeType="1"/>
            </p:cNvSpPr>
            <p:nvPr/>
          </p:nvSpPr>
          <p:spPr bwMode="auto">
            <a:xfrm>
              <a:off x="3168" y="1728"/>
              <a:ext cx="0" cy="190"/>
            </a:xfrm>
            <a:prstGeom prst="line">
              <a:avLst/>
            </a:prstGeom>
            <a:noFill/>
            <a:ln w="12700">
              <a:solidFill>
                <a:srgbClr val="C7B18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474" name="Line 42"/>
            <p:cNvSpPr>
              <a:spLocks noChangeShapeType="1"/>
            </p:cNvSpPr>
            <p:nvPr/>
          </p:nvSpPr>
          <p:spPr bwMode="auto">
            <a:xfrm>
              <a:off x="3168" y="2072"/>
              <a:ext cx="0" cy="1584"/>
            </a:xfrm>
            <a:prstGeom prst="line">
              <a:avLst/>
            </a:prstGeom>
            <a:noFill/>
            <a:ln w="6350">
              <a:solidFill>
                <a:srgbClr val="E8DFD0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436" name="Rectangle 4"/>
            <p:cNvSpPr>
              <a:spLocks noChangeArrowheads="1"/>
            </p:cNvSpPr>
            <p:nvPr/>
          </p:nvSpPr>
          <p:spPr bwMode="auto">
            <a:xfrm>
              <a:off x="960" y="1952"/>
              <a:ext cx="3984" cy="64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endParaRPr lang="pt-BR" sz="2400"/>
            </a:p>
          </p:txBody>
        </p:sp>
        <p:sp>
          <p:nvSpPr>
            <p:cNvPr id="18437" name="Line 5"/>
            <p:cNvSpPr>
              <a:spLocks noChangeShapeType="1"/>
            </p:cNvSpPr>
            <p:nvPr/>
          </p:nvSpPr>
          <p:spPr bwMode="auto">
            <a:xfrm>
              <a:off x="240" y="1720"/>
              <a:ext cx="0" cy="190"/>
            </a:xfrm>
            <a:prstGeom prst="line">
              <a:avLst/>
            </a:prstGeom>
            <a:noFill/>
            <a:ln w="12700">
              <a:solidFill>
                <a:srgbClr val="C7B18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438" name="Line 6"/>
            <p:cNvSpPr>
              <a:spLocks noChangeShapeType="1"/>
            </p:cNvSpPr>
            <p:nvPr/>
          </p:nvSpPr>
          <p:spPr bwMode="auto">
            <a:xfrm>
              <a:off x="240" y="2064"/>
              <a:ext cx="0" cy="1584"/>
            </a:xfrm>
            <a:prstGeom prst="line">
              <a:avLst/>
            </a:prstGeom>
            <a:noFill/>
            <a:ln w="6350">
              <a:solidFill>
                <a:srgbClr val="E8DFD0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439" name="Line 7"/>
            <p:cNvSpPr>
              <a:spLocks noChangeShapeType="1"/>
            </p:cNvSpPr>
            <p:nvPr/>
          </p:nvSpPr>
          <p:spPr bwMode="auto">
            <a:xfrm>
              <a:off x="960" y="1728"/>
              <a:ext cx="0" cy="190"/>
            </a:xfrm>
            <a:prstGeom prst="line">
              <a:avLst/>
            </a:prstGeom>
            <a:noFill/>
            <a:ln w="12700">
              <a:solidFill>
                <a:srgbClr val="C7B18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440" name="Line 8"/>
            <p:cNvSpPr>
              <a:spLocks noChangeShapeType="1"/>
            </p:cNvSpPr>
            <p:nvPr/>
          </p:nvSpPr>
          <p:spPr bwMode="auto">
            <a:xfrm>
              <a:off x="960" y="2072"/>
              <a:ext cx="0" cy="1584"/>
            </a:xfrm>
            <a:prstGeom prst="line">
              <a:avLst/>
            </a:prstGeom>
            <a:noFill/>
            <a:ln w="6350">
              <a:solidFill>
                <a:srgbClr val="E8DFD0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441" name="Line 9"/>
            <p:cNvSpPr>
              <a:spLocks noChangeShapeType="1"/>
            </p:cNvSpPr>
            <p:nvPr/>
          </p:nvSpPr>
          <p:spPr bwMode="auto">
            <a:xfrm>
              <a:off x="1824" y="1728"/>
              <a:ext cx="0" cy="190"/>
            </a:xfrm>
            <a:prstGeom prst="line">
              <a:avLst/>
            </a:prstGeom>
            <a:noFill/>
            <a:ln w="12700">
              <a:solidFill>
                <a:srgbClr val="C7B18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442" name="Line 10"/>
            <p:cNvSpPr>
              <a:spLocks noChangeShapeType="1"/>
            </p:cNvSpPr>
            <p:nvPr/>
          </p:nvSpPr>
          <p:spPr bwMode="auto">
            <a:xfrm>
              <a:off x="1824" y="2072"/>
              <a:ext cx="0" cy="1584"/>
            </a:xfrm>
            <a:prstGeom prst="line">
              <a:avLst/>
            </a:prstGeom>
            <a:noFill/>
            <a:ln w="6350">
              <a:solidFill>
                <a:srgbClr val="E8DFD0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443" name="Line 11"/>
            <p:cNvSpPr>
              <a:spLocks noChangeShapeType="1"/>
            </p:cNvSpPr>
            <p:nvPr/>
          </p:nvSpPr>
          <p:spPr bwMode="auto">
            <a:xfrm>
              <a:off x="3744" y="1728"/>
              <a:ext cx="0" cy="190"/>
            </a:xfrm>
            <a:prstGeom prst="line">
              <a:avLst/>
            </a:prstGeom>
            <a:noFill/>
            <a:ln w="12700">
              <a:solidFill>
                <a:srgbClr val="C7B18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444" name="Line 12"/>
            <p:cNvSpPr>
              <a:spLocks noChangeShapeType="1"/>
            </p:cNvSpPr>
            <p:nvPr/>
          </p:nvSpPr>
          <p:spPr bwMode="auto">
            <a:xfrm>
              <a:off x="3744" y="2072"/>
              <a:ext cx="0" cy="1584"/>
            </a:xfrm>
            <a:prstGeom prst="line">
              <a:avLst/>
            </a:prstGeom>
            <a:noFill/>
            <a:ln w="6350">
              <a:solidFill>
                <a:srgbClr val="E8DFD0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445" name="Line 13"/>
            <p:cNvSpPr>
              <a:spLocks noChangeShapeType="1"/>
            </p:cNvSpPr>
            <p:nvPr/>
          </p:nvSpPr>
          <p:spPr bwMode="auto">
            <a:xfrm>
              <a:off x="4128" y="1728"/>
              <a:ext cx="0" cy="190"/>
            </a:xfrm>
            <a:prstGeom prst="line">
              <a:avLst/>
            </a:prstGeom>
            <a:noFill/>
            <a:ln w="12700">
              <a:solidFill>
                <a:srgbClr val="C7B18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446" name="Line 14"/>
            <p:cNvSpPr>
              <a:spLocks noChangeShapeType="1"/>
            </p:cNvSpPr>
            <p:nvPr/>
          </p:nvSpPr>
          <p:spPr bwMode="auto">
            <a:xfrm>
              <a:off x="4128" y="2072"/>
              <a:ext cx="0" cy="1584"/>
            </a:xfrm>
            <a:prstGeom prst="line">
              <a:avLst/>
            </a:prstGeom>
            <a:noFill/>
            <a:ln w="6350">
              <a:solidFill>
                <a:srgbClr val="E8DFD0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447" name="Line 15"/>
            <p:cNvSpPr>
              <a:spLocks noChangeShapeType="1"/>
            </p:cNvSpPr>
            <p:nvPr/>
          </p:nvSpPr>
          <p:spPr bwMode="auto">
            <a:xfrm>
              <a:off x="4944" y="1728"/>
              <a:ext cx="0" cy="190"/>
            </a:xfrm>
            <a:prstGeom prst="line">
              <a:avLst/>
            </a:prstGeom>
            <a:noFill/>
            <a:ln w="12700">
              <a:solidFill>
                <a:srgbClr val="C7B18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448" name="Line 16"/>
            <p:cNvSpPr>
              <a:spLocks noChangeShapeType="1"/>
            </p:cNvSpPr>
            <p:nvPr/>
          </p:nvSpPr>
          <p:spPr bwMode="auto">
            <a:xfrm>
              <a:off x="4944" y="2072"/>
              <a:ext cx="0" cy="1584"/>
            </a:xfrm>
            <a:prstGeom prst="line">
              <a:avLst/>
            </a:prstGeom>
            <a:noFill/>
            <a:ln w="6350">
              <a:solidFill>
                <a:srgbClr val="E8DFD0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449" name="Line 17"/>
            <p:cNvSpPr>
              <a:spLocks noChangeShapeType="1"/>
            </p:cNvSpPr>
            <p:nvPr/>
          </p:nvSpPr>
          <p:spPr bwMode="auto">
            <a:xfrm>
              <a:off x="5568" y="1728"/>
              <a:ext cx="0" cy="190"/>
            </a:xfrm>
            <a:prstGeom prst="line">
              <a:avLst/>
            </a:prstGeom>
            <a:noFill/>
            <a:ln w="12700">
              <a:solidFill>
                <a:srgbClr val="C7B18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450" name="Line 18"/>
            <p:cNvSpPr>
              <a:spLocks noChangeShapeType="1"/>
            </p:cNvSpPr>
            <p:nvPr/>
          </p:nvSpPr>
          <p:spPr bwMode="auto">
            <a:xfrm>
              <a:off x="5568" y="2072"/>
              <a:ext cx="0" cy="1584"/>
            </a:xfrm>
            <a:prstGeom prst="line">
              <a:avLst/>
            </a:prstGeom>
            <a:noFill/>
            <a:ln w="6350">
              <a:solidFill>
                <a:srgbClr val="E8DFD0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451" name="Rectangle 19"/>
            <p:cNvSpPr>
              <a:spLocks noChangeArrowheads="1"/>
            </p:cNvSpPr>
            <p:nvPr/>
          </p:nvSpPr>
          <p:spPr bwMode="auto">
            <a:xfrm>
              <a:off x="240" y="2112"/>
              <a:ext cx="720" cy="196"/>
            </a:xfrm>
            <a:prstGeom prst="rect">
              <a:avLst/>
            </a:prstGeom>
            <a:solidFill>
              <a:srgbClr val="FF6600"/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pPr algn="ctr" eaLnBrk="0" hangingPunct="0"/>
              <a:r>
                <a:rPr lang="en-GB" sz="1050" b="1" dirty="0" err="1"/>
                <a:t>Pré-projeto</a:t>
              </a:r>
              <a:endParaRPr lang="en-GB" sz="1050" b="1" dirty="0"/>
            </a:p>
          </p:txBody>
        </p:sp>
        <p:sp>
          <p:nvSpPr>
            <p:cNvPr id="18452" name="Rectangle 20"/>
            <p:cNvSpPr>
              <a:spLocks noChangeArrowheads="1"/>
            </p:cNvSpPr>
            <p:nvPr/>
          </p:nvSpPr>
          <p:spPr bwMode="auto">
            <a:xfrm>
              <a:off x="960" y="2352"/>
              <a:ext cx="864" cy="196"/>
            </a:xfrm>
            <a:prstGeom prst="rect">
              <a:avLst/>
            </a:prstGeom>
            <a:solidFill>
              <a:schemeClr val="folHlink"/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pPr algn="ctr" eaLnBrk="0" hangingPunct="0"/>
              <a:r>
                <a:rPr lang="en-GB" sz="1050" b="1" dirty="0" err="1" smtClean="0"/>
                <a:t>Planejamento</a:t>
              </a:r>
              <a:endParaRPr lang="en-GB" sz="1050" b="1" dirty="0"/>
            </a:p>
          </p:txBody>
        </p:sp>
        <p:sp>
          <p:nvSpPr>
            <p:cNvPr id="18453" name="Rectangle 21"/>
            <p:cNvSpPr>
              <a:spLocks noChangeArrowheads="1"/>
            </p:cNvSpPr>
            <p:nvPr/>
          </p:nvSpPr>
          <p:spPr bwMode="auto">
            <a:xfrm>
              <a:off x="1824" y="2592"/>
              <a:ext cx="960" cy="196"/>
            </a:xfrm>
            <a:prstGeom prst="rect">
              <a:avLst/>
            </a:prstGeom>
            <a:solidFill>
              <a:srgbClr val="FFFF99"/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pPr algn="ctr" eaLnBrk="0" hangingPunct="0"/>
              <a:r>
                <a:rPr lang="en-GB" sz="1050" b="1" dirty="0" smtClean="0"/>
                <a:t>Des. da </a:t>
              </a:r>
              <a:r>
                <a:rPr lang="en-GB" sz="1050" b="1" dirty="0" err="1" smtClean="0"/>
                <a:t>Solução</a:t>
              </a:r>
              <a:endParaRPr lang="en-GB" sz="1050" b="1" dirty="0"/>
            </a:p>
          </p:txBody>
        </p:sp>
        <p:sp>
          <p:nvSpPr>
            <p:cNvPr id="18454" name="Rectangle 22"/>
            <p:cNvSpPr>
              <a:spLocks noChangeArrowheads="1"/>
            </p:cNvSpPr>
            <p:nvPr/>
          </p:nvSpPr>
          <p:spPr bwMode="auto">
            <a:xfrm>
              <a:off x="2784" y="2832"/>
              <a:ext cx="384" cy="196"/>
            </a:xfrm>
            <a:prstGeom prst="rect">
              <a:avLst/>
            </a:prstGeom>
            <a:solidFill>
              <a:srgbClr val="33CC33"/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pPr algn="ctr" eaLnBrk="0" hangingPunct="0"/>
              <a:r>
                <a:rPr lang="en-GB" sz="1000" b="1" dirty="0" smtClean="0"/>
                <a:t>Valid</a:t>
              </a:r>
              <a:endParaRPr lang="en-GB" sz="1000" b="1" dirty="0"/>
            </a:p>
          </p:txBody>
        </p:sp>
        <p:sp>
          <p:nvSpPr>
            <p:cNvPr id="18455" name="Rectangle 23"/>
            <p:cNvSpPr>
              <a:spLocks noChangeArrowheads="1"/>
            </p:cNvSpPr>
            <p:nvPr/>
          </p:nvSpPr>
          <p:spPr bwMode="auto">
            <a:xfrm>
              <a:off x="4128" y="3072"/>
              <a:ext cx="816" cy="196"/>
            </a:xfrm>
            <a:prstGeom prst="rect">
              <a:avLst/>
            </a:prstGeom>
            <a:solidFill>
              <a:srgbClr val="CCECFF"/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pPr algn="ctr" eaLnBrk="0" hangingPunct="0"/>
              <a:r>
                <a:rPr lang="en-GB" sz="1000" b="1" dirty="0" err="1" smtClean="0"/>
                <a:t>Disponibilização</a:t>
              </a:r>
              <a:endParaRPr lang="en-GB" sz="1000" b="1" dirty="0"/>
            </a:p>
          </p:txBody>
        </p:sp>
        <p:sp>
          <p:nvSpPr>
            <p:cNvPr id="18456" name="Rectangle 24"/>
            <p:cNvSpPr>
              <a:spLocks noChangeArrowheads="1"/>
            </p:cNvSpPr>
            <p:nvPr/>
          </p:nvSpPr>
          <p:spPr bwMode="auto">
            <a:xfrm>
              <a:off x="4944" y="3312"/>
              <a:ext cx="624" cy="384"/>
            </a:xfrm>
            <a:prstGeom prst="rect">
              <a:avLst/>
            </a:prstGeom>
            <a:solidFill>
              <a:srgbClr val="3399FF"/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pPr algn="ctr" eaLnBrk="0" hangingPunct="0"/>
              <a:r>
                <a:rPr lang="en-GB" sz="1050" b="1" dirty="0" err="1"/>
                <a:t>Operação</a:t>
              </a:r>
              <a:r>
                <a:rPr lang="en-GB" sz="1050" b="1" dirty="0"/>
                <a:t> </a:t>
              </a:r>
              <a:r>
                <a:rPr lang="en-GB" sz="1050" b="1" dirty="0" err="1"/>
                <a:t>Assistida</a:t>
              </a:r>
              <a:endParaRPr lang="en-GB" sz="1050" b="1" dirty="0"/>
            </a:p>
          </p:txBody>
        </p:sp>
        <p:sp>
          <p:nvSpPr>
            <p:cNvPr id="18457" name="Rectangle 25"/>
            <p:cNvSpPr>
              <a:spLocks noChangeArrowheads="1"/>
            </p:cNvSpPr>
            <p:nvPr/>
          </p:nvSpPr>
          <p:spPr bwMode="auto">
            <a:xfrm>
              <a:off x="240" y="1952"/>
              <a:ext cx="720" cy="6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endParaRPr lang="pt-BR" sz="2400"/>
            </a:p>
          </p:txBody>
        </p:sp>
        <p:sp>
          <p:nvSpPr>
            <p:cNvPr id="18458" name="Rectangle 26"/>
            <p:cNvSpPr>
              <a:spLocks noChangeArrowheads="1"/>
            </p:cNvSpPr>
            <p:nvPr/>
          </p:nvSpPr>
          <p:spPr bwMode="auto">
            <a:xfrm>
              <a:off x="4944" y="1952"/>
              <a:ext cx="624" cy="6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endParaRPr lang="pt-BR" sz="2400"/>
            </a:p>
          </p:txBody>
        </p:sp>
        <p:sp>
          <p:nvSpPr>
            <p:cNvPr id="18459" name="AutoShape 27"/>
            <p:cNvSpPr>
              <a:spLocks noChangeArrowheads="1"/>
            </p:cNvSpPr>
            <p:nvPr/>
          </p:nvSpPr>
          <p:spPr bwMode="auto">
            <a:xfrm>
              <a:off x="816" y="1680"/>
              <a:ext cx="288" cy="240"/>
            </a:xfrm>
            <a:prstGeom prst="diamond">
              <a:avLst/>
            </a:prstGeom>
            <a:solidFill>
              <a:srgbClr val="FF66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pt-BR" sz="1000" dirty="0" smtClean="0"/>
                <a:t>DAP</a:t>
              </a:r>
              <a:endParaRPr lang="pt-BR" sz="1000" dirty="0"/>
            </a:p>
          </p:txBody>
        </p:sp>
        <p:sp>
          <p:nvSpPr>
            <p:cNvPr id="18460" name="AutoShape 28"/>
            <p:cNvSpPr>
              <a:spLocks noChangeArrowheads="1"/>
            </p:cNvSpPr>
            <p:nvPr/>
          </p:nvSpPr>
          <p:spPr bwMode="auto">
            <a:xfrm>
              <a:off x="1680" y="1680"/>
              <a:ext cx="288" cy="240"/>
            </a:xfrm>
            <a:prstGeom prst="diamond">
              <a:avLst/>
            </a:prstGeom>
            <a:solidFill>
              <a:schemeClr val="folHlink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pt-BR" sz="1000" dirty="0" smtClean="0"/>
                <a:t>DDS</a:t>
              </a:r>
              <a:endParaRPr lang="pt-BR" sz="1000" dirty="0"/>
            </a:p>
          </p:txBody>
        </p:sp>
        <p:sp>
          <p:nvSpPr>
            <p:cNvPr id="18461" name="AutoShape 29"/>
            <p:cNvSpPr>
              <a:spLocks noChangeArrowheads="1"/>
            </p:cNvSpPr>
            <p:nvPr/>
          </p:nvSpPr>
          <p:spPr bwMode="auto">
            <a:xfrm>
              <a:off x="2640" y="1680"/>
              <a:ext cx="288" cy="240"/>
            </a:xfrm>
            <a:prstGeom prst="diamond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pt-BR" sz="1000" dirty="0" smtClean="0"/>
                <a:t>DV1</a:t>
              </a:r>
              <a:endParaRPr lang="pt-BR" sz="1000" dirty="0"/>
            </a:p>
          </p:txBody>
        </p:sp>
        <p:sp>
          <p:nvSpPr>
            <p:cNvPr id="18462" name="AutoShape 30"/>
            <p:cNvSpPr>
              <a:spLocks noChangeArrowheads="1"/>
            </p:cNvSpPr>
            <p:nvPr/>
          </p:nvSpPr>
          <p:spPr bwMode="auto">
            <a:xfrm>
              <a:off x="3984" y="1680"/>
              <a:ext cx="288" cy="240"/>
            </a:xfrm>
            <a:prstGeom prst="diamond">
              <a:avLst/>
            </a:prstGeom>
            <a:solidFill>
              <a:srgbClr val="33CC33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pt-BR" sz="1000" dirty="0" smtClean="0"/>
                <a:t>DD2</a:t>
              </a:r>
              <a:endParaRPr lang="pt-BR" sz="1000" dirty="0"/>
            </a:p>
          </p:txBody>
        </p:sp>
        <p:sp>
          <p:nvSpPr>
            <p:cNvPr id="18463" name="AutoShape 31"/>
            <p:cNvSpPr>
              <a:spLocks noChangeArrowheads="1"/>
            </p:cNvSpPr>
            <p:nvPr/>
          </p:nvSpPr>
          <p:spPr bwMode="auto">
            <a:xfrm>
              <a:off x="4800" y="1680"/>
              <a:ext cx="288" cy="240"/>
            </a:xfrm>
            <a:prstGeom prst="diamond">
              <a:avLst/>
            </a:prstGeom>
            <a:solidFill>
              <a:srgbClr val="CCE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pt-BR" sz="1000" dirty="0" smtClean="0"/>
                <a:t>DEP</a:t>
              </a:r>
              <a:endParaRPr lang="pt-BR" sz="1000" dirty="0"/>
            </a:p>
          </p:txBody>
        </p:sp>
        <p:sp>
          <p:nvSpPr>
            <p:cNvPr id="18464" name="Oval 32"/>
            <p:cNvSpPr>
              <a:spLocks noChangeArrowheads="1"/>
            </p:cNvSpPr>
            <p:nvPr/>
          </p:nvSpPr>
          <p:spPr bwMode="auto">
            <a:xfrm>
              <a:off x="144" y="1680"/>
              <a:ext cx="240" cy="24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pt-BR" sz="1000" dirty="0" smtClean="0"/>
                <a:t>DAV</a:t>
              </a:r>
              <a:endParaRPr lang="pt-BR" sz="1000" dirty="0"/>
            </a:p>
          </p:txBody>
        </p:sp>
        <p:sp>
          <p:nvSpPr>
            <p:cNvPr id="18465" name="Oval 33"/>
            <p:cNvSpPr>
              <a:spLocks noChangeArrowheads="1"/>
            </p:cNvSpPr>
            <p:nvPr/>
          </p:nvSpPr>
          <p:spPr bwMode="auto">
            <a:xfrm>
              <a:off x="5424" y="1680"/>
              <a:ext cx="240" cy="240"/>
            </a:xfrm>
            <a:prstGeom prst="ellipse">
              <a:avLst/>
            </a:prstGeom>
            <a:solidFill>
              <a:srgbClr val="000000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pt-BR" sz="1000" dirty="0" smtClean="0">
                  <a:solidFill>
                    <a:schemeClr val="bg1"/>
                  </a:solidFill>
                </a:rPr>
                <a:t>DOC</a:t>
              </a:r>
              <a:endParaRPr lang="pt-BR" sz="1000" dirty="0">
                <a:solidFill>
                  <a:schemeClr val="bg1"/>
                </a:solidFill>
              </a:endParaRPr>
            </a:p>
          </p:txBody>
        </p:sp>
        <p:sp>
          <p:nvSpPr>
            <p:cNvPr id="18466" name="Rectangle 34"/>
            <p:cNvSpPr>
              <a:spLocks noChangeArrowheads="1"/>
            </p:cNvSpPr>
            <p:nvPr/>
          </p:nvSpPr>
          <p:spPr bwMode="auto">
            <a:xfrm>
              <a:off x="2784" y="2592"/>
              <a:ext cx="960" cy="196"/>
            </a:xfrm>
            <a:prstGeom prst="rect">
              <a:avLst/>
            </a:prstGeom>
            <a:solidFill>
              <a:srgbClr val="FFFF99"/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pPr algn="ctr" eaLnBrk="0" hangingPunct="0"/>
              <a:r>
                <a:rPr lang="en-GB" sz="1050" b="1" dirty="0" smtClean="0"/>
                <a:t>Des. da </a:t>
              </a:r>
              <a:r>
                <a:rPr lang="en-GB" sz="1050" b="1" dirty="0" err="1" smtClean="0"/>
                <a:t>Solução</a:t>
              </a:r>
              <a:endParaRPr lang="en-GB" sz="1050" b="1" dirty="0"/>
            </a:p>
          </p:txBody>
        </p:sp>
        <p:sp>
          <p:nvSpPr>
            <p:cNvPr id="18467" name="Rectangle 35"/>
            <p:cNvSpPr>
              <a:spLocks noChangeArrowheads="1"/>
            </p:cNvSpPr>
            <p:nvPr/>
          </p:nvSpPr>
          <p:spPr bwMode="auto">
            <a:xfrm>
              <a:off x="3744" y="2832"/>
              <a:ext cx="384" cy="196"/>
            </a:xfrm>
            <a:prstGeom prst="rect">
              <a:avLst/>
            </a:prstGeom>
            <a:solidFill>
              <a:srgbClr val="33CC33"/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pPr algn="ctr" eaLnBrk="0" hangingPunct="0"/>
              <a:r>
                <a:rPr lang="en-GB" sz="1000" b="1" dirty="0" smtClean="0"/>
                <a:t>Valid</a:t>
              </a:r>
              <a:endParaRPr lang="en-GB" sz="1000" b="1" dirty="0"/>
            </a:p>
          </p:txBody>
        </p:sp>
        <p:sp>
          <p:nvSpPr>
            <p:cNvPr id="18468" name="AutoShape 36"/>
            <p:cNvSpPr>
              <a:spLocks noChangeArrowheads="1"/>
            </p:cNvSpPr>
            <p:nvPr/>
          </p:nvSpPr>
          <p:spPr bwMode="auto">
            <a:xfrm>
              <a:off x="3600" y="1680"/>
              <a:ext cx="288" cy="240"/>
            </a:xfrm>
            <a:prstGeom prst="diamond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pt-BR" sz="1000" dirty="0" smtClean="0"/>
                <a:t>DV2</a:t>
              </a:r>
              <a:endParaRPr lang="pt-BR" sz="1000" dirty="0"/>
            </a:p>
          </p:txBody>
        </p:sp>
        <p:sp>
          <p:nvSpPr>
            <p:cNvPr id="18472" name="Rectangle 40"/>
            <p:cNvSpPr>
              <a:spLocks noChangeArrowheads="1"/>
            </p:cNvSpPr>
            <p:nvPr/>
          </p:nvSpPr>
          <p:spPr bwMode="auto">
            <a:xfrm>
              <a:off x="3168" y="3072"/>
              <a:ext cx="432" cy="196"/>
            </a:xfrm>
            <a:prstGeom prst="rect">
              <a:avLst/>
            </a:prstGeom>
            <a:solidFill>
              <a:srgbClr val="CCECFF"/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pPr algn="ctr" eaLnBrk="0" hangingPunct="0"/>
              <a:r>
                <a:rPr lang="en-GB" sz="1000" b="1" dirty="0" err="1" smtClean="0"/>
                <a:t>Dispo</a:t>
              </a:r>
              <a:r>
                <a:rPr lang="en-GB" sz="1000" b="1" dirty="0" smtClean="0"/>
                <a:t>.</a:t>
              </a:r>
              <a:endParaRPr lang="en-GB" sz="1000" b="1" dirty="0"/>
            </a:p>
          </p:txBody>
        </p:sp>
        <p:sp>
          <p:nvSpPr>
            <p:cNvPr id="18479" name="AutoShape 47"/>
            <p:cNvSpPr>
              <a:spLocks noChangeArrowheads="1"/>
            </p:cNvSpPr>
            <p:nvPr/>
          </p:nvSpPr>
          <p:spPr bwMode="auto">
            <a:xfrm>
              <a:off x="3024" y="1680"/>
              <a:ext cx="288" cy="240"/>
            </a:xfrm>
            <a:prstGeom prst="diamond">
              <a:avLst/>
            </a:prstGeom>
            <a:solidFill>
              <a:srgbClr val="33CC33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pt-BR" sz="1000" dirty="0" smtClean="0"/>
                <a:t>DD1</a:t>
              </a:r>
              <a:endParaRPr lang="pt-BR" sz="1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67D97-0ABD-436D-936B-B270B1D2D364}" type="slidenum">
              <a:rPr lang="pt-BR"/>
              <a:pPr/>
              <a:t>15</a:t>
            </a:fld>
            <a:endParaRPr lang="pt-BR"/>
          </a:p>
        </p:txBody>
      </p:sp>
      <p:sp>
        <p:nvSpPr>
          <p:cNvPr id="32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4800" y="6248400"/>
            <a:ext cx="3024336" cy="457200"/>
          </a:xfrm>
        </p:spPr>
        <p:txBody>
          <a:bodyPr/>
          <a:lstStyle/>
          <a:p>
            <a:r>
              <a:rPr lang="pt-BR" smtClean="0"/>
              <a:t>Metodologia de Gerenciamento de Projetos de TI.</a:t>
            </a:r>
            <a:endParaRPr lang="pt-BR" dirty="0"/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title"/>
          </p:nvPr>
        </p:nvSpPr>
        <p:spPr>
          <a:xfrm>
            <a:off x="342900" y="1027584"/>
            <a:ext cx="8534400" cy="457200"/>
          </a:xfrm>
        </p:spPr>
        <p:txBody>
          <a:bodyPr/>
          <a:lstStyle/>
          <a:p>
            <a:r>
              <a:rPr lang="pt-BR" dirty="0"/>
              <a:t>Exemplos de adaptações do processo</a:t>
            </a:r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800" dirty="0" smtClean="0"/>
              <a:t>Disponibilização de </a:t>
            </a:r>
            <a:r>
              <a:rPr lang="pt-BR" sz="1800" dirty="0"/>
              <a:t>processos</a:t>
            </a:r>
          </a:p>
          <a:p>
            <a:pPr lvl="1"/>
            <a:r>
              <a:rPr lang="pt-BR" sz="1600" dirty="0"/>
              <a:t>Não é necessária fase de </a:t>
            </a:r>
            <a:r>
              <a:rPr lang="pt-BR" sz="1600" dirty="0" smtClean="0"/>
              <a:t>Planejamento</a:t>
            </a:r>
            <a:endParaRPr lang="pt-BR" sz="1600" dirty="0"/>
          </a:p>
        </p:txBody>
      </p:sp>
      <p:grpSp>
        <p:nvGrpSpPr>
          <p:cNvPr id="19499" name="Group 43"/>
          <p:cNvGrpSpPr>
            <a:grpSpLocks/>
          </p:cNvGrpSpPr>
          <p:nvPr/>
        </p:nvGrpSpPr>
        <p:grpSpPr bwMode="auto">
          <a:xfrm>
            <a:off x="228600" y="2667000"/>
            <a:ext cx="8763000" cy="3136900"/>
            <a:chOff x="144" y="1680"/>
            <a:chExt cx="5520" cy="1976"/>
          </a:xfrm>
        </p:grpSpPr>
        <p:sp>
          <p:nvSpPr>
            <p:cNvPr id="19464" name="Rectangle 8"/>
            <p:cNvSpPr>
              <a:spLocks noChangeArrowheads="1"/>
            </p:cNvSpPr>
            <p:nvPr/>
          </p:nvSpPr>
          <p:spPr bwMode="auto">
            <a:xfrm>
              <a:off x="960" y="1952"/>
              <a:ext cx="3984" cy="64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endParaRPr lang="pt-BR" sz="2400"/>
            </a:p>
          </p:txBody>
        </p:sp>
        <p:sp>
          <p:nvSpPr>
            <p:cNvPr id="19465" name="Line 9"/>
            <p:cNvSpPr>
              <a:spLocks noChangeShapeType="1"/>
            </p:cNvSpPr>
            <p:nvPr/>
          </p:nvSpPr>
          <p:spPr bwMode="auto">
            <a:xfrm>
              <a:off x="240" y="1720"/>
              <a:ext cx="0" cy="190"/>
            </a:xfrm>
            <a:prstGeom prst="line">
              <a:avLst/>
            </a:prstGeom>
            <a:noFill/>
            <a:ln w="12700">
              <a:solidFill>
                <a:srgbClr val="C7B18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466" name="Line 10"/>
            <p:cNvSpPr>
              <a:spLocks noChangeShapeType="1"/>
            </p:cNvSpPr>
            <p:nvPr/>
          </p:nvSpPr>
          <p:spPr bwMode="auto">
            <a:xfrm>
              <a:off x="240" y="2064"/>
              <a:ext cx="0" cy="1584"/>
            </a:xfrm>
            <a:prstGeom prst="line">
              <a:avLst/>
            </a:prstGeom>
            <a:noFill/>
            <a:ln w="6350">
              <a:solidFill>
                <a:srgbClr val="E8DFD0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467" name="Line 11"/>
            <p:cNvSpPr>
              <a:spLocks noChangeShapeType="1"/>
            </p:cNvSpPr>
            <p:nvPr/>
          </p:nvSpPr>
          <p:spPr bwMode="auto">
            <a:xfrm>
              <a:off x="960" y="1728"/>
              <a:ext cx="0" cy="190"/>
            </a:xfrm>
            <a:prstGeom prst="line">
              <a:avLst/>
            </a:prstGeom>
            <a:noFill/>
            <a:ln w="12700">
              <a:solidFill>
                <a:srgbClr val="C7B18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468" name="Line 12"/>
            <p:cNvSpPr>
              <a:spLocks noChangeShapeType="1"/>
            </p:cNvSpPr>
            <p:nvPr/>
          </p:nvSpPr>
          <p:spPr bwMode="auto">
            <a:xfrm>
              <a:off x="960" y="2072"/>
              <a:ext cx="0" cy="1584"/>
            </a:xfrm>
            <a:prstGeom prst="line">
              <a:avLst/>
            </a:prstGeom>
            <a:noFill/>
            <a:ln w="6350">
              <a:solidFill>
                <a:srgbClr val="E8DFD0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471" name="Line 15"/>
            <p:cNvSpPr>
              <a:spLocks noChangeShapeType="1"/>
            </p:cNvSpPr>
            <p:nvPr/>
          </p:nvSpPr>
          <p:spPr bwMode="auto">
            <a:xfrm>
              <a:off x="3744" y="1728"/>
              <a:ext cx="0" cy="190"/>
            </a:xfrm>
            <a:prstGeom prst="line">
              <a:avLst/>
            </a:prstGeom>
            <a:noFill/>
            <a:ln w="12700">
              <a:solidFill>
                <a:srgbClr val="C7B18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472" name="Line 16"/>
            <p:cNvSpPr>
              <a:spLocks noChangeShapeType="1"/>
            </p:cNvSpPr>
            <p:nvPr/>
          </p:nvSpPr>
          <p:spPr bwMode="auto">
            <a:xfrm>
              <a:off x="3744" y="2072"/>
              <a:ext cx="0" cy="1584"/>
            </a:xfrm>
            <a:prstGeom prst="line">
              <a:avLst/>
            </a:prstGeom>
            <a:noFill/>
            <a:ln w="6350">
              <a:solidFill>
                <a:srgbClr val="E8DFD0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473" name="Line 17"/>
            <p:cNvSpPr>
              <a:spLocks noChangeShapeType="1"/>
            </p:cNvSpPr>
            <p:nvPr/>
          </p:nvSpPr>
          <p:spPr bwMode="auto">
            <a:xfrm>
              <a:off x="4128" y="1728"/>
              <a:ext cx="0" cy="190"/>
            </a:xfrm>
            <a:prstGeom prst="line">
              <a:avLst/>
            </a:prstGeom>
            <a:noFill/>
            <a:ln w="12700">
              <a:solidFill>
                <a:srgbClr val="C7B18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474" name="Line 18"/>
            <p:cNvSpPr>
              <a:spLocks noChangeShapeType="1"/>
            </p:cNvSpPr>
            <p:nvPr/>
          </p:nvSpPr>
          <p:spPr bwMode="auto">
            <a:xfrm>
              <a:off x="4128" y="2072"/>
              <a:ext cx="0" cy="1584"/>
            </a:xfrm>
            <a:prstGeom prst="line">
              <a:avLst/>
            </a:prstGeom>
            <a:noFill/>
            <a:ln w="6350">
              <a:solidFill>
                <a:srgbClr val="E8DFD0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475" name="Line 19"/>
            <p:cNvSpPr>
              <a:spLocks noChangeShapeType="1"/>
            </p:cNvSpPr>
            <p:nvPr/>
          </p:nvSpPr>
          <p:spPr bwMode="auto">
            <a:xfrm>
              <a:off x="4944" y="1728"/>
              <a:ext cx="0" cy="190"/>
            </a:xfrm>
            <a:prstGeom prst="line">
              <a:avLst/>
            </a:prstGeom>
            <a:noFill/>
            <a:ln w="12700">
              <a:solidFill>
                <a:srgbClr val="C7B18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476" name="Line 20"/>
            <p:cNvSpPr>
              <a:spLocks noChangeShapeType="1"/>
            </p:cNvSpPr>
            <p:nvPr/>
          </p:nvSpPr>
          <p:spPr bwMode="auto">
            <a:xfrm>
              <a:off x="4944" y="2072"/>
              <a:ext cx="0" cy="1584"/>
            </a:xfrm>
            <a:prstGeom prst="line">
              <a:avLst/>
            </a:prstGeom>
            <a:noFill/>
            <a:ln w="6350">
              <a:solidFill>
                <a:srgbClr val="E8DFD0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477" name="Line 21"/>
            <p:cNvSpPr>
              <a:spLocks noChangeShapeType="1"/>
            </p:cNvSpPr>
            <p:nvPr/>
          </p:nvSpPr>
          <p:spPr bwMode="auto">
            <a:xfrm>
              <a:off x="5568" y="1728"/>
              <a:ext cx="0" cy="190"/>
            </a:xfrm>
            <a:prstGeom prst="line">
              <a:avLst/>
            </a:prstGeom>
            <a:noFill/>
            <a:ln w="12700">
              <a:solidFill>
                <a:srgbClr val="C7B18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478" name="Line 22"/>
            <p:cNvSpPr>
              <a:spLocks noChangeShapeType="1"/>
            </p:cNvSpPr>
            <p:nvPr/>
          </p:nvSpPr>
          <p:spPr bwMode="auto">
            <a:xfrm>
              <a:off x="5568" y="2072"/>
              <a:ext cx="0" cy="1584"/>
            </a:xfrm>
            <a:prstGeom prst="line">
              <a:avLst/>
            </a:prstGeom>
            <a:noFill/>
            <a:ln w="6350">
              <a:solidFill>
                <a:srgbClr val="E8DFD0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479" name="Rectangle 23"/>
            <p:cNvSpPr>
              <a:spLocks noChangeArrowheads="1"/>
            </p:cNvSpPr>
            <p:nvPr/>
          </p:nvSpPr>
          <p:spPr bwMode="auto">
            <a:xfrm>
              <a:off x="240" y="2112"/>
              <a:ext cx="720" cy="196"/>
            </a:xfrm>
            <a:prstGeom prst="rect">
              <a:avLst/>
            </a:prstGeom>
            <a:solidFill>
              <a:srgbClr val="FF6600"/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pPr algn="ctr" eaLnBrk="0" hangingPunct="0"/>
              <a:r>
                <a:rPr lang="en-GB" sz="1200" b="1" dirty="0" err="1"/>
                <a:t>Pré-projeto</a:t>
              </a:r>
              <a:endParaRPr lang="en-GB" sz="1200" b="1" dirty="0"/>
            </a:p>
          </p:txBody>
        </p:sp>
        <p:sp>
          <p:nvSpPr>
            <p:cNvPr id="19481" name="Rectangle 25"/>
            <p:cNvSpPr>
              <a:spLocks noChangeArrowheads="1"/>
            </p:cNvSpPr>
            <p:nvPr/>
          </p:nvSpPr>
          <p:spPr bwMode="auto">
            <a:xfrm>
              <a:off x="960" y="2348"/>
              <a:ext cx="2784" cy="196"/>
            </a:xfrm>
            <a:prstGeom prst="rect">
              <a:avLst/>
            </a:prstGeom>
            <a:solidFill>
              <a:srgbClr val="FFFF99"/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pPr algn="ctr" eaLnBrk="0" hangingPunct="0"/>
              <a:r>
                <a:rPr lang="en-GB" sz="1200" b="1" dirty="0" err="1" smtClean="0"/>
                <a:t>Desenvolvimento</a:t>
              </a:r>
              <a:r>
                <a:rPr lang="en-GB" sz="1200" b="1" dirty="0" smtClean="0"/>
                <a:t> da </a:t>
              </a:r>
              <a:r>
                <a:rPr lang="en-GB" sz="1200" b="1" dirty="0" err="1" smtClean="0"/>
                <a:t>Solução</a:t>
              </a:r>
              <a:r>
                <a:rPr lang="en-GB" sz="1200" b="1" dirty="0" smtClean="0"/>
                <a:t> </a:t>
              </a:r>
              <a:endParaRPr lang="en-GB" sz="1200" b="1" dirty="0"/>
            </a:p>
          </p:txBody>
        </p:sp>
        <p:sp>
          <p:nvSpPr>
            <p:cNvPr id="19483" name="Rectangle 27"/>
            <p:cNvSpPr>
              <a:spLocks noChangeArrowheads="1"/>
            </p:cNvSpPr>
            <p:nvPr/>
          </p:nvSpPr>
          <p:spPr bwMode="auto">
            <a:xfrm>
              <a:off x="4128" y="2832"/>
              <a:ext cx="816" cy="196"/>
            </a:xfrm>
            <a:prstGeom prst="rect">
              <a:avLst/>
            </a:prstGeom>
            <a:solidFill>
              <a:srgbClr val="CCECFF"/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pPr algn="ctr" eaLnBrk="0" hangingPunct="0"/>
              <a:r>
                <a:rPr lang="en-GB" sz="1000" b="1" dirty="0" err="1" smtClean="0"/>
                <a:t>Dispobilização</a:t>
              </a:r>
              <a:endParaRPr lang="en-GB" sz="1000" b="1" dirty="0"/>
            </a:p>
          </p:txBody>
        </p:sp>
        <p:sp>
          <p:nvSpPr>
            <p:cNvPr id="19484" name="Rectangle 28"/>
            <p:cNvSpPr>
              <a:spLocks noChangeArrowheads="1"/>
            </p:cNvSpPr>
            <p:nvPr/>
          </p:nvSpPr>
          <p:spPr bwMode="auto">
            <a:xfrm>
              <a:off x="4920" y="3072"/>
              <a:ext cx="624" cy="384"/>
            </a:xfrm>
            <a:prstGeom prst="rect">
              <a:avLst/>
            </a:prstGeom>
            <a:solidFill>
              <a:srgbClr val="3399FF"/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pPr algn="ctr" eaLnBrk="0" hangingPunct="0"/>
              <a:r>
                <a:rPr lang="en-GB" sz="1200" b="1"/>
                <a:t>Operação Assistida</a:t>
              </a:r>
            </a:p>
          </p:txBody>
        </p:sp>
        <p:sp>
          <p:nvSpPr>
            <p:cNvPr id="19485" name="Rectangle 29"/>
            <p:cNvSpPr>
              <a:spLocks noChangeArrowheads="1"/>
            </p:cNvSpPr>
            <p:nvPr/>
          </p:nvSpPr>
          <p:spPr bwMode="auto">
            <a:xfrm>
              <a:off x="240" y="1952"/>
              <a:ext cx="720" cy="6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endParaRPr lang="pt-BR" sz="2400"/>
            </a:p>
          </p:txBody>
        </p:sp>
        <p:sp>
          <p:nvSpPr>
            <p:cNvPr id="19486" name="Rectangle 30"/>
            <p:cNvSpPr>
              <a:spLocks noChangeArrowheads="1"/>
            </p:cNvSpPr>
            <p:nvPr/>
          </p:nvSpPr>
          <p:spPr bwMode="auto">
            <a:xfrm>
              <a:off x="4944" y="1952"/>
              <a:ext cx="624" cy="6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endParaRPr lang="pt-BR" sz="2400"/>
            </a:p>
          </p:txBody>
        </p:sp>
        <p:sp>
          <p:nvSpPr>
            <p:cNvPr id="19487" name="AutoShape 31"/>
            <p:cNvSpPr>
              <a:spLocks noChangeArrowheads="1"/>
            </p:cNvSpPr>
            <p:nvPr/>
          </p:nvSpPr>
          <p:spPr bwMode="auto">
            <a:xfrm>
              <a:off x="816" y="1680"/>
              <a:ext cx="288" cy="240"/>
            </a:xfrm>
            <a:prstGeom prst="diamond">
              <a:avLst/>
            </a:prstGeom>
            <a:solidFill>
              <a:srgbClr val="FF66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pt-BR" sz="1000" dirty="0" smtClean="0"/>
                <a:t>DAP</a:t>
              </a:r>
              <a:endParaRPr lang="pt-BR" sz="1000" dirty="0"/>
            </a:p>
          </p:txBody>
        </p:sp>
        <p:sp>
          <p:nvSpPr>
            <p:cNvPr id="19490" name="AutoShape 34"/>
            <p:cNvSpPr>
              <a:spLocks noChangeArrowheads="1"/>
            </p:cNvSpPr>
            <p:nvPr/>
          </p:nvSpPr>
          <p:spPr bwMode="auto">
            <a:xfrm>
              <a:off x="3984" y="1680"/>
              <a:ext cx="288" cy="240"/>
            </a:xfrm>
            <a:prstGeom prst="diamond">
              <a:avLst/>
            </a:prstGeom>
            <a:solidFill>
              <a:srgbClr val="33CC33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pt-BR" sz="1000" dirty="0" smtClean="0"/>
                <a:t>DD</a:t>
              </a:r>
              <a:endParaRPr lang="pt-BR" sz="1000" dirty="0"/>
            </a:p>
          </p:txBody>
        </p:sp>
        <p:sp>
          <p:nvSpPr>
            <p:cNvPr id="19491" name="AutoShape 35"/>
            <p:cNvSpPr>
              <a:spLocks noChangeArrowheads="1"/>
            </p:cNvSpPr>
            <p:nvPr/>
          </p:nvSpPr>
          <p:spPr bwMode="auto">
            <a:xfrm>
              <a:off x="4800" y="1680"/>
              <a:ext cx="288" cy="240"/>
            </a:xfrm>
            <a:prstGeom prst="diamond">
              <a:avLst/>
            </a:prstGeom>
            <a:solidFill>
              <a:srgbClr val="CCE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pt-BR" sz="1000" dirty="0" smtClean="0"/>
                <a:t>DEP</a:t>
              </a:r>
              <a:endParaRPr lang="pt-BR" sz="1000" dirty="0"/>
            </a:p>
          </p:txBody>
        </p:sp>
        <p:sp>
          <p:nvSpPr>
            <p:cNvPr id="19492" name="Oval 36"/>
            <p:cNvSpPr>
              <a:spLocks noChangeArrowheads="1"/>
            </p:cNvSpPr>
            <p:nvPr/>
          </p:nvSpPr>
          <p:spPr bwMode="auto">
            <a:xfrm>
              <a:off x="144" y="1680"/>
              <a:ext cx="240" cy="24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pt-BR" sz="1000" dirty="0" smtClean="0"/>
                <a:t>DAV</a:t>
              </a:r>
              <a:endParaRPr lang="pt-BR" sz="1000" dirty="0"/>
            </a:p>
          </p:txBody>
        </p:sp>
        <p:sp>
          <p:nvSpPr>
            <p:cNvPr id="19493" name="Oval 37"/>
            <p:cNvSpPr>
              <a:spLocks noChangeArrowheads="1"/>
            </p:cNvSpPr>
            <p:nvPr/>
          </p:nvSpPr>
          <p:spPr bwMode="auto">
            <a:xfrm>
              <a:off x="5424" y="1680"/>
              <a:ext cx="240" cy="240"/>
            </a:xfrm>
            <a:prstGeom prst="ellipse">
              <a:avLst/>
            </a:prstGeom>
            <a:solidFill>
              <a:srgbClr val="000000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pt-BR" sz="1000" dirty="0" smtClean="0">
                  <a:solidFill>
                    <a:schemeClr val="bg1"/>
                  </a:solidFill>
                </a:rPr>
                <a:t>DOC</a:t>
              </a:r>
              <a:endParaRPr lang="pt-BR" sz="1000" dirty="0">
                <a:solidFill>
                  <a:schemeClr val="bg1"/>
                </a:solidFill>
              </a:endParaRPr>
            </a:p>
          </p:txBody>
        </p:sp>
        <p:sp>
          <p:nvSpPr>
            <p:cNvPr id="19495" name="Rectangle 39"/>
            <p:cNvSpPr>
              <a:spLocks noChangeArrowheads="1"/>
            </p:cNvSpPr>
            <p:nvPr/>
          </p:nvSpPr>
          <p:spPr bwMode="auto">
            <a:xfrm>
              <a:off x="3744" y="2592"/>
              <a:ext cx="384" cy="196"/>
            </a:xfrm>
            <a:prstGeom prst="rect">
              <a:avLst/>
            </a:prstGeom>
            <a:solidFill>
              <a:srgbClr val="33CC33"/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pPr algn="ctr" eaLnBrk="0" hangingPunct="0"/>
              <a:r>
                <a:rPr lang="en-GB" sz="1000" b="1" dirty="0" smtClean="0"/>
                <a:t>Valid</a:t>
              </a:r>
              <a:endParaRPr lang="en-GB" sz="1000" b="1" dirty="0"/>
            </a:p>
          </p:txBody>
        </p:sp>
        <p:sp>
          <p:nvSpPr>
            <p:cNvPr id="19496" name="AutoShape 40"/>
            <p:cNvSpPr>
              <a:spLocks noChangeArrowheads="1"/>
            </p:cNvSpPr>
            <p:nvPr/>
          </p:nvSpPr>
          <p:spPr bwMode="auto">
            <a:xfrm>
              <a:off x="3600" y="1680"/>
              <a:ext cx="288" cy="240"/>
            </a:xfrm>
            <a:prstGeom prst="diamond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pt-BR" sz="1000" dirty="0" smtClean="0"/>
                <a:t>DV</a:t>
              </a:r>
              <a:endParaRPr lang="pt-BR" sz="1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Dúvidas?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Escritório de </a:t>
            </a:r>
            <a:r>
              <a:rPr lang="pt-BR" dirty="0" smtClean="0"/>
              <a:t>Projetos de TI</a:t>
            </a:r>
            <a:endParaRPr lang="pt-BR" dirty="0"/>
          </a:p>
          <a:p>
            <a:r>
              <a:rPr lang="pt-BR" dirty="0" smtClean="0">
                <a:hlinkClick r:id="rId3"/>
              </a:rPr>
              <a:t>cgti@cultura.gov.br</a:t>
            </a:r>
            <a:endParaRPr lang="pt-BR" dirty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037FE4-7D7D-4B33-B39B-64DFB2635347}" type="slidenum">
              <a:rPr lang="pt-BR"/>
              <a:pPr/>
              <a:t>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4800" y="6248400"/>
            <a:ext cx="3043064" cy="457200"/>
          </a:xfrm>
        </p:spPr>
        <p:txBody>
          <a:bodyPr/>
          <a:lstStyle/>
          <a:p>
            <a:r>
              <a:rPr lang="pt-BR" smtClean="0"/>
              <a:t>Metodologia de Gerenciamento de Projetos de TI.</a:t>
            </a:r>
            <a:endParaRPr lang="pt-BR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955576"/>
            <a:ext cx="8534400" cy="457200"/>
          </a:xfrm>
        </p:spPr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28800"/>
            <a:ext cx="8534400" cy="4467200"/>
          </a:xfrm>
        </p:spPr>
        <p:txBody>
          <a:bodyPr/>
          <a:lstStyle/>
          <a:p>
            <a:r>
              <a:rPr lang="pt-BR" sz="1800" dirty="0"/>
              <a:t>Escopo e abrangência</a:t>
            </a:r>
          </a:p>
          <a:p>
            <a:pPr lvl="1"/>
            <a:r>
              <a:rPr lang="pt-BR" sz="1600" dirty="0"/>
              <a:t>Processo de Gerenciamento de </a:t>
            </a:r>
            <a:r>
              <a:rPr lang="pt-BR" sz="1600" dirty="0" smtClean="0"/>
              <a:t>Projetos de TI.</a:t>
            </a:r>
            <a:endParaRPr lang="pt-BR" sz="1600" dirty="0"/>
          </a:p>
          <a:p>
            <a:pPr lvl="1"/>
            <a:r>
              <a:rPr lang="pt-BR" sz="1600" dirty="0"/>
              <a:t>Não detalha processos técnicos </a:t>
            </a:r>
            <a:r>
              <a:rPr lang="pt-BR" sz="1600" dirty="0">
                <a:sym typeface="Wingdings" pitchFamily="2" charset="2"/>
              </a:rPr>
              <a:t> </a:t>
            </a:r>
            <a:r>
              <a:rPr lang="pt-BR" sz="1600" dirty="0"/>
              <a:t>específicos de cada área de </a:t>
            </a:r>
            <a:r>
              <a:rPr lang="pt-BR" sz="1600" dirty="0" smtClean="0"/>
              <a:t>conhecimento.</a:t>
            </a:r>
            <a:endParaRPr lang="pt-BR" sz="1600" dirty="0"/>
          </a:p>
          <a:p>
            <a:pPr lvl="1"/>
            <a:r>
              <a:rPr lang="pt-BR" sz="1600" dirty="0"/>
              <a:t>Deve ser utilizado </a:t>
            </a:r>
            <a:r>
              <a:rPr lang="pt-BR" sz="1600" u="sng" dirty="0" smtClean="0"/>
              <a:t>em todos </a:t>
            </a:r>
            <a:r>
              <a:rPr lang="pt-BR" sz="1600" u="sng" dirty="0"/>
              <a:t>os projetos </a:t>
            </a:r>
            <a:r>
              <a:rPr lang="pt-BR" sz="1600" u="sng" dirty="0" smtClean="0"/>
              <a:t>de TI</a:t>
            </a:r>
            <a:r>
              <a:rPr lang="pt-BR" sz="1600" dirty="0" smtClean="0"/>
              <a:t>, </a:t>
            </a:r>
            <a:r>
              <a:rPr lang="pt-BR" sz="1600" dirty="0"/>
              <a:t>não apenas pelo Escritório de </a:t>
            </a:r>
            <a:r>
              <a:rPr lang="pt-BR" sz="1600" dirty="0" smtClean="0"/>
              <a:t>Projetos de TI.</a:t>
            </a:r>
            <a:endParaRPr lang="pt-BR" sz="1600" dirty="0"/>
          </a:p>
          <a:p>
            <a:r>
              <a:rPr lang="pt-BR" sz="1800" dirty="0"/>
              <a:t>Diretrizes</a:t>
            </a:r>
          </a:p>
          <a:p>
            <a:pPr lvl="1"/>
            <a:r>
              <a:rPr lang="pt-BR" sz="1600" dirty="0"/>
              <a:t>Documentação </a:t>
            </a:r>
            <a:r>
              <a:rPr lang="pt-BR" sz="1600" u="sng" dirty="0"/>
              <a:t>mínima necessária</a:t>
            </a:r>
            <a:r>
              <a:rPr lang="pt-BR" sz="1600" dirty="0"/>
              <a:t> e não a máxima </a:t>
            </a:r>
            <a:r>
              <a:rPr lang="pt-BR" sz="1600" dirty="0" smtClean="0"/>
              <a:t>possível.</a:t>
            </a:r>
            <a:endParaRPr lang="pt-BR" sz="1600" dirty="0"/>
          </a:p>
          <a:p>
            <a:pPr lvl="2"/>
            <a:r>
              <a:rPr lang="pt-BR" sz="1400" dirty="0"/>
              <a:t>Foco na </a:t>
            </a:r>
            <a:r>
              <a:rPr lang="pt-BR" sz="1400" u="sng" dirty="0"/>
              <a:t>comunicação</a:t>
            </a:r>
            <a:r>
              <a:rPr lang="pt-BR" sz="1400" dirty="0"/>
              <a:t>, não no </a:t>
            </a:r>
            <a:r>
              <a:rPr lang="pt-BR" sz="1400" dirty="0" smtClean="0"/>
              <a:t>formalismo.</a:t>
            </a:r>
            <a:endParaRPr lang="pt-BR" sz="1400" dirty="0"/>
          </a:p>
          <a:p>
            <a:pPr lvl="2"/>
            <a:r>
              <a:rPr lang="pt-BR" sz="1400" dirty="0"/>
              <a:t>Documentar o que for necessário para </a:t>
            </a:r>
            <a:r>
              <a:rPr lang="pt-BR" sz="1400" dirty="0" smtClean="0"/>
              <a:t>comunicar.</a:t>
            </a:r>
            <a:endParaRPr lang="pt-BR" sz="1400" dirty="0"/>
          </a:p>
          <a:p>
            <a:pPr lvl="2"/>
            <a:r>
              <a:rPr lang="pt-BR" sz="1400" dirty="0"/>
              <a:t>Documentação centrada nas apresentações </a:t>
            </a:r>
            <a:r>
              <a:rPr lang="pt-BR" sz="1400" dirty="0" smtClean="0"/>
              <a:t>de decisão.</a:t>
            </a:r>
            <a:endParaRPr lang="pt-BR" sz="1400" dirty="0"/>
          </a:p>
          <a:p>
            <a:pPr lvl="1"/>
            <a:r>
              <a:rPr lang="pt-BR" sz="1600" dirty="0"/>
              <a:t>Processo baseado em </a:t>
            </a:r>
            <a:r>
              <a:rPr lang="pt-BR" sz="1600" dirty="0" smtClean="0"/>
              <a:t>eventos de decisão (</a:t>
            </a:r>
            <a:r>
              <a:rPr lang="pt-BR" sz="1600" i="1" dirty="0" err="1" smtClean="0"/>
              <a:t>stage-gates</a:t>
            </a:r>
            <a:r>
              <a:rPr lang="pt-BR" sz="1600" dirty="0"/>
              <a:t>)</a:t>
            </a:r>
          </a:p>
          <a:p>
            <a:pPr lvl="2"/>
            <a:r>
              <a:rPr lang="pt-BR" sz="1400" dirty="0"/>
              <a:t>Cada </a:t>
            </a:r>
            <a:r>
              <a:rPr lang="pt-BR" sz="1400" dirty="0" smtClean="0"/>
              <a:t>reunião </a:t>
            </a:r>
            <a:r>
              <a:rPr lang="pt-BR" sz="1400" dirty="0"/>
              <a:t>envolve uma </a:t>
            </a:r>
            <a:r>
              <a:rPr lang="pt-BR" sz="1400" dirty="0" smtClean="0"/>
              <a:t>decisão </a:t>
            </a:r>
            <a:r>
              <a:rPr lang="pt-BR" sz="1400" dirty="0"/>
              <a:t>quanto ao prosseguimento </a:t>
            </a:r>
            <a:r>
              <a:rPr lang="pt-BR" sz="1400" dirty="0" smtClean="0"/>
              <a:t>da fase e/ou projeto.</a:t>
            </a:r>
            <a:endParaRPr lang="pt-BR" sz="1400" dirty="0"/>
          </a:p>
          <a:p>
            <a:pPr lvl="1"/>
            <a:r>
              <a:rPr lang="pt-BR" sz="1600" dirty="0" smtClean="0"/>
              <a:t>Instituição do </a:t>
            </a:r>
            <a:r>
              <a:rPr lang="pt-BR" sz="1600" u="sng" dirty="0"/>
              <a:t>CGP – Comitê Gestor do </a:t>
            </a:r>
            <a:r>
              <a:rPr lang="pt-BR" sz="1600" u="sng" dirty="0" smtClean="0"/>
              <a:t>Projeto.</a:t>
            </a:r>
            <a:endParaRPr lang="pt-BR" sz="1600" u="sng" dirty="0"/>
          </a:p>
          <a:p>
            <a:pPr lvl="1"/>
            <a:r>
              <a:rPr lang="pt-BR" sz="1600" dirty="0"/>
              <a:t>Adaptações possíveis de acordo com a característica do </a:t>
            </a:r>
            <a:r>
              <a:rPr lang="pt-BR" sz="1600" dirty="0" smtClean="0"/>
              <a:t>projeto de TI.</a:t>
            </a:r>
            <a:endParaRPr lang="pt-BR" sz="1600" dirty="0"/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66F3D-22AB-4C68-8E1E-D8C234C29803}" type="slidenum">
              <a:rPr lang="pt-BR"/>
              <a:pPr/>
              <a:t>3</a:t>
            </a:fld>
            <a:endParaRPr lang="pt-BR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955576"/>
            <a:ext cx="8534400" cy="457200"/>
          </a:xfrm>
        </p:spPr>
        <p:txBody>
          <a:bodyPr/>
          <a:lstStyle/>
          <a:p>
            <a:r>
              <a:rPr lang="pt-BR" dirty="0"/>
              <a:t>CGP – Comitê Gestor do Projeto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84784"/>
            <a:ext cx="8534400" cy="4611216"/>
          </a:xfrm>
        </p:spPr>
        <p:txBody>
          <a:bodyPr/>
          <a:lstStyle/>
          <a:p>
            <a:pPr marL="323850" indent="-323850" defTabSz="449263"/>
            <a:r>
              <a:rPr lang="pt-BR" sz="1800" dirty="0"/>
              <a:t>Composição</a:t>
            </a:r>
          </a:p>
          <a:p>
            <a:pPr marL="723900" lvl="1" indent="-266700" defTabSz="449263"/>
            <a:r>
              <a:rPr lang="pt-BR" sz="1600" dirty="0" smtClean="0"/>
              <a:t>Representante da CGTI</a:t>
            </a:r>
          </a:p>
          <a:p>
            <a:pPr marL="723900" lvl="1" indent="-266700" defTabSz="449263"/>
            <a:r>
              <a:rPr lang="pt-BR" sz="1600" dirty="0" smtClean="0"/>
              <a:t>Representante da </a:t>
            </a:r>
            <a:r>
              <a:rPr lang="pt-BR" sz="1600" dirty="0"/>
              <a:t>á</a:t>
            </a:r>
            <a:r>
              <a:rPr lang="pt-BR" sz="1600" dirty="0" smtClean="0"/>
              <a:t>rea demandante</a:t>
            </a:r>
            <a:endParaRPr lang="pt-BR" sz="1600" dirty="0"/>
          </a:p>
          <a:p>
            <a:pPr marL="723900" lvl="1" indent="-266700" defTabSz="449263">
              <a:buNone/>
            </a:pPr>
            <a:r>
              <a:rPr lang="pt-BR" sz="1600" dirty="0" smtClean="0"/>
              <a:t>-	Representante do Escritório de Projetos de TI</a:t>
            </a:r>
            <a:endParaRPr lang="pt-BR" sz="1600" dirty="0"/>
          </a:p>
          <a:p>
            <a:pPr marL="723900" lvl="1" indent="-266700" defTabSz="449263"/>
            <a:r>
              <a:rPr lang="pt-BR" sz="1600" dirty="0"/>
              <a:t>Outros envolvidos com posição de decisão</a:t>
            </a:r>
          </a:p>
          <a:p>
            <a:pPr marL="323850" indent="-323850" defTabSz="449263"/>
            <a:r>
              <a:rPr lang="pt-BR" sz="1800" dirty="0"/>
              <a:t>Responsabilidades</a:t>
            </a:r>
          </a:p>
          <a:p>
            <a:pPr marL="723900" lvl="1" indent="-266700" defTabSz="449263"/>
            <a:r>
              <a:rPr lang="pt-BR" sz="1600" dirty="0"/>
              <a:t>Aprovar </a:t>
            </a:r>
            <a:r>
              <a:rPr lang="pt-BR" sz="1600" dirty="0" smtClean="0"/>
              <a:t>as decisões do </a:t>
            </a:r>
            <a:r>
              <a:rPr lang="pt-BR" sz="1600" dirty="0"/>
              <a:t>projeto</a:t>
            </a:r>
          </a:p>
          <a:p>
            <a:pPr lvl="2" defTabSz="449263"/>
            <a:r>
              <a:rPr lang="pt-BR" sz="1400" dirty="0"/>
              <a:t>Avaliar a maturidade do projeto</a:t>
            </a:r>
          </a:p>
          <a:p>
            <a:pPr lvl="2" defTabSz="449263"/>
            <a:r>
              <a:rPr lang="pt-BR" sz="1400" dirty="0"/>
              <a:t>Avaliar a capacidade do projeto em avançar para a próxima fase</a:t>
            </a:r>
          </a:p>
          <a:p>
            <a:pPr marL="723900" lvl="1" indent="-266700" defTabSz="449263"/>
            <a:r>
              <a:rPr lang="pt-BR" sz="1600" dirty="0"/>
              <a:t>Prover suporte para resolução de desvios que comprometam </a:t>
            </a:r>
            <a:r>
              <a:rPr lang="pt-BR" sz="1600" dirty="0" smtClean="0"/>
              <a:t>a fase </a:t>
            </a:r>
            <a:r>
              <a:rPr lang="pt-BR" sz="1600" dirty="0"/>
              <a:t>e/ou projeto</a:t>
            </a:r>
          </a:p>
          <a:p>
            <a:pPr marL="723900" lvl="1" indent="-266700" defTabSz="449263"/>
            <a:r>
              <a:rPr lang="pt-BR" sz="1600" dirty="0"/>
              <a:t>Aprovar mudanças nos compromissos de </a:t>
            </a:r>
            <a:r>
              <a:rPr lang="pt-BR" sz="1600" dirty="0" smtClean="0"/>
              <a:t>escopo, prazo e custo</a:t>
            </a:r>
            <a:endParaRPr lang="pt-BR" sz="1600" dirty="0"/>
          </a:p>
          <a:p>
            <a:pPr marL="723900" lvl="1" indent="-266700" defTabSz="449263"/>
            <a:r>
              <a:rPr lang="pt-BR" sz="1600" dirty="0"/>
              <a:t>Garantir a alocação dos </a:t>
            </a:r>
            <a:r>
              <a:rPr lang="pt-BR" sz="1600" dirty="0" smtClean="0"/>
              <a:t>recursos necessários</a:t>
            </a:r>
            <a:endParaRPr lang="pt-BR" sz="1600" dirty="0"/>
          </a:p>
          <a:p>
            <a:pPr marL="323850" indent="-323850" defTabSz="449263"/>
            <a:r>
              <a:rPr lang="pt-BR" sz="1800" dirty="0"/>
              <a:t>Comunicação</a:t>
            </a:r>
          </a:p>
          <a:p>
            <a:pPr marL="723900" lvl="1" indent="-266700" defTabSz="449263"/>
            <a:r>
              <a:rPr lang="pt-BR" sz="1600" dirty="0"/>
              <a:t>Envolvidos nas reuniões </a:t>
            </a:r>
            <a:r>
              <a:rPr lang="pt-BR" sz="1600" dirty="0" smtClean="0"/>
              <a:t>de decisão</a:t>
            </a:r>
            <a:endParaRPr lang="pt-BR" sz="1600" dirty="0"/>
          </a:p>
          <a:p>
            <a:pPr marL="723900" lvl="1" indent="-266700" defTabSz="449263"/>
            <a:endParaRPr lang="pt-BR" sz="1600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4800" y="6248400"/>
            <a:ext cx="3043064" cy="457200"/>
          </a:xfrm>
        </p:spPr>
        <p:txBody>
          <a:bodyPr/>
          <a:lstStyle/>
          <a:p>
            <a:r>
              <a:rPr lang="pt-BR" smtClean="0"/>
              <a:t>Metodologia de Gerenciamento de Projetos de TI.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66F3D-22AB-4C68-8E1E-D8C234C29803}" type="slidenum">
              <a:rPr lang="pt-BR"/>
              <a:pPr/>
              <a:t>4</a:t>
            </a:fld>
            <a:endParaRPr lang="pt-BR" dirty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027584"/>
            <a:ext cx="8534400" cy="457200"/>
          </a:xfrm>
        </p:spPr>
        <p:txBody>
          <a:bodyPr/>
          <a:lstStyle/>
          <a:p>
            <a:r>
              <a:rPr lang="pt-BR" dirty="0" smtClean="0"/>
              <a:t>Usuários chaves</a:t>
            </a:r>
            <a:endParaRPr lang="pt-BR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00808"/>
            <a:ext cx="8534400" cy="4395192"/>
          </a:xfrm>
        </p:spPr>
        <p:txBody>
          <a:bodyPr/>
          <a:lstStyle/>
          <a:p>
            <a:pPr marL="323850" indent="-323850" defTabSz="449263"/>
            <a:r>
              <a:rPr lang="pt-BR" sz="1800" dirty="0"/>
              <a:t>Composição</a:t>
            </a:r>
          </a:p>
          <a:p>
            <a:pPr marL="723900" lvl="1" indent="-266700" defTabSz="449263"/>
            <a:r>
              <a:rPr lang="pt-BR" sz="1600" dirty="0" smtClean="0"/>
              <a:t>Representantes da área demandante e dos usuários finais da solução..</a:t>
            </a:r>
            <a:endParaRPr lang="pt-BR" sz="1600" dirty="0"/>
          </a:p>
          <a:p>
            <a:pPr marL="323850" indent="-323850" defTabSz="449263"/>
            <a:r>
              <a:rPr lang="pt-BR" sz="1800" dirty="0" smtClean="0"/>
              <a:t>Responsabilidades</a:t>
            </a:r>
            <a:endParaRPr lang="pt-BR" sz="1800" dirty="0"/>
          </a:p>
          <a:p>
            <a:pPr marL="723900" lvl="1" indent="-266700" defTabSz="449263"/>
            <a:r>
              <a:rPr lang="pt-BR" sz="1600" dirty="0" smtClean="0"/>
              <a:t>Apresentar o escopo e requisitos detalhados.</a:t>
            </a:r>
          </a:p>
          <a:p>
            <a:pPr marL="723900" lvl="1" indent="-266700" defTabSz="449263"/>
            <a:r>
              <a:rPr lang="pt-BR" sz="1600" dirty="0" smtClean="0"/>
              <a:t>Participar da execução do projeto.</a:t>
            </a:r>
          </a:p>
          <a:p>
            <a:pPr marL="723900" lvl="1" indent="-266700" defTabSz="449263"/>
            <a:r>
              <a:rPr lang="pt-BR" sz="1600" dirty="0" smtClean="0"/>
              <a:t>Validar os produtos entregues.</a:t>
            </a:r>
          </a:p>
          <a:p>
            <a:pPr marL="723900" lvl="1" indent="-266700" defTabSz="449263"/>
            <a:r>
              <a:rPr lang="pt-BR" sz="1600" dirty="0" smtClean="0"/>
              <a:t>Coordenar </a:t>
            </a:r>
            <a:r>
              <a:rPr lang="pt-BR" sz="1600" dirty="0"/>
              <a:t>as ações junto aos usuários </a:t>
            </a:r>
            <a:r>
              <a:rPr lang="pt-BR" sz="1600" dirty="0" smtClean="0"/>
              <a:t>finais  (</a:t>
            </a:r>
            <a:r>
              <a:rPr lang="pt-BR" sz="1600" dirty="0" err="1" smtClean="0"/>
              <a:t>ex</a:t>
            </a:r>
            <a:r>
              <a:rPr lang="pt-BR" sz="1600" dirty="0" smtClean="0"/>
              <a:t>: treinamentos)</a:t>
            </a:r>
            <a:endParaRPr lang="pt-BR" sz="1600" dirty="0"/>
          </a:p>
          <a:p>
            <a:pPr marL="323850" indent="-323850" defTabSz="449263"/>
            <a:r>
              <a:rPr lang="pt-BR" sz="1800" dirty="0" smtClean="0"/>
              <a:t>Comunicação</a:t>
            </a:r>
            <a:endParaRPr lang="pt-BR" sz="1800" dirty="0"/>
          </a:p>
          <a:p>
            <a:pPr marL="723900" lvl="1" indent="-266700" defTabSz="449263"/>
            <a:r>
              <a:rPr lang="pt-BR" sz="1600" dirty="0" smtClean="0"/>
              <a:t>Participar de </a:t>
            </a:r>
            <a:r>
              <a:rPr lang="pt-BR" sz="1600" dirty="0"/>
              <a:t>reuniões </a:t>
            </a:r>
            <a:r>
              <a:rPr lang="pt-BR" sz="1600" dirty="0" smtClean="0"/>
              <a:t>de acompanhamento do projeto quando convidados.</a:t>
            </a:r>
            <a:endParaRPr lang="pt-BR" sz="1600" dirty="0"/>
          </a:p>
          <a:p>
            <a:pPr marL="723900" lvl="1" indent="-266700" defTabSz="449263"/>
            <a:endParaRPr lang="pt-BR" sz="1600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4800" y="6248400"/>
            <a:ext cx="3043064" cy="457200"/>
          </a:xfrm>
        </p:spPr>
        <p:txBody>
          <a:bodyPr/>
          <a:lstStyle/>
          <a:p>
            <a:r>
              <a:rPr lang="pt-BR" smtClean="0"/>
              <a:t>Metodologia de Gerenciamento de Projetos de TI.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81832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FC1E1-8FF3-486B-98DC-CE5320F0C803}" type="slidenum">
              <a:rPr lang="pt-BR"/>
              <a:pPr/>
              <a:t>5</a:t>
            </a:fld>
            <a:endParaRPr lang="pt-BR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" y="980728"/>
            <a:ext cx="8534400" cy="457200"/>
          </a:xfrm>
        </p:spPr>
        <p:txBody>
          <a:bodyPr/>
          <a:lstStyle/>
          <a:p>
            <a:r>
              <a:rPr lang="pt-BR" dirty="0"/>
              <a:t>Fases e </a:t>
            </a:r>
            <a:r>
              <a:rPr lang="pt-BR" dirty="0" smtClean="0"/>
              <a:t>decisões </a:t>
            </a:r>
            <a:r>
              <a:rPr lang="pt-BR" dirty="0"/>
              <a:t>do ciclo de vida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1524000" y="2420640"/>
            <a:ext cx="6324600" cy="1016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endParaRPr lang="pt-BR" sz="2400"/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>
            <a:off x="381000" y="2052340"/>
            <a:ext cx="0" cy="301625"/>
          </a:xfrm>
          <a:prstGeom prst="line">
            <a:avLst/>
          </a:prstGeom>
          <a:noFill/>
          <a:ln w="12700">
            <a:solidFill>
              <a:srgbClr val="C7B18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381000" y="2598440"/>
            <a:ext cx="0" cy="2514600"/>
          </a:xfrm>
          <a:prstGeom prst="line">
            <a:avLst/>
          </a:prstGeom>
          <a:noFill/>
          <a:ln w="6350">
            <a:solidFill>
              <a:srgbClr val="E8DFD0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>
            <a:off x="1524000" y="2065040"/>
            <a:ext cx="0" cy="301625"/>
          </a:xfrm>
          <a:prstGeom prst="line">
            <a:avLst/>
          </a:prstGeom>
          <a:noFill/>
          <a:ln w="12700">
            <a:solidFill>
              <a:srgbClr val="C7B18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>
            <a:off x="1524000" y="2611140"/>
            <a:ext cx="0" cy="2514600"/>
          </a:xfrm>
          <a:prstGeom prst="line">
            <a:avLst/>
          </a:prstGeom>
          <a:noFill/>
          <a:ln w="6350">
            <a:solidFill>
              <a:srgbClr val="E8DFD0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>
            <a:off x="2895600" y="2065040"/>
            <a:ext cx="0" cy="301625"/>
          </a:xfrm>
          <a:prstGeom prst="line">
            <a:avLst/>
          </a:prstGeom>
          <a:noFill/>
          <a:ln w="12700">
            <a:solidFill>
              <a:srgbClr val="C7B18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>
            <a:off x="2895600" y="2611140"/>
            <a:ext cx="0" cy="2514600"/>
          </a:xfrm>
          <a:prstGeom prst="line">
            <a:avLst/>
          </a:prstGeom>
          <a:noFill/>
          <a:ln w="6350">
            <a:solidFill>
              <a:srgbClr val="E8DFD0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7419" name="Line 11"/>
          <p:cNvSpPr>
            <a:spLocks noChangeShapeType="1"/>
          </p:cNvSpPr>
          <p:nvPr/>
        </p:nvSpPr>
        <p:spPr bwMode="auto">
          <a:xfrm>
            <a:off x="5143504" y="2065040"/>
            <a:ext cx="0" cy="301625"/>
          </a:xfrm>
          <a:prstGeom prst="line">
            <a:avLst/>
          </a:prstGeom>
          <a:noFill/>
          <a:ln w="12700">
            <a:solidFill>
              <a:srgbClr val="C7B18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7420" name="Line 12"/>
          <p:cNvSpPr>
            <a:spLocks noChangeShapeType="1"/>
          </p:cNvSpPr>
          <p:nvPr/>
        </p:nvSpPr>
        <p:spPr bwMode="auto">
          <a:xfrm>
            <a:off x="5143504" y="2611140"/>
            <a:ext cx="0" cy="2514600"/>
          </a:xfrm>
          <a:prstGeom prst="line">
            <a:avLst/>
          </a:prstGeom>
          <a:noFill/>
          <a:ln w="6350">
            <a:solidFill>
              <a:srgbClr val="E8DFD0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7421" name="Line 13"/>
          <p:cNvSpPr>
            <a:spLocks noChangeShapeType="1"/>
          </p:cNvSpPr>
          <p:nvPr/>
        </p:nvSpPr>
        <p:spPr bwMode="auto">
          <a:xfrm>
            <a:off x="6286512" y="2065040"/>
            <a:ext cx="0" cy="301625"/>
          </a:xfrm>
          <a:prstGeom prst="line">
            <a:avLst/>
          </a:prstGeom>
          <a:noFill/>
          <a:ln w="12700">
            <a:solidFill>
              <a:srgbClr val="C7B18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7422" name="Line 14"/>
          <p:cNvSpPr>
            <a:spLocks noChangeShapeType="1"/>
          </p:cNvSpPr>
          <p:nvPr/>
        </p:nvSpPr>
        <p:spPr bwMode="auto">
          <a:xfrm>
            <a:off x="6286512" y="2611140"/>
            <a:ext cx="0" cy="2514600"/>
          </a:xfrm>
          <a:prstGeom prst="line">
            <a:avLst/>
          </a:prstGeom>
          <a:noFill/>
          <a:ln w="6350">
            <a:solidFill>
              <a:srgbClr val="E8DFD0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7423" name="Line 15"/>
          <p:cNvSpPr>
            <a:spLocks noChangeShapeType="1"/>
          </p:cNvSpPr>
          <p:nvPr/>
        </p:nvSpPr>
        <p:spPr bwMode="auto">
          <a:xfrm>
            <a:off x="7848600" y="2065040"/>
            <a:ext cx="0" cy="301625"/>
          </a:xfrm>
          <a:prstGeom prst="line">
            <a:avLst/>
          </a:prstGeom>
          <a:noFill/>
          <a:ln w="12700">
            <a:solidFill>
              <a:srgbClr val="C7B18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7424" name="Line 16"/>
          <p:cNvSpPr>
            <a:spLocks noChangeShapeType="1"/>
          </p:cNvSpPr>
          <p:nvPr/>
        </p:nvSpPr>
        <p:spPr bwMode="auto">
          <a:xfrm>
            <a:off x="7848600" y="2611140"/>
            <a:ext cx="0" cy="2514600"/>
          </a:xfrm>
          <a:prstGeom prst="line">
            <a:avLst/>
          </a:prstGeom>
          <a:noFill/>
          <a:ln w="6350">
            <a:solidFill>
              <a:srgbClr val="E8DFD0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7425" name="Line 17"/>
          <p:cNvSpPr>
            <a:spLocks noChangeShapeType="1"/>
          </p:cNvSpPr>
          <p:nvPr/>
        </p:nvSpPr>
        <p:spPr bwMode="auto">
          <a:xfrm>
            <a:off x="8839200" y="2065040"/>
            <a:ext cx="0" cy="301625"/>
          </a:xfrm>
          <a:prstGeom prst="line">
            <a:avLst/>
          </a:prstGeom>
          <a:noFill/>
          <a:ln w="12700">
            <a:solidFill>
              <a:srgbClr val="C7B18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7426" name="Line 18"/>
          <p:cNvSpPr>
            <a:spLocks noChangeShapeType="1"/>
          </p:cNvSpPr>
          <p:nvPr/>
        </p:nvSpPr>
        <p:spPr bwMode="auto">
          <a:xfrm>
            <a:off x="8839200" y="2611140"/>
            <a:ext cx="0" cy="2514600"/>
          </a:xfrm>
          <a:prstGeom prst="line">
            <a:avLst/>
          </a:prstGeom>
          <a:noFill/>
          <a:ln w="6350">
            <a:solidFill>
              <a:srgbClr val="E8DFD0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7427" name="Rectangle 19"/>
          <p:cNvSpPr>
            <a:spLocks noChangeArrowheads="1"/>
          </p:cNvSpPr>
          <p:nvPr/>
        </p:nvSpPr>
        <p:spPr bwMode="auto">
          <a:xfrm>
            <a:off x="381000" y="2674640"/>
            <a:ext cx="1143000" cy="311150"/>
          </a:xfrm>
          <a:prstGeom prst="rect">
            <a:avLst/>
          </a:prstGeom>
          <a:solidFill>
            <a:srgbClr val="FF6600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GB" sz="1100" b="1" dirty="0" err="1"/>
              <a:t>Pré-projeto</a:t>
            </a:r>
            <a:endParaRPr lang="en-GB" sz="1100" b="1" dirty="0"/>
          </a:p>
        </p:txBody>
      </p:sp>
      <p:sp>
        <p:nvSpPr>
          <p:cNvPr id="17428" name="Rectangle 20"/>
          <p:cNvSpPr>
            <a:spLocks noChangeArrowheads="1"/>
          </p:cNvSpPr>
          <p:nvPr/>
        </p:nvSpPr>
        <p:spPr bwMode="auto">
          <a:xfrm>
            <a:off x="1524000" y="3055640"/>
            <a:ext cx="1371600" cy="311150"/>
          </a:xfrm>
          <a:prstGeom prst="rect">
            <a:avLst/>
          </a:prstGeom>
          <a:solidFill>
            <a:schemeClr val="folHlink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GB" sz="1100" b="1" dirty="0" err="1" smtClean="0"/>
              <a:t>Planejamento</a:t>
            </a:r>
            <a:endParaRPr lang="en-GB" sz="1100" b="1" dirty="0"/>
          </a:p>
        </p:txBody>
      </p:sp>
      <p:sp>
        <p:nvSpPr>
          <p:cNvPr id="17429" name="Rectangle 21"/>
          <p:cNvSpPr>
            <a:spLocks noChangeArrowheads="1"/>
          </p:cNvSpPr>
          <p:nvPr/>
        </p:nvSpPr>
        <p:spPr bwMode="auto">
          <a:xfrm>
            <a:off x="2895600" y="3436640"/>
            <a:ext cx="2247904" cy="338142"/>
          </a:xfrm>
          <a:prstGeom prst="rect">
            <a:avLst/>
          </a:prstGeom>
          <a:solidFill>
            <a:srgbClr val="FFFF99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GB" sz="1100" b="1" dirty="0" err="1" smtClean="0"/>
              <a:t>Desenvolvimento</a:t>
            </a:r>
            <a:r>
              <a:rPr lang="en-GB" sz="1100" b="1" dirty="0" smtClean="0"/>
              <a:t> da </a:t>
            </a:r>
            <a:r>
              <a:rPr lang="en-GB" sz="1100" b="1" dirty="0" err="1" smtClean="0"/>
              <a:t>Solução</a:t>
            </a:r>
            <a:endParaRPr lang="en-GB" sz="1100" b="1" dirty="0"/>
          </a:p>
        </p:txBody>
      </p:sp>
      <p:sp>
        <p:nvSpPr>
          <p:cNvPr id="17430" name="Rectangle 22"/>
          <p:cNvSpPr>
            <a:spLocks noChangeArrowheads="1"/>
          </p:cNvSpPr>
          <p:nvPr/>
        </p:nvSpPr>
        <p:spPr bwMode="auto">
          <a:xfrm>
            <a:off x="5214942" y="3817640"/>
            <a:ext cx="1062037" cy="311150"/>
          </a:xfrm>
          <a:prstGeom prst="rect">
            <a:avLst/>
          </a:prstGeom>
          <a:solidFill>
            <a:srgbClr val="33CC33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GB" sz="1100" b="1" dirty="0" err="1" smtClean="0"/>
              <a:t>Validação</a:t>
            </a:r>
            <a:endParaRPr lang="en-GB" sz="1100" b="1" dirty="0"/>
          </a:p>
        </p:txBody>
      </p:sp>
      <p:sp>
        <p:nvSpPr>
          <p:cNvPr id="17431" name="Rectangle 23"/>
          <p:cNvSpPr>
            <a:spLocks noChangeArrowheads="1"/>
          </p:cNvSpPr>
          <p:nvPr/>
        </p:nvSpPr>
        <p:spPr bwMode="auto">
          <a:xfrm>
            <a:off x="6286512" y="4198640"/>
            <a:ext cx="1562088" cy="290522"/>
          </a:xfrm>
          <a:prstGeom prst="rect">
            <a:avLst/>
          </a:prstGeom>
          <a:solidFill>
            <a:srgbClr val="CCECFF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GB" sz="1100" b="1" dirty="0" err="1" smtClean="0"/>
              <a:t>Disponibilização</a:t>
            </a:r>
            <a:endParaRPr lang="en-GB" sz="1100" b="1" dirty="0"/>
          </a:p>
        </p:txBody>
      </p:sp>
      <p:sp>
        <p:nvSpPr>
          <p:cNvPr id="17432" name="Rectangle 24"/>
          <p:cNvSpPr>
            <a:spLocks noChangeArrowheads="1"/>
          </p:cNvSpPr>
          <p:nvPr/>
        </p:nvSpPr>
        <p:spPr bwMode="auto">
          <a:xfrm>
            <a:off x="7848600" y="4579640"/>
            <a:ext cx="990600" cy="609600"/>
          </a:xfrm>
          <a:prstGeom prst="rect">
            <a:avLst/>
          </a:prstGeom>
          <a:solidFill>
            <a:srgbClr val="3399FF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GB" sz="1100" b="1" dirty="0" err="1"/>
              <a:t>Operação</a:t>
            </a:r>
            <a:r>
              <a:rPr lang="en-GB" sz="1100" b="1" dirty="0"/>
              <a:t> </a:t>
            </a:r>
            <a:r>
              <a:rPr lang="en-GB" sz="1100" b="1" dirty="0" err="1"/>
              <a:t>Assistida</a:t>
            </a:r>
            <a:endParaRPr lang="en-GB" sz="1100" b="1" dirty="0"/>
          </a:p>
        </p:txBody>
      </p:sp>
      <p:sp>
        <p:nvSpPr>
          <p:cNvPr id="17433" name="Rectangle 25"/>
          <p:cNvSpPr>
            <a:spLocks noChangeArrowheads="1"/>
          </p:cNvSpPr>
          <p:nvPr/>
        </p:nvSpPr>
        <p:spPr bwMode="auto">
          <a:xfrm>
            <a:off x="381000" y="2420640"/>
            <a:ext cx="1143000" cy="101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endParaRPr lang="pt-BR" sz="2400"/>
          </a:p>
        </p:txBody>
      </p:sp>
      <p:sp>
        <p:nvSpPr>
          <p:cNvPr id="17434" name="Rectangle 26"/>
          <p:cNvSpPr>
            <a:spLocks noChangeArrowheads="1"/>
          </p:cNvSpPr>
          <p:nvPr/>
        </p:nvSpPr>
        <p:spPr bwMode="auto">
          <a:xfrm>
            <a:off x="7848600" y="2420640"/>
            <a:ext cx="990600" cy="101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endParaRPr lang="pt-BR" sz="2400"/>
          </a:p>
        </p:txBody>
      </p:sp>
      <p:sp>
        <p:nvSpPr>
          <p:cNvPr id="17435" name="AutoShape 27"/>
          <p:cNvSpPr>
            <a:spLocks noChangeArrowheads="1"/>
          </p:cNvSpPr>
          <p:nvPr/>
        </p:nvSpPr>
        <p:spPr bwMode="auto">
          <a:xfrm>
            <a:off x="1295400" y="1988840"/>
            <a:ext cx="457200" cy="381000"/>
          </a:xfrm>
          <a:prstGeom prst="diamond">
            <a:avLst/>
          </a:prstGeom>
          <a:solidFill>
            <a:srgbClr val="FF6600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000" dirty="0" smtClean="0"/>
              <a:t>DAP</a:t>
            </a:r>
            <a:endParaRPr lang="pt-BR" sz="1000" dirty="0"/>
          </a:p>
        </p:txBody>
      </p:sp>
      <p:sp>
        <p:nvSpPr>
          <p:cNvPr id="17436" name="AutoShape 28"/>
          <p:cNvSpPr>
            <a:spLocks noChangeArrowheads="1"/>
          </p:cNvSpPr>
          <p:nvPr/>
        </p:nvSpPr>
        <p:spPr bwMode="auto">
          <a:xfrm>
            <a:off x="2667000" y="1988840"/>
            <a:ext cx="457200" cy="381000"/>
          </a:xfrm>
          <a:prstGeom prst="diamond">
            <a:avLst/>
          </a:prstGeom>
          <a:solidFill>
            <a:schemeClr val="folHlink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000" dirty="0" smtClean="0"/>
              <a:t>DDS</a:t>
            </a:r>
            <a:endParaRPr lang="pt-BR" sz="1000" dirty="0"/>
          </a:p>
        </p:txBody>
      </p:sp>
      <p:sp>
        <p:nvSpPr>
          <p:cNvPr id="17437" name="AutoShape 29"/>
          <p:cNvSpPr>
            <a:spLocks noChangeArrowheads="1"/>
          </p:cNvSpPr>
          <p:nvPr/>
        </p:nvSpPr>
        <p:spPr bwMode="auto">
          <a:xfrm>
            <a:off x="4900618" y="1988840"/>
            <a:ext cx="457200" cy="381000"/>
          </a:xfrm>
          <a:prstGeom prst="diamond">
            <a:avLst/>
          </a:prstGeom>
          <a:solidFill>
            <a:srgbClr val="FFFF99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000" dirty="0" smtClean="0"/>
              <a:t>DV</a:t>
            </a:r>
            <a:endParaRPr lang="pt-BR" sz="1000" dirty="0"/>
          </a:p>
        </p:txBody>
      </p:sp>
      <p:sp>
        <p:nvSpPr>
          <p:cNvPr id="17438" name="AutoShape 30"/>
          <p:cNvSpPr>
            <a:spLocks noChangeArrowheads="1"/>
          </p:cNvSpPr>
          <p:nvPr/>
        </p:nvSpPr>
        <p:spPr bwMode="auto">
          <a:xfrm>
            <a:off x="6072198" y="1988840"/>
            <a:ext cx="457200" cy="381000"/>
          </a:xfrm>
          <a:prstGeom prst="diamond">
            <a:avLst/>
          </a:prstGeom>
          <a:solidFill>
            <a:srgbClr val="33CC33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000" dirty="0" smtClean="0"/>
              <a:t>DD</a:t>
            </a:r>
            <a:endParaRPr lang="pt-BR" sz="1000" dirty="0"/>
          </a:p>
        </p:txBody>
      </p:sp>
      <p:sp>
        <p:nvSpPr>
          <p:cNvPr id="17439" name="AutoShape 31"/>
          <p:cNvSpPr>
            <a:spLocks noChangeArrowheads="1"/>
          </p:cNvSpPr>
          <p:nvPr/>
        </p:nvSpPr>
        <p:spPr bwMode="auto">
          <a:xfrm>
            <a:off x="7620000" y="1988840"/>
            <a:ext cx="457200" cy="381000"/>
          </a:xfrm>
          <a:prstGeom prst="diamond">
            <a:avLst/>
          </a:prstGeom>
          <a:solidFill>
            <a:srgbClr val="CCEC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000" dirty="0" smtClean="0"/>
              <a:t>DEP</a:t>
            </a:r>
            <a:endParaRPr lang="pt-BR" sz="1000" dirty="0"/>
          </a:p>
        </p:txBody>
      </p:sp>
      <p:sp>
        <p:nvSpPr>
          <p:cNvPr id="17440" name="Oval 32"/>
          <p:cNvSpPr>
            <a:spLocks noChangeArrowheads="1"/>
          </p:cNvSpPr>
          <p:nvPr/>
        </p:nvSpPr>
        <p:spPr bwMode="auto">
          <a:xfrm>
            <a:off x="228600" y="1988840"/>
            <a:ext cx="381000" cy="381000"/>
          </a:xfrm>
          <a:prstGeom prst="ellipse">
            <a:avLst/>
          </a:prstGeom>
          <a:solidFill>
            <a:srgbClr val="FFFFFF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000" dirty="0" smtClean="0"/>
              <a:t>DAV</a:t>
            </a:r>
            <a:endParaRPr lang="pt-BR" sz="1000" dirty="0"/>
          </a:p>
        </p:txBody>
      </p:sp>
      <p:sp>
        <p:nvSpPr>
          <p:cNvPr id="17441" name="Oval 33"/>
          <p:cNvSpPr>
            <a:spLocks noChangeArrowheads="1"/>
          </p:cNvSpPr>
          <p:nvPr/>
        </p:nvSpPr>
        <p:spPr bwMode="auto">
          <a:xfrm>
            <a:off x="8610600" y="1988840"/>
            <a:ext cx="381000" cy="381000"/>
          </a:xfrm>
          <a:prstGeom prst="ellipse">
            <a:avLst/>
          </a:prstGeom>
          <a:solidFill>
            <a:srgbClr val="000000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000" dirty="0" smtClean="0">
                <a:solidFill>
                  <a:schemeClr val="bg1"/>
                </a:solidFill>
              </a:rPr>
              <a:t>DOC</a:t>
            </a:r>
            <a:endParaRPr lang="pt-BR" sz="1000" dirty="0">
              <a:solidFill>
                <a:schemeClr val="bg1"/>
              </a:solidFill>
            </a:endParaRPr>
          </a:p>
        </p:txBody>
      </p:sp>
      <p:sp>
        <p:nvSpPr>
          <p:cNvPr id="3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4800" y="6248400"/>
            <a:ext cx="3043064" cy="457200"/>
          </a:xfrm>
        </p:spPr>
        <p:txBody>
          <a:bodyPr/>
          <a:lstStyle/>
          <a:p>
            <a:r>
              <a:rPr lang="pt-BR" smtClean="0"/>
              <a:t>Metodologia de Gerenciamento de Projetos de TI.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Número de Slid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21BD1-F093-47BC-8B5B-B155D9355B8C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879763"/>
            <a:ext cx="8534400" cy="457200"/>
          </a:xfrm>
        </p:spPr>
        <p:txBody>
          <a:bodyPr/>
          <a:lstStyle/>
          <a:p>
            <a:r>
              <a:rPr lang="pt-BR" sz="2000" smtClean="0"/>
              <a:t>DAV – Decisão de Alinhamento e Viabilidade</a:t>
            </a:r>
            <a:endParaRPr lang="pt-BR" sz="2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2708920"/>
            <a:ext cx="4191000" cy="3387080"/>
          </a:xfrm>
          <a:ln w="3175" cap="flat">
            <a:solidFill>
              <a:srgbClr val="777777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r>
              <a:rPr lang="pt-BR" sz="1400" smtClean="0"/>
              <a:t>Objetivos de negócio</a:t>
            </a:r>
          </a:p>
          <a:p>
            <a:pPr marL="571500" lvl="1" indent="-171450">
              <a:buFont typeface="Arial" pitchFamily="34" charset="0"/>
              <a:buChar char="•"/>
            </a:pPr>
            <a:r>
              <a:rPr lang="pt-BR" sz="1200" smtClean="0"/>
              <a:t>DOD – Documento de oficialização da demanda, a ser encaminhado a CGTI pelo Coordenador-Geral da área demandante.</a:t>
            </a:r>
            <a:endParaRPr lang="pt-BR" sz="1200" dirty="0" smtClean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2708920"/>
            <a:ext cx="4191000" cy="3387080"/>
          </a:xfrm>
          <a:ln w="3175" cap="flat">
            <a:solidFill>
              <a:srgbClr val="777777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pt-BR" sz="1400" smtClean="0"/>
              <a:t>Designar responsável para conduzir a fase de Pré-projeto.</a:t>
            </a:r>
          </a:p>
          <a:p>
            <a:pPr>
              <a:buFont typeface="Arial" pitchFamily="34" charset="0"/>
              <a:buChar char="•"/>
            </a:pPr>
            <a:r>
              <a:rPr lang="pt-BR" sz="1400" smtClean="0"/>
              <a:t>Designar usuários chaves.</a:t>
            </a:r>
          </a:p>
          <a:p>
            <a:pPr>
              <a:buFont typeface="Arial" pitchFamily="34" charset="0"/>
              <a:buChar char="•"/>
            </a:pPr>
            <a:r>
              <a:rPr lang="pt-BR" sz="1400" smtClean="0"/>
              <a:t>Garantir a alocação da equipe necessária para o Pré-projeto.</a:t>
            </a:r>
          </a:p>
          <a:p>
            <a:pPr>
              <a:buFont typeface="Arial" pitchFamily="34" charset="0"/>
              <a:buChar char="•"/>
            </a:pPr>
            <a:r>
              <a:rPr lang="pt-BR" sz="1400" smtClean="0"/>
              <a:t>Aprovar o início da fase de Pré-projeto.</a:t>
            </a:r>
          </a:p>
          <a:p>
            <a:pPr marL="381000" indent="-381000">
              <a:buFontTx/>
              <a:buAutoNum type="arabicPeriod"/>
            </a:pPr>
            <a:endParaRPr lang="pt-BR" sz="1400" smtClean="0"/>
          </a:p>
          <a:p>
            <a:pPr marL="381000" indent="-381000">
              <a:buFontTx/>
              <a:buAutoNum type="arabicPeriod"/>
            </a:pPr>
            <a:endParaRPr lang="pt-BR" sz="1400" dirty="0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315291" y="2366168"/>
            <a:ext cx="4191000" cy="296863"/>
          </a:xfrm>
          <a:prstGeom prst="rect">
            <a:avLst/>
          </a:prstGeom>
          <a:solidFill>
            <a:srgbClr val="FFCC66"/>
          </a:solidFill>
          <a:ln w="6350">
            <a:solidFill>
              <a:srgbClr val="77777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pt-BR" sz="1600" b="1"/>
              <a:t>Produtos de entrada</a:t>
            </a: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4648200" y="2366168"/>
            <a:ext cx="4191000" cy="296863"/>
          </a:xfrm>
          <a:prstGeom prst="rect">
            <a:avLst/>
          </a:prstGeom>
          <a:solidFill>
            <a:srgbClr val="CCFFCC"/>
          </a:solidFill>
          <a:ln w="6350">
            <a:solidFill>
              <a:srgbClr val="77777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pt-BR" sz="1600" b="1"/>
              <a:t>Decisões</a:t>
            </a: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324807" y="1514872"/>
            <a:ext cx="8534400" cy="762000"/>
          </a:xfrm>
          <a:prstGeom prst="rect">
            <a:avLst/>
          </a:prstGeom>
          <a:solidFill>
            <a:srgbClr val="FFFFFF"/>
          </a:solidFill>
          <a:ln w="3175">
            <a:solidFill>
              <a:srgbClr val="77777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marL="342900" indent="-342900" algn="ctr">
              <a:spcBef>
                <a:spcPct val="20000"/>
              </a:spcBef>
            </a:pPr>
            <a:r>
              <a:rPr lang="pt-BR" sz="1600" i="1" dirty="0"/>
              <a:t>Avaliar o valor da demanda para o negócio e </a:t>
            </a:r>
            <a:r>
              <a:rPr lang="pt-BR" sz="1600" i="1" dirty="0" smtClean="0"/>
              <a:t>autorizar o início da fase de pré-projeto.</a:t>
            </a:r>
            <a:endParaRPr lang="pt-BR" sz="1600" dirty="0"/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7696200" y="960005"/>
            <a:ext cx="1143000" cy="311150"/>
          </a:xfrm>
          <a:prstGeom prst="rect">
            <a:avLst/>
          </a:prstGeom>
          <a:solidFill>
            <a:srgbClr val="FF6600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GB" sz="1200" b="1" dirty="0" err="1"/>
              <a:t>Pré-projeto</a:t>
            </a:r>
            <a:endParaRPr lang="en-GB" sz="1200" b="1" dirty="0"/>
          </a:p>
        </p:txBody>
      </p:sp>
      <p:sp>
        <p:nvSpPr>
          <p:cNvPr id="4105" name="Oval 9"/>
          <p:cNvSpPr>
            <a:spLocks noChangeArrowheads="1"/>
          </p:cNvSpPr>
          <p:nvPr/>
        </p:nvSpPr>
        <p:spPr bwMode="auto">
          <a:xfrm>
            <a:off x="7162800" y="824345"/>
            <a:ext cx="609600" cy="609600"/>
          </a:xfrm>
          <a:prstGeom prst="ellipse">
            <a:avLst/>
          </a:prstGeom>
          <a:solidFill>
            <a:srgbClr val="FFFFFF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400" dirty="0" smtClean="0"/>
              <a:t>DAV</a:t>
            </a:r>
            <a:endParaRPr lang="pt-BR" sz="1400" dirty="0"/>
          </a:p>
        </p:txBody>
      </p:sp>
      <p:sp>
        <p:nvSpPr>
          <p:cNvPr id="12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4800" y="6248400"/>
            <a:ext cx="3043064" cy="457200"/>
          </a:xfrm>
        </p:spPr>
        <p:txBody>
          <a:bodyPr/>
          <a:lstStyle/>
          <a:p>
            <a:r>
              <a:rPr lang="pt-BR" smtClean="0"/>
              <a:t>Metodologia de Gerenciamento de Projetos de TI.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Número de Slid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8BCAE-96E9-4526-98F7-609CDF1537EC}" type="slidenum">
              <a:rPr lang="pt-BR"/>
              <a:pPr/>
              <a:t>7</a:t>
            </a:fld>
            <a:endParaRPr lang="pt-BR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911225"/>
            <a:ext cx="8534400" cy="457200"/>
          </a:xfrm>
        </p:spPr>
        <p:txBody>
          <a:bodyPr/>
          <a:lstStyle/>
          <a:p>
            <a:r>
              <a:rPr lang="pt-BR" sz="2000" dirty="0" smtClean="0"/>
              <a:t>DAP </a:t>
            </a:r>
            <a:r>
              <a:rPr lang="pt-BR" sz="2000" dirty="0"/>
              <a:t>– </a:t>
            </a:r>
            <a:r>
              <a:rPr lang="pt-BR" sz="2000" dirty="0" smtClean="0"/>
              <a:t>Decisão de </a:t>
            </a:r>
            <a:r>
              <a:rPr lang="pt-BR" sz="2000" dirty="0"/>
              <a:t>Abertura do Projeto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2708920"/>
            <a:ext cx="4191000" cy="3387080"/>
          </a:xfrm>
          <a:ln w="3175" cap="flat">
            <a:solidFill>
              <a:srgbClr val="777777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marL="381000" indent="-381000">
              <a:lnSpc>
                <a:spcPct val="90000"/>
              </a:lnSpc>
            </a:pPr>
            <a:r>
              <a:rPr lang="pt-BR" sz="1400" dirty="0" smtClean="0"/>
              <a:t>Objetivos de negócio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200" dirty="0" smtClean="0"/>
              <a:t>Diagnóstico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200" dirty="0" smtClean="0"/>
              <a:t>Visão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200" dirty="0" smtClean="0"/>
              <a:t>Escopo e limitações (preliminar)</a:t>
            </a:r>
          </a:p>
          <a:p>
            <a:pPr marL="381000" indent="-381000">
              <a:lnSpc>
                <a:spcPct val="90000"/>
              </a:lnSpc>
            </a:pPr>
            <a:r>
              <a:rPr lang="pt-BR" sz="1400" dirty="0" smtClean="0"/>
              <a:t>Solução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200" dirty="0" smtClean="0"/>
              <a:t>Alternativas de solução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200" dirty="0" smtClean="0">
                <a:solidFill>
                  <a:srgbClr val="808080"/>
                </a:solidFill>
              </a:rPr>
              <a:t>Sistemas envolvidos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200" dirty="0" smtClean="0">
                <a:solidFill>
                  <a:srgbClr val="808080"/>
                </a:solidFill>
              </a:rPr>
              <a:t>Impactos na </a:t>
            </a:r>
            <a:r>
              <a:rPr lang="pt-BR" sz="1200" dirty="0" err="1" smtClean="0">
                <a:solidFill>
                  <a:srgbClr val="808080"/>
                </a:solidFill>
              </a:rPr>
              <a:t>infra-estrutura</a:t>
            </a:r>
            <a:r>
              <a:rPr lang="pt-BR" sz="1200" dirty="0" smtClean="0">
                <a:solidFill>
                  <a:srgbClr val="808080"/>
                </a:solidFill>
              </a:rPr>
              <a:t> de TI</a:t>
            </a:r>
          </a:p>
          <a:p>
            <a:pPr marL="381000" indent="-381000">
              <a:lnSpc>
                <a:spcPct val="90000"/>
              </a:lnSpc>
            </a:pPr>
            <a:r>
              <a:rPr lang="pt-BR" sz="1400" dirty="0" smtClean="0"/>
              <a:t>Gestão de projetos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200" dirty="0" smtClean="0"/>
              <a:t>Cronograma (preliminar)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Orçamento (preliminar)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Lista de riscos (preliminar)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200" dirty="0" smtClean="0"/>
              <a:t>Necessidades de recursos (preliminar)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200" dirty="0" smtClean="0"/>
              <a:t>Lista de interessados (preliminar)</a:t>
            </a:r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endParaRPr lang="pt-BR" sz="1200" dirty="0"/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endParaRPr lang="pt-BR" sz="1200" dirty="0"/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endParaRPr lang="pt-BR" sz="1200" dirty="0"/>
          </a:p>
          <a:p>
            <a:pPr marL="381000" indent="-381000">
              <a:lnSpc>
                <a:spcPct val="90000"/>
              </a:lnSpc>
              <a:buFontTx/>
              <a:buAutoNum type="arabicPeriod"/>
            </a:pPr>
            <a:endParaRPr lang="pt-BR" sz="1400" dirty="0"/>
          </a:p>
          <a:p>
            <a:pPr marL="381000" indent="-381000">
              <a:lnSpc>
                <a:spcPct val="90000"/>
              </a:lnSpc>
              <a:buFontTx/>
              <a:buAutoNum type="arabicPeriod"/>
            </a:pPr>
            <a:endParaRPr lang="pt-BR" sz="1400" dirty="0"/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endParaRPr lang="pt-BR" sz="1400" dirty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2708920"/>
            <a:ext cx="4191000" cy="3387080"/>
          </a:xfrm>
          <a:ln w="3175" cap="flat">
            <a:solidFill>
              <a:srgbClr val="777777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r>
              <a:rPr lang="pt-BR" sz="1400" dirty="0"/>
              <a:t>Aprovar o escopo de nível macro e </a:t>
            </a:r>
            <a:r>
              <a:rPr lang="pt-BR" sz="1400" dirty="0" smtClean="0"/>
              <a:t>limitações.</a:t>
            </a:r>
          </a:p>
          <a:p>
            <a:r>
              <a:rPr lang="pt-BR" sz="1400" dirty="0" smtClean="0"/>
              <a:t>Aprovar cronograma preliminar.</a:t>
            </a:r>
            <a:endParaRPr lang="pt-BR" sz="1400" dirty="0"/>
          </a:p>
          <a:p>
            <a:r>
              <a:rPr lang="pt-BR" sz="1400" dirty="0"/>
              <a:t>Decidir a alternativa de </a:t>
            </a:r>
            <a:r>
              <a:rPr lang="pt-BR" sz="1400" dirty="0" smtClean="0"/>
              <a:t>solução </a:t>
            </a:r>
            <a:r>
              <a:rPr lang="pt-BR" sz="1400" dirty="0"/>
              <a:t>a ser estudada.</a:t>
            </a:r>
          </a:p>
          <a:p>
            <a:r>
              <a:rPr lang="pt-BR" sz="1400" dirty="0"/>
              <a:t>Designar o </a:t>
            </a:r>
            <a:r>
              <a:rPr lang="pt-BR" sz="1400" dirty="0" smtClean="0"/>
              <a:t>Líder do </a:t>
            </a:r>
            <a:r>
              <a:rPr lang="pt-BR" sz="1400" dirty="0"/>
              <a:t>Projeto.</a:t>
            </a:r>
          </a:p>
          <a:p>
            <a:r>
              <a:rPr lang="pt-BR" sz="1400" dirty="0"/>
              <a:t>Designar o Comitê Gestor do Projeto</a:t>
            </a:r>
            <a:r>
              <a:rPr lang="pt-BR" sz="1400" dirty="0" smtClean="0"/>
              <a:t>.</a:t>
            </a:r>
          </a:p>
          <a:p>
            <a:r>
              <a:rPr lang="pt-BR" sz="1400" dirty="0" smtClean="0"/>
              <a:t>Designar usuários chaves.</a:t>
            </a:r>
            <a:endParaRPr lang="pt-BR" sz="1400" dirty="0"/>
          </a:p>
          <a:p>
            <a:r>
              <a:rPr lang="pt-BR" sz="1400" dirty="0"/>
              <a:t>Aprovar a abertura do Projeto. </a:t>
            </a:r>
          </a:p>
          <a:p>
            <a:pPr marL="381000" indent="-381000">
              <a:buFontTx/>
              <a:buAutoNum type="arabicPeriod"/>
            </a:pPr>
            <a:endParaRPr lang="pt-BR" sz="1400" dirty="0"/>
          </a:p>
          <a:p>
            <a:pPr marL="381000" indent="-381000">
              <a:buFontTx/>
              <a:buAutoNum type="arabicPeriod"/>
            </a:pPr>
            <a:endParaRPr lang="pt-BR" sz="1400" dirty="0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304800" y="2301697"/>
            <a:ext cx="4191000" cy="296863"/>
          </a:xfrm>
          <a:prstGeom prst="rect">
            <a:avLst/>
          </a:prstGeom>
          <a:solidFill>
            <a:srgbClr val="FFCC66"/>
          </a:solidFill>
          <a:ln w="6350">
            <a:solidFill>
              <a:srgbClr val="77777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pt-BR" sz="1600" b="1"/>
              <a:t>Produtos de entrada</a:t>
            </a: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4648200" y="2304655"/>
            <a:ext cx="4191000" cy="296863"/>
          </a:xfrm>
          <a:prstGeom prst="rect">
            <a:avLst/>
          </a:prstGeom>
          <a:solidFill>
            <a:srgbClr val="CCFFCC"/>
          </a:solidFill>
          <a:ln w="6350">
            <a:solidFill>
              <a:srgbClr val="77777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pt-BR" sz="1600" b="1"/>
              <a:t>Decisões</a:t>
            </a: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304800" y="1484784"/>
            <a:ext cx="8534400" cy="762000"/>
          </a:xfrm>
          <a:prstGeom prst="rect">
            <a:avLst/>
          </a:prstGeom>
          <a:solidFill>
            <a:srgbClr val="FFFFFF"/>
          </a:solidFill>
          <a:ln w="3175">
            <a:solidFill>
              <a:srgbClr val="77777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marL="342900" indent="-342900" algn="ctr">
              <a:spcBef>
                <a:spcPct val="20000"/>
              </a:spcBef>
            </a:pPr>
            <a:r>
              <a:rPr lang="pt-BR" sz="1600" i="1" dirty="0"/>
              <a:t>Avaliar o escopo e o planejamento preliminar e autorizar a </a:t>
            </a:r>
            <a:r>
              <a:rPr lang="pt-BR" sz="1600" i="1" dirty="0" smtClean="0"/>
              <a:t>abertura do projeto.</a:t>
            </a:r>
            <a:endParaRPr lang="pt-BR" sz="1600" dirty="0"/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7467600" y="984250"/>
            <a:ext cx="1371600" cy="311150"/>
          </a:xfrm>
          <a:prstGeom prst="rect">
            <a:avLst/>
          </a:prstGeom>
          <a:solidFill>
            <a:schemeClr val="folHlink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r" eaLnBrk="0" hangingPunct="0"/>
            <a:r>
              <a:rPr lang="en-GB" sz="1200" b="1" dirty="0" err="1" smtClean="0"/>
              <a:t>Planejamento</a:t>
            </a:r>
            <a:endParaRPr lang="en-GB" sz="1200" b="1" dirty="0"/>
          </a:p>
        </p:txBody>
      </p:sp>
      <p:sp>
        <p:nvSpPr>
          <p:cNvPr id="7177" name="AutoShape 9"/>
          <p:cNvSpPr>
            <a:spLocks noChangeArrowheads="1"/>
          </p:cNvSpPr>
          <p:nvPr/>
        </p:nvSpPr>
        <p:spPr bwMode="auto">
          <a:xfrm>
            <a:off x="7038109" y="844839"/>
            <a:ext cx="685800" cy="571500"/>
          </a:xfrm>
          <a:prstGeom prst="diamond">
            <a:avLst/>
          </a:prstGeom>
          <a:solidFill>
            <a:srgbClr val="FF6600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400" dirty="0" smtClean="0"/>
              <a:t>DAP</a:t>
            </a:r>
            <a:endParaRPr lang="pt-BR" sz="1400" dirty="0"/>
          </a:p>
        </p:txBody>
      </p:sp>
      <p:sp>
        <p:nvSpPr>
          <p:cNvPr id="4" name="CaixaDeTexto 3">
            <a:hlinkClick r:id="rId3" action="ppaction://hlinkpres?slideindex=1&amp;slidetitle="/>
          </p:cNvPr>
          <p:cNvSpPr txBox="1"/>
          <p:nvPr/>
        </p:nvSpPr>
        <p:spPr>
          <a:xfrm>
            <a:off x="6426041" y="5070580"/>
            <a:ext cx="122413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4800" y="6248400"/>
            <a:ext cx="3043064" cy="457200"/>
          </a:xfrm>
        </p:spPr>
        <p:txBody>
          <a:bodyPr/>
          <a:lstStyle/>
          <a:p>
            <a:r>
              <a:rPr lang="pt-BR" smtClean="0"/>
              <a:t>Metodologia de Gerenciamento de Projetos de TI.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Número de Slid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686C4-273D-43D1-8077-4A6E64BE47B3}" type="slidenum">
              <a:rPr lang="pt-BR"/>
              <a:pPr/>
              <a:t>8</a:t>
            </a:fld>
            <a:endParaRPr lang="pt-B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41218"/>
            <a:ext cx="3902968" cy="539225"/>
          </a:xfrm>
        </p:spPr>
        <p:txBody>
          <a:bodyPr/>
          <a:lstStyle/>
          <a:p>
            <a:r>
              <a:rPr lang="pt-BR" sz="2000" dirty="0" smtClean="0"/>
              <a:t>DDS - Decisão de Desenvolvimento da Solução</a:t>
            </a:r>
            <a:endParaRPr lang="pt-BR" sz="20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2564904"/>
            <a:ext cx="4114800" cy="3531096"/>
          </a:xfrm>
          <a:ln w="3175" cap="flat">
            <a:solidFill>
              <a:srgbClr val="777777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marL="381000" indent="-381000">
              <a:lnSpc>
                <a:spcPct val="90000"/>
              </a:lnSpc>
            </a:pPr>
            <a:r>
              <a:rPr lang="pt-BR" sz="1200" dirty="0"/>
              <a:t>Objetivos de negócio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000" dirty="0">
                <a:solidFill>
                  <a:srgbClr val="808080"/>
                </a:solidFill>
              </a:rPr>
              <a:t>Diagnóstico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000" dirty="0">
                <a:solidFill>
                  <a:srgbClr val="808080"/>
                </a:solidFill>
              </a:rPr>
              <a:t>Visão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000" dirty="0"/>
              <a:t>Escopo e limitações (final)</a:t>
            </a:r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r>
              <a:rPr lang="pt-BR" sz="900" dirty="0"/>
              <a:t>Mudanças no escopo desde </a:t>
            </a:r>
            <a:r>
              <a:rPr lang="pt-BR" sz="900" dirty="0" smtClean="0"/>
              <a:t>a última decisão</a:t>
            </a:r>
            <a:endParaRPr lang="pt-BR" sz="900" dirty="0"/>
          </a:p>
          <a:p>
            <a:pPr marL="381000" indent="-381000">
              <a:lnSpc>
                <a:spcPct val="90000"/>
              </a:lnSpc>
            </a:pPr>
            <a:r>
              <a:rPr lang="pt-BR" sz="1200" dirty="0" smtClean="0"/>
              <a:t>Solução (final)</a:t>
            </a:r>
            <a:endParaRPr lang="pt-BR" sz="1200" dirty="0"/>
          </a:p>
          <a:p>
            <a:pPr marL="571500" lvl="2" indent="-171450">
              <a:lnSpc>
                <a:spcPct val="90000"/>
              </a:lnSpc>
              <a:buFont typeface="Arial" pitchFamily="34" charset="0"/>
              <a:buChar char="•"/>
            </a:pPr>
            <a:r>
              <a:rPr lang="pt-B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Sistemas </a:t>
            </a:r>
            <a:r>
              <a:rPr lang="pt-B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envolvidos</a:t>
            </a:r>
          </a:p>
          <a:p>
            <a:pPr marL="571500" lvl="2" indent="-171450">
              <a:lnSpc>
                <a:spcPct val="90000"/>
              </a:lnSpc>
              <a:buFont typeface="Arial" pitchFamily="34" charset="0"/>
              <a:buChar char="•"/>
            </a:pPr>
            <a:r>
              <a:rPr lang="pt-B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Visão de arquitetura</a:t>
            </a:r>
          </a:p>
          <a:p>
            <a:pPr marL="571500" lvl="2" indent="-171450">
              <a:lnSpc>
                <a:spcPct val="90000"/>
              </a:lnSpc>
              <a:buFont typeface="Arial" pitchFamily="34" charset="0"/>
              <a:buChar char="•"/>
            </a:pPr>
            <a:r>
              <a:rPr lang="pt-BR" sz="1000" dirty="0"/>
              <a:t>Impactos na </a:t>
            </a:r>
            <a:r>
              <a:rPr lang="pt-BR" sz="1000" dirty="0" smtClean="0"/>
              <a:t>infraestrutura </a:t>
            </a:r>
            <a:r>
              <a:rPr lang="pt-BR" sz="1000" dirty="0"/>
              <a:t>e segurança de TI</a:t>
            </a:r>
          </a:p>
          <a:p>
            <a:pPr marL="571500" lvl="2" indent="-171450">
              <a:lnSpc>
                <a:spcPct val="90000"/>
              </a:lnSpc>
              <a:buFont typeface="Arial" pitchFamily="34" charset="0"/>
              <a:buChar char="•"/>
            </a:pPr>
            <a:r>
              <a:rPr lang="pt-BR" sz="1000" dirty="0"/>
              <a:t>Estratégia de </a:t>
            </a:r>
            <a:r>
              <a:rPr lang="pt-BR" sz="1000" dirty="0" smtClean="0"/>
              <a:t>disponibilização </a:t>
            </a:r>
            <a:r>
              <a:rPr lang="pt-BR" sz="1000" dirty="0"/>
              <a:t>(preliminar)</a:t>
            </a:r>
          </a:p>
          <a:p>
            <a:pPr marL="1219200" lvl="2" indent="-304800">
              <a:lnSpc>
                <a:spcPct val="90000"/>
              </a:lnSpc>
            </a:pPr>
            <a:r>
              <a:rPr lang="pt-B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Estratégia para </a:t>
            </a:r>
            <a:r>
              <a:rPr lang="pt-BR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migração (preliminar)</a:t>
            </a:r>
            <a:endParaRPr lang="pt-BR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219200" lvl="2" indent="-304800">
              <a:lnSpc>
                <a:spcPct val="90000"/>
              </a:lnSpc>
            </a:pPr>
            <a:r>
              <a:rPr lang="pt-B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Estratégia de </a:t>
            </a:r>
            <a:r>
              <a:rPr lang="pt-BR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transição (preliminar)</a:t>
            </a:r>
            <a:endParaRPr lang="pt-BR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81000" indent="-381000">
              <a:lnSpc>
                <a:spcPct val="90000"/>
              </a:lnSpc>
            </a:pPr>
            <a:r>
              <a:rPr lang="pt-BR" sz="1200" dirty="0"/>
              <a:t>Gestão de projetos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000" dirty="0"/>
              <a:t>Cronograma (final)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Orçamento (final)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000" dirty="0"/>
              <a:t>Lista de riscos (final)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000" dirty="0"/>
              <a:t>Necessidades de recursos (final)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000" dirty="0"/>
              <a:t>Lista de interessados (final</a:t>
            </a:r>
            <a:r>
              <a:rPr lang="pt-BR" sz="1000" dirty="0" smtClean="0"/>
              <a:t>)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Dependência de outros projetos</a:t>
            </a:r>
            <a:endParaRPr lang="pt-B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endParaRPr lang="pt-BR" sz="1000" dirty="0"/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endParaRPr lang="pt-BR" sz="1000" dirty="0"/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endParaRPr lang="pt-BR" sz="1000" dirty="0"/>
          </a:p>
          <a:p>
            <a:pPr marL="381000" indent="-381000">
              <a:lnSpc>
                <a:spcPct val="90000"/>
              </a:lnSpc>
              <a:buFontTx/>
              <a:buAutoNum type="arabicPeriod"/>
            </a:pPr>
            <a:endParaRPr lang="pt-BR" sz="1200" dirty="0"/>
          </a:p>
          <a:p>
            <a:pPr marL="381000" indent="-381000">
              <a:lnSpc>
                <a:spcPct val="90000"/>
              </a:lnSpc>
              <a:buFontTx/>
              <a:buAutoNum type="arabicPeriod"/>
            </a:pPr>
            <a:endParaRPr lang="pt-BR" sz="1200" dirty="0"/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endParaRPr lang="pt-BR" sz="1200" dirty="0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2564904"/>
            <a:ext cx="4191000" cy="3531096"/>
          </a:xfrm>
          <a:ln w="3175" cap="flat">
            <a:solidFill>
              <a:srgbClr val="777777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pt-BR" sz="1400" dirty="0"/>
              <a:t>Aprovar e congelar o escopo </a:t>
            </a:r>
            <a:r>
              <a:rPr lang="pt-BR" sz="1400" dirty="0" smtClean="0"/>
              <a:t>final.</a:t>
            </a:r>
            <a:endParaRPr lang="pt-BR" sz="1400" dirty="0"/>
          </a:p>
          <a:p>
            <a:pPr>
              <a:buFont typeface="Arial" pitchFamily="34" charset="0"/>
              <a:buChar char="•"/>
            </a:pPr>
            <a:r>
              <a:rPr lang="pt-BR" sz="1400" dirty="0"/>
              <a:t>Aprovar o desenho da </a:t>
            </a:r>
            <a:r>
              <a:rPr lang="pt-BR" sz="1400" dirty="0" smtClean="0"/>
              <a:t>solução.</a:t>
            </a:r>
            <a:endParaRPr lang="pt-BR" sz="1400" dirty="0"/>
          </a:p>
          <a:p>
            <a:pPr>
              <a:buFont typeface="Arial" pitchFamily="34" charset="0"/>
              <a:buChar char="•"/>
            </a:pPr>
            <a:r>
              <a:rPr lang="pt-BR" sz="1400" dirty="0"/>
              <a:t>Aprovar o cronograma e </a:t>
            </a:r>
            <a:r>
              <a:rPr lang="pt-BR" sz="1400" dirty="0" smtClean="0"/>
              <a:t>orçamento.</a:t>
            </a:r>
            <a:endParaRPr lang="pt-BR" sz="1400" dirty="0"/>
          </a:p>
          <a:p>
            <a:pPr>
              <a:buFont typeface="Arial" pitchFamily="34" charset="0"/>
              <a:buChar char="•"/>
            </a:pPr>
            <a:r>
              <a:rPr lang="pt-BR" sz="1400" dirty="0"/>
              <a:t>Garantir a alocação da equipe do </a:t>
            </a:r>
            <a:r>
              <a:rPr lang="pt-BR" sz="1400" dirty="0" smtClean="0"/>
              <a:t>projeto.</a:t>
            </a:r>
            <a:endParaRPr lang="pt-BR" sz="1400" dirty="0"/>
          </a:p>
          <a:p>
            <a:pPr>
              <a:buFont typeface="Arial" pitchFamily="34" charset="0"/>
              <a:buChar char="•"/>
            </a:pPr>
            <a:r>
              <a:rPr lang="pt-BR" sz="1400" dirty="0"/>
              <a:t>Garantir o envolvimento dos principais </a:t>
            </a:r>
            <a:r>
              <a:rPr lang="pt-BR" sz="1400" dirty="0" smtClean="0"/>
              <a:t>interessados.</a:t>
            </a:r>
            <a:endParaRPr lang="pt-BR" sz="1400" dirty="0"/>
          </a:p>
          <a:p>
            <a:pPr marL="381000" indent="-381000">
              <a:buFontTx/>
              <a:buAutoNum type="arabicPeriod"/>
            </a:pPr>
            <a:endParaRPr lang="pt-BR" sz="1400" dirty="0"/>
          </a:p>
          <a:p>
            <a:pPr marL="800100" lvl="1" indent="-342900">
              <a:buFontTx/>
              <a:buAutoNum type="arabicPeriod"/>
            </a:pPr>
            <a:endParaRPr lang="pt-BR" sz="1200" dirty="0"/>
          </a:p>
          <a:p>
            <a:pPr marL="381000" indent="-381000">
              <a:buFontTx/>
              <a:buAutoNum type="arabicPeriod"/>
            </a:pPr>
            <a:endParaRPr lang="pt-BR" sz="1400" dirty="0"/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381000" y="2217737"/>
            <a:ext cx="4100039" cy="296863"/>
          </a:xfrm>
          <a:prstGeom prst="rect">
            <a:avLst/>
          </a:prstGeom>
          <a:solidFill>
            <a:srgbClr val="FFCC66"/>
          </a:solidFill>
          <a:ln w="6350">
            <a:solidFill>
              <a:srgbClr val="77777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pt-BR" sz="1600" b="1"/>
              <a:t>Produtos de entrada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4648200" y="2214778"/>
            <a:ext cx="4204886" cy="296863"/>
          </a:xfrm>
          <a:prstGeom prst="rect">
            <a:avLst/>
          </a:prstGeom>
          <a:solidFill>
            <a:srgbClr val="CCFFCC"/>
          </a:solidFill>
          <a:ln w="6350">
            <a:solidFill>
              <a:srgbClr val="77777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pt-BR" sz="1600" b="1"/>
              <a:t>Decisões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381000" y="1412776"/>
            <a:ext cx="8472086" cy="762000"/>
          </a:xfrm>
          <a:prstGeom prst="rect">
            <a:avLst/>
          </a:prstGeom>
          <a:solidFill>
            <a:srgbClr val="FFFFFF"/>
          </a:solidFill>
          <a:ln w="3175">
            <a:solidFill>
              <a:srgbClr val="77777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marL="342900" indent="-342900" algn="ctr">
              <a:spcBef>
                <a:spcPct val="20000"/>
              </a:spcBef>
            </a:pPr>
            <a:r>
              <a:rPr lang="pt-BR" sz="1600" i="1" dirty="0"/>
              <a:t>Avaliar o escopo, a solução </a:t>
            </a:r>
            <a:r>
              <a:rPr lang="pt-BR" sz="1600" i="1" dirty="0" smtClean="0"/>
              <a:t>apresentada e </a:t>
            </a:r>
            <a:r>
              <a:rPr lang="pt-BR" sz="1600" i="1" dirty="0"/>
              <a:t>o planejamento final para </a:t>
            </a:r>
            <a:r>
              <a:rPr lang="pt-BR" sz="1600" i="1" dirty="0" smtClean="0"/>
              <a:t>o desenvolvimento da solução.</a:t>
            </a:r>
            <a:endParaRPr lang="pt-BR" sz="1600" i="1" dirty="0"/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6156176" y="839118"/>
            <a:ext cx="2696910" cy="311150"/>
          </a:xfrm>
          <a:prstGeom prst="rect">
            <a:avLst/>
          </a:prstGeom>
          <a:solidFill>
            <a:srgbClr val="FFFF99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r" eaLnBrk="0" hangingPunct="0"/>
            <a:r>
              <a:rPr lang="en-GB" sz="1200" b="1" dirty="0" err="1" smtClean="0"/>
              <a:t>Desenvolvimento</a:t>
            </a:r>
            <a:r>
              <a:rPr lang="en-GB" sz="1200" b="1" dirty="0" smtClean="0"/>
              <a:t> da </a:t>
            </a:r>
            <a:r>
              <a:rPr lang="en-GB" sz="1200" b="1" dirty="0" err="1" smtClean="0"/>
              <a:t>Solução</a:t>
            </a:r>
            <a:endParaRPr lang="en-GB" sz="1200" b="1" dirty="0"/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4261567" y="848159"/>
            <a:ext cx="1678585" cy="311150"/>
          </a:xfrm>
          <a:prstGeom prst="rect">
            <a:avLst/>
          </a:prstGeom>
          <a:solidFill>
            <a:schemeClr val="folHlink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GB" sz="1200" b="1" dirty="0" err="1" smtClean="0"/>
              <a:t>Planejamento</a:t>
            </a:r>
            <a:endParaRPr lang="en-GB" sz="1200" b="1" dirty="0"/>
          </a:p>
        </p:txBody>
      </p:sp>
      <p:sp>
        <p:nvSpPr>
          <p:cNvPr id="8200" name="AutoShape 8"/>
          <p:cNvSpPr>
            <a:spLocks noChangeArrowheads="1"/>
          </p:cNvSpPr>
          <p:nvPr/>
        </p:nvSpPr>
        <p:spPr bwMode="auto">
          <a:xfrm>
            <a:off x="5724128" y="717984"/>
            <a:ext cx="685800" cy="571500"/>
          </a:xfrm>
          <a:prstGeom prst="diamond">
            <a:avLst/>
          </a:prstGeom>
          <a:solidFill>
            <a:schemeClr val="folHlink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400" dirty="0" smtClean="0"/>
              <a:t>DDS</a:t>
            </a:r>
            <a:endParaRPr lang="pt-BR" sz="1400" dirty="0"/>
          </a:p>
        </p:txBody>
      </p:sp>
      <p:sp>
        <p:nvSpPr>
          <p:cNvPr id="1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4800" y="6248400"/>
            <a:ext cx="3043064" cy="457200"/>
          </a:xfrm>
        </p:spPr>
        <p:txBody>
          <a:bodyPr/>
          <a:lstStyle/>
          <a:p>
            <a:r>
              <a:rPr lang="pt-BR" smtClean="0"/>
              <a:t>Metodologia de Gerenciamento de Projetos de TI.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Número de Slid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21E23-7CB6-4189-9810-33624A4671F9}" type="slidenum">
              <a:rPr lang="pt-BR"/>
              <a:pPr/>
              <a:t>9</a:t>
            </a:fld>
            <a:endParaRPr lang="pt-BR"/>
          </a:p>
        </p:txBody>
      </p:sp>
      <p:sp>
        <p:nvSpPr>
          <p:cNvPr id="13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4800" y="6248400"/>
            <a:ext cx="2899048" cy="457200"/>
          </a:xfrm>
        </p:spPr>
        <p:txBody>
          <a:bodyPr/>
          <a:lstStyle/>
          <a:p>
            <a:r>
              <a:rPr lang="pt-BR" smtClean="0"/>
              <a:t>Metodologia de Gerenciamento de Projetos de TI.</a:t>
            </a:r>
            <a:endParaRPr lang="pt-BR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2636912"/>
            <a:ext cx="4191000" cy="3459088"/>
          </a:xfrm>
          <a:ln w="3175" cap="flat">
            <a:solidFill>
              <a:srgbClr val="777777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marL="381000" indent="-381000">
              <a:lnSpc>
                <a:spcPct val="90000"/>
              </a:lnSpc>
            </a:pPr>
            <a:r>
              <a:rPr lang="pt-BR" sz="1200" dirty="0"/>
              <a:t>Objetivos de negócio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000" dirty="0"/>
              <a:t>Escopo e limitações (refinados)</a:t>
            </a:r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r>
              <a:rPr lang="pt-BR" sz="900" dirty="0"/>
              <a:t>Mudanças no escopo desde </a:t>
            </a:r>
            <a:r>
              <a:rPr lang="pt-BR" sz="900" dirty="0" smtClean="0"/>
              <a:t>a última decisão</a:t>
            </a:r>
            <a:endParaRPr lang="pt-BR" sz="900" dirty="0"/>
          </a:p>
          <a:p>
            <a:pPr marL="381000" indent="-381000">
              <a:lnSpc>
                <a:spcPct val="90000"/>
              </a:lnSpc>
            </a:pPr>
            <a:r>
              <a:rPr lang="pt-BR" sz="1200" dirty="0" smtClean="0"/>
              <a:t>Solução</a:t>
            </a:r>
            <a:endParaRPr lang="pt-BR" sz="1200" dirty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000" dirty="0" smtClean="0"/>
              <a:t>Solução </a:t>
            </a:r>
            <a:r>
              <a:rPr lang="pt-BR" sz="1000" dirty="0"/>
              <a:t>(refinada)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Resultados de testes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000" dirty="0"/>
              <a:t>Estratégia de </a:t>
            </a:r>
            <a:r>
              <a:rPr lang="pt-BR" sz="1000" dirty="0" smtClean="0"/>
              <a:t>validação</a:t>
            </a:r>
            <a:endParaRPr lang="pt-BR" sz="1000" dirty="0">
              <a:solidFill>
                <a:srgbClr val="B2B2B2"/>
              </a:solidFill>
            </a:endParaRP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000" dirty="0"/>
              <a:t>Estratégia de </a:t>
            </a:r>
            <a:r>
              <a:rPr lang="pt-BR" sz="1000" dirty="0" smtClean="0"/>
              <a:t>disponibilização </a:t>
            </a:r>
            <a:r>
              <a:rPr lang="pt-BR" sz="1000" dirty="0"/>
              <a:t>(final)</a:t>
            </a:r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r>
              <a:rPr lang="pt-B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Estratégia para migração </a:t>
            </a:r>
          </a:p>
          <a:p>
            <a:pPr lvl="2">
              <a:lnSpc>
                <a:spcPct val="90000"/>
              </a:lnSpc>
              <a:buFont typeface="Arial" pitchFamily="34" charset="0"/>
              <a:buChar char="•"/>
            </a:pPr>
            <a:r>
              <a:rPr lang="pt-B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Estratégia de transição 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000" dirty="0"/>
              <a:t>Estrutura de suporte e manutenção (preliminar)</a:t>
            </a:r>
            <a:endParaRPr lang="pt-BR" sz="1000" dirty="0">
              <a:solidFill>
                <a:srgbClr val="B2B2B2"/>
              </a:solidFill>
            </a:endParaRPr>
          </a:p>
          <a:p>
            <a:pPr marL="381000" indent="-381000">
              <a:lnSpc>
                <a:spcPct val="90000"/>
              </a:lnSpc>
            </a:pPr>
            <a:r>
              <a:rPr lang="pt-BR" sz="1200" dirty="0"/>
              <a:t>Gestão de projetos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000" dirty="0"/>
              <a:t>Cronograma (final)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Orçamento (final)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000" dirty="0"/>
              <a:t>Lista de riscos (final)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000" dirty="0"/>
              <a:t>Necessidades de recursos (final)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000" dirty="0"/>
              <a:t>Lista de interessados (final)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pt-B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Dependência de outros projetos</a:t>
            </a:r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endParaRPr lang="pt-BR" sz="1000" dirty="0"/>
          </a:p>
          <a:p>
            <a:pPr marL="381000" indent="-381000">
              <a:lnSpc>
                <a:spcPct val="90000"/>
              </a:lnSpc>
              <a:buFontTx/>
              <a:buAutoNum type="arabicPeriod"/>
            </a:pPr>
            <a:endParaRPr lang="pt-BR" sz="1200" dirty="0"/>
          </a:p>
          <a:p>
            <a:pPr marL="381000" indent="-381000">
              <a:lnSpc>
                <a:spcPct val="90000"/>
              </a:lnSpc>
              <a:buFontTx/>
              <a:buAutoNum type="arabicPeriod"/>
            </a:pPr>
            <a:endParaRPr lang="pt-BR" sz="1200" dirty="0"/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endParaRPr lang="pt-BR" sz="1200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821854"/>
            <a:ext cx="4114800" cy="457200"/>
          </a:xfrm>
        </p:spPr>
        <p:txBody>
          <a:bodyPr/>
          <a:lstStyle/>
          <a:p>
            <a:r>
              <a:rPr lang="pt-BR" sz="2000" dirty="0" smtClean="0"/>
              <a:t>DV </a:t>
            </a:r>
            <a:r>
              <a:rPr lang="pt-BR" sz="2000" dirty="0"/>
              <a:t>– </a:t>
            </a:r>
            <a:r>
              <a:rPr lang="pt-BR" sz="2000" dirty="0" smtClean="0"/>
              <a:t>Decisão de Validação</a:t>
            </a:r>
            <a:endParaRPr lang="pt-BR" sz="2000" dirty="0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2636912"/>
            <a:ext cx="4191000" cy="3459088"/>
          </a:xfrm>
          <a:ln w="3175" cap="flat">
            <a:solidFill>
              <a:srgbClr val="777777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pt-BR" sz="1400" dirty="0"/>
              <a:t>Aprovar a qualidade da solução </a:t>
            </a:r>
            <a:r>
              <a:rPr lang="pt-BR" sz="1400" dirty="0" smtClean="0"/>
              <a:t>desenvolvida.</a:t>
            </a:r>
            <a:endParaRPr lang="pt-BR" sz="1400" dirty="0"/>
          </a:p>
          <a:p>
            <a:pPr lvl="1">
              <a:buFont typeface="Arial" pitchFamily="34" charset="0"/>
              <a:buChar char="•"/>
            </a:pPr>
            <a:r>
              <a:rPr lang="pt-BR" sz="1200" dirty="0"/>
              <a:t>Cobertura </a:t>
            </a:r>
            <a:r>
              <a:rPr lang="pt-BR" sz="1200" dirty="0" smtClean="0"/>
              <a:t>das necessidades /  especificações.</a:t>
            </a:r>
            <a:endParaRPr lang="pt-BR" sz="1200" dirty="0"/>
          </a:p>
          <a:p>
            <a:pPr lvl="1">
              <a:buFont typeface="Arial" pitchFamily="34" charset="0"/>
              <a:buChar char="•"/>
            </a:pPr>
            <a:r>
              <a:rPr lang="pt-BR" sz="1200" dirty="0"/>
              <a:t>Aderência aos padrões de qualidade e </a:t>
            </a:r>
            <a:r>
              <a:rPr lang="pt-BR" sz="1200" dirty="0" smtClean="0"/>
              <a:t>segurança.</a:t>
            </a:r>
            <a:endParaRPr lang="pt-BR" sz="1200" dirty="0"/>
          </a:p>
          <a:p>
            <a:pPr lvl="1">
              <a:buFont typeface="Arial" pitchFamily="34" charset="0"/>
              <a:buChar char="•"/>
            </a:pPr>
            <a:r>
              <a:rPr lang="pt-BR" sz="1200" dirty="0"/>
              <a:t>Impacto dos defeitos </a:t>
            </a:r>
            <a:r>
              <a:rPr lang="pt-BR" sz="1200" dirty="0" smtClean="0"/>
              <a:t>residuais.</a:t>
            </a:r>
            <a:endParaRPr lang="pt-BR" sz="1200" dirty="0"/>
          </a:p>
          <a:p>
            <a:pPr>
              <a:buFont typeface="Arial" pitchFamily="34" charset="0"/>
              <a:buChar char="•"/>
            </a:pPr>
            <a:r>
              <a:rPr lang="pt-BR" sz="1400" dirty="0"/>
              <a:t>Aprovar o início </a:t>
            </a:r>
            <a:r>
              <a:rPr lang="pt-BR" sz="1400" dirty="0" smtClean="0"/>
              <a:t>de validação </a:t>
            </a:r>
            <a:r>
              <a:rPr lang="pt-BR" sz="1400" dirty="0"/>
              <a:t>da </a:t>
            </a:r>
            <a:r>
              <a:rPr lang="pt-BR" sz="1400" dirty="0" smtClean="0"/>
              <a:t>solução.</a:t>
            </a:r>
            <a:endParaRPr lang="pt-BR" sz="1400" dirty="0"/>
          </a:p>
          <a:p>
            <a:pPr>
              <a:buFont typeface="Arial" pitchFamily="34" charset="0"/>
              <a:buChar char="•"/>
            </a:pPr>
            <a:endParaRPr lang="pt-BR" sz="1400" dirty="0"/>
          </a:p>
          <a:p>
            <a:pPr marL="800100" lvl="1" indent="-342900">
              <a:buFontTx/>
              <a:buAutoNum type="arabicPeriod"/>
            </a:pPr>
            <a:endParaRPr lang="pt-BR" sz="1200" dirty="0"/>
          </a:p>
          <a:p>
            <a:pPr marL="381000" indent="-381000">
              <a:buFontTx/>
              <a:buAutoNum type="arabicPeriod"/>
            </a:pPr>
            <a:endParaRPr lang="pt-BR" sz="1400" dirty="0"/>
          </a:p>
          <a:p>
            <a:pPr marL="381000" indent="-381000">
              <a:buFontTx/>
              <a:buAutoNum type="arabicPeriod"/>
            </a:pPr>
            <a:endParaRPr lang="pt-BR" sz="1400" dirty="0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304800" y="2251868"/>
            <a:ext cx="4191000" cy="296863"/>
          </a:xfrm>
          <a:prstGeom prst="rect">
            <a:avLst/>
          </a:prstGeom>
          <a:solidFill>
            <a:srgbClr val="FFCC66"/>
          </a:solidFill>
          <a:ln w="6350">
            <a:solidFill>
              <a:srgbClr val="77777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pt-BR" sz="1600" b="1"/>
              <a:t>Produtos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4629069" y="2251867"/>
            <a:ext cx="4191000" cy="296863"/>
          </a:xfrm>
          <a:prstGeom prst="rect">
            <a:avLst/>
          </a:prstGeom>
          <a:solidFill>
            <a:srgbClr val="CCFFCC"/>
          </a:solidFill>
          <a:ln w="6350">
            <a:solidFill>
              <a:srgbClr val="77777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indent="-342900" algn="ctr">
              <a:spcBef>
                <a:spcPct val="20000"/>
              </a:spcBef>
            </a:pPr>
            <a:r>
              <a:rPr lang="pt-BR" sz="1600" b="1"/>
              <a:t>Decisões</a:t>
            </a: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304800" y="1412776"/>
            <a:ext cx="8515672" cy="762000"/>
          </a:xfrm>
          <a:prstGeom prst="rect">
            <a:avLst/>
          </a:prstGeom>
          <a:solidFill>
            <a:srgbClr val="FFFFFF"/>
          </a:solidFill>
          <a:ln w="3175">
            <a:solidFill>
              <a:srgbClr val="77777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marL="342900" indent="-342900" algn="ctr">
              <a:spcBef>
                <a:spcPct val="20000"/>
              </a:spcBef>
            </a:pPr>
            <a:r>
              <a:rPr lang="pt-BR" sz="1600" i="1" dirty="0"/>
              <a:t>Avaliar se a </a:t>
            </a:r>
            <a:r>
              <a:rPr lang="pt-BR" sz="1600" i="1" dirty="0" smtClean="0"/>
              <a:t>solução está </a:t>
            </a:r>
            <a:r>
              <a:rPr lang="pt-BR" sz="1600" i="1" dirty="0"/>
              <a:t>pronta para início </a:t>
            </a:r>
            <a:r>
              <a:rPr lang="pt-BR" sz="1600" i="1" dirty="0" smtClean="0"/>
              <a:t>de validação pelos usuários-chaves.</a:t>
            </a:r>
            <a:endParaRPr lang="pt-BR" sz="1600" i="1" dirty="0"/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7524328" y="894879"/>
            <a:ext cx="1314872" cy="311150"/>
          </a:xfrm>
          <a:prstGeom prst="rect">
            <a:avLst/>
          </a:prstGeom>
          <a:solidFill>
            <a:srgbClr val="33CC33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GB" sz="1200" b="1" dirty="0" err="1" smtClean="0"/>
              <a:t>Validação</a:t>
            </a:r>
            <a:endParaRPr lang="en-GB" sz="1200" b="1" dirty="0"/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4788024" y="894879"/>
            <a:ext cx="2520279" cy="311150"/>
          </a:xfrm>
          <a:prstGeom prst="rect">
            <a:avLst/>
          </a:prstGeom>
          <a:solidFill>
            <a:srgbClr val="FFFF99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eaLnBrk="0" hangingPunct="0"/>
            <a:r>
              <a:rPr lang="en-GB" sz="1200" b="1" dirty="0" err="1" smtClean="0"/>
              <a:t>Desenvolvimento</a:t>
            </a:r>
            <a:r>
              <a:rPr lang="en-GB" sz="1200" b="1" dirty="0" smtClean="0"/>
              <a:t> da </a:t>
            </a:r>
            <a:r>
              <a:rPr lang="en-GB" sz="1200" b="1" dirty="0" err="1" smtClean="0"/>
              <a:t>solução</a:t>
            </a:r>
            <a:endParaRPr lang="en-GB" sz="1200" b="1" dirty="0"/>
          </a:p>
        </p:txBody>
      </p:sp>
      <p:sp>
        <p:nvSpPr>
          <p:cNvPr id="9225" name="AutoShape 9"/>
          <p:cNvSpPr>
            <a:spLocks noChangeArrowheads="1"/>
          </p:cNvSpPr>
          <p:nvPr/>
        </p:nvSpPr>
        <p:spPr bwMode="auto">
          <a:xfrm>
            <a:off x="7092280" y="764704"/>
            <a:ext cx="685800" cy="571500"/>
          </a:xfrm>
          <a:prstGeom prst="diamond">
            <a:avLst/>
          </a:prstGeom>
          <a:solidFill>
            <a:srgbClr val="FFFF99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sz="1400" dirty="0" smtClean="0"/>
              <a:t>DV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trutura padrão">
  <a:themeElements>
    <a:clrScheme name="Estrutura padrão 8">
      <a:dk1>
        <a:srgbClr val="000000"/>
      </a:dk1>
      <a:lt1>
        <a:srgbClr val="FFFFEF"/>
      </a:lt1>
      <a:dk2>
        <a:srgbClr val="006600"/>
      </a:dk2>
      <a:lt2>
        <a:srgbClr val="666633"/>
      </a:lt2>
      <a:accent1>
        <a:srgbClr val="339933"/>
      </a:accent1>
      <a:accent2>
        <a:srgbClr val="800000"/>
      </a:accent2>
      <a:accent3>
        <a:srgbClr val="FFFFF6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Estrutura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8">
        <a:dk1>
          <a:srgbClr val="000000"/>
        </a:dk1>
        <a:lt1>
          <a:srgbClr val="FFFFEF"/>
        </a:lt1>
        <a:dk2>
          <a:srgbClr val="0066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F6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6457</TotalTime>
  <Words>1402</Words>
  <Application>Microsoft Office PowerPoint</Application>
  <PresentationFormat>Apresentação na tela (4:3)</PresentationFormat>
  <Paragraphs>370</Paragraphs>
  <Slides>16</Slides>
  <Notes>16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Estrutura padrão</vt:lpstr>
      <vt:lpstr>Metodologia de Gerenciamento de Projetos de TI</vt:lpstr>
      <vt:lpstr>Introdução</vt:lpstr>
      <vt:lpstr>CGP – Comitê Gestor do Projeto</vt:lpstr>
      <vt:lpstr>Usuários chaves</vt:lpstr>
      <vt:lpstr>Fases e decisões do ciclo de vida</vt:lpstr>
      <vt:lpstr>DAV – Decisão de Alinhamento e Viabilidade</vt:lpstr>
      <vt:lpstr>DAP – Decisão de Abertura do Projeto</vt:lpstr>
      <vt:lpstr>DDS - Decisão de Desenvolvimento da Solução</vt:lpstr>
      <vt:lpstr>DV – Decisão de Validação</vt:lpstr>
      <vt:lpstr>DD – Decisão de Disponibilização</vt:lpstr>
      <vt:lpstr>DEP – Decisão de Encerramento do Projeto</vt:lpstr>
      <vt:lpstr>DOC – Decisão de Operação Continuada</vt:lpstr>
      <vt:lpstr>Exemplos de adaptações do processo</vt:lpstr>
      <vt:lpstr>Exemplos de adaptações do processo</vt:lpstr>
      <vt:lpstr>Exemplos de adaptações do processo</vt:lpstr>
      <vt:lpstr>Dúvidas?</vt:lpstr>
    </vt:vector>
  </TitlesOfParts>
  <Company>SOF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lfsmonteiro</dc:creator>
  <cp:lastModifiedBy>minc</cp:lastModifiedBy>
  <cp:revision>233</cp:revision>
  <dcterms:created xsi:type="dcterms:W3CDTF">2011-06-13T13:05:30Z</dcterms:created>
  <dcterms:modified xsi:type="dcterms:W3CDTF">2015-06-03T12:44:52Z</dcterms:modified>
</cp:coreProperties>
</file>