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95" r:id="rId11"/>
    <p:sldId id="287" r:id="rId12"/>
    <p:sldId id="292" r:id="rId13"/>
    <p:sldId id="289" r:id="rId14"/>
    <p:sldId id="290" r:id="rId15"/>
    <p:sldId id="291" r:id="rId16"/>
    <p:sldId id="293" r:id="rId17"/>
    <p:sldId id="294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6" r:id="rId26"/>
    <p:sldId id="269" r:id="rId27"/>
    <p:sldId id="270" r:id="rId28"/>
    <p:sldId id="302" r:id="rId29"/>
    <p:sldId id="303" r:id="rId30"/>
    <p:sldId id="304" r:id="rId31"/>
    <p:sldId id="305" r:id="rId32"/>
    <p:sldId id="306" r:id="rId33"/>
    <p:sldId id="264" r:id="rId34"/>
    <p:sldId id="296" r:id="rId35"/>
    <p:sldId id="297" r:id="rId36"/>
    <p:sldId id="298" r:id="rId37"/>
    <p:sldId id="299" r:id="rId38"/>
    <p:sldId id="300" r:id="rId39"/>
    <p:sldId id="301" r:id="rId40"/>
    <p:sldId id="288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3399FF"/>
    <a:srgbClr val="FFFF99"/>
    <a:srgbClr val="66FF66"/>
    <a:srgbClr val="33CC33"/>
    <a:srgbClr val="00CC00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76" autoAdjust="0"/>
    <p:restoredTop sz="90922" autoAdjust="0"/>
  </p:normalViewPr>
  <p:slideViewPr>
    <p:cSldViewPr>
      <p:cViewPr varScale="1">
        <p:scale>
          <a:sx n="114" d="100"/>
          <a:sy n="114" d="100"/>
        </p:scale>
        <p:origin x="-3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18.xml"/><Relationship Id="rId1" Type="http://schemas.openxmlformats.org/officeDocument/2006/relationships/slide" Target="slides/slide1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7807-E7EB-41D9-A7D0-64154610D88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96707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0BF33-D5E6-48AB-805B-EAF4EFEB3A4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95861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59A63-FC4F-48B0-939A-ED11AA6E3939}" type="slidenum">
              <a:rPr lang="pt-BR"/>
              <a:pPr/>
              <a:t>13</a:t>
            </a:fld>
            <a:endParaRPr lang="pt-B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B9ADF-A1FD-4618-99CD-785AABC5EC04}" type="slidenum">
              <a:rPr lang="pt-BR"/>
              <a:pPr/>
              <a:t>23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2E28E-E1FB-4670-A27D-DB336FEE0922}" type="slidenum">
              <a:rPr lang="pt-BR"/>
              <a:pPr/>
              <a:t>24</a:t>
            </a:fld>
            <a:endParaRPr lang="pt-B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DAB18-971B-4ABD-BF86-EF2D18F7260A}" type="slidenum">
              <a:rPr lang="pt-BR"/>
              <a:pPr/>
              <a:t>25</a:t>
            </a:fld>
            <a:endParaRPr lang="pt-BR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45A83-C74D-432D-96D9-C07C2C78BF90}" type="slidenum">
              <a:rPr lang="pt-BR"/>
              <a:pPr/>
              <a:t>26</a:t>
            </a:fld>
            <a:endParaRPr lang="pt-BR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11889-B1E2-47B8-943F-485256E390D9}" type="slidenum">
              <a:rPr lang="pt-BR"/>
              <a:pPr/>
              <a:t>27</a:t>
            </a:fld>
            <a:endParaRPr lang="pt-B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030B6-3C9E-40EE-8797-C53CC49802AA}" type="slidenum">
              <a:rPr lang="pt-BR"/>
              <a:pPr/>
              <a:t>33</a:t>
            </a:fld>
            <a:endParaRPr lang="pt-BR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20E3A-D146-42E9-B06C-0E1030ABEA98}" type="slidenum">
              <a:rPr lang="pt-BR"/>
              <a:pPr/>
              <a:t>14</a:t>
            </a:fld>
            <a:endParaRPr lang="pt-BR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20E3A-D146-42E9-B06C-0E1030ABEA98}" type="slidenum">
              <a:rPr lang="pt-BR"/>
              <a:pPr/>
              <a:t>15</a:t>
            </a:fld>
            <a:endParaRPr lang="pt-BR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36133-BE93-4E72-98A3-80B8B5D18925}" type="slidenum">
              <a:rPr lang="pt-BR"/>
              <a:pPr/>
              <a:t>16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4F623-7557-4E39-BB20-FF4F90C2AF06}" type="slidenum">
              <a:rPr lang="pt-BR"/>
              <a:pPr/>
              <a:t>18</a:t>
            </a:fld>
            <a:endParaRPr lang="pt-BR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0206-1C85-471F-AFAA-FA7893E0717D}" type="slidenum">
              <a:rPr lang="pt-BR"/>
              <a:pPr/>
              <a:t>19</a:t>
            </a:fld>
            <a:endParaRPr lang="pt-BR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147F9-74E7-4B4B-9DE1-8188259A1012}" type="slidenum">
              <a:rPr lang="pt-BR"/>
              <a:pPr/>
              <a:t>20</a:t>
            </a:fld>
            <a:endParaRPr lang="pt-BR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B6314-C49A-4CA4-8E9A-1B146EA141CF}" type="slidenum">
              <a:rPr lang="pt-BR"/>
              <a:pPr/>
              <a:t>21</a:t>
            </a:fld>
            <a:endParaRPr lang="pt-B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B7B4B-E53D-4755-A5B1-01EC94BFE3EC}" type="slidenum">
              <a:rPr lang="pt-BR"/>
              <a:pPr/>
              <a:t>22</a:t>
            </a:fld>
            <a:endParaRPr lang="pt-B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600">
                <a:solidFill>
                  <a:srgbClr val="002060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711679-49EC-420E-9AA5-2E06919C4EC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736C8C-814E-4657-8B09-F9E91E327AE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8990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Metodologia de Gerenciamento de Projetos de TI.</a:t>
            </a:r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5196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D5CC7-9E51-48E6-8B1F-1654A6276B00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403104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Metodologia de Gerenciamento de Projetos de TI.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7631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4393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7857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A2BE12-DCC7-4FAC-8889-647E8C40F40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pt-BR" smtClean="0"/>
              <a:t>Metodologia de Gerenciamento de Projetos de TI.</a:t>
            </a:r>
            <a:endParaRPr lang="pt-BR"/>
          </a:p>
        </p:txBody>
      </p:sp>
      <p:pic>
        <p:nvPicPr>
          <p:cNvPr id="13" name="Picture 18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2696"/>
            <a:ext cx="8293100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Conteúdo 9"/>
          <p:cNvSpPr txBox="1">
            <a:spLocks/>
          </p:cNvSpPr>
          <p:nvPr userDrawn="1"/>
        </p:nvSpPr>
        <p:spPr>
          <a:xfrm>
            <a:off x="3779912" y="6381328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400" b="1" dirty="0" smtClean="0"/>
              <a:t>9 de julho de 2012</a:t>
            </a:r>
            <a:endParaRPr lang="pt-BR" sz="1400" b="1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25450" y="188640"/>
            <a:ext cx="829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Ministério da Cultura</a:t>
            </a: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P%20-%20Marco%20de%20Abertura%20de%20Projeto.ppt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epti@mc.gov.b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2924944"/>
            <a:ext cx="825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MGP-TI do </a:t>
            </a:r>
            <a:r>
              <a:rPr lang="pt-BR" sz="3600" b="1" dirty="0" smtClean="0"/>
              <a:t>MinC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890717"/>
            <a:ext cx="7227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Coordenação Geral de Tecnologia da Informação</a:t>
            </a:r>
            <a:endParaRPr lang="pt-BR" sz="2800" dirty="0"/>
          </a:p>
          <a:p>
            <a:pPr algn="ctr"/>
            <a:r>
              <a:rPr lang="pt-BR" sz="2800" dirty="0" smtClean="0"/>
              <a:t>Coordenação de Governança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692621" y="5733256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CGTI. 21/07/2015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743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36C8C-814E-4657-8B09-F9E91E327AE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23528" y="692696"/>
            <a:ext cx="8534400" cy="457200"/>
          </a:xfrm>
        </p:spPr>
        <p:txBody>
          <a:bodyPr/>
          <a:lstStyle/>
          <a:p>
            <a:r>
              <a:rPr lang="pt-BR" dirty="0" smtClean="0"/>
              <a:t>PMBOK e PRINCE2: Algumas diferenças 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95536" y="1340768"/>
          <a:ext cx="828092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952328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Designação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PMBOK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PRINCE2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Organização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dirty="0" smtClean="0"/>
                        <a:t>Áreas de Conhecimento, Ciclo de Vida, Processos e Ferramentas e Técnicas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pt-BR" dirty="0" smtClean="0"/>
                        <a:t>Princípios, Componentes ou Temas e Processos.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Orientação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Autoridade e Responsabilidade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Sponsor</a:t>
                      </a:r>
                      <a:r>
                        <a:rPr lang="pt-BR" dirty="0" smtClean="0"/>
                        <a:t> (Patrocinador)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Conselho de Projeto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Abordagem mais dependente do patrocinador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Abordagem de senso comum (CP)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Diz....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que Fazer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Como Fazer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Planejamento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Orientado a atividade ou 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Orientado a 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 relacionam e se complementam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Corpo de conhecimentos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3"/>
          <p:cNvSpPr txBox="1">
            <a:spLocks noChangeArrowheads="1"/>
          </p:cNvSpPr>
          <p:nvPr/>
        </p:nvSpPr>
        <p:spPr bwMode="auto">
          <a:xfrm>
            <a:off x="1865955" y="823912"/>
            <a:ext cx="4398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b="1" dirty="0"/>
              <a:t>Ciclo de Vida de Projetos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3851275" y="1961356"/>
            <a:ext cx="0" cy="4131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79388" y="2643262"/>
            <a:ext cx="1152525" cy="626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/>
              <a:t>Iniciação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124075" y="2643262"/>
            <a:ext cx="1584325" cy="626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/>
              <a:t>Planejamento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39975" y="3919612"/>
            <a:ext cx="1152525" cy="626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/>
              <a:t>Execução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1788" y="3919612"/>
            <a:ext cx="1431925" cy="626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/>
              <a:t>Monitoração e Controle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331913" y="5310262"/>
            <a:ext cx="1584325" cy="626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/>
              <a:t>Encerramento</a:t>
            </a:r>
          </a:p>
        </p:txBody>
      </p:sp>
      <p:cxnSp>
        <p:nvCxnSpPr>
          <p:cNvPr id="14" name="Conector de seta reta 13"/>
          <p:cNvCxnSpPr>
            <a:stCxn id="8" idx="3"/>
            <a:endCxn id="9" idx="1"/>
          </p:cNvCxnSpPr>
          <p:nvPr/>
        </p:nvCxnSpPr>
        <p:spPr>
          <a:xfrm>
            <a:off x="1331913" y="2956756"/>
            <a:ext cx="792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9" idx="2"/>
            <a:endCxn id="10" idx="0"/>
          </p:cNvCxnSpPr>
          <p:nvPr/>
        </p:nvCxnSpPr>
        <p:spPr>
          <a:xfrm>
            <a:off x="2916238" y="3270250"/>
            <a:ext cx="0" cy="64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1" idx="3"/>
            <a:endCxn id="10" idx="1"/>
          </p:cNvCxnSpPr>
          <p:nvPr/>
        </p:nvCxnSpPr>
        <p:spPr>
          <a:xfrm>
            <a:off x="1763713" y="4233106"/>
            <a:ext cx="576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0"/>
            <a:endCxn id="9" idx="1"/>
          </p:cNvCxnSpPr>
          <p:nvPr/>
        </p:nvCxnSpPr>
        <p:spPr>
          <a:xfrm flipV="1">
            <a:off x="1047751" y="2956756"/>
            <a:ext cx="1076324" cy="96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1" idx="2"/>
            <a:endCxn id="12" idx="1"/>
          </p:cNvCxnSpPr>
          <p:nvPr/>
        </p:nvCxnSpPr>
        <p:spPr>
          <a:xfrm>
            <a:off x="1047751" y="4546600"/>
            <a:ext cx="284162" cy="1077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4" name="CaixaDeTexto 61"/>
          <p:cNvSpPr txBox="1">
            <a:spLocks noChangeArrowheads="1"/>
          </p:cNvSpPr>
          <p:nvPr/>
        </p:nvSpPr>
        <p:spPr bwMode="auto">
          <a:xfrm>
            <a:off x="1224916" y="1628800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/>
              <a:t>PMBOK</a:t>
            </a:r>
          </a:p>
        </p:txBody>
      </p:sp>
      <p:sp>
        <p:nvSpPr>
          <p:cNvPr id="15375" name="CaixaDeTexto 62"/>
          <p:cNvSpPr txBox="1">
            <a:spLocks noChangeArrowheads="1"/>
          </p:cNvSpPr>
          <p:nvPr/>
        </p:nvSpPr>
        <p:spPr bwMode="auto">
          <a:xfrm>
            <a:off x="5680427" y="1730375"/>
            <a:ext cx="1274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/>
              <a:t>PRINCE2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498975" y="2636912"/>
            <a:ext cx="1152525" cy="626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/>
              <a:t>Pré-Projeto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6443663" y="2636912"/>
            <a:ext cx="1584325" cy="626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/>
              <a:t>Iniciação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4651375" y="3913262"/>
            <a:ext cx="1431925" cy="626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/>
              <a:t>Estágios de Execução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651500" y="5303912"/>
            <a:ext cx="1584325" cy="626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/>
              <a:t>Encerramento</a:t>
            </a:r>
          </a:p>
        </p:txBody>
      </p:sp>
      <p:cxnSp>
        <p:nvCxnSpPr>
          <p:cNvPr id="46" name="Conector de seta reta 45"/>
          <p:cNvCxnSpPr>
            <a:stCxn id="39" idx="3"/>
            <a:endCxn id="40" idx="1"/>
          </p:cNvCxnSpPr>
          <p:nvPr/>
        </p:nvCxnSpPr>
        <p:spPr>
          <a:xfrm>
            <a:off x="5651500" y="2950406"/>
            <a:ext cx="7921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0"/>
            <a:endCxn id="40" idx="1"/>
          </p:cNvCxnSpPr>
          <p:nvPr/>
        </p:nvCxnSpPr>
        <p:spPr>
          <a:xfrm flipV="1">
            <a:off x="5367338" y="2950406"/>
            <a:ext cx="1076325" cy="96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44" idx="2"/>
            <a:endCxn id="45" idx="1"/>
          </p:cNvCxnSpPr>
          <p:nvPr/>
        </p:nvCxnSpPr>
        <p:spPr>
          <a:xfrm>
            <a:off x="5367338" y="4540250"/>
            <a:ext cx="284162" cy="1077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>
            <a:off x="6011863" y="4040807"/>
            <a:ext cx="504825" cy="468313"/>
          </a:xfrm>
          <a:prstGeom prst="arc">
            <a:avLst>
              <a:gd name="adj1" fmla="val 12890407"/>
              <a:gd name="adj2" fmla="val 849600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exto Explicativo 2 (Ênfase) 2"/>
          <p:cNvSpPr/>
          <p:nvPr/>
        </p:nvSpPr>
        <p:spPr>
          <a:xfrm>
            <a:off x="6732588" y="3625850"/>
            <a:ext cx="2311400" cy="104457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493"/>
              <a:gd name="adj6" fmla="val -334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200" b="1" dirty="0">
                <a:solidFill>
                  <a:schemeClr val="tx1"/>
                </a:solidFill>
              </a:rPr>
              <a:t>Controlando uma fase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200" b="1" dirty="0">
                <a:solidFill>
                  <a:schemeClr val="tx1"/>
                </a:solidFill>
              </a:rPr>
              <a:t>Gerenciando Limites de Fases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200" b="1" dirty="0">
                <a:solidFill>
                  <a:schemeClr val="tx1"/>
                </a:solidFill>
              </a:rPr>
              <a:t>Gerenciando a entrega de produtos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352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 reto 42"/>
          <p:cNvCxnSpPr/>
          <p:nvPr/>
        </p:nvCxnSpPr>
        <p:spPr>
          <a:xfrm>
            <a:off x="6584950" y="2420343"/>
            <a:ext cx="3175" cy="3455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1547813" y="1340843"/>
            <a:ext cx="7127875" cy="10144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pt-B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pt-BR" b="1" dirty="0">
                <a:solidFill>
                  <a:srgbClr val="FF0000"/>
                </a:solidFill>
              </a:rPr>
              <a:t>Dirigindo um Projeto </a:t>
            </a:r>
            <a:r>
              <a:rPr lang="pt-BR" b="1" dirty="0" smtClean="0">
                <a:solidFill>
                  <a:srgbClr val="FF0000"/>
                </a:solidFill>
              </a:rPr>
              <a:t>(</a:t>
            </a:r>
            <a:r>
              <a:rPr lang="pt-BR" b="1" dirty="0" err="1" smtClean="0">
                <a:solidFill>
                  <a:srgbClr val="FF0000"/>
                </a:solidFill>
              </a:rPr>
              <a:t>Directing</a:t>
            </a:r>
            <a:r>
              <a:rPr lang="pt-BR" b="1" dirty="0" smtClean="0">
                <a:solidFill>
                  <a:srgbClr val="FF0000"/>
                </a:solidFill>
              </a:rPr>
              <a:t> a Project)</a:t>
            </a:r>
            <a:endParaRPr lang="pt-BR" b="1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pt-BR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pt-BR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pt-BR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75" name="Conector de seta reta 74"/>
          <p:cNvCxnSpPr/>
          <p:nvPr/>
        </p:nvCxnSpPr>
        <p:spPr>
          <a:xfrm>
            <a:off x="4987925" y="2198093"/>
            <a:ext cx="0" cy="16383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354513" y="2267943"/>
            <a:ext cx="0" cy="156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395288" y="1267818"/>
            <a:ext cx="842486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95288" y="2420343"/>
            <a:ext cx="842486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95288" y="4509493"/>
            <a:ext cx="842486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84213" y="548680"/>
            <a:ext cx="8135937" cy="532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755" name="CaixaDeTexto 11"/>
          <p:cNvSpPr txBox="1">
            <a:spLocks noChangeArrowheads="1"/>
          </p:cNvSpPr>
          <p:nvPr/>
        </p:nvSpPr>
        <p:spPr bwMode="auto">
          <a:xfrm rot="-5400000">
            <a:off x="130175" y="594718"/>
            <a:ext cx="5492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 b="1" dirty="0" smtClean="0"/>
              <a:t>MinC</a:t>
            </a:r>
            <a:r>
              <a:rPr lang="pt-BR" altLang="pt-BR" sz="1100" b="1" dirty="0"/>
              <a:t>, CTI, PDTI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84213" y="750094"/>
            <a:ext cx="935037" cy="3746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000" b="1" dirty="0"/>
              <a:t>Proposição de Projeto</a:t>
            </a:r>
          </a:p>
        </p:txBody>
      </p:sp>
      <p:sp>
        <p:nvSpPr>
          <p:cNvPr id="31757" name="CaixaDeTexto 15"/>
          <p:cNvSpPr txBox="1">
            <a:spLocks noChangeArrowheads="1"/>
          </p:cNvSpPr>
          <p:nvPr/>
        </p:nvSpPr>
        <p:spPr bwMode="auto">
          <a:xfrm rot="-5400000">
            <a:off x="794" y="1508324"/>
            <a:ext cx="765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100" b="1"/>
              <a:t>Direção CGP</a:t>
            </a:r>
          </a:p>
        </p:txBody>
      </p:sp>
      <p:sp>
        <p:nvSpPr>
          <p:cNvPr id="31758" name="CaixaDeTexto 16"/>
          <p:cNvSpPr txBox="1">
            <a:spLocks noChangeArrowheads="1"/>
          </p:cNvSpPr>
          <p:nvPr/>
        </p:nvSpPr>
        <p:spPr bwMode="auto">
          <a:xfrm rot="-5400000">
            <a:off x="-423862" y="3104555"/>
            <a:ext cx="1657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100" b="1"/>
              <a:t>Gerência :   Líder do Projeto</a:t>
            </a:r>
          </a:p>
        </p:txBody>
      </p:sp>
      <p:sp>
        <p:nvSpPr>
          <p:cNvPr id="31759" name="CaixaDeTexto 17"/>
          <p:cNvSpPr txBox="1">
            <a:spLocks noChangeArrowheads="1"/>
          </p:cNvSpPr>
          <p:nvPr/>
        </p:nvSpPr>
        <p:spPr bwMode="auto">
          <a:xfrm rot="-5400000">
            <a:off x="22225" y="5120681"/>
            <a:ext cx="7651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100" b="1"/>
              <a:t>Entrega</a:t>
            </a:r>
          </a:p>
        </p:txBody>
      </p:sp>
      <p:sp>
        <p:nvSpPr>
          <p:cNvPr id="19" name="Retângulo de cantos arredondados 18"/>
          <p:cNvSpPr/>
          <p:nvPr/>
        </p:nvSpPr>
        <p:spPr>
          <a:xfrm rot="16200000">
            <a:off x="185738" y="2067918"/>
            <a:ext cx="1857375" cy="5746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rgbClr val="FF0000"/>
                </a:solidFill>
              </a:rPr>
              <a:t>Viabilidade projeto (</a:t>
            </a:r>
            <a:r>
              <a:rPr lang="pt-BR" sz="1200" b="1" dirty="0" err="1">
                <a:solidFill>
                  <a:srgbClr val="FF0000"/>
                </a:solidFill>
              </a:rPr>
              <a:t>Starting</a:t>
            </a:r>
            <a:r>
              <a:rPr lang="pt-BR" sz="1200" b="1" dirty="0">
                <a:solidFill>
                  <a:srgbClr val="FF0000"/>
                </a:solidFill>
              </a:rPr>
              <a:t> </a:t>
            </a:r>
            <a:r>
              <a:rPr lang="pt-BR" sz="1200" b="1" dirty="0" err="1">
                <a:solidFill>
                  <a:srgbClr val="FF0000"/>
                </a:solidFill>
              </a:rPr>
              <a:t>Up</a:t>
            </a:r>
            <a:r>
              <a:rPr lang="pt-BR" sz="1200" b="1" dirty="0">
                <a:solidFill>
                  <a:srgbClr val="FF0000"/>
                </a:solidFill>
              </a:rPr>
              <a:t> a Project)</a:t>
            </a:r>
          </a:p>
        </p:txBody>
      </p:sp>
      <p:cxnSp>
        <p:nvCxnSpPr>
          <p:cNvPr id="25" name="Conector de seta reta 24"/>
          <p:cNvCxnSpPr>
            <a:stCxn id="14" idx="2"/>
          </p:cNvCxnSpPr>
          <p:nvPr/>
        </p:nvCxnSpPr>
        <p:spPr>
          <a:xfrm>
            <a:off x="1150938" y="1124744"/>
            <a:ext cx="0" cy="3603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 rot="16200000">
            <a:off x="819150" y="3222030"/>
            <a:ext cx="177165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100" b="1" dirty="0"/>
              <a:t>Documento de viabilidade-Elabora DAP</a:t>
            </a:r>
          </a:p>
        </p:txBody>
      </p:sp>
      <p:cxnSp>
        <p:nvCxnSpPr>
          <p:cNvPr id="29" name="Conector angulado 28"/>
          <p:cNvCxnSpPr>
            <a:stCxn id="19" idx="1"/>
            <a:endCxn id="27" idx="0"/>
          </p:cNvCxnSpPr>
          <p:nvPr/>
        </p:nvCxnSpPr>
        <p:spPr>
          <a:xfrm rot="16200000" flipH="1">
            <a:off x="1212056" y="3186312"/>
            <a:ext cx="166687" cy="361950"/>
          </a:xfrm>
          <a:prstGeom prst="bentConnector4">
            <a:avLst>
              <a:gd name="adj1" fmla="val 95723"/>
              <a:gd name="adj2" fmla="val 43287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7" idx="3"/>
          </p:cNvCxnSpPr>
          <p:nvPr/>
        </p:nvCxnSpPr>
        <p:spPr>
          <a:xfrm flipV="1">
            <a:off x="1704975" y="2106018"/>
            <a:ext cx="0" cy="458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619250" y="1723430"/>
            <a:ext cx="649288" cy="3825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Autoriza DAP</a:t>
            </a:r>
          </a:p>
        </p:txBody>
      </p:sp>
      <p:sp>
        <p:nvSpPr>
          <p:cNvPr id="36" name="Retângulo de cantos arredondados 35"/>
          <p:cNvSpPr/>
          <p:nvPr/>
        </p:nvSpPr>
        <p:spPr>
          <a:xfrm rot="16200000">
            <a:off x="1643856" y="2971999"/>
            <a:ext cx="1152525" cy="338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100" b="1" dirty="0"/>
              <a:t>Projeto inicia</a:t>
            </a:r>
          </a:p>
        </p:txBody>
      </p:sp>
      <p:cxnSp>
        <p:nvCxnSpPr>
          <p:cNvPr id="37" name="Conector de seta reta 36"/>
          <p:cNvCxnSpPr>
            <a:endCxn id="36" idx="3"/>
          </p:cNvCxnSpPr>
          <p:nvPr/>
        </p:nvCxnSpPr>
        <p:spPr>
          <a:xfrm>
            <a:off x="2220913" y="2106018"/>
            <a:ext cx="0" cy="458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de cantos arredondados 38"/>
          <p:cNvSpPr/>
          <p:nvPr/>
        </p:nvSpPr>
        <p:spPr>
          <a:xfrm>
            <a:off x="2046288" y="3817343"/>
            <a:ext cx="857250" cy="547687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b="1" dirty="0">
                <a:solidFill>
                  <a:srgbClr val="FF0000"/>
                </a:solidFill>
              </a:rPr>
              <a:t>Iniciando o Projeto</a:t>
            </a:r>
          </a:p>
          <a:p>
            <a:pPr algn="ctr">
              <a:defRPr/>
            </a:pPr>
            <a:r>
              <a:rPr lang="pt-BR" sz="900" b="1" dirty="0">
                <a:solidFill>
                  <a:srgbClr val="FF0000"/>
                </a:solidFill>
              </a:rPr>
              <a:t>(</a:t>
            </a:r>
            <a:r>
              <a:rPr lang="pt-BR" sz="900" b="1" dirty="0" err="1">
                <a:solidFill>
                  <a:srgbClr val="FF0000"/>
                </a:solidFill>
              </a:rPr>
              <a:t>Initiating</a:t>
            </a:r>
            <a:r>
              <a:rPr lang="pt-BR" sz="900" b="1" dirty="0">
                <a:solidFill>
                  <a:srgbClr val="FF0000"/>
                </a:solidFill>
              </a:rPr>
              <a:t> a Project)</a:t>
            </a:r>
          </a:p>
        </p:txBody>
      </p:sp>
      <p:cxnSp>
        <p:nvCxnSpPr>
          <p:cNvPr id="3" name="Conector de seta reta 2"/>
          <p:cNvCxnSpPr>
            <a:stCxn id="36" idx="1"/>
          </p:cNvCxnSpPr>
          <p:nvPr/>
        </p:nvCxnSpPr>
        <p:spPr>
          <a:xfrm flipH="1">
            <a:off x="2219325" y="3717330"/>
            <a:ext cx="1588" cy="100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 rot="16200000">
            <a:off x="2158206" y="2991049"/>
            <a:ext cx="1152525" cy="338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100" b="1" dirty="0"/>
              <a:t>Planeja e elabora  DDS</a:t>
            </a:r>
          </a:p>
        </p:txBody>
      </p:sp>
      <p:cxnSp>
        <p:nvCxnSpPr>
          <p:cNvPr id="9" name="Conector de seta reta 8"/>
          <p:cNvCxnSpPr>
            <a:endCxn id="24" idx="1"/>
          </p:cNvCxnSpPr>
          <p:nvPr/>
        </p:nvCxnSpPr>
        <p:spPr>
          <a:xfrm flipV="1">
            <a:off x="2735263" y="3736380"/>
            <a:ext cx="0" cy="80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2409825" y="1723430"/>
            <a:ext cx="649288" cy="3825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Autoriza DDS</a:t>
            </a:r>
          </a:p>
        </p:txBody>
      </p:sp>
      <p:cxnSp>
        <p:nvCxnSpPr>
          <p:cNvPr id="11" name="Conector de seta reta 10"/>
          <p:cNvCxnSpPr>
            <a:stCxn id="24" idx="3"/>
          </p:cNvCxnSpPr>
          <p:nvPr/>
        </p:nvCxnSpPr>
        <p:spPr>
          <a:xfrm flipV="1">
            <a:off x="2735263" y="2106018"/>
            <a:ext cx="0" cy="47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 rot="16200000">
            <a:off x="2648744" y="2989462"/>
            <a:ext cx="1152525" cy="3381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dirty="0">
                <a:solidFill>
                  <a:schemeClr val="bg1"/>
                </a:solidFill>
              </a:rPr>
              <a:t>Desenvolvimento  Solução aprovado</a:t>
            </a:r>
          </a:p>
        </p:txBody>
      </p:sp>
      <p:cxnSp>
        <p:nvCxnSpPr>
          <p:cNvPr id="13" name="Conector angulado 12"/>
          <p:cNvCxnSpPr>
            <a:endCxn id="31" idx="3"/>
          </p:cNvCxnSpPr>
          <p:nvPr/>
        </p:nvCxnSpPr>
        <p:spPr>
          <a:xfrm rot="16200000" flipH="1">
            <a:off x="2809082" y="2165549"/>
            <a:ext cx="666750" cy="166687"/>
          </a:xfrm>
          <a:prstGeom prst="bentConnector3">
            <a:avLst>
              <a:gd name="adj1" fmla="val 2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3565525" y="3817343"/>
            <a:ext cx="1546225" cy="5476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dirty="0">
                <a:solidFill>
                  <a:srgbClr val="FF0000"/>
                </a:solidFill>
              </a:rPr>
              <a:t>Controlando uma Fase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634288" y="3874493"/>
            <a:ext cx="898525" cy="547687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b="1" dirty="0">
                <a:solidFill>
                  <a:srgbClr val="FF0000"/>
                </a:solidFill>
              </a:rPr>
              <a:t>Encerrando um projeto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3419475" y="4676180"/>
            <a:ext cx="1585913" cy="112236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900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pt-BR" sz="900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pt-BR" sz="900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pt-BR" sz="9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pt-BR" sz="900" dirty="0">
                <a:solidFill>
                  <a:srgbClr val="FF0000"/>
                </a:solidFill>
              </a:rPr>
              <a:t>Gerenciando entregas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1979613" y="2420343"/>
            <a:ext cx="4762" cy="3455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2987675" y="2420343"/>
            <a:ext cx="4763" cy="3455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1" name="CaixaDeTexto 17"/>
          <p:cNvSpPr txBox="1">
            <a:spLocks noChangeArrowheads="1"/>
          </p:cNvSpPr>
          <p:nvPr/>
        </p:nvSpPr>
        <p:spPr bwMode="auto">
          <a:xfrm>
            <a:off x="712788" y="5949280"/>
            <a:ext cx="8418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 dirty="0"/>
              <a:t>Pré-projeto</a:t>
            </a:r>
          </a:p>
        </p:txBody>
      </p:sp>
      <p:sp>
        <p:nvSpPr>
          <p:cNvPr id="31782" name="CaixaDeTexto 43"/>
          <p:cNvSpPr txBox="1">
            <a:spLocks noChangeArrowheads="1"/>
          </p:cNvSpPr>
          <p:nvPr/>
        </p:nvSpPr>
        <p:spPr bwMode="auto">
          <a:xfrm>
            <a:off x="1979613" y="5960393"/>
            <a:ext cx="9781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 dirty="0"/>
              <a:t>Planejamento</a:t>
            </a:r>
          </a:p>
        </p:txBody>
      </p:sp>
      <p:sp>
        <p:nvSpPr>
          <p:cNvPr id="31783" name="CaixaDeTexto 44"/>
          <p:cNvSpPr txBox="1">
            <a:spLocks noChangeArrowheads="1"/>
          </p:cNvSpPr>
          <p:nvPr/>
        </p:nvSpPr>
        <p:spPr bwMode="auto">
          <a:xfrm>
            <a:off x="3163888" y="5973093"/>
            <a:ext cx="18325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 dirty="0"/>
              <a:t>Desenvolvimento da Solução</a:t>
            </a:r>
          </a:p>
        </p:txBody>
      </p:sp>
      <p:sp>
        <p:nvSpPr>
          <p:cNvPr id="31784" name="CaixaDeTexto 45"/>
          <p:cNvSpPr txBox="1">
            <a:spLocks noChangeArrowheads="1"/>
          </p:cNvSpPr>
          <p:nvPr/>
        </p:nvSpPr>
        <p:spPr bwMode="auto">
          <a:xfrm>
            <a:off x="5580063" y="5973093"/>
            <a:ext cx="7377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 dirty="0"/>
              <a:t>Validação</a:t>
            </a:r>
          </a:p>
        </p:txBody>
      </p:sp>
      <p:sp>
        <p:nvSpPr>
          <p:cNvPr id="31785" name="CaixaDeTexto 46"/>
          <p:cNvSpPr txBox="1">
            <a:spLocks noChangeArrowheads="1"/>
          </p:cNvSpPr>
          <p:nvPr/>
        </p:nvSpPr>
        <p:spPr bwMode="auto">
          <a:xfrm>
            <a:off x="6563554" y="5974680"/>
            <a:ext cx="11047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100" dirty="0"/>
              <a:t>Disponibilização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7767638" y="5949280"/>
            <a:ext cx="126841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900" dirty="0"/>
              <a:t>Encerramento e Operação Assistida</a:t>
            </a:r>
          </a:p>
        </p:txBody>
      </p:sp>
      <p:cxnSp>
        <p:nvCxnSpPr>
          <p:cNvPr id="49" name="Conector reto 48"/>
          <p:cNvCxnSpPr/>
          <p:nvPr/>
        </p:nvCxnSpPr>
        <p:spPr>
          <a:xfrm>
            <a:off x="7519988" y="2420343"/>
            <a:ext cx="4762" cy="3455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5287963" y="2420343"/>
            <a:ext cx="4762" cy="3455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3490913" y="4747618"/>
            <a:ext cx="649287" cy="4810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b="1" dirty="0"/>
              <a:t>Pacotes de Trabalho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4283968" y="4747618"/>
            <a:ext cx="649287" cy="4810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b="1" dirty="0"/>
              <a:t>Pacote de Trabalho Concluído</a:t>
            </a:r>
          </a:p>
        </p:txBody>
      </p:sp>
      <p:cxnSp>
        <p:nvCxnSpPr>
          <p:cNvPr id="33" name="Conector de seta reta 32"/>
          <p:cNvCxnSpPr>
            <a:endCxn id="51" idx="0"/>
          </p:cNvCxnSpPr>
          <p:nvPr/>
        </p:nvCxnSpPr>
        <p:spPr>
          <a:xfrm>
            <a:off x="3814763" y="4365030"/>
            <a:ext cx="1587" cy="38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2" idx="0"/>
          </p:cNvCxnSpPr>
          <p:nvPr/>
        </p:nvCxnSpPr>
        <p:spPr>
          <a:xfrm flipH="1" flipV="1">
            <a:off x="4607818" y="4365030"/>
            <a:ext cx="1587" cy="38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39" idx="3"/>
            <a:endCxn id="38" idx="1"/>
          </p:cNvCxnSpPr>
          <p:nvPr/>
        </p:nvCxnSpPr>
        <p:spPr>
          <a:xfrm flipV="1">
            <a:off x="2903538" y="3283943"/>
            <a:ext cx="798512" cy="808037"/>
          </a:xfrm>
          <a:prstGeom prst="bentConnector3">
            <a:avLst>
              <a:gd name="adj1" fmla="val 69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31" idx="1"/>
          </p:cNvCxnSpPr>
          <p:nvPr/>
        </p:nvCxnSpPr>
        <p:spPr>
          <a:xfrm rot="16200000" flipH="1">
            <a:off x="3155950" y="3803056"/>
            <a:ext cx="477837" cy="341312"/>
          </a:xfrm>
          <a:prstGeom prst="bentConnector3">
            <a:avLst>
              <a:gd name="adj1" fmla="val 99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3821113" y="1758355"/>
            <a:ext cx="649287" cy="5254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800" b="1" dirty="0">
                <a:solidFill>
                  <a:schemeClr val="bg1"/>
                </a:solidFill>
              </a:rPr>
              <a:t>Autoriza DV e Próxima Fase</a:t>
            </a:r>
          </a:p>
        </p:txBody>
      </p:sp>
      <p:cxnSp>
        <p:nvCxnSpPr>
          <p:cNvPr id="21508" name="Conector angulado 21507"/>
          <p:cNvCxnSpPr>
            <a:stCxn id="38" idx="0"/>
            <a:endCxn id="71" idx="1"/>
          </p:cNvCxnSpPr>
          <p:nvPr/>
        </p:nvCxnSpPr>
        <p:spPr>
          <a:xfrm rot="16200000" flipV="1">
            <a:off x="3507581" y="2335412"/>
            <a:ext cx="989013" cy="361950"/>
          </a:xfrm>
          <a:prstGeom prst="bentConnector4">
            <a:avLst>
              <a:gd name="adj1" fmla="val 36726"/>
              <a:gd name="adj2" fmla="val 1954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de cantos arredondados 61"/>
          <p:cNvSpPr/>
          <p:nvPr/>
        </p:nvSpPr>
        <p:spPr>
          <a:xfrm rot="16200000">
            <a:off x="5824538" y="2980730"/>
            <a:ext cx="1152525" cy="32067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b="1" dirty="0"/>
              <a:t>Valida Entrega elabora DD</a:t>
            </a:r>
          </a:p>
        </p:txBody>
      </p:sp>
      <p:sp>
        <p:nvSpPr>
          <p:cNvPr id="64" name="Retângulo de cantos arredondados 63"/>
          <p:cNvSpPr/>
          <p:nvPr/>
        </p:nvSpPr>
        <p:spPr>
          <a:xfrm rot="16200000">
            <a:off x="5004594" y="2991049"/>
            <a:ext cx="1152525" cy="338137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b="1" dirty="0"/>
              <a:t>Realiza  testes</a:t>
            </a:r>
          </a:p>
        </p:txBody>
      </p:sp>
      <p:sp>
        <p:nvSpPr>
          <p:cNvPr id="21" name="Losango 20"/>
          <p:cNvSpPr/>
          <p:nvPr/>
        </p:nvSpPr>
        <p:spPr>
          <a:xfrm>
            <a:off x="5364163" y="3934818"/>
            <a:ext cx="492125" cy="430212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23" name="Conector de seta reta 22"/>
          <p:cNvCxnSpPr>
            <a:stCxn id="64" idx="1"/>
            <a:endCxn id="21" idx="0"/>
          </p:cNvCxnSpPr>
          <p:nvPr/>
        </p:nvCxnSpPr>
        <p:spPr>
          <a:xfrm>
            <a:off x="5580857" y="3736380"/>
            <a:ext cx="29369" cy="198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21" idx="2"/>
            <a:endCxn id="62" idx="1"/>
          </p:cNvCxnSpPr>
          <p:nvPr/>
        </p:nvCxnSpPr>
        <p:spPr>
          <a:xfrm rot="5400000" flipH="1" flipV="1">
            <a:off x="5681663" y="3645892"/>
            <a:ext cx="647700" cy="790575"/>
          </a:xfrm>
          <a:prstGeom prst="bentConnector3">
            <a:avLst>
              <a:gd name="adj1" fmla="val -13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02" name="CaixaDeTexto 45"/>
          <p:cNvSpPr txBox="1">
            <a:spLocks noChangeArrowheads="1"/>
          </p:cNvSpPr>
          <p:nvPr/>
        </p:nvSpPr>
        <p:spPr bwMode="auto">
          <a:xfrm>
            <a:off x="5867400" y="4206280"/>
            <a:ext cx="2381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/>
              <a:t>S</a:t>
            </a:r>
          </a:p>
        </p:txBody>
      </p:sp>
      <p:sp>
        <p:nvSpPr>
          <p:cNvPr id="70" name="Retângulo de cantos arredondados 69"/>
          <p:cNvSpPr/>
          <p:nvPr/>
        </p:nvSpPr>
        <p:spPr>
          <a:xfrm rot="16200000">
            <a:off x="5425281" y="3003750"/>
            <a:ext cx="1152525" cy="30956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Realiza Correções</a:t>
            </a:r>
          </a:p>
        </p:txBody>
      </p:sp>
      <p:cxnSp>
        <p:nvCxnSpPr>
          <p:cNvPr id="55" name="Conector angulado 54"/>
          <p:cNvCxnSpPr>
            <a:stCxn id="21" idx="3"/>
            <a:endCxn id="70" idx="1"/>
          </p:cNvCxnSpPr>
          <p:nvPr/>
        </p:nvCxnSpPr>
        <p:spPr>
          <a:xfrm flipV="1">
            <a:off x="5856288" y="3734793"/>
            <a:ext cx="144462" cy="415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70" idx="0"/>
            <a:endCxn id="64" idx="2"/>
          </p:cNvCxnSpPr>
          <p:nvPr/>
        </p:nvCxnSpPr>
        <p:spPr>
          <a:xfrm flipH="1">
            <a:off x="5749925" y="3158530"/>
            <a:ext cx="968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6299200" y="1794868"/>
            <a:ext cx="739775" cy="3825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b="1" dirty="0"/>
              <a:t>Autoriza DD</a:t>
            </a:r>
          </a:p>
        </p:txBody>
      </p:sp>
      <p:cxnSp>
        <p:nvCxnSpPr>
          <p:cNvPr id="21507" name="Conector de seta reta 21506"/>
          <p:cNvCxnSpPr>
            <a:stCxn id="62" idx="3"/>
          </p:cNvCxnSpPr>
          <p:nvPr/>
        </p:nvCxnSpPr>
        <p:spPr>
          <a:xfrm flipH="1" flipV="1">
            <a:off x="6400800" y="2177455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de cantos arredondados 81"/>
          <p:cNvSpPr/>
          <p:nvPr/>
        </p:nvSpPr>
        <p:spPr>
          <a:xfrm rot="16200000">
            <a:off x="6351588" y="2872780"/>
            <a:ext cx="1152525" cy="53657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Disponibiliza Infra e  coloca em produção</a:t>
            </a:r>
          </a:p>
        </p:txBody>
      </p:sp>
      <p:cxnSp>
        <p:nvCxnSpPr>
          <p:cNvPr id="21510" name="Conector de seta reta 21509"/>
          <p:cNvCxnSpPr>
            <a:endCxn id="82" idx="3"/>
          </p:cNvCxnSpPr>
          <p:nvPr/>
        </p:nvCxnSpPr>
        <p:spPr>
          <a:xfrm>
            <a:off x="6927850" y="2177455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 rot="16200000">
            <a:off x="6791325" y="3055343"/>
            <a:ext cx="1152525" cy="1682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800" b="1" dirty="0"/>
              <a:t>AO e Elabora DEP</a:t>
            </a:r>
          </a:p>
        </p:txBody>
      </p:sp>
      <p:sp>
        <p:nvSpPr>
          <p:cNvPr id="87" name="Losango 86"/>
          <p:cNvSpPr/>
          <p:nvPr/>
        </p:nvSpPr>
        <p:spPr>
          <a:xfrm>
            <a:off x="6694488" y="3934818"/>
            <a:ext cx="492125" cy="430212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9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4" name="Conector angulado 21516"/>
          <p:cNvCxnSpPr>
            <a:stCxn id="87" idx="2"/>
            <a:endCxn id="86" idx="1"/>
          </p:cNvCxnSpPr>
          <p:nvPr/>
        </p:nvCxnSpPr>
        <p:spPr>
          <a:xfrm rot="5400000" flipH="1" flipV="1">
            <a:off x="6829425" y="3826868"/>
            <a:ext cx="649287" cy="427038"/>
          </a:xfrm>
          <a:prstGeom prst="bentConnector3">
            <a:avLst>
              <a:gd name="adj1" fmla="val -151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0" name="Conector de seta reta 21519"/>
          <p:cNvCxnSpPr>
            <a:stCxn id="82" idx="1"/>
            <a:endCxn id="87" idx="0"/>
          </p:cNvCxnSpPr>
          <p:nvPr/>
        </p:nvCxnSpPr>
        <p:spPr>
          <a:xfrm>
            <a:off x="6927850" y="3717330"/>
            <a:ext cx="12700" cy="21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2" name="Conector angulado 21521"/>
          <p:cNvCxnSpPr>
            <a:stCxn id="87" idx="3"/>
          </p:cNvCxnSpPr>
          <p:nvPr/>
        </p:nvCxnSpPr>
        <p:spPr>
          <a:xfrm flipH="1" flipV="1">
            <a:off x="7154863" y="3687168"/>
            <a:ext cx="31750" cy="463550"/>
          </a:xfrm>
          <a:prstGeom prst="bentConnector4">
            <a:avLst>
              <a:gd name="adj1" fmla="val -265720"/>
              <a:gd name="adj2" fmla="val 732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15" name="CaixaDeTexto 95"/>
          <p:cNvSpPr txBox="1">
            <a:spLocks noChangeArrowheads="1"/>
          </p:cNvSpPr>
          <p:nvPr/>
        </p:nvSpPr>
        <p:spPr bwMode="auto">
          <a:xfrm>
            <a:off x="7067550" y="4249143"/>
            <a:ext cx="2381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/>
              <a:t>S</a:t>
            </a:r>
          </a:p>
        </p:txBody>
      </p:sp>
      <p:sp>
        <p:nvSpPr>
          <p:cNvPr id="31816" name="CaixaDeTexto 96"/>
          <p:cNvSpPr txBox="1">
            <a:spLocks noChangeArrowheads="1"/>
          </p:cNvSpPr>
          <p:nvPr/>
        </p:nvSpPr>
        <p:spPr bwMode="auto">
          <a:xfrm>
            <a:off x="5727700" y="3874493"/>
            <a:ext cx="2587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/>
              <a:t>N</a:t>
            </a:r>
          </a:p>
        </p:txBody>
      </p:sp>
      <p:sp>
        <p:nvSpPr>
          <p:cNvPr id="31817" name="CaixaDeTexto 97"/>
          <p:cNvSpPr txBox="1">
            <a:spLocks noChangeArrowheads="1"/>
          </p:cNvSpPr>
          <p:nvPr/>
        </p:nvSpPr>
        <p:spPr bwMode="auto">
          <a:xfrm>
            <a:off x="7024688" y="3874493"/>
            <a:ext cx="2587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/>
              <a:t>N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7283450" y="1815505"/>
            <a:ext cx="1249363" cy="3825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b="1" dirty="0"/>
              <a:t>Autoriza DEP</a:t>
            </a:r>
          </a:p>
        </p:txBody>
      </p:sp>
      <p:sp>
        <p:nvSpPr>
          <p:cNvPr id="100" name="Retângulo de cantos arredondados 99"/>
          <p:cNvSpPr/>
          <p:nvPr/>
        </p:nvSpPr>
        <p:spPr>
          <a:xfrm rot="16200000">
            <a:off x="7165181" y="2954537"/>
            <a:ext cx="1152525" cy="338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00" b="1" dirty="0"/>
              <a:t>Encerramento prematuro</a:t>
            </a:r>
          </a:p>
        </p:txBody>
      </p:sp>
      <p:sp>
        <p:nvSpPr>
          <p:cNvPr id="101" name="Retângulo de cantos arredondados 100"/>
          <p:cNvSpPr/>
          <p:nvPr/>
        </p:nvSpPr>
        <p:spPr>
          <a:xfrm rot="16200000">
            <a:off x="7799388" y="2815630"/>
            <a:ext cx="1152525" cy="600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b="1" dirty="0">
                <a:solidFill>
                  <a:schemeClr val="bg1"/>
                </a:solidFill>
              </a:rPr>
              <a:t>Lições aprendidas, Histórico de Projeto e Operação Assistida</a:t>
            </a:r>
          </a:p>
        </p:txBody>
      </p:sp>
      <p:cxnSp>
        <p:nvCxnSpPr>
          <p:cNvPr id="21525" name="Conector angulado 21524"/>
          <p:cNvCxnSpPr>
            <a:stCxn id="35" idx="3"/>
            <a:endCxn id="40" idx="2"/>
          </p:cNvCxnSpPr>
          <p:nvPr/>
        </p:nvCxnSpPr>
        <p:spPr>
          <a:xfrm>
            <a:off x="5111750" y="4091980"/>
            <a:ext cx="2971800" cy="330200"/>
          </a:xfrm>
          <a:prstGeom prst="bentConnector4">
            <a:avLst>
              <a:gd name="adj1" fmla="val 8075"/>
              <a:gd name="adj2" fmla="val 1690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3" name="Conector de seta reta 21532"/>
          <p:cNvCxnSpPr>
            <a:stCxn id="86" idx="3"/>
          </p:cNvCxnSpPr>
          <p:nvPr/>
        </p:nvCxnSpPr>
        <p:spPr>
          <a:xfrm flipH="1" flipV="1">
            <a:off x="7340600" y="2198093"/>
            <a:ext cx="26988" cy="36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8" name="Conector de seta reta 21537"/>
          <p:cNvCxnSpPr>
            <a:endCxn id="100" idx="3"/>
          </p:cNvCxnSpPr>
          <p:nvPr/>
        </p:nvCxnSpPr>
        <p:spPr>
          <a:xfrm>
            <a:off x="7740650" y="2177455"/>
            <a:ext cx="0" cy="3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8" name="Conector de seta reta 21547"/>
          <p:cNvCxnSpPr>
            <a:stCxn id="100" idx="1"/>
          </p:cNvCxnSpPr>
          <p:nvPr/>
        </p:nvCxnSpPr>
        <p:spPr>
          <a:xfrm flipH="1">
            <a:off x="7740650" y="3699868"/>
            <a:ext cx="0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0" name="Conector de seta reta 21549"/>
          <p:cNvCxnSpPr>
            <a:endCxn id="101" idx="1"/>
          </p:cNvCxnSpPr>
          <p:nvPr/>
        </p:nvCxnSpPr>
        <p:spPr>
          <a:xfrm flipH="1" flipV="1">
            <a:off x="8375651" y="3691930"/>
            <a:ext cx="12773" cy="169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5" name="Conector de seta reta 21554"/>
          <p:cNvCxnSpPr>
            <a:stCxn id="101" idx="3"/>
          </p:cNvCxnSpPr>
          <p:nvPr/>
        </p:nvCxnSpPr>
        <p:spPr>
          <a:xfrm flipH="1" flipV="1">
            <a:off x="8375650" y="2198093"/>
            <a:ext cx="0" cy="341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9" name="Conector de seta reta 21558"/>
          <p:cNvCxnSpPr>
            <a:stCxn id="41" idx="3"/>
            <a:endCxn id="21557" idx="1"/>
          </p:cNvCxnSpPr>
          <p:nvPr/>
        </p:nvCxnSpPr>
        <p:spPr>
          <a:xfrm flipV="1">
            <a:off x="5005388" y="5095926"/>
            <a:ext cx="454025" cy="141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tângulo 133"/>
          <p:cNvSpPr/>
          <p:nvPr/>
        </p:nvSpPr>
        <p:spPr>
          <a:xfrm>
            <a:off x="4511675" y="1847255"/>
            <a:ext cx="1355725" cy="3825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050" dirty="0">
                <a:solidFill>
                  <a:schemeClr val="tx1"/>
                </a:solidFill>
              </a:rPr>
              <a:t>Fornece instruções Ad Hoc</a:t>
            </a:r>
          </a:p>
        </p:txBody>
      </p:sp>
      <p:cxnSp>
        <p:nvCxnSpPr>
          <p:cNvPr id="65" name="Conector de seta reta 64"/>
          <p:cNvCxnSpPr>
            <a:endCxn id="38" idx="2"/>
          </p:cNvCxnSpPr>
          <p:nvPr/>
        </p:nvCxnSpPr>
        <p:spPr>
          <a:xfrm flipV="1">
            <a:off x="4183063" y="3556993"/>
            <a:ext cx="0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de cantos arredondados 37"/>
          <p:cNvSpPr/>
          <p:nvPr/>
        </p:nvSpPr>
        <p:spPr>
          <a:xfrm>
            <a:off x="3702050" y="3010893"/>
            <a:ext cx="962025" cy="5461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800" dirty="0">
                <a:solidFill>
                  <a:srgbClr val="FF0000"/>
                </a:solidFill>
              </a:rPr>
              <a:t>Gerenciando limites de fases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3565525" y="2491780"/>
            <a:ext cx="1168400" cy="42703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800" dirty="0">
                <a:solidFill>
                  <a:schemeClr val="bg1"/>
                </a:solidFill>
              </a:rPr>
              <a:t>Relatório da fase</a:t>
            </a:r>
          </a:p>
          <a:p>
            <a:pPr algn="ctr">
              <a:defRPr/>
            </a:pPr>
            <a:r>
              <a:rPr lang="pt-BR" sz="800" dirty="0">
                <a:solidFill>
                  <a:schemeClr val="bg1"/>
                </a:solidFill>
              </a:rPr>
              <a:t>Plano próxima fase</a:t>
            </a:r>
          </a:p>
          <a:p>
            <a:pPr algn="ctr">
              <a:defRPr/>
            </a:pPr>
            <a:r>
              <a:rPr lang="pt-BR" sz="800" dirty="0">
                <a:solidFill>
                  <a:schemeClr val="bg1"/>
                </a:solidFill>
              </a:rPr>
              <a:t>DV elaborada</a:t>
            </a:r>
          </a:p>
        </p:txBody>
      </p:sp>
      <p:sp>
        <p:nvSpPr>
          <p:cNvPr id="148" name="Retângulo de cantos arredondados 147"/>
          <p:cNvSpPr/>
          <p:nvPr/>
        </p:nvSpPr>
        <p:spPr>
          <a:xfrm rot="16200000">
            <a:off x="4429919" y="2941837"/>
            <a:ext cx="1152525" cy="3381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800" dirty="0">
                <a:solidFill>
                  <a:schemeClr val="tx1"/>
                </a:solidFill>
              </a:rPr>
              <a:t>Mudanças e riscos, Acompanhamento  </a:t>
            </a:r>
          </a:p>
        </p:txBody>
      </p:sp>
      <p:cxnSp>
        <p:nvCxnSpPr>
          <p:cNvPr id="85" name="Conector angulado 84"/>
          <p:cNvCxnSpPr>
            <a:endCxn id="64" idx="3"/>
          </p:cNvCxnSpPr>
          <p:nvPr/>
        </p:nvCxnSpPr>
        <p:spPr>
          <a:xfrm>
            <a:off x="4470400" y="2283818"/>
            <a:ext cx="1109663" cy="300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712788" y="4868268"/>
            <a:ext cx="258762" cy="460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1835" name="CaixaDeTexto 91"/>
          <p:cNvSpPr txBox="1">
            <a:spLocks noChangeArrowheads="1"/>
          </p:cNvSpPr>
          <p:nvPr/>
        </p:nvSpPr>
        <p:spPr bwMode="auto">
          <a:xfrm>
            <a:off x="900113" y="4776193"/>
            <a:ext cx="1003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800"/>
              <a:t>Uma vez no projeto</a:t>
            </a:r>
          </a:p>
        </p:txBody>
      </p:sp>
      <p:sp>
        <p:nvSpPr>
          <p:cNvPr id="165" name="Retângulo 164"/>
          <p:cNvSpPr/>
          <p:nvPr/>
        </p:nvSpPr>
        <p:spPr>
          <a:xfrm>
            <a:off x="712788" y="5103218"/>
            <a:ext cx="258762" cy="4603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1837" name="CaixaDeTexto 165"/>
          <p:cNvSpPr txBox="1">
            <a:spLocks noChangeArrowheads="1"/>
          </p:cNvSpPr>
          <p:nvPr/>
        </p:nvSpPr>
        <p:spPr bwMode="auto">
          <a:xfrm>
            <a:off x="900113" y="5009555"/>
            <a:ext cx="11541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800"/>
              <a:t>Várias vezes no projeto</a:t>
            </a:r>
          </a:p>
        </p:txBody>
      </p:sp>
      <p:sp>
        <p:nvSpPr>
          <p:cNvPr id="167" name="Retângulo 166"/>
          <p:cNvSpPr/>
          <p:nvPr/>
        </p:nvSpPr>
        <p:spPr>
          <a:xfrm>
            <a:off x="712788" y="5355630"/>
            <a:ext cx="258762" cy="444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1839" name="CaixaDeTexto 167"/>
          <p:cNvSpPr txBox="1">
            <a:spLocks noChangeArrowheads="1"/>
          </p:cNvSpPr>
          <p:nvPr/>
        </p:nvSpPr>
        <p:spPr bwMode="auto">
          <a:xfrm>
            <a:off x="900113" y="5261968"/>
            <a:ext cx="9032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800"/>
              <a:t>Uma vez por fase</a:t>
            </a:r>
          </a:p>
        </p:txBody>
      </p:sp>
      <p:sp>
        <p:nvSpPr>
          <p:cNvPr id="169" name="Retângulo 168"/>
          <p:cNvSpPr/>
          <p:nvPr/>
        </p:nvSpPr>
        <p:spPr>
          <a:xfrm>
            <a:off x="712788" y="5658843"/>
            <a:ext cx="258762" cy="460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1841" name="CaixaDeTexto 169"/>
          <p:cNvSpPr txBox="1">
            <a:spLocks noChangeArrowheads="1"/>
          </p:cNvSpPr>
          <p:nvPr/>
        </p:nvSpPr>
        <p:spPr bwMode="auto">
          <a:xfrm>
            <a:off x="879475" y="5566768"/>
            <a:ext cx="1028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800"/>
              <a:t>Uma vez por pacote de trabalho</a:t>
            </a:r>
          </a:p>
        </p:txBody>
      </p:sp>
      <p:sp>
        <p:nvSpPr>
          <p:cNvPr id="21557" name="CaixaDeTexto 21556"/>
          <p:cNvSpPr txBox="1"/>
          <p:nvPr/>
        </p:nvSpPr>
        <p:spPr>
          <a:xfrm>
            <a:off x="5459413" y="4865093"/>
            <a:ext cx="18240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t-BR" sz="800" dirty="0"/>
              <a:t>Relatório de Controle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t-BR" sz="800" dirty="0"/>
              <a:t>Registros da Qualidade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t-BR" sz="800" dirty="0"/>
              <a:t>Pacote de Trabalho Concluído</a:t>
            </a:r>
          </a:p>
        </p:txBody>
      </p:sp>
      <p:sp>
        <p:nvSpPr>
          <p:cNvPr id="31843" name="CaixaDeTexto 11"/>
          <p:cNvSpPr txBox="1">
            <a:spLocks noChangeArrowheads="1"/>
          </p:cNvSpPr>
          <p:nvPr/>
        </p:nvSpPr>
        <p:spPr bwMode="auto">
          <a:xfrm rot="-5400000">
            <a:off x="3088482" y="3543499"/>
            <a:ext cx="863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900"/>
              <a:t>Próximo Plano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44935" y="4048522"/>
            <a:ext cx="64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 err="1" smtClean="0"/>
              <a:t>Starting</a:t>
            </a:r>
            <a:r>
              <a:rPr lang="pt-BR" sz="600" b="1" dirty="0" smtClean="0"/>
              <a:t> </a:t>
            </a:r>
            <a:r>
              <a:rPr lang="pt-BR" sz="600" b="1" dirty="0" err="1" smtClean="0"/>
              <a:t>Up</a:t>
            </a:r>
            <a:r>
              <a:rPr lang="pt-BR" sz="600" b="1" dirty="0" smtClean="0"/>
              <a:t> a Project</a:t>
            </a:r>
            <a:endParaRPr lang="pt-BR" sz="600" b="1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2" name="Texto Explicativo 2 (Ênfase) 101"/>
          <p:cNvSpPr/>
          <p:nvPr/>
        </p:nvSpPr>
        <p:spPr>
          <a:xfrm>
            <a:off x="2123728" y="836712"/>
            <a:ext cx="914400" cy="2880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274"/>
              <a:gd name="adj6" fmla="val -53564"/>
            </a:avLst>
          </a:prstGeom>
          <a:solidFill>
            <a:schemeClr val="accent3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942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37FE4-7D7D-4B33-B39B-64DFB2635347}" type="slidenum">
              <a:rPr lang="pt-BR"/>
              <a:pPr/>
              <a:t>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 smtClean="0"/>
              <a:t>MGP-TI: Norma Operacional nº </a:t>
            </a:r>
            <a:r>
              <a:rPr lang="pt-BR" dirty="0" err="1" smtClean="0"/>
              <a:t>xx</a:t>
            </a:r>
            <a:r>
              <a:rPr lang="pt-BR" dirty="0" smtClean="0"/>
              <a:t>/2015</a:t>
            </a: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4088"/>
            <a:ext cx="8534400" cy="4323184"/>
          </a:xfrm>
        </p:spPr>
        <p:txBody>
          <a:bodyPr/>
          <a:lstStyle/>
          <a:p>
            <a:r>
              <a:rPr lang="pt-BR" sz="1800" dirty="0"/>
              <a:t>Escopo e abrangência</a:t>
            </a:r>
          </a:p>
          <a:p>
            <a:pPr lvl="1"/>
            <a:r>
              <a:rPr lang="pt-BR" sz="1600" dirty="0"/>
              <a:t>Processo de Gerenciamento de </a:t>
            </a:r>
            <a:r>
              <a:rPr lang="pt-BR" sz="1600" dirty="0" smtClean="0"/>
              <a:t>Projetos de TI.</a:t>
            </a:r>
            <a:endParaRPr lang="pt-BR" sz="1600" dirty="0"/>
          </a:p>
          <a:p>
            <a:pPr lvl="1"/>
            <a:r>
              <a:rPr lang="pt-BR" sz="1600" dirty="0"/>
              <a:t>Não detalha processos técnicos </a:t>
            </a:r>
            <a:r>
              <a:rPr lang="pt-BR" sz="1600" dirty="0">
                <a:sym typeface="Wingdings" pitchFamily="2" charset="2"/>
              </a:rPr>
              <a:t> </a:t>
            </a:r>
            <a:r>
              <a:rPr lang="pt-BR" sz="1600" dirty="0"/>
              <a:t>específicos de cada área de </a:t>
            </a:r>
            <a:r>
              <a:rPr lang="pt-BR" sz="1600" b="1" dirty="0" smtClean="0">
                <a:solidFill>
                  <a:srgbClr val="FF0000"/>
                </a:solidFill>
              </a:rPr>
              <a:t>conhecimento.</a:t>
            </a:r>
            <a:endParaRPr lang="pt-BR" sz="1600" b="1" dirty="0">
              <a:solidFill>
                <a:srgbClr val="FF0000"/>
              </a:solidFill>
            </a:endParaRPr>
          </a:p>
          <a:p>
            <a:pPr lvl="1"/>
            <a:r>
              <a:rPr lang="pt-BR" sz="1600" dirty="0"/>
              <a:t>Deve ser utilizado </a:t>
            </a:r>
            <a:r>
              <a:rPr lang="pt-BR" sz="1600" u="sng" dirty="0" smtClean="0"/>
              <a:t>em todos </a:t>
            </a:r>
            <a:r>
              <a:rPr lang="pt-BR" sz="1600" u="sng" dirty="0"/>
              <a:t>os projetos </a:t>
            </a:r>
            <a:r>
              <a:rPr lang="pt-BR" sz="1600" u="sng" dirty="0" smtClean="0"/>
              <a:t>de TI</a:t>
            </a:r>
            <a:r>
              <a:rPr lang="pt-BR" sz="1600" dirty="0" smtClean="0"/>
              <a:t>, </a:t>
            </a:r>
            <a:r>
              <a:rPr lang="pt-BR" sz="1600" dirty="0"/>
              <a:t>não apenas pelo Escritório de </a:t>
            </a:r>
            <a:r>
              <a:rPr lang="pt-BR" sz="1600" dirty="0" smtClean="0"/>
              <a:t>Projetos de TI.</a:t>
            </a:r>
            <a:endParaRPr lang="pt-BR" sz="1600" dirty="0"/>
          </a:p>
          <a:p>
            <a:r>
              <a:rPr lang="pt-BR" sz="1800" dirty="0"/>
              <a:t>Diretrizes</a:t>
            </a:r>
          </a:p>
          <a:p>
            <a:pPr lvl="1"/>
            <a:r>
              <a:rPr lang="pt-BR" sz="1600" dirty="0"/>
              <a:t>Documentação </a:t>
            </a:r>
            <a:r>
              <a:rPr lang="pt-BR" sz="1600" u="sng" dirty="0"/>
              <a:t>mínima necessária</a:t>
            </a:r>
            <a:r>
              <a:rPr lang="pt-BR" sz="1600" dirty="0"/>
              <a:t> e não a máxima </a:t>
            </a:r>
            <a:r>
              <a:rPr lang="pt-BR" sz="1600" dirty="0" smtClean="0"/>
              <a:t>possível.</a:t>
            </a:r>
            <a:endParaRPr lang="pt-BR" sz="1600" dirty="0"/>
          </a:p>
          <a:p>
            <a:pPr lvl="2"/>
            <a:r>
              <a:rPr lang="pt-BR" sz="1400" dirty="0"/>
              <a:t>Foco na </a:t>
            </a:r>
            <a:r>
              <a:rPr lang="pt-BR" sz="1400" u="sng" dirty="0"/>
              <a:t>comunicação</a:t>
            </a:r>
            <a:r>
              <a:rPr lang="pt-BR" sz="1400" dirty="0"/>
              <a:t>, não no </a:t>
            </a:r>
            <a:r>
              <a:rPr lang="pt-BR" sz="1400" dirty="0" smtClean="0"/>
              <a:t>formalismo.</a:t>
            </a:r>
            <a:endParaRPr lang="pt-BR" sz="1400" dirty="0"/>
          </a:p>
          <a:p>
            <a:pPr lvl="2"/>
            <a:r>
              <a:rPr lang="pt-BR" sz="1400" dirty="0"/>
              <a:t>Documentar o que for necessário para </a:t>
            </a:r>
            <a:r>
              <a:rPr lang="pt-BR" sz="1400" dirty="0" smtClean="0"/>
              <a:t>comunicar.</a:t>
            </a:r>
            <a:endParaRPr lang="pt-BR" sz="1400" dirty="0"/>
          </a:p>
          <a:p>
            <a:pPr lvl="2"/>
            <a:r>
              <a:rPr lang="pt-BR" sz="1400" dirty="0"/>
              <a:t>Documentação centrada nas apresentações </a:t>
            </a:r>
            <a:r>
              <a:rPr lang="pt-BR" sz="1400" dirty="0" smtClean="0"/>
              <a:t>de decisão.</a:t>
            </a:r>
            <a:endParaRPr lang="pt-BR" sz="1400" dirty="0"/>
          </a:p>
          <a:p>
            <a:pPr lvl="1"/>
            <a:r>
              <a:rPr lang="pt-BR" sz="1600" dirty="0"/>
              <a:t>Processo baseado em </a:t>
            </a:r>
            <a:r>
              <a:rPr lang="pt-BR" sz="1600" dirty="0" smtClean="0"/>
              <a:t>eventos de decisão (</a:t>
            </a:r>
            <a:r>
              <a:rPr lang="pt-BR" sz="1600" i="1" dirty="0" err="1" smtClean="0"/>
              <a:t>stage-gates</a:t>
            </a:r>
            <a:r>
              <a:rPr lang="pt-BR" sz="1600" dirty="0"/>
              <a:t>)</a:t>
            </a:r>
          </a:p>
          <a:p>
            <a:pPr lvl="2"/>
            <a:r>
              <a:rPr lang="pt-BR" sz="1400" dirty="0"/>
              <a:t>Cada </a:t>
            </a:r>
            <a:r>
              <a:rPr lang="pt-BR" sz="1400" dirty="0" smtClean="0"/>
              <a:t>reunião </a:t>
            </a:r>
            <a:r>
              <a:rPr lang="pt-BR" sz="1400" dirty="0"/>
              <a:t>envolve uma </a:t>
            </a:r>
            <a:r>
              <a:rPr lang="pt-BR" sz="1400" dirty="0" smtClean="0"/>
              <a:t>decisão </a:t>
            </a:r>
            <a:r>
              <a:rPr lang="pt-BR" sz="1400" dirty="0"/>
              <a:t>quanto ao prosseguimento </a:t>
            </a:r>
            <a:r>
              <a:rPr lang="pt-BR" sz="1400" dirty="0" smtClean="0"/>
              <a:t>da fase e/ou projeto.</a:t>
            </a:r>
            <a:endParaRPr lang="pt-BR" sz="1400" dirty="0"/>
          </a:p>
          <a:p>
            <a:pPr lvl="1"/>
            <a:r>
              <a:rPr lang="pt-BR" sz="1600" dirty="0" smtClean="0"/>
              <a:t>Instituição do </a:t>
            </a:r>
            <a:r>
              <a:rPr lang="pt-BR" sz="1600" u="sng" dirty="0"/>
              <a:t>CGP – Comitê Gestor do </a:t>
            </a:r>
            <a:r>
              <a:rPr lang="pt-BR" sz="1600" u="sng" dirty="0" smtClean="0"/>
              <a:t>Projeto.</a:t>
            </a:r>
            <a:endParaRPr lang="pt-BR" sz="1600" u="sng" dirty="0"/>
          </a:p>
          <a:p>
            <a:pPr lvl="1"/>
            <a:r>
              <a:rPr lang="pt-BR" sz="1600" dirty="0"/>
              <a:t>Adaptações possíveis de acordo com a característica do </a:t>
            </a:r>
            <a:r>
              <a:rPr lang="pt-BR" sz="1600" dirty="0" smtClean="0"/>
              <a:t>projeto de TI.</a:t>
            </a:r>
            <a:endParaRPr lang="pt-BR" sz="16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6F3D-22AB-4C68-8E1E-D8C234C29803}" type="slidenum">
              <a:rPr lang="pt-BR"/>
              <a:pPr/>
              <a:t>14</a:t>
            </a:fld>
            <a:endParaRPr lang="pt-B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CGP – Comitê Gestor do Projeto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26096"/>
            <a:ext cx="8534400" cy="4395192"/>
          </a:xfrm>
        </p:spPr>
        <p:txBody>
          <a:bodyPr/>
          <a:lstStyle/>
          <a:p>
            <a:pPr marL="323850" indent="-323850" defTabSz="449263"/>
            <a:r>
              <a:rPr lang="pt-BR" sz="1800" dirty="0"/>
              <a:t>Composição</a:t>
            </a:r>
          </a:p>
          <a:p>
            <a:pPr marL="723900" lvl="1" indent="-266700" defTabSz="449263"/>
            <a:r>
              <a:rPr lang="pt-BR" sz="1600" dirty="0" smtClean="0"/>
              <a:t>Representante da CGTI</a:t>
            </a:r>
          </a:p>
          <a:p>
            <a:pPr marL="723900" lvl="1" indent="-266700" defTabSz="449263"/>
            <a:r>
              <a:rPr lang="pt-BR" sz="1600" dirty="0" smtClean="0"/>
              <a:t>Representante da </a:t>
            </a:r>
            <a:r>
              <a:rPr lang="pt-BR" sz="1600" dirty="0"/>
              <a:t>á</a:t>
            </a:r>
            <a:r>
              <a:rPr lang="pt-BR" sz="1600" dirty="0" smtClean="0"/>
              <a:t>rea demandante</a:t>
            </a:r>
            <a:endParaRPr lang="pt-BR" sz="1600" dirty="0"/>
          </a:p>
          <a:p>
            <a:pPr marL="723900" lvl="1" indent="-266700" defTabSz="449263">
              <a:buNone/>
            </a:pPr>
            <a:r>
              <a:rPr lang="pt-BR" sz="1600" dirty="0" smtClean="0"/>
              <a:t>-	Representante do Escritório de Projetos de TI</a:t>
            </a:r>
            <a:endParaRPr lang="pt-BR" sz="1600" dirty="0"/>
          </a:p>
          <a:p>
            <a:pPr marL="723900" lvl="1" indent="-266700" defTabSz="449263"/>
            <a:r>
              <a:rPr lang="pt-BR" sz="1600" dirty="0"/>
              <a:t>Outros envolvidos com posição de decisão</a:t>
            </a:r>
          </a:p>
          <a:p>
            <a:pPr marL="323850" indent="-323850" defTabSz="449263"/>
            <a:r>
              <a:rPr lang="pt-BR" sz="1800" dirty="0"/>
              <a:t>Responsabilidades</a:t>
            </a:r>
          </a:p>
          <a:p>
            <a:pPr marL="723900" lvl="1" indent="-266700" defTabSz="449263"/>
            <a:r>
              <a:rPr lang="pt-BR" sz="1600" dirty="0"/>
              <a:t>Aprovar </a:t>
            </a:r>
            <a:r>
              <a:rPr lang="pt-BR" sz="1600" dirty="0" smtClean="0"/>
              <a:t>as decisões do </a:t>
            </a:r>
            <a:r>
              <a:rPr lang="pt-BR" sz="1600" dirty="0"/>
              <a:t>projeto</a:t>
            </a:r>
          </a:p>
          <a:p>
            <a:pPr lvl="2" defTabSz="449263"/>
            <a:r>
              <a:rPr lang="pt-BR" sz="1400" dirty="0"/>
              <a:t>Avaliar a maturidade do projeto</a:t>
            </a:r>
          </a:p>
          <a:p>
            <a:pPr lvl="2" defTabSz="449263"/>
            <a:r>
              <a:rPr lang="pt-BR" sz="1400" dirty="0"/>
              <a:t>Avaliar a capacidade do projeto em avançar para a próxima fase</a:t>
            </a:r>
          </a:p>
          <a:p>
            <a:pPr marL="723900" lvl="1" indent="-266700" defTabSz="449263"/>
            <a:r>
              <a:rPr lang="pt-BR" sz="1600" dirty="0"/>
              <a:t>Prover suporte para resolução de desvios que comprometam </a:t>
            </a:r>
            <a:r>
              <a:rPr lang="pt-BR" sz="1600" dirty="0" smtClean="0"/>
              <a:t>a fase </a:t>
            </a:r>
            <a:r>
              <a:rPr lang="pt-BR" sz="1600" dirty="0"/>
              <a:t>e/ou projeto</a:t>
            </a:r>
          </a:p>
          <a:p>
            <a:pPr marL="723900" lvl="1" indent="-266700" defTabSz="449263"/>
            <a:r>
              <a:rPr lang="pt-BR" sz="1600" dirty="0"/>
              <a:t>Aprovar mudanças nos compromissos de </a:t>
            </a:r>
            <a:r>
              <a:rPr lang="pt-BR" sz="1600" dirty="0" smtClean="0"/>
              <a:t>escopo, prazo e custo</a:t>
            </a:r>
            <a:endParaRPr lang="pt-BR" sz="1600" dirty="0"/>
          </a:p>
          <a:p>
            <a:pPr marL="723900" lvl="1" indent="-266700" defTabSz="449263"/>
            <a:r>
              <a:rPr lang="pt-BR" sz="1600" dirty="0"/>
              <a:t>Garantir a alocação dos </a:t>
            </a:r>
            <a:r>
              <a:rPr lang="pt-BR" sz="1600" dirty="0" smtClean="0"/>
              <a:t>recursos necessários</a:t>
            </a:r>
            <a:endParaRPr lang="pt-BR" sz="1600" dirty="0"/>
          </a:p>
          <a:p>
            <a:pPr marL="323850" indent="-323850" defTabSz="449263"/>
            <a:r>
              <a:rPr lang="pt-BR" sz="1800" dirty="0"/>
              <a:t>Comunicação</a:t>
            </a:r>
          </a:p>
          <a:p>
            <a:pPr marL="723900" lvl="1" indent="-266700" defTabSz="449263"/>
            <a:r>
              <a:rPr lang="pt-BR" sz="1600" dirty="0"/>
              <a:t>Envolvidos nas reuniões </a:t>
            </a:r>
            <a:r>
              <a:rPr lang="pt-BR" sz="1600" dirty="0" smtClean="0"/>
              <a:t>de decisão</a:t>
            </a:r>
            <a:endParaRPr lang="pt-BR" sz="1600" dirty="0"/>
          </a:p>
          <a:p>
            <a:pPr marL="723900" lvl="1" indent="-266700" defTabSz="449263"/>
            <a:endParaRPr lang="pt-BR" sz="1600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6F3D-22AB-4C68-8E1E-D8C234C29803}" type="slidenum">
              <a:rPr lang="pt-BR"/>
              <a:pPr/>
              <a:t>15</a:t>
            </a:fld>
            <a:endParaRPr lang="pt-BR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 smtClean="0"/>
              <a:t>Usuários-chave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00808"/>
            <a:ext cx="8534400" cy="3384376"/>
          </a:xfrm>
        </p:spPr>
        <p:txBody>
          <a:bodyPr/>
          <a:lstStyle/>
          <a:p>
            <a:pPr marL="323850" indent="-323850" defTabSz="449263"/>
            <a:r>
              <a:rPr lang="pt-BR" sz="1800" dirty="0"/>
              <a:t>Composição</a:t>
            </a:r>
          </a:p>
          <a:p>
            <a:pPr marL="723900" lvl="1" indent="-266700" defTabSz="449263"/>
            <a:r>
              <a:rPr lang="pt-BR" sz="1600" dirty="0" smtClean="0"/>
              <a:t>Representantes da(s) área(s) demandante(s) e dos usuários finais da solução.</a:t>
            </a:r>
            <a:endParaRPr lang="pt-BR" sz="1600" dirty="0"/>
          </a:p>
          <a:p>
            <a:pPr marL="323850" indent="-323850" defTabSz="449263"/>
            <a:r>
              <a:rPr lang="pt-BR" sz="1800" dirty="0" smtClean="0"/>
              <a:t>Responsabilidades</a:t>
            </a:r>
            <a:endParaRPr lang="pt-BR" sz="1800" dirty="0"/>
          </a:p>
          <a:p>
            <a:pPr marL="723900" lvl="1" indent="-266700" defTabSz="449263"/>
            <a:r>
              <a:rPr lang="pt-BR" sz="1600" dirty="0" smtClean="0"/>
              <a:t>Apresentar o escopo e requisitos detalhados.</a:t>
            </a:r>
          </a:p>
          <a:p>
            <a:pPr marL="723900" lvl="1" indent="-266700" defTabSz="449263"/>
            <a:r>
              <a:rPr lang="pt-BR" sz="1600" dirty="0" smtClean="0"/>
              <a:t>Participar da execução do projeto.</a:t>
            </a:r>
          </a:p>
          <a:p>
            <a:pPr marL="723900" lvl="1" indent="-266700" defTabSz="449263"/>
            <a:r>
              <a:rPr lang="pt-BR" sz="1600" dirty="0" smtClean="0"/>
              <a:t>Validar os produtos entregues.</a:t>
            </a:r>
          </a:p>
          <a:p>
            <a:pPr marL="723900" lvl="1" indent="-266700" defTabSz="449263"/>
            <a:r>
              <a:rPr lang="pt-BR" sz="1600" dirty="0" smtClean="0"/>
              <a:t>Coordenar </a:t>
            </a:r>
            <a:r>
              <a:rPr lang="pt-BR" sz="1600" dirty="0"/>
              <a:t>as ações junto aos usuários </a:t>
            </a:r>
            <a:r>
              <a:rPr lang="pt-BR" sz="1600" dirty="0" smtClean="0"/>
              <a:t>finais  (</a:t>
            </a:r>
            <a:r>
              <a:rPr lang="pt-BR" sz="1600" dirty="0" err="1" smtClean="0"/>
              <a:t>ex</a:t>
            </a:r>
            <a:r>
              <a:rPr lang="pt-BR" sz="1600" dirty="0" smtClean="0"/>
              <a:t>: treinamentos)</a:t>
            </a:r>
            <a:endParaRPr lang="pt-BR" sz="1600" dirty="0"/>
          </a:p>
          <a:p>
            <a:pPr marL="323850" indent="-323850" defTabSz="449263"/>
            <a:r>
              <a:rPr lang="pt-BR" sz="1800" dirty="0" smtClean="0"/>
              <a:t>Comunicação</a:t>
            </a:r>
            <a:endParaRPr lang="pt-BR" sz="1800" dirty="0"/>
          </a:p>
          <a:p>
            <a:pPr marL="723900" lvl="1" indent="-266700" defTabSz="449263"/>
            <a:r>
              <a:rPr lang="pt-BR" sz="1600" dirty="0" smtClean="0"/>
              <a:t>Participar de </a:t>
            </a:r>
            <a:r>
              <a:rPr lang="pt-BR" sz="1600" dirty="0"/>
              <a:t>reuniões </a:t>
            </a:r>
            <a:r>
              <a:rPr lang="pt-BR" sz="1600" dirty="0" smtClean="0"/>
              <a:t>de acompanhamento do projeto quando convidados.</a:t>
            </a:r>
            <a:endParaRPr lang="pt-BR" sz="1600" dirty="0"/>
          </a:p>
          <a:p>
            <a:pPr marL="723900" lvl="1" indent="-266700" defTabSz="449263"/>
            <a:endParaRPr lang="pt-BR" sz="1600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183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C1E1-8FF3-486B-98DC-CE5320F0C803}" type="slidenum">
              <a:rPr lang="pt-BR"/>
              <a:pPr/>
              <a:t>16</a:t>
            </a:fld>
            <a:endParaRPr lang="pt-B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883568"/>
            <a:ext cx="8534400" cy="457200"/>
          </a:xfrm>
        </p:spPr>
        <p:txBody>
          <a:bodyPr/>
          <a:lstStyle/>
          <a:p>
            <a:r>
              <a:rPr lang="pt-BR" dirty="0"/>
              <a:t>Fases e </a:t>
            </a:r>
            <a:r>
              <a:rPr lang="pt-BR" dirty="0" smtClean="0"/>
              <a:t>decisões </a:t>
            </a:r>
            <a:r>
              <a:rPr lang="pt-BR" dirty="0"/>
              <a:t>do ciclo de vida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24000" y="2717800"/>
            <a:ext cx="63246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81000" y="23495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81000" y="28956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524000" y="2362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524000" y="29083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895600" y="2362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895600" y="29083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5143504" y="2362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5143504" y="29083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286512" y="2362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6286512" y="29083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7848600" y="2362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848600" y="29083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839200" y="2362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8839200" y="29083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81000" y="2971800"/>
            <a:ext cx="1143000" cy="311150"/>
          </a:xfrm>
          <a:prstGeom prst="rect">
            <a:avLst/>
          </a:prstGeom>
          <a:solidFill>
            <a:srgbClr val="FF66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/>
              <a:t>Pré-projeto</a:t>
            </a:r>
            <a:endParaRPr lang="en-GB" sz="1100" b="1" dirty="0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524000" y="3352800"/>
            <a:ext cx="1371600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Planejamento</a:t>
            </a:r>
            <a:endParaRPr lang="en-GB" sz="1100" b="1" dirty="0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2895600" y="3733800"/>
            <a:ext cx="2247904" cy="338142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Desenvolvimento</a:t>
            </a:r>
            <a:r>
              <a:rPr lang="en-GB" sz="1100" b="1" dirty="0" smtClean="0"/>
              <a:t> da </a:t>
            </a:r>
            <a:r>
              <a:rPr lang="en-GB" sz="1100" b="1" dirty="0" err="1" smtClean="0"/>
              <a:t>Solução</a:t>
            </a:r>
            <a:endParaRPr lang="en-GB" sz="1100" b="1" dirty="0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5214942" y="4114800"/>
            <a:ext cx="1062037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Validação</a:t>
            </a:r>
            <a:endParaRPr lang="en-GB" sz="1100" b="1" dirty="0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286512" y="4495800"/>
            <a:ext cx="1562088" cy="290522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Disponibilização</a:t>
            </a:r>
            <a:endParaRPr lang="en-GB" sz="1100" b="1" dirty="0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7848600" y="4876800"/>
            <a:ext cx="990600" cy="609600"/>
          </a:xfrm>
          <a:prstGeom prst="rect">
            <a:avLst/>
          </a:prstGeom>
          <a:solidFill>
            <a:srgbClr val="33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/>
              <a:t>Operação</a:t>
            </a:r>
            <a:r>
              <a:rPr lang="en-GB" sz="1100" b="1" dirty="0"/>
              <a:t> </a:t>
            </a:r>
            <a:r>
              <a:rPr lang="en-GB" sz="1100" b="1" dirty="0" err="1"/>
              <a:t>Assistida</a:t>
            </a:r>
            <a:endParaRPr lang="en-GB" sz="1100" b="1" dirty="0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381000" y="2717800"/>
            <a:ext cx="11430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848600" y="2717800"/>
            <a:ext cx="9906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1295400" y="2286000"/>
            <a:ext cx="457200" cy="381000"/>
          </a:xfrm>
          <a:prstGeom prst="diamond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DAP</a:t>
            </a:r>
            <a:endParaRPr lang="pt-BR" sz="1000" dirty="0"/>
          </a:p>
        </p:txBody>
      </p:sp>
      <p:sp>
        <p:nvSpPr>
          <p:cNvPr id="17436" name="AutoShape 28"/>
          <p:cNvSpPr>
            <a:spLocks noChangeArrowheads="1"/>
          </p:cNvSpPr>
          <p:nvPr/>
        </p:nvSpPr>
        <p:spPr bwMode="auto">
          <a:xfrm>
            <a:off x="2667000" y="228600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4900618" y="22860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</a:t>
            </a:r>
            <a:endParaRPr lang="pt-BR" sz="1000" dirty="0"/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6072198" y="22860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</a:t>
            </a:r>
            <a:endParaRPr lang="pt-BR" sz="1000" dirty="0"/>
          </a:p>
        </p:txBody>
      </p:sp>
      <p:sp>
        <p:nvSpPr>
          <p:cNvPr id="17439" name="AutoShape 31"/>
          <p:cNvSpPr>
            <a:spLocks noChangeArrowheads="1"/>
          </p:cNvSpPr>
          <p:nvPr/>
        </p:nvSpPr>
        <p:spPr bwMode="auto">
          <a:xfrm>
            <a:off x="7620000" y="228600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228600" y="2286000"/>
            <a:ext cx="381000" cy="38100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DAV</a:t>
            </a:r>
            <a:endParaRPr lang="pt-BR" sz="1000" dirty="0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8610600" y="2286000"/>
            <a:ext cx="381000" cy="381000"/>
          </a:xfrm>
          <a:prstGeom prst="ellipse">
            <a:avLst/>
          </a:prstGeom>
          <a:solidFill>
            <a:srgbClr val="000000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DOC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124744"/>
            <a:ext cx="902185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1520" y="836712"/>
            <a:ext cx="3419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FLUXO GERAL DA MGP-TI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25789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21BD1-F093-47BC-8B5B-B155D9355B8C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79763"/>
            <a:ext cx="8534400" cy="457200"/>
          </a:xfrm>
        </p:spPr>
        <p:txBody>
          <a:bodyPr/>
          <a:lstStyle/>
          <a:p>
            <a:r>
              <a:rPr lang="pt-BR" sz="2000" smtClean="0"/>
              <a:t>DAV – Decisão de Alinhamento e Viabilidade</a:t>
            </a:r>
            <a:endParaRPr lang="pt-BR" sz="2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pt-BR" sz="1400" smtClean="0"/>
              <a:t>Objetivos de negócio</a:t>
            </a:r>
          </a:p>
          <a:p>
            <a:pPr marL="571500" lvl="1" indent="-171450">
              <a:buFont typeface="Arial" pitchFamily="34" charset="0"/>
              <a:buChar char="•"/>
            </a:pPr>
            <a:r>
              <a:rPr lang="pt-BR" sz="1200" smtClean="0"/>
              <a:t>DOD – Documento de oficialização da demanda, a ser encaminhado a CGTI pelo Coordenador-Geral da área demandante.</a:t>
            </a:r>
            <a:endParaRPr lang="pt-BR" sz="1200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Designar responsável para conduzir a fase de Pré-projeto.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Designar usuários-chave.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Garantir a alocação da equipe necessária para o Pré-projeto.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Aprovar o início da fase de Pré-projeto.</a:t>
            </a:r>
          </a:p>
          <a:p>
            <a:pPr marL="381000" indent="-381000">
              <a:buFontTx/>
              <a:buAutoNum type="arabicPeriod"/>
            </a:pPr>
            <a:endParaRPr lang="pt-BR" sz="1400" dirty="0" smtClean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15291" y="2366168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 de entrada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648200" y="2366168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24807" y="1514872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o valor da demanda para o negócio e </a:t>
            </a:r>
            <a:r>
              <a:rPr lang="pt-BR" sz="1600" i="1" dirty="0" smtClean="0"/>
              <a:t>autorizar o início da fase de pré-projeto.</a:t>
            </a:r>
            <a:endParaRPr lang="pt-BR" sz="1600" dirty="0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696200" y="960005"/>
            <a:ext cx="1143000" cy="311150"/>
          </a:xfrm>
          <a:prstGeom prst="rect">
            <a:avLst/>
          </a:prstGeom>
          <a:solidFill>
            <a:srgbClr val="FF66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/>
              <a:t>Pré-projeto</a:t>
            </a:r>
            <a:endParaRPr lang="en-GB" sz="1200" b="1" dirty="0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7162800" y="824345"/>
            <a:ext cx="609600" cy="60960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DAV</a:t>
            </a:r>
            <a:endParaRPr lang="pt-BR" sz="1400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8BCAE-96E9-4526-98F7-609CDF1537EC}" type="slidenum">
              <a:rPr lang="pt-BR"/>
              <a:pPr/>
              <a:t>19</a:t>
            </a:fld>
            <a:endParaRPr lang="pt-B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1225"/>
            <a:ext cx="8534400" cy="457200"/>
          </a:xfrm>
        </p:spPr>
        <p:txBody>
          <a:bodyPr/>
          <a:lstStyle/>
          <a:p>
            <a:r>
              <a:rPr lang="pt-BR" sz="2000" dirty="0" smtClean="0"/>
              <a:t>DAP </a:t>
            </a:r>
            <a:r>
              <a:rPr lang="pt-BR" sz="2000" dirty="0"/>
              <a:t>– </a:t>
            </a:r>
            <a:r>
              <a:rPr lang="pt-BR" sz="2000" dirty="0" smtClean="0"/>
              <a:t>Decisão de </a:t>
            </a:r>
            <a:r>
              <a:rPr lang="pt-BR" sz="2000" dirty="0"/>
              <a:t>Abertura do Projeto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Diagnóstico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Visão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Escopo e limitações (preliminar)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Alternativas de 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>
                <a:solidFill>
                  <a:srgbClr val="808080"/>
                </a:solidFill>
              </a:rPr>
              <a:t>Sistemas envolvidos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>
                <a:solidFill>
                  <a:srgbClr val="808080"/>
                </a:solidFill>
              </a:rPr>
              <a:t>Impactos na </a:t>
            </a:r>
            <a:r>
              <a:rPr lang="pt-BR" sz="1200" dirty="0" err="1" smtClean="0">
                <a:solidFill>
                  <a:srgbClr val="808080"/>
                </a:solidFill>
              </a:rPr>
              <a:t>infra-estrutura</a:t>
            </a:r>
            <a:r>
              <a:rPr lang="pt-BR" sz="1200" dirty="0" smtClean="0">
                <a:solidFill>
                  <a:srgbClr val="808080"/>
                </a:solidFill>
              </a:rPr>
              <a:t> de TI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Cronograma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riscos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Necessidades de recursos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Lista de interessados (preliminar)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pt-BR" sz="1400" dirty="0"/>
              <a:t>Aprovar o escopo de nível macro e </a:t>
            </a:r>
            <a:r>
              <a:rPr lang="pt-BR" sz="1400" dirty="0" smtClean="0"/>
              <a:t>limitações.</a:t>
            </a:r>
          </a:p>
          <a:p>
            <a:r>
              <a:rPr lang="pt-BR" sz="1400" dirty="0" smtClean="0"/>
              <a:t>Aprovar cronograma preliminar.</a:t>
            </a:r>
            <a:endParaRPr lang="pt-BR" sz="1400" dirty="0"/>
          </a:p>
          <a:p>
            <a:r>
              <a:rPr lang="pt-BR" sz="1400" dirty="0"/>
              <a:t>Decidir a alternativa de </a:t>
            </a:r>
            <a:r>
              <a:rPr lang="pt-BR" sz="1400" dirty="0" smtClean="0"/>
              <a:t>solução </a:t>
            </a:r>
            <a:r>
              <a:rPr lang="pt-BR" sz="1400" dirty="0"/>
              <a:t>a ser estudada.</a:t>
            </a:r>
          </a:p>
          <a:p>
            <a:r>
              <a:rPr lang="pt-BR" sz="1400" dirty="0"/>
              <a:t>Designar o </a:t>
            </a:r>
            <a:r>
              <a:rPr lang="pt-BR" sz="1400" dirty="0" smtClean="0"/>
              <a:t>Líder do </a:t>
            </a:r>
            <a:r>
              <a:rPr lang="pt-BR" sz="1400" dirty="0"/>
              <a:t>Projeto.</a:t>
            </a:r>
          </a:p>
          <a:p>
            <a:r>
              <a:rPr lang="pt-BR" sz="1400" dirty="0"/>
              <a:t>Designar o Comitê Gestor do Projeto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Designar usuários-chave.</a:t>
            </a:r>
            <a:endParaRPr lang="pt-BR" sz="1400" dirty="0"/>
          </a:p>
          <a:p>
            <a:r>
              <a:rPr lang="pt-BR" sz="1400" dirty="0"/>
              <a:t>Aprovar a abertura do Projeto. </a:t>
            </a:r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" y="2301697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 de entrada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648200" y="2304655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04800" y="1484784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o escopo e o planejamento preliminar e autorizar a </a:t>
            </a:r>
            <a:r>
              <a:rPr lang="pt-BR" sz="1600" i="1" dirty="0" smtClean="0"/>
              <a:t>abertura do projeto.</a:t>
            </a:r>
            <a:endParaRPr lang="pt-BR" sz="1600" dirty="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467600" y="984250"/>
            <a:ext cx="1371600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Planejamento</a:t>
            </a:r>
            <a:endParaRPr lang="en-GB" sz="1200" b="1" dirty="0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7038109" y="844839"/>
            <a:ext cx="685800" cy="571500"/>
          </a:xfrm>
          <a:prstGeom prst="diamond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DAP</a:t>
            </a:r>
            <a:endParaRPr lang="pt-BR" sz="1400" dirty="0"/>
          </a:p>
        </p:txBody>
      </p:sp>
      <p:sp>
        <p:nvSpPr>
          <p:cNvPr id="4" name="CaixaDeTexto 3">
            <a:hlinkClick r:id="rId3" action="ppaction://hlinkpres?slideindex=1&amp;slidetitle="/>
          </p:cNvPr>
          <p:cNvSpPr txBox="1"/>
          <p:nvPr/>
        </p:nvSpPr>
        <p:spPr>
          <a:xfrm>
            <a:off x="6426041" y="5070580"/>
            <a:ext cx="1224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871290"/>
            <a:ext cx="568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MGP-TI DO MinC: PMBOK E PRINCE2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395536" y="1895921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800" b="1" dirty="0" smtClean="0"/>
              <a:t>Cenário </a:t>
            </a:r>
            <a:r>
              <a:rPr lang="pt-BR" sz="1800" b="1" dirty="0"/>
              <a:t>Atual de gerenciamento de </a:t>
            </a:r>
            <a:r>
              <a:rPr lang="pt-BR" sz="1800" b="1" dirty="0" smtClean="0"/>
              <a:t>projetos no MinC </a:t>
            </a:r>
          </a:p>
          <a:p>
            <a:pPr lvl="0"/>
            <a:endParaRPr lang="pt-BR" sz="1800" b="1" dirty="0"/>
          </a:p>
          <a:p>
            <a:pPr lvl="0"/>
            <a:r>
              <a:rPr lang="pt-BR" altLang="pt-BR" sz="1600" b="1" dirty="0" smtClean="0"/>
              <a:t>PMBOK </a:t>
            </a:r>
            <a:r>
              <a:rPr lang="pt-BR" altLang="pt-BR" sz="1600" b="1" dirty="0"/>
              <a:t>e PRINCE: o que são, para que servem, porquê, onde e como utilizar?</a:t>
            </a:r>
            <a:br>
              <a:rPr lang="pt-BR" altLang="pt-BR" sz="1600" b="1" dirty="0"/>
            </a:br>
            <a:endParaRPr lang="pt-BR" altLang="pt-BR" sz="1600" b="1" dirty="0"/>
          </a:p>
          <a:p>
            <a:r>
              <a:rPr lang="pt-BR" altLang="pt-BR" sz="1600" b="1" dirty="0"/>
              <a:t>O que diferencia PMBOK e PRINCE2?</a:t>
            </a:r>
            <a:br>
              <a:rPr lang="pt-BR" altLang="pt-BR" sz="1600" b="1" dirty="0"/>
            </a:br>
            <a:endParaRPr lang="pt-BR" altLang="pt-BR" sz="1600" b="1" dirty="0"/>
          </a:p>
          <a:p>
            <a:r>
              <a:rPr lang="pt-BR" altLang="pt-BR" sz="1600" b="1" dirty="0" smtClean="0"/>
              <a:t>PMBOK e PRINCE 2: Algumas diferenças</a:t>
            </a:r>
            <a:r>
              <a:rPr lang="pt-BR" altLang="pt-BR" sz="1600" b="1" dirty="0"/>
              <a:t/>
            </a:r>
            <a:br>
              <a:rPr lang="pt-BR" altLang="pt-BR" sz="1600" b="1" dirty="0"/>
            </a:br>
            <a:endParaRPr lang="pt-BR" altLang="pt-BR" sz="1600" b="1" dirty="0"/>
          </a:p>
          <a:p>
            <a:r>
              <a:rPr lang="pt-BR" altLang="pt-BR" sz="1600" b="1" dirty="0" smtClean="0"/>
              <a:t>Ciclo de Vida de Projetos</a:t>
            </a:r>
            <a:r>
              <a:rPr lang="pt-BR" altLang="pt-BR" sz="1600" b="1" dirty="0"/>
              <a:t/>
            </a:r>
            <a:br>
              <a:rPr lang="pt-BR" altLang="pt-BR" sz="1600" b="1" dirty="0"/>
            </a:br>
            <a:endParaRPr lang="pt-BR" altLang="pt-BR" sz="1600" b="1" dirty="0"/>
          </a:p>
          <a:p>
            <a:pPr lvl="0"/>
            <a:r>
              <a:rPr lang="pt-BR" sz="1600" b="1" dirty="0" smtClean="0"/>
              <a:t>MGP-TI do MinC.</a:t>
            </a:r>
            <a:endParaRPr lang="pt-BR" sz="1600" b="1" dirty="0"/>
          </a:p>
          <a:p>
            <a:r>
              <a:rPr lang="pt-BR" sz="1800" b="1" dirty="0"/>
              <a:t> </a:t>
            </a:r>
            <a:endParaRPr lang="pt-BR" sz="1200" b="1" dirty="0"/>
          </a:p>
          <a:p>
            <a:pPr lvl="0"/>
            <a:r>
              <a:rPr lang="pt-BR" sz="1800" b="1" dirty="0"/>
              <a:t>Escritório de </a:t>
            </a:r>
            <a:r>
              <a:rPr lang="pt-BR" sz="1800" b="1" dirty="0" smtClean="0"/>
              <a:t>Projetos: Atribuições </a:t>
            </a:r>
            <a:r>
              <a:rPr lang="pt-BR" sz="1800" b="1" dirty="0"/>
              <a:t>e competências</a:t>
            </a:r>
            <a:endParaRPr lang="pt-BR" sz="1200" b="1" dirty="0"/>
          </a:p>
          <a:p>
            <a:r>
              <a:rPr lang="pt-BR" sz="1800" b="1" dirty="0"/>
              <a:t> </a:t>
            </a:r>
            <a:endParaRPr lang="pt-BR" sz="1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165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686C4-273D-43D1-8077-4A6E64BE47B3}" type="slidenum">
              <a:rPr lang="pt-BR"/>
              <a:pPr/>
              <a:t>20</a:t>
            </a:fld>
            <a:endParaRPr lang="pt-B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41218"/>
            <a:ext cx="3902968" cy="539225"/>
          </a:xfrm>
        </p:spPr>
        <p:txBody>
          <a:bodyPr/>
          <a:lstStyle/>
          <a:p>
            <a:r>
              <a:rPr lang="pt-BR" sz="2000" dirty="0" smtClean="0"/>
              <a:t>DDS - Decisão de Desenvolvimento da Solução</a:t>
            </a:r>
            <a:endParaRPr lang="pt-BR" sz="2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564904"/>
            <a:ext cx="4114800" cy="3531096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2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rgbClr val="808080"/>
                </a:solidFill>
              </a:rPr>
              <a:t>Diagnóstico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rgbClr val="808080"/>
                </a:solidFill>
              </a:rPr>
              <a:t>Visão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Escopo e limitações (final)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/>
              <a:t>Mudanças no escopo desde </a:t>
            </a:r>
            <a:r>
              <a:rPr lang="pt-BR" sz="900" dirty="0" smtClean="0"/>
              <a:t>a última decisão</a:t>
            </a:r>
            <a:endParaRPr lang="pt-BR" sz="900" dirty="0"/>
          </a:p>
          <a:p>
            <a:pPr marL="381000" indent="-381000">
              <a:lnSpc>
                <a:spcPct val="90000"/>
              </a:lnSpc>
            </a:pPr>
            <a:r>
              <a:rPr lang="pt-BR" sz="1200" dirty="0" smtClean="0"/>
              <a:t>Solução (final)</a:t>
            </a:r>
            <a:endParaRPr lang="pt-BR" sz="1200" dirty="0"/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Sistemas </a:t>
            </a: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envolvidos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Visão de arquitetura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Impactos na </a:t>
            </a:r>
            <a:r>
              <a:rPr lang="pt-BR" sz="1000" dirty="0" smtClean="0"/>
              <a:t>infraestrutura </a:t>
            </a:r>
            <a:r>
              <a:rPr lang="pt-BR" sz="1000" dirty="0"/>
              <a:t>e segurança de TI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</a:t>
            </a:r>
            <a:r>
              <a:rPr lang="pt-BR" sz="1000" dirty="0" smtClean="0"/>
              <a:t>disponibilização </a:t>
            </a:r>
            <a:r>
              <a:rPr lang="pt-BR" sz="1000" dirty="0"/>
              <a:t>(preliminar)</a:t>
            </a:r>
          </a:p>
          <a:p>
            <a:pPr marL="1219200" lvl="2" indent="-304800">
              <a:lnSpc>
                <a:spcPct val="90000"/>
              </a:lnSpc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</a:t>
            </a:r>
            <a:r>
              <a:rPr lang="pt-B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migração (preliminar)</a:t>
            </a:r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219200" lvl="2" indent="-304800">
              <a:lnSpc>
                <a:spcPct val="90000"/>
              </a:lnSpc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</a:t>
            </a:r>
            <a:r>
              <a:rPr lang="pt-B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transição (preliminar)</a:t>
            </a:r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Necessidades de recursos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interessados (final</a:t>
            </a:r>
            <a:r>
              <a:rPr lang="pt-BR" sz="1000" dirty="0" smtClean="0"/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Dependência de outros projetos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64904"/>
            <a:ext cx="4191000" cy="3531096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e </a:t>
            </a:r>
            <a:r>
              <a:rPr lang="pt-BR" sz="1400" dirty="0">
                <a:solidFill>
                  <a:srgbClr val="FF0000"/>
                </a:solidFill>
              </a:rPr>
              <a:t>congelar</a:t>
            </a:r>
            <a:r>
              <a:rPr lang="pt-BR" sz="1400" dirty="0"/>
              <a:t> o escopo </a:t>
            </a:r>
            <a:r>
              <a:rPr lang="pt-BR" sz="1400" dirty="0" smtClean="0"/>
              <a:t>final.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desenho da </a:t>
            </a:r>
            <a:r>
              <a:rPr lang="pt-BR" sz="1400" dirty="0" smtClean="0"/>
              <a:t>solução.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cronograma e </a:t>
            </a:r>
            <a:r>
              <a:rPr lang="pt-BR" sz="1400" dirty="0" smtClean="0"/>
              <a:t>orçamento.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Garantir a alocação da equipe do </a:t>
            </a:r>
            <a:r>
              <a:rPr lang="pt-BR" sz="1400" dirty="0" smtClean="0"/>
              <a:t>projeto.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Garantir o envolvimento dos principais </a:t>
            </a:r>
            <a:r>
              <a:rPr lang="pt-BR" sz="1400" dirty="0" smtClean="0"/>
              <a:t>interessados.</a:t>
            </a: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" y="2217737"/>
            <a:ext cx="4100039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 de entrada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2214778"/>
            <a:ext cx="4204886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81000" y="1412776"/>
            <a:ext cx="8472086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o escopo, a solução </a:t>
            </a:r>
            <a:r>
              <a:rPr lang="pt-BR" sz="1600" i="1" dirty="0" smtClean="0"/>
              <a:t>apresentada e </a:t>
            </a:r>
            <a:r>
              <a:rPr lang="pt-BR" sz="1600" i="1" dirty="0"/>
              <a:t>o planejamento final para </a:t>
            </a:r>
            <a:r>
              <a:rPr lang="pt-BR" sz="1600" i="1" dirty="0" smtClean="0"/>
              <a:t>o desenvolvimento da solução.</a:t>
            </a:r>
            <a:endParaRPr lang="pt-BR" sz="1600" i="1" dirty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156176" y="839118"/>
            <a:ext cx="2696910" cy="31115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Desenvolvimento</a:t>
            </a:r>
            <a:r>
              <a:rPr lang="en-GB" sz="1200" b="1" dirty="0" smtClean="0"/>
              <a:t> da </a:t>
            </a:r>
            <a:r>
              <a:rPr lang="en-GB" sz="1200" b="1" dirty="0" err="1" smtClean="0"/>
              <a:t>Solução</a:t>
            </a:r>
            <a:endParaRPr lang="en-GB" sz="1200" b="1" dirty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261567" y="848159"/>
            <a:ext cx="1678585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 smtClean="0"/>
              <a:t>Planejamento</a:t>
            </a:r>
            <a:endParaRPr lang="en-GB" sz="1200" b="1" dirty="0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724128" y="717984"/>
            <a:ext cx="685800" cy="5715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DDS</a:t>
            </a:r>
            <a:endParaRPr lang="pt-BR" sz="1400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21E23-7CB6-4189-9810-33624A4671F9}" type="slidenum">
              <a:rPr lang="pt-BR"/>
              <a:pPr/>
              <a:t>21</a:t>
            </a:fld>
            <a:endParaRPr lang="pt-BR"/>
          </a:p>
        </p:txBody>
      </p:sp>
      <p:sp>
        <p:nvSpPr>
          <p:cNvPr id="13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899048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2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Escopo e limitações (refinados)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/>
              <a:t>Mudanças no escopo desde </a:t>
            </a:r>
            <a:r>
              <a:rPr lang="pt-BR" sz="900" dirty="0" smtClean="0"/>
              <a:t>a última decisão</a:t>
            </a:r>
            <a:endParaRPr lang="pt-BR" sz="900" dirty="0"/>
          </a:p>
          <a:p>
            <a:pPr marL="381000" indent="-381000">
              <a:lnSpc>
                <a:spcPct val="90000"/>
              </a:lnSpc>
            </a:pPr>
            <a:r>
              <a:rPr lang="pt-BR" sz="1200" dirty="0" smtClean="0"/>
              <a:t>Solução</a:t>
            </a:r>
            <a:endParaRPr lang="pt-BR" sz="12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 smtClean="0"/>
              <a:t>Solução </a:t>
            </a:r>
            <a:r>
              <a:rPr lang="pt-BR" sz="1000" dirty="0"/>
              <a:t>(refinada)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de testes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</a:t>
            </a:r>
            <a:r>
              <a:rPr lang="pt-BR" sz="1000" dirty="0" smtClean="0"/>
              <a:t>validação</a:t>
            </a:r>
            <a:endParaRPr lang="pt-BR" sz="1000" dirty="0">
              <a:solidFill>
                <a:srgbClr val="B2B2B2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</a:t>
            </a:r>
            <a:r>
              <a:rPr lang="pt-BR" sz="1000" dirty="0" smtClean="0"/>
              <a:t>disponibilização </a:t>
            </a:r>
            <a:r>
              <a:rPr lang="pt-BR" sz="1000" dirty="0"/>
              <a:t>(final)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migração 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transição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Estrutura de suporte e manutenção (preliminar)</a:t>
            </a:r>
            <a:endParaRPr lang="pt-BR" sz="1000" dirty="0">
              <a:solidFill>
                <a:srgbClr val="B2B2B2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Necessidades de recursos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Dependência de outros projetos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21854"/>
            <a:ext cx="4114800" cy="457200"/>
          </a:xfrm>
        </p:spPr>
        <p:txBody>
          <a:bodyPr/>
          <a:lstStyle/>
          <a:p>
            <a:r>
              <a:rPr lang="pt-BR" sz="2000" dirty="0" smtClean="0"/>
              <a:t>DV </a:t>
            </a:r>
            <a:r>
              <a:rPr lang="pt-BR" sz="2000" dirty="0"/>
              <a:t>– </a:t>
            </a:r>
            <a:r>
              <a:rPr lang="pt-BR" sz="2000" dirty="0" smtClean="0"/>
              <a:t>Decisão de Validação</a:t>
            </a:r>
            <a:endParaRPr lang="pt-BR" sz="2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a qualidade da solução </a:t>
            </a:r>
            <a:r>
              <a:rPr lang="pt-BR" sz="1400" dirty="0" smtClean="0"/>
              <a:t>desenvolvida.</a:t>
            </a:r>
            <a:endParaRPr lang="pt-BR" sz="14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Cobertura </a:t>
            </a:r>
            <a:r>
              <a:rPr lang="pt-BR" sz="1200" dirty="0" smtClean="0"/>
              <a:t>das necessidades/especificações.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Aderência aos padrões de qualidade e </a:t>
            </a:r>
            <a:r>
              <a:rPr lang="pt-BR" sz="1200" dirty="0" smtClean="0"/>
              <a:t>segurança.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Impacto dos defeitos </a:t>
            </a:r>
            <a:r>
              <a:rPr lang="pt-BR" sz="1200" dirty="0" smtClean="0"/>
              <a:t>residuais.</a:t>
            </a: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início </a:t>
            </a:r>
            <a:r>
              <a:rPr lang="pt-BR" sz="1400" dirty="0" smtClean="0"/>
              <a:t>de validação </a:t>
            </a:r>
            <a:r>
              <a:rPr lang="pt-BR" sz="1400" dirty="0"/>
              <a:t>da </a:t>
            </a:r>
            <a:r>
              <a:rPr lang="pt-BR" sz="1400" dirty="0" smtClean="0"/>
              <a:t>solução.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4800" y="2251868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629069" y="2251867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04800" y="1412776"/>
            <a:ext cx="8515672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se a </a:t>
            </a:r>
            <a:r>
              <a:rPr lang="pt-BR" sz="1600" i="1" dirty="0" smtClean="0"/>
              <a:t>solução está </a:t>
            </a:r>
            <a:r>
              <a:rPr lang="pt-BR" sz="1600" i="1" dirty="0"/>
              <a:t>pronta para início </a:t>
            </a:r>
            <a:r>
              <a:rPr lang="pt-BR" sz="1600" i="1" dirty="0" smtClean="0"/>
              <a:t>de validação pelos usuários-chaves.</a:t>
            </a:r>
            <a:endParaRPr lang="pt-BR" sz="1600" i="1" dirty="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524328" y="894879"/>
            <a:ext cx="1314872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 smtClean="0"/>
              <a:t>Validação</a:t>
            </a:r>
            <a:endParaRPr lang="en-GB" sz="1200" b="1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88024" y="894879"/>
            <a:ext cx="2520279" cy="31115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Desenvolvimento</a:t>
            </a:r>
            <a:r>
              <a:rPr lang="en-GB" sz="1200" b="1" dirty="0" smtClean="0"/>
              <a:t> da </a:t>
            </a:r>
            <a:r>
              <a:rPr lang="en-GB" sz="1200" b="1" dirty="0" err="1" smtClean="0"/>
              <a:t>solução</a:t>
            </a:r>
            <a:endParaRPr lang="en-GB" sz="1200" b="1" dirty="0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7092280" y="764704"/>
            <a:ext cx="685800" cy="5715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DV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6C391-AFF6-4CD9-87DB-98715AB35CDF}" type="slidenum">
              <a:rPr lang="pt-BR"/>
              <a:pPr/>
              <a:t>22</a:t>
            </a:fld>
            <a:endParaRPr lang="pt-BR"/>
          </a:p>
        </p:txBody>
      </p:sp>
      <p:sp>
        <p:nvSpPr>
          <p:cNvPr id="13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899048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72391"/>
            <a:ext cx="8534400" cy="457200"/>
          </a:xfrm>
        </p:spPr>
        <p:txBody>
          <a:bodyPr/>
          <a:lstStyle/>
          <a:p>
            <a:r>
              <a:rPr lang="pt-BR" sz="2000" dirty="0" smtClean="0"/>
              <a:t>DD </a:t>
            </a:r>
            <a:r>
              <a:rPr lang="pt-BR" sz="2000" dirty="0"/>
              <a:t>– </a:t>
            </a:r>
            <a:r>
              <a:rPr lang="pt-BR" sz="2000" dirty="0" smtClean="0"/>
              <a:t>Decisão de Disponibilização</a:t>
            </a:r>
            <a:endParaRPr lang="pt-BR" sz="2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Escopo e limitações (refinados)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Mudanças no escopo desde </a:t>
            </a:r>
            <a:r>
              <a:rPr lang="pt-BR" sz="1000" dirty="0" smtClean="0"/>
              <a:t>a última decisão</a:t>
            </a:r>
            <a:endParaRPr lang="pt-BR" sz="1000" dirty="0"/>
          </a:p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Resultados da validação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Estratégia </a:t>
            </a:r>
            <a:r>
              <a:rPr lang="pt-BR" sz="1200" dirty="0"/>
              <a:t>de </a:t>
            </a:r>
            <a:r>
              <a:rPr lang="pt-BR" sz="1200" dirty="0" smtClean="0"/>
              <a:t>disponibilização(refinada</a:t>
            </a:r>
            <a:r>
              <a:rPr lang="pt-BR" sz="1200" dirty="0"/>
              <a:t>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migração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</a:t>
            </a:r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transição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Estrutura de suporte e manutenção (final).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Treinamento dos usuários (final).</a:t>
            </a:r>
            <a:endParaRPr lang="pt-BR" sz="1200" dirty="0">
              <a:solidFill>
                <a:srgbClr val="B2B2B2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Cronograma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Lista de riscos (</a:t>
            </a:r>
            <a:r>
              <a:rPr lang="pt-BR" sz="1200" dirty="0" smtClean="0"/>
              <a:t>refinada)</a:t>
            </a:r>
            <a:endParaRPr lang="pt-BR" sz="12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Necessidades de recursos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Lista de interessados (</a:t>
            </a:r>
            <a:r>
              <a:rPr lang="pt-BR" sz="1200" dirty="0" smtClean="0"/>
              <a:t>refinada)</a:t>
            </a:r>
            <a:endParaRPr lang="pt-BR" sz="1200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a qualidade da solução </a:t>
            </a:r>
            <a:r>
              <a:rPr lang="pt-BR" sz="1400" dirty="0" smtClean="0"/>
              <a:t>desenvolvida</a:t>
            </a:r>
            <a:endParaRPr lang="pt-BR" sz="14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Cobertura </a:t>
            </a:r>
            <a:r>
              <a:rPr lang="pt-BR" sz="1200" dirty="0" smtClean="0"/>
              <a:t>das necessidades/especificação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Aderência aos padrões de qualidade e segurança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Impacto dos defeitos residuais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</a:t>
            </a:r>
            <a:r>
              <a:rPr lang="pt-BR" sz="1400" dirty="0" smtClean="0"/>
              <a:t>disponibilização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suporte e manutenção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treinamento dos usuários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Confirmar que a organização está preparada para realizar a </a:t>
            </a:r>
            <a:r>
              <a:rPr lang="pt-BR" sz="1400" dirty="0" smtClean="0"/>
              <a:t>disponibilização</a:t>
            </a:r>
            <a:endParaRPr lang="pt-BR" sz="14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Ambiente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Processo de </a:t>
            </a:r>
            <a:r>
              <a:rPr lang="pt-BR" sz="1200" dirty="0" smtClean="0"/>
              <a:t>disponibilização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Equipe designada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5284" y="2272650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32710" y="2272650"/>
            <a:ext cx="4206489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90083" y="1439163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se a solução </a:t>
            </a:r>
            <a:r>
              <a:rPr lang="pt-BR" sz="1600" i="1" dirty="0" smtClean="0"/>
              <a:t>está </a:t>
            </a:r>
            <a:r>
              <a:rPr lang="pt-BR" sz="1600" i="1" dirty="0"/>
              <a:t>pronta para </a:t>
            </a:r>
            <a:r>
              <a:rPr lang="pt-BR" sz="1600" i="1" dirty="0" smtClean="0"/>
              <a:t>disponibilização </a:t>
            </a:r>
            <a:r>
              <a:rPr lang="pt-BR" sz="1600" i="1" dirty="0"/>
              <a:t>e se a organização está preparada para recebê-la.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143768" y="857231"/>
            <a:ext cx="1604696" cy="310013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Disponiblização</a:t>
            </a:r>
            <a:endParaRPr lang="en-GB" sz="1200" b="1" dirty="0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643570" y="857232"/>
            <a:ext cx="1282647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Validação</a:t>
            </a:r>
            <a:endParaRPr lang="en-GB" sz="1200" b="1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6715140" y="714356"/>
            <a:ext cx="685800" cy="571500"/>
          </a:xfrm>
          <a:prstGeom prst="diamond">
            <a:avLst/>
          </a:prstGeom>
          <a:solidFill>
            <a:srgbClr val="00CC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DD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402C1-8AB2-4439-853C-D3AE74B3727D}" type="slidenum">
              <a:rPr lang="pt-BR"/>
              <a:pPr/>
              <a:t>23</a:t>
            </a:fld>
            <a:endParaRPr lang="pt-BR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97105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687" y="871682"/>
            <a:ext cx="8534400" cy="457200"/>
          </a:xfrm>
        </p:spPr>
        <p:txBody>
          <a:bodyPr/>
          <a:lstStyle/>
          <a:p>
            <a:r>
              <a:rPr lang="pt-BR" sz="2000" dirty="0" smtClean="0"/>
              <a:t>DEP </a:t>
            </a:r>
            <a:r>
              <a:rPr lang="pt-BR" sz="2000" dirty="0"/>
              <a:t>– </a:t>
            </a:r>
            <a:r>
              <a:rPr lang="pt-BR" sz="2000" dirty="0" smtClean="0"/>
              <a:t>Decisão </a:t>
            </a:r>
            <a:r>
              <a:rPr lang="pt-BR" sz="2000" dirty="0"/>
              <a:t>de </a:t>
            </a:r>
            <a:r>
              <a:rPr lang="pt-BR" sz="2000" dirty="0" smtClean="0"/>
              <a:t>Encerramento do </a:t>
            </a:r>
            <a:r>
              <a:rPr lang="pt-BR" sz="2000" dirty="0"/>
              <a:t>Projeto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Visão (refinada)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Solução</a:t>
            </a:r>
            <a:endParaRPr lang="pt-BR" sz="1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Resultados da </a:t>
            </a:r>
            <a:r>
              <a:rPr lang="pt-BR" sz="1200" dirty="0" smtClean="0"/>
              <a:t>disponibilização</a:t>
            </a:r>
            <a:endParaRPr lang="pt-BR" sz="1200" dirty="0"/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migração</a:t>
            </a: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</a:t>
            </a:r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transição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dos treinamentos dos usuários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Estrutura de suporte e manutenção (refinada)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defeitos residuais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Lições aprendidas (final)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40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200" dirty="0"/>
              <a:t>Confirmar que a solução </a:t>
            </a:r>
            <a:r>
              <a:rPr lang="pt-BR" sz="1200" dirty="0" smtClean="0"/>
              <a:t>está operacional.</a:t>
            </a: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sz="1200" dirty="0"/>
              <a:t>Confirmar que a organização de suporte e manutenção assumiu a responsabilidade total da </a:t>
            </a:r>
            <a:r>
              <a:rPr lang="pt-BR" sz="1200" dirty="0" smtClean="0"/>
              <a:t>solução.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000" dirty="0"/>
              <a:t>Material de suporte desenvolvido (manuais, scripts de atendimento, </a:t>
            </a:r>
            <a:r>
              <a:rPr lang="pt-BR" sz="1000" dirty="0" err="1"/>
              <a:t>etc</a:t>
            </a:r>
            <a:r>
              <a:rPr lang="pt-BR" sz="1000" dirty="0" smtClean="0"/>
              <a:t>).</a:t>
            </a:r>
            <a:endParaRPr lang="pt-BR" sz="1000" dirty="0"/>
          </a:p>
          <a:p>
            <a:pPr lvl="1">
              <a:buFont typeface="Arial" pitchFamily="34" charset="0"/>
              <a:buChar char="•"/>
            </a:pPr>
            <a:r>
              <a:rPr lang="pt-BR" sz="1000" dirty="0"/>
              <a:t>Equipes de suporte preparadas (1</a:t>
            </a:r>
            <a:r>
              <a:rPr lang="pt-BR" sz="1000" baseline="30000" dirty="0"/>
              <a:t>o</a:t>
            </a:r>
            <a:r>
              <a:rPr lang="pt-BR" sz="1000" dirty="0"/>
              <a:t>, 2</a:t>
            </a:r>
            <a:r>
              <a:rPr lang="pt-BR" sz="1000" baseline="30000" dirty="0"/>
              <a:t>o</a:t>
            </a:r>
            <a:r>
              <a:rPr lang="pt-BR" sz="1000" dirty="0"/>
              <a:t> e 3</a:t>
            </a:r>
            <a:r>
              <a:rPr lang="pt-BR" sz="1000" baseline="30000" dirty="0"/>
              <a:t>o</a:t>
            </a:r>
            <a:r>
              <a:rPr lang="pt-BR" sz="1000" dirty="0"/>
              <a:t> nível</a:t>
            </a:r>
            <a:r>
              <a:rPr lang="pt-BR" sz="1000" dirty="0" smtClean="0"/>
              <a:t>).</a:t>
            </a:r>
            <a:endParaRPr lang="pt-BR" sz="1000" dirty="0"/>
          </a:p>
          <a:p>
            <a:pPr>
              <a:buFont typeface="Arial" pitchFamily="34" charset="0"/>
              <a:buChar char="•"/>
            </a:pPr>
            <a:r>
              <a:rPr lang="pt-BR" sz="1200" dirty="0"/>
              <a:t>Confirmar se os usuários foram treinados e estão </a:t>
            </a:r>
            <a:r>
              <a:rPr lang="pt-BR" sz="1200" dirty="0" smtClean="0"/>
              <a:t>aptos </a:t>
            </a:r>
            <a:r>
              <a:rPr lang="pt-BR" sz="1200" dirty="0"/>
              <a:t>à utilização da </a:t>
            </a:r>
            <a:r>
              <a:rPr lang="pt-BR" sz="1200" dirty="0" smtClean="0"/>
              <a:t>solução.</a:t>
            </a: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sz="1200" dirty="0"/>
              <a:t>Aprovar os resultados do </a:t>
            </a:r>
            <a:r>
              <a:rPr lang="pt-BR" sz="1200" dirty="0" smtClean="0"/>
              <a:t>projeto.</a:t>
            </a: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sz="1200" dirty="0"/>
              <a:t>Aprovar o encerramento do </a:t>
            </a:r>
            <a:r>
              <a:rPr lang="pt-BR" sz="1200" dirty="0" smtClean="0"/>
              <a:t>projeto.</a:t>
            </a: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000" dirty="0"/>
          </a:p>
          <a:p>
            <a:pPr marL="381000" indent="-3810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200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4800" y="2311254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4008" y="2311253"/>
            <a:ext cx="4195192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04800" y="1484784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a </a:t>
            </a:r>
            <a:r>
              <a:rPr lang="pt-BR" sz="1600" i="1" dirty="0" smtClean="0"/>
              <a:t>disponibilização da </a:t>
            </a:r>
            <a:r>
              <a:rPr lang="pt-BR" sz="1600" i="1" dirty="0"/>
              <a:t>solução </a:t>
            </a:r>
            <a:r>
              <a:rPr lang="pt-BR" sz="1600" i="1" dirty="0" smtClean="0"/>
              <a:t> realizada</a:t>
            </a:r>
            <a:r>
              <a:rPr lang="pt-BR" sz="1600" i="1" dirty="0"/>
              <a:t>, transferir a responsabilidade para a organização de suporte e manutenção e encerrar o projeto.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876256" y="927143"/>
            <a:ext cx="1656184" cy="346278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Disponiblização</a:t>
            </a:r>
            <a:endParaRPr lang="en-GB" sz="1200" b="1" dirty="0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8316416" y="814532"/>
            <a:ext cx="685800" cy="5715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DEP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2DB45-0D66-48F0-8D6C-C7B008886ED4}" type="slidenum">
              <a:rPr lang="pt-BR"/>
              <a:pPr/>
              <a:t>24</a:t>
            </a:fld>
            <a:endParaRPr lang="pt-BR"/>
          </a:p>
        </p:txBody>
      </p:sp>
      <p:sp>
        <p:nvSpPr>
          <p:cNvPr id="11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97105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458200" cy="457200"/>
          </a:xfrm>
        </p:spPr>
        <p:txBody>
          <a:bodyPr/>
          <a:lstStyle/>
          <a:p>
            <a:r>
              <a:rPr lang="pt-BR" sz="2000" dirty="0" smtClean="0"/>
              <a:t>DOC – Decisão de Operação Continuada</a:t>
            </a:r>
            <a:endParaRPr lang="pt-BR" sz="20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28108" y="2270524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25946" y="2283873"/>
            <a:ext cx="4236562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28108" y="1484784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a solução em operação em relação aos objetivos de negócio e, se necessário, identificar novas ações de melhoria.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553200" y="927506"/>
            <a:ext cx="1981200" cy="311150"/>
          </a:xfrm>
          <a:prstGeom prst="rect">
            <a:avLst/>
          </a:prstGeom>
          <a:solidFill>
            <a:srgbClr val="33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/>
              <a:t>Operação</a:t>
            </a:r>
            <a:r>
              <a:rPr lang="en-GB" sz="1200" b="1" dirty="0"/>
              <a:t> </a:t>
            </a:r>
            <a:r>
              <a:rPr lang="en-GB" sz="1200" b="1" dirty="0" err="1"/>
              <a:t>Assistida</a:t>
            </a:r>
            <a:endParaRPr lang="en-GB" sz="1200" b="1" dirty="0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8229600" y="778281"/>
            <a:ext cx="609600" cy="6096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DOC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/>
            <a:r>
              <a:rPr lang="pt-BR" sz="1400" dirty="0"/>
              <a:t>Objetivos de negócio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Visão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Benefícios atingidos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Ações de melhoria </a:t>
            </a:r>
            <a:r>
              <a:rPr lang="pt-BR" sz="1200" dirty="0" smtClean="0"/>
              <a:t>identificadas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 smtClean="0"/>
              <a:t>Pesquisa de satisfação</a:t>
            </a: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400" dirty="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Concluir a respeito dos benefícios de negócio atingidos a partir da operação da </a:t>
            </a:r>
            <a:r>
              <a:rPr lang="pt-BR" sz="1400" dirty="0" smtClean="0"/>
              <a:t>solução.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novas ações de melhoria para o portfólio.</a:t>
            </a:r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7095C-EE2E-407C-A321-6B8BF6B0F611}" type="slidenum">
              <a:rPr lang="pt-BR"/>
              <a:pPr/>
              <a:t>25</a:t>
            </a:fld>
            <a:endParaRPr lang="pt-BR"/>
          </a:p>
        </p:txBody>
      </p:sp>
      <p:sp>
        <p:nvSpPr>
          <p:cNvPr id="4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2433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5424" name="Rectangle 64"/>
          <p:cNvSpPr>
            <a:spLocks noGrp="1" noChangeArrowheads="1"/>
          </p:cNvSpPr>
          <p:nvPr>
            <p:ph type="title"/>
          </p:nvPr>
        </p:nvSpPr>
        <p:spPr>
          <a:xfrm>
            <a:off x="353291" y="1027584"/>
            <a:ext cx="8534400" cy="457200"/>
          </a:xfrm>
        </p:spPr>
        <p:txBody>
          <a:bodyPr/>
          <a:lstStyle/>
          <a:p>
            <a:r>
              <a:rPr lang="pt-BR" dirty="0"/>
              <a:t>Exemplos de adaptações do processo</a:t>
            </a:r>
          </a:p>
        </p:txBody>
      </p:sp>
      <p:sp>
        <p:nvSpPr>
          <p:cNvPr id="15425" name="Rectangle 6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Várias entregas para </a:t>
            </a:r>
            <a:r>
              <a:rPr lang="pt-BR" sz="1800" dirty="0" smtClean="0"/>
              <a:t>validação </a:t>
            </a:r>
            <a:r>
              <a:rPr lang="pt-BR" sz="1800" dirty="0" smtClean="0">
                <a:sym typeface="Wingdings" pitchFamily="2" charset="2"/>
              </a:rPr>
              <a:t> disponibilização única</a:t>
            </a:r>
            <a:endParaRPr lang="pt-BR" sz="1800" dirty="0"/>
          </a:p>
        </p:txBody>
      </p:sp>
      <p:grpSp>
        <p:nvGrpSpPr>
          <p:cNvPr id="15434" name="Group 74"/>
          <p:cNvGrpSpPr>
            <a:grpSpLocks/>
          </p:cNvGrpSpPr>
          <p:nvPr/>
        </p:nvGrpSpPr>
        <p:grpSpPr bwMode="auto">
          <a:xfrm>
            <a:off x="228600" y="2667000"/>
            <a:ext cx="8763000" cy="3200400"/>
            <a:chOff x="144" y="1680"/>
            <a:chExt cx="5520" cy="2016"/>
          </a:xfrm>
        </p:grpSpPr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>
              <a:off x="2400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2976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960" y="1952"/>
              <a:ext cx="3984" cy="6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240" y="1720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240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960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960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182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182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350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350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>
              <a:off x="3936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3936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>
              <a:off x="49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>
              <a:off x="49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>
              <a:off x="556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>
              <a:off x="556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9" name="Rectangle 49"/>
            <p:cNvSpPr>
              <a:spLocks noChangeArrowheads="1"/>
            </p:cNvSpPr>
            <p:nvPr/>
          </p:nvSpPr>
          <p:spPr bwMode="auto">
            <a:xfrm>
              <a:off x="240" y="2112"/>
              <a:ext cx="720" cy="196"/>
            </a:xfrm>
            <a:prstGeom prst="rect">
              <a:avLst/>
            </a:prstGeom>
            <a:solidFill>
              <a:srgbClr val="FF6600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/>
                <a:t>Pré-projeto</a:t>
              </a:r>
              <a:endParaRPr lang="en-GB" sz="1050" b="1" dirty="0"/>
            </a:p>
          </p:txBody>
        </p:sp>
        <p:sp>
          <p:nvSpPr>
            <p:cNvPr id="15410" name="Rectangle 50"/>
            <p:cNvSpPr>
              <a:spLocks noChangeArrowheads="1"/>
            </p:cNvSpPr>
            <p:nvPr/>
          </p:nvSpPr>
          <p:spPr bwMode="auto">
            <a:xfrm>
              <a:off x="960" y="2352"/>
              <a:ext cx="864" cy="196"/>
            </a:xfrm>
            <a:prstGeom prst="rect">
              <a:avLst/>
            </a:prstGeom>
            <a:solidFill>
              <a:schemeClr val="folHlink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 smtClean="0"/>
                <a:t>Planejamento</a:t>
              </a:r>
              <a:endParaRPr lang="en-GB" sz="1050" b="1" dirty="0"/>
            </a:p>
          </p:txBody>
        </p:sp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1824" y="2592"/>
              <a:ext cx="576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</a:t>
              </a:r>
            </a:p>
            <a:p>
              <a:pPr algn="ctr" eaLnBrk="0" hangingPunct="0"/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5412" name="Rectangle 52"/>
            <p:cNvSpPr>
              <a:spLocks noChangeArrowheads="1"/>
            </p:cNvSpPr>
            <p:nvPr/>
          </p:nvSpPr>
          <p:spPr bwMode="auto">
            <a:xfrm>
              <a:off x="2400" y="283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Valid.</a:t>
              </a:r>
              <a:endParaRPr lang="en-GB" sz="1000" b="1" dirty="0"/>
            </a:p>
          </p:txBody>
        </p:sp>
        <p:sp>
          <p:nvSpPr>
            <p:cNvPr id="15413" name="Rectangle 53"/>
            <p:cNvSpPr>
              <a:spLocks noChangeArrowheads="1"/>
            </p:cNvSpPr>
            <p:nvPr/>
          </p:nvSpPr>
          <p:spPr bwMode="auto">
            <a:xfrm>
              <a:off x="3936" y="3072"/>
              <a:ext cx="1008" cy="196"/>
            </a:xfrm>
            <a:prstGeom prst="rect">
              <a:avLst/>
            </a:prstGeom>
            <a:solidFill>
              <a:srgbClr val="CCE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 smtClean="0"/>
                <a:t>Disponiblização</a:t>
              </a:r>
              <a:endParaRPr lang="en-GB" sz="1050" b="1" dirty="0"/>
            </a:p>
          </p:txBody>
        </p:sp>
        <p:sp>
          <p:nvSpPr>
            <p:cNvPr id="15414" name="Rectangle 54"/>
            <p:cNvSpPr>
              <a:spLocks noChangeArrowheads="1"/>
            </p:cNvSpPr>
            <p:nvPr/>
          </p:nvSpPr>
          <p:spPr bwMode="auto">
            <a:xfrm>
              <a:off x="4944" y="3312"/>
              <a:ext cx="624" cy="384"/>
            </a:xfrm>
            <a:prstGeom prst="rect">
              <a:avLst/>
            </a:prstGeom>
            <a:solidFill>
              <a:srgbClr val="3399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/>
                <a:t>Operação</a:t>
              </a:r>
              <a:r>
                <a:rPr lang="en-GB" sz="1050" b="1" dirty="0"/>
                <a:t> </a:t>
              </a:r>
              <a:r>
                <a:rPr lang="en-GB" sz="1050" b="1" dirty="0" err="1"/>
                <a:t>Assistida</a:t>
              </a:r>
              <a:endParaRPr lang="en-GB" sz="1050" b="1" dirty="0"/>
            </a:p>
          </p:txBody>
        </p:sp>
        <p:sp>
          <p:nvSpPr>
            <p:cNvPr id="15415" name="Rectangle 55"/>
            <p:cNvSpPr>
              <a:spLocks noChangeArrowheads="1"/>
            </p:cNvSpPr>
            <p:nvPr/>
          </p:nvSpPr>
          <p:spPr bwMode="auto">
            <a:xfrm>
              <a:off x="240" y="1952"/>
              <a:ext cx="720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5416" name="Rectangle 56"/>
            <p:cNvSpPr>
              <a:spLocks noChangeArrowheads="1"/>
            </p:cNvSpPr>
            <p:nvPr/>
          </p:nvSpPr>
          <p:spPr bwMode="auto">
            <a:xfrm>
              <a:off x="4944" y="1952"/>
              <a:ext cx="624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5417" name="AutoShape 57"/>
            <p:cNvSpPr>
              <a:spLocks noChangeArrowheads="1"/>
            </p:cNvSpPr>
            <p:nvPr/>
          </p:nvSpPr>
          <p:spPr bwMode="auto">
            <a:xfrm>
              <a:off x="816" y="1680"/>
              <a:ext cx="288" cy="240"/>
            </a:xfrm>
            <a:prstGeom prst="diamond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DAP</a:t>
              </a:r>
              <a:endParaRPr lang="pt-BR" sz="1000" dirty="0"/>
            </a:p>
          </p:txBody>
        </p:sp>
        <p:sp>
          <p:nvSpPr>
            <p:cNvPr id="15418" name="AutoShape 58"/>
            <p:cNvSpPr>
              <a:spLocks noChangeArrowheads="1"/>
            </p:cNvSpPr>
            <p:nvPr/>
          </p:nvSpPr>
          <p:spPr bwMode="auto">
            <a:xfrm>
              <a:off x="1680" y="1680"/>
              <a:ext cx="288" cy="240"/>
            </a:xfrm>
            <a:prstGeom prst="diamond">
              <a:avLst/>
            </a:prstGeom>
            <a:solidFill>
              <a:schemeClr val="fol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DDS</a:t>
              </a:r>
              <a:endParaRPr lang="pt-BR" sz="1000" dirty="0"/>
            </a:p>
          </p:txBody>
        </p:sp>
        <p:sp>
          <p:nvSpPr>
            <p:cNvPr id="15419" name="AutoShape 59"/>
            <p:cNvSpPr>
              <a:spLocks noChangeArrowheads="1"/>
            </p:cNvSpPr>
            <p:nvPr/>
          </p:nvSpPr>
          <p:spPr bwMode="auto">
            <a:xfrm>
              <a:off x="2256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DV1</a:t>
              </a:r>
              <a:endParaRPr lang="pt-BR" sz="1000" dirty="0"/>
            </a:p>
          </p:txBody>
        </p:sp>
        <p:sp>
          <p:nvSpPr>
            <p:cNvPr id="15420" name="AutoShape 60"/>
            <p:cNvSpPr>
              <a:spLocks noChangeArrowheads="1"/>
            </p:cNvSpPr>
            <p:nvPr/>
          </p:nvSpPr>
          <p:spPr bwMode="auto">
            <a:xfrm>
              <a:off x="3792" y="1680"/>
              <a:ext cx="288" cy="240"/>
            </a:xfrm>
            <a:prstGeom prst="diamond">
              <a:avLst/>
            </a:prstGeom>
            <a:solidFill>
              <a:srgbClr val="33CC3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</a:t>
              </a:r>
              <a:endParaRPr lang="pt-BR" sz="1000" dirty="0"/>
            </a:p>
          </p:txBody>
        </p:sp>
        <p:sp>
          <p:nvSpPr>
            <p:cNvPr id="15421" name="AutoShape 61"/>
            <p:cNvSpPr>
              <a:spLocks noChangeArrowheads="1"/>
            </p:cNvSpPr>
            <p:nvPr/>
          </p:nvSpPr>
          <p:spPr bwMode="auto">
            <a:xfrm>
              <a:off x="4800" y="1680"/>
              <a:ext cx="288" cy="240"/>
            </a:xfrm>
            <a:prstGeom prst="diamond">
              <a:avLst/>
            </a:prstGeom>
            <a:solidFill>
              <a:srgbClr val="CCE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DEP</a:t>
              </a:r>
              <a:endParaRPr lang="pt-BR" sz="1000" dirty="0"/>
            </a:p>
          </p:txBody>
        </p:sp>
        <p:sp>
          <p:nvSpPr>
            <p:cNvPr id="15422" name="Oval 62"/>
            <p:cNvSpPr>
              <a:spLocks noChangeArrowheads="1"/>
            </p:cNvSpPr>
            <p:nvPr/>
          </p:nvSpPr>
          <p:spPr bwMode="auto">
            <a:xfrm>
              <a:off x="144" y="1680"/>
              <a:ext cx="240" cy="24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DAV</a:t>
              </a:r>
              <a:endParaRPr lang="pt-BR" sz="1000" dirty="0"/>
            </a:p>
          </p:txBody>
        </p:sp>
        <p:sp>
          <p:nvSpPr>
            <p:cNvPr id="15423" name="Oval 63"/>
            <p:cNvSpPr>
              <a:spLocks noChangeArrowheads="1"/>
            </p:cNvSpPr>
            <p:nvPr/>
          </p:nvSpPr>
          <p:spPr bwMode="auto">
            <a:xfrm>
              <a:off x="5424" y="1680"/>
              <a:ext cx="240" cy="24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>
                  <a:solidFill>
                    <a:schemeClr val="bg1"/>
                  </a:solidFill>
                </a:rPr>
                <a:t>DOC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5426" name="Rectangle 66"/>
            <p:cNvSpPr>
              <a:spLocks noChangeArrowheads="1"/>
            </p:cNvSpPr>
            <p:nvPr/>
          </p:nvSpPr>
          <p:spPr bwMode="auto">
            <a:xfrm>
              <a:off x="2400" y="2592"/>
              <a:ext cx="576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 </a:t>
              </a:r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5427" name="Rectangle 67"/>
            <p:cNvSpPr>
              <a:spLocks noChangeArrowheads="1"/>
            </p:cNvSpPr>
            <p:nvPr/>
          </p:nvSpPr>
          <p:spPr bwMode="auto">
            <a:xfrm>
              <a:off x="2976" y="283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Valid.</a:t>
              </a:r>
              <a:endParaRPr lang="en-GB" sz="1000" b="1" dirty="0"/>
            </a:p>
          </p:txBody>
        </p:sp>
        <p:sp>
          <p:nvSpPr>
            <p:cNvPr id="15428" name="AutoShape 68"/>
            <p:cNvSpPr>
              <a:spLocks noChangeArrowheads="1"/>
            </p:cNvSpPr>
            <p:nvPr/>
          </p:nvSpPr>
          <p:spPr bwMode="auto">
            <a:xfrm>
              <a:off x="2832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DV2</a:t>
              </a:r>
              <a:endParaRPr lang="pt-BR" sz="1000" dirty="0"/>
            </a:p>
          </p:txBody>
        </p:sp>
        <p:sp>
          <p:nvSpPr>
            <p:cNvPr id="15429" name="Rectangle 69"/>
            <p:cNvSpPr>
              <a:spLocks noChangeArrowheads="1"/>
            </p:cNvSpPr>
            <p:nvPr/>
          </p:nvSpPr>
          <p:spPr bwMode="auto">
            <a:xfrm>
              <a:off x="2952" y="2592"/>
              <a:ext cx="608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 </a:t>
              </a:r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5430" name="Rectangle 70"/>
            <p:cNvSpPr>
              <a:spLocks noChangeArrowheads="1"/>
            </p:cNvSpPr>
            <p:nvPr/>
          </p:nvSpPr>
          <p:spPr bwMode="auto">
            <a:xfrm>
              <a:off x="3504" y="2832"/>
              <a:ext cx="432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Valid.</a:t>
              </a:r>
              <a:endParaRPr lang="en-GB" sz="1000" b="1" dirty="0"/>
            </a:p>
          </p:txBody>
        </p:sp>
        <p:sp>
          <p:nvSpPr>
            <p:cNvPr id="15431" name="AutoShape 71"/>
            <p:cNvSpPr>
              <a:spLocks noChangeArrowheads="1"/>
            </p:cNvSpPr>
            <p:nvPr/>
          </p:nvSpPr>
          <p:spPr bwMode="auto">
            <a:xfrm>
              <a:off x="3360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DV3</a:t>
              </a:r>
              <a:endParaRPr lang="pt-BR" sz="1000" dirty="0"/>
            </a:p>
          </p:txBody>
        </p:sp>
      </p:grpSp>
      <p:sp>
        <p:nvSpPr>
          <p:cNvPr id="45" name="CaixaDeTexto 44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64B87-4452-464A-871E-E05AD6E5ACA2}" type="slidenum">
              <a:rPr lang="pt-BR"/>
              <a:pPr/>
              <a:t>26</a:t>
            </a:fld>
            <a:endParaRPr lang="pt-BR"/>
          </a:p>
        </p:txBody>
      </p:sp>
      <p:sp>
        <p:nvSpPr>
          <p:cNvPr id="4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2433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080" y="1027584"/>
            <a:ext cx="8534400" cy="457200"/>
          </a:xfrm>
        </p:spPr>
        <p:txBody>
          <a:bodyPr/>
          <a:lstStyle/>
          <a:p>
            <a:r>
              <a:rPr lang="pt-BR" dirty="0"/>
              <a:t>Exemplos de adaptações do processo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Várias entregas para </a:t>
            </a:r>
            <a:r>
              <a:rPr lang="pt-BR" sz="1800" dirty="0" smtClean="0"/>
              <a:t>validação</a:t>
            </a:r>
            <a:r>
              <a:rPr lang="pt-BR" sz="1800" dirty="0" smtClean="0">
                <a:sym typeface="Wingdings" pitchFamily="2" charset="2"/>
              </a:rPr>
              <a:t> </a:t>
            </a:r>
            <a:r>
              <a:rPr lang="pt-BR" sz="1800" dirty="0">
                <a:sym typeface="Wingdings" pitchFamily="2" charset="2"/>
              </a:rPr>
              <a:t>várias </a:t>
            </a:r>
            <a:r>
              <a:rPr lang="pt-BR" sz="1800" dirty="0" smtClean="0">
                <a:sym typeface="Wingdings" pitchFamily="2" charset="2"/>
              </a:rPr>
              <a:t>disponibilizações</a:t>
            </a:r>
            <a:endParaRPr lang="pt-BR" sz="1800" dirty="0"/>
          </a:p>
        </p:txBody>
      </p:sp>
      <p:grpSp>
        <p:nvGrpSpPr>
          <p:cNvPr id="18480" name="Group 48"/>
          <p:cNvGrpSpPr>
            <a:grpSpLocks/>
          </p:cNvGrpSpPr>
          <p:nvPr/>
        </p:nvGrpSpPr>
        <p:grpSpPr bwMode="auto">
          <a:xfrm>
            <a:off x="228600" y="2667000"/>
            <a:ext cx="8763000" cy="3200400"/>
            <a:chOff x="144" y="1680"/>
            <a:chExt cx="5520" cy="2016"/>
          </a:xfrm>
        </p:grpSpPr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>
              <a:off x="278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>
              <a:off x="278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3" name="Line 41"/>
            <p:cNvSpPr>
              <a:spLocks noChangeShapeType="1"/>
            </p:cNvSpPr>
            <p:nvPr/>
          </p:nvSpPr>
          <p:spPr bwMode="auto">
            <a:xfrm>
              <a:off x="316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4" name="Line 42"/>
            <p:cNvSpPr>
              <a:spLocks noChangeShapeType="1"/>
            </p:cNvSpPr>
            <p:nvPr/>
          </p:nvSpPr>
          <p:spPr bwMode="auto">
            <a:xfrm>
              <a:off x="316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960" y="1952"/>
              <a:ext cx="3984" cy="6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240" y="1720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240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960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960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82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82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7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37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412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412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49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49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556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556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240" y="2112"/>
              <a:ext cx="720" cy="196"/>
            </a:xfrm>
            <a:prstGeom prst="rect">
              <a:avLst/>
            </a:prstGeom>
            <a:solidFill>
              <a:srgbClr val="FF6600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/>
                <a:t>Pré-projeto</a:t>
              </a:r>
              <a:endParaRPr lang="en-GB" sz="1050" b="1" dirty="0"/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960" y="2352"/>
              <a:ext cx="864" cy="196"/>
            </a:xfrm>
            <a:prstGeom prst="rect">
              <a:avLst/>
            </a:prstGeom>
            <a:solidFill>
              <a:schemeClr val="folHlink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 smtClean="0"/>
                <a:t>Planejamento</a:t>
              </a:r>
              <a:endParaRPr lang="en-GB" sz="1050" b="1" dirty="0"/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592"/>
              <a:ext cx="960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 </a:t>
              </a:r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2784" y="283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</a:t>
              </a:r>
              <a:endParaRPr lang="en-GB" sz="1000" b="1" dirty="0"/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4128" y="3072"/>
              <a:ext cx="816" cy="196"/>
            </a:xfrm>
            <a:prstGeom prst="rect">
              <a:avLst/>
            </a:prstGeom>
            <a:solidFill>
              <a:srgbClr val="CCE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Disponibilização</a:t>
              </a:r>
              <a:endParaRPr lang="en-GB" sz="1000" b="1" dirty="0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4944" y="3312"/>
              <a:ext cx="624" cy="384"/>
            </a:xfrm>
            <a:prstGeom prst="rect">
              <a:avLst/>
            </a:prstGeom>
            <a:solidFill>
              <a:srgbClr val="3399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/>
                <a:t>Operação</a:t>
              </a:r>
              <a:r>
                <a:rPr lang="en-GB" sz="1050" b="1" dirty="0"/>
                <a:t> </a:t>
              </a:r>
              <a:r>
                <a:rPr lang="en-GB" sz="1050" b="1" dirty="0" err="1"/>
                <a:t>Assistida</a:t>
              </a:r>
              <a:endParaRPr lang="en-GB" sz="1050" b="1" dirty="0"/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240" y="1952"/>
              <a:ext cx="720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944" y="1952"/>
              <a:ext cx="624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816" y="1680"/>
              <a:ext cx="288" cy="240"/>
            </a:xfrm>
            <a:prstGeom prst="diamond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DAP</a:t>
              </a:r>
              <a:endParaRPr lang="pt-BR" sz="1000" dirty="0"/>
            </a:p>
          </p:txBody>
        </p:sp>
        <p:sp>
          <p:nvSpPr>
            <p:cNvPr id="18460" name="AutoShape 28"/>
            <p:cNvSpPr>
              <a:spLocks noChangeArrowheads="1"/>
            </p:cNvSpPr>
            <p:nvPr/>
          </p:nvSpPr>
          <p:spPr bwMode="auto">
            <a:xfrm>
              <a:off x="1680" y="1680"/>
              <a:ext cx="288" cy="240"/>
            </a:xfrm>
            <a:prstGeom prst="diamond">
              <a:avLst/>
            </a:prstGeom>
            <a:solidFill>
              <a:schemeClr val="fol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DDS</a:t>
              </a:r>
              <a:endParaRPr lang="pt-BR" sz="1000" dirty="0"/>
            </a:p>
          </p:txBody>
        </p:sp>
        <p:sp>
          <p:nvSpPr>
            <p:cNvPr id="18461" name="AutoShape 29"/>
            <p:cNvSpPr>
              <a:spLocks noChangeArrowheads="1"/>
            </p:cNvSpPr>
            <p:nvPr/>
          </p:nvSpPr>
          <p:spPr bwMode="auto">
            <a:xfrm>
              <a:off x="2640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DV1</a:t>
              </a:r>
              <a:endParaRPr lang="pt-BR" sz="1000" dirty="0"/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3984" y="1680"/>
              <a:ext cx="288" cy="240"/>
            </a:xfrm>
            <a:prstGeom prst="diamond">
              <a:avLst/>
            </a:prstGeom>
            <a:solidFill>
              <a:srgbClr val="33CC3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DD2</a:t>
              </a:r>
              <a:endParaRPr lang="pt-BR" sz="1000" dirty="0"/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4800" y="1680"/>
              <a:ext cx="288" cy="240"/>
            </a:xfrm>
            <a:prstGeom prst="diamond">
              <a:avLst/>
            </a:prstGeom>
            <a:solidFill>
              <a:srgbClr val="CCE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DEP</a:t>
              </a:r>
              <a:endParaRPr lang="pt-BR" sz="1000" dirty="0"/>
            </a:p>
          </p:txBody>
        </p:sp>
        <p:sp>
          <p:nvSpPr>
            <p:cNvPr id="18464" name="Oval 32"/>
            <p:cNvSpPr>
              <a:spLocks noChangeArrowheads="1"/>
            </p:cNvSpPr>
            <p:nvPr/>
          </p:nvSpPr>
          <p:spPr bwMode="auto">
            <a:xfrm>
              <a:off x="144" y="1680"/>
              <a:ext cx="240" cy="24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DAV</a:t>
              </a:r>
              <a:endParaRPr lang="pt-BR" sz="1000" dirty="0"/>
            </a:p>
          </p:txBody>
        </p:sp>
        <p:sp>
          <p:nvSpPr>
            <p:cNvPr id="18465" name="Oval 33"/>
            <p:cNvSpPr>
              <a:spLocks noChangeArrowheads="1"/>
            </p:cNvSpPr>
            <p:nvPr/>
          </p:nvSpPr>
          <p:spPr bwMode="auto">
            <a:xfrm>
              <a:off x="5424" y="1680"/>
              <a:ext cx="240" cy="24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>
                  <a:solidFill>
                    <a:schemeClr val="bg1"/>
                  </a:solidFill>
                </a:rPr>
                <a:t>DOC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784" y="2592"/>
              <a:ext cx="960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 </a:t>
              </a:r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3744" y="283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</a:t>
              </a:r>
              <a:endParaRPr lang="en-GB" sz="1000" b="1" dirty="0"/>
            </a:p>
          </p:txBody>
        </p:sp>
        <p:sp>
          <p:nvSpPr>
            <p:cNvPr id="18468" name="AutoShape 36"/>
            <p:cNvSpPr>
              <a:spLocks noChangeArrowheads="1"/>
            </p:cNvSpPr>
            <p:nvPr/>
          </p:nvSpPr>
          <p:spPr bwMode="auto">
            <a:xfrm>
              <a:off x="3600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DV2</a:t>
              </a:r>
              <a:endParaRPr lang="pt-BR" sz="1000" dirty="0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3168" y="3072"/>
              <a:ext cx="432" cy="196"/>
            </a:xfrm>
            <a:prstGeom prst="rect">
              <a:avLst/>
            </a:prstGeom>
            <a:solidFill>
              <a:srgbClr val="CCE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Dispo</a:t>
              </a:r>
              <a:r>
                <a:rPr lang="en-GB" sz="1000" b="1" dirty="0" smtClean="0"/>
                <a:t>.</a:t>
              </a:r>
              <a:endParaRPr lang="en-GB" sz="1000" b="1" dirty="0"/>
            </a:p>
          </p:txBody>
        </p:sp>
        <p:sp>
          <p:nvSpPr>
            <p:cNvPr id="18479" name="AutoShape 47"/>
            <p:cNvSpPr>
              <a:spLocks noChangeArrowheads="1"/>
            </p:cNvSpPr>
            <p:nvPr/>
          </p:nvSpPr>
          <p:spPr bwMode="auto">
            <a:xfrm>
              <a:off x="3024" y="1680"/>
              <a:ext cx="288" cy="240"/>
            </a:xfrm>
            <a:prstGeom prst="diamond">
              <a:avLst/>
            </a:prstGeom>
            <a:solidFill>
              <a:srgbClr val="33CC3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DD1</a:t>
              </a:r>
              <a:endParaRPr lang="pt-BR" sz="1000" dirty="0"/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67D97-0ABD-436D-936B-B270B1D2D364}" type="slidenum">
              <a:rPr lang="pt-BR"/>
              <a:pPr/>
              <a:t>27</a:t>
            </a:fld>
            <a:endParaRPr lang="pt-BR"/>
          </a:p>
        </p:txBody>
      </p:sp>
      <p:sp>
        <p:nvSpPr>
          <p:cNvPr id="3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2433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title"/>
          </p:nvPr>
        </p:nvSpPr>
        <p:spPr>
          <a:xfrm>
            <a:off x="342900" y="1027584"/>
            <a:ext cx="8534400" cy="457200"/>
          </a:xfrm>
        </p:spPr>
        <p:txBody>
          <a:bodyPr/>
          <a:lstStyle/>
          <a:p>
            <a:r>
              <a:rPr lang="pt-BR" dirty="0"/>
              <a:t>Exemplos de adaptações do processo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 smtClean="0"/>
              <a:t>Disponibilização de </a:t>
            </a:r>
            <a:r>
              <a:rPr lang="pt-BR" sz="1800" dirty="0"/>
              <a:t>processos</a:t>
            </a:r>
          </a:p>
          <a:p>
            <a:pPr lvl="1"/>
            <a:r>
              <a:rPr lang="pt-BR" sz="1600" dirty="0"/>
              <a:t>Não é necessária fase de </a:t>
            </a:r>
            <a:r>
              <a:rPr lang="pt-BR" sz="1600" dirty="0" smtClean="0"/>
              <a:t>Planejamento</a:t>
            </a:r>
            <a:endParaRPr lang="pt-BR" sz="1600" dirty="0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228600" y="2667000"/>
            <a:ext cx="8763000" cy="3136900"/>
            <a:chOff x="144" y="1680"/>
            <a:chExt cx="5520" cy="1976"/>
          </a:xfrm>
        </p:grpSpPr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960" y="1952"/>
              <a:ext cx="3984" cy="6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40" y="1720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240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960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960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37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37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412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412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49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49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556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556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240" y="2112"/>
              <a:ext cx="720" cy="196"/>
            </a:xfrm>
            <a:prstGeom prst="rect">
              <a:avLst/>
            </a:prstGeom>
            <a:solidFill>
              <a:srgbClr val="FF6600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200" b="1" dirty="0" err="1"/>
                <a:t>Pré-projeto</a:t>
              </a:r>
              <a:endParaRPr lang="en-GB" sz="1200" b="1" dirty="0"/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960" y="2348"/>
              <a:ext cx="2784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200" b="1" dirty="0" err="1" smtClean="0"/>
                <a:t>Desenvolvimento</a:t>
              </a:r>
              <a:r>
                <a:rPr lang="en-GB" sz="1200" b="1" dirty="0" smtClean="0"/>
                <a:t> da </a:t>
              </a:r>
              <a:r>
                <a:rPr lang="en-GB" sz="1200" b="1" dirty="0" err="1" smtClean="0"/>
                <a:t>Solução</a:t>
              </a:r>
              <a:r>
                <a:rPr lang="en-GB" sz="1200" b="1" dirty="0" smtClean="0"/>
                <a:t> </a:t>
              </a:r>
              <a:endParaRPr lang="en-GB" sz="1200" b="1" dirty="0"/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4128" y="2832"/>
              <a:ext cx="816" cy="196"/>
            </a:xfrm>
            <a:prstGeom prst="rect">
              <a:avLst/>
            </a:prstGeom>
            <a:solidFill>
              <a:srgbClr val="CCE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Dispobilização</a:t>
              </a:r>
              <a:endParaRPr lang="en-GB" sz="1000" b="1" dirty="0"/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4920" y="3072"/>
              <a:ext cx="624" cy="384"/>
            </a:xfrm>
            <a:prstGeom prst="rect">
              <a:avLst/>
            </a:prstGeom>
            <a:solidFill>
              <a:srgbClr val="3399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200" b="1"/>
                <a:t>Operação Assistida</a:t>
              </a:r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240" y="1952"/>
              <a:ext cx="720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4944" y="1952"/>
              <a:ext cx="624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9487" name="AutoShape 31"/>
            <p:cNvSpPr>
              <a:spLocks noChangeArrowheads="1"/>
            </p:cNvSpPr>
            <p:nvPr/>
          </p:nvSpPr>
          <p:spPr bwMode="auto">
            <a:xfrm>
              <a:off x="816" y="1680"/>
              <a:ext cx="288" cy="240"/>
            </a:xfrm>
            <a:prstGeom prst="diamond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DAP</a:t>
              </a:r>
              <a:endParaRPr lang="pt-BR" sz="1000" dirty="0"/>
            </a:p>
          </p:txBody>
        </p:sp>
        <p:sp>
          <p:nvSpPr>
            <p:cNvPr id="19490" name="AutoShape 34"/>
            <p:cNvSpPr>
              <a:spLocks noChangeArrowheads="1"/>
            </p:cNvSpPr>
            <p:nvPr/>
          </p:nvSpPr>
          <p:spPr bwMode="auto">
            <a:xfrm>
              <a:off x="3984" y="1680"/>
              <a:ext cx="288" cy="240"/>
            </a:xfrm>
            <a:prstGeom prst="diamond">
              <a:avLst/>
            </a:prstGeom>
            <a:solidFill>
              <a:srgbClr val="33CC3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</a:t>
              </a:r>
              <a:endParaRPr lang="pt-BR" sz="1000" dirty="0"/>
            </a:p>
          </p:txBody>
        </p:sp>
        <p:sp>
          <p:nvSpPr>
            <p:cNvPr id="19491" name="AutoShape 35"/>
            <p:cNvSpPr>
              <a:spLocks noChangeArrowheads="1"/>
            </p:cNvSpPr>
            <p:nvPr/>
          </p:nvSpPr>
          <p:spPr bwMode="auto">
            <a:xfrm>
              <a:off x="4800" y="1680"/>
              <a:ext cx="288" cy="240"/>
            </a:xfrm>
            <a:prstGeom prst="diamond">
              <a:avLst/>
            </a:prstGeom>
            <a:solidFill>
              <a:srgbClr val="CCE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DEP</a:t>
              </a:r>
              <a:endParaRPr lang="pt-BR" sz="1000" dirty="0"/>
            </a:p>
          </p:txBody>
        </p:sp>
        <p:sp>
          <p:nvSpPr>
            <p:cNvPr id="19492" name="Oval 36"/>
            <p:cNvSpPr>
              <a:spLocks noChangeArrowheads="1"/>
            </p:cNvSpPr>
            <p:nvPr/>
          </p:nvSpPr>
          <p:spPr bwMode="auto">
            <a:xfrm>
              <a:off x="144" y="1680"/>
              <a:ext cx="240" cy="24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DAV</a:t>
              </a:r>
              <a:endParaRPr lang="pt-BR" sz="1000" dirty="0"/>
            </a:p>
          </p:txBody>
        </p:sp>
        <p:sp>
          <p:nvSpPr>
            <p:cNvPr id="19493" name="Oval 37"/>
            <p:cNvSpPr>
              <a:spLocks noChangeArrowheads="1"/>
            </p:cNvSpPr>
            <p:nvPr/>
          </p:nvSpPr>
          <p:spPr bwMode="auto">
            <a:xfrm>
              <a:off x="5424" y="1680"/>
              <a:ext cx="240" cy="24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>
                  <a:solidFill>
                    <a:schemeClr val="bg1"/>
                  </a:solidFill>
                </a:rPr>
                <a:t>DOC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3744" y="259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</a:t>
              </a:r>
              <a:endParaRPr lang="en-GB" sz="1000" b="1" dirty="0"/>
            </a:p>
          </p:txBody>
        </p:sp>
        <p:sp>
          <p:nvSpPr>
            <p:cNvPr id="19496" name="AutoShape 40"/>
            <p:cNvSpPr>
              <a:spLocks noChangeArrowheads="1"/>
            </p:cNvSpPr>
            <p:nvPr/>
          </p:nvSpPr>
          <p:spPr bwMode="auto">
            <a:xfrm>
              <a:off x="3600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</a:t>
              </a:r>
              <a:endParaRPr lang="pt-BR" sz="1000" dirty="0"/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7403" y="1857013"/>
            <a:ext cx="80871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Escritório de Projetos deve funcionar como elo entre a alta administração e os vários componentes do portfólio, devendo controlar aspectos </a:t>
            </a:r>
            <a:r>
              <a:rPr lang="pt-BR" sz="2400" dirty="0" smtClean="0"/>
              <a:t>relacionados: </a:t>
            </a:r>
          </a:p>
          <a:p>
            <a:endParaRPr lang="pt-BR" sz="2400" dirty="0"/>
          </a:p>
          <a:p>
            <a:pPr marL="342900" indent="-342900">
              <a:buAutoNum type="arabicPeriod"/>
            </a:pPr>
            <a:r>
              <a:rPr lang="pt-BR" sz="2400" dirty="0" smtClean="0"/>
              <a:t>Ao escopo.</a:t>
            </a:r>
            <a:br>
              <a:rPr lang="pt-BR" sz="2400" dirty="0" smtClean="0"/>
            </a:br>
            <a:endParaRPr lang="pt-BR" sz="2400" dirty="0" smtClean="0"/>
          </a:p>
          <a:p>
            <a:pPr marL="342900" indent="-342900">
              <a:buAutoNum type="arabicPeriod"/>
            </a:pPr>
            <a:r>
              <a:rPr lang="pt-BR" sz="2400" dirty="0" smtClean="0"/>
              <a:t>À qualidade.</a:t>
            </a:r>
            <a:br>
              <a:rPr lang="pt-BR" sz="2400" dirty="0" smtClean="0"/>
            </a:br>
            <a:endParaRPr lang="pt-BR" sz="2400" dirty="0" smtClean="0"/>
          </a:p>
          <a:p>
            <a:pPr marL="342900" indent="-342900">
              <a:buAutoNum type="arabicPeriod"/>
            </a:pPr>
            <a:r>
              <a:rPr lang="pt-BR" sz="2400" dirty="0" smtClean="0"/>
              <a:t>Aos prazos.</a:t>
            </a:r>
            <a:br>
              <a:rPr lang="pt-BR" sz="2400" dirty="0" smtClean="0"/>
            </a:br>
            <a:r>
              <a:rPr lang="pt-BR" sz="2400" dirty="0" smtClean="0"/>
              <a:t> </a:t>
            </a:r>
          </a:p>
          <a:p>
            <a:pPr marL="342900" indent="-342900">
              <a:buAutoNum type="arabicPeriod"/>
            </a:pPr>
            <a:r>
              <a:rPr lang="pt-BR" sz="2400" dirty="0" smtClean="0"/>
              <a:t>Aos custos.</a:t>
            </a:r>
          </a:p>
          <a:p>
            <a:pPr marL="342900" indent="-342900">
              <a:buAutoNum type="arabicPeriod"/>
            </a:pP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828001"/>
            <a:ext cx="7516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Escritório de Projetos e Gestão do Portfólio</a:t>
            </a:r>
            <a:endParaRPr lang="pt-BR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416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828001"/>
            <a:ext cx="7516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Escritório de Projetos e Gestão do Portfólio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467544" y="1564044"/>
            <a:ext cx="835292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São competências do Escritório de Projetos:</a:t>
            </a:r>
          </a:p>
          <a:p>
            <a:r>
              <a:rPr lang="pt-BR" sz="1800" dirty="0"/>
              <a:t> 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pt-BR" sz="1800" dirty="0" smtClean="0"/>
              <a:t>Disseminar </a:t>
            </a:r>
            <a:r>
              <a:rPr lang="pt-BR" sz="1800" dirty="0"/>
              <a:t>o escritório de Projetos, sua finalidade e </a:t>
            </a:r>
            <a:r>
              <a:rPr lang="pt-BR" sz="1800" dirty="0" smtClean="0"/>
              <a:t>objetivos;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pt-BR" sz="1800" dirty="0" smtClean="0"/>
              <a:t>Recrutar </a:t>
            </a:r>
            <a:r>
              <a:rPr lang="pt-BR" sz="1800" dirty="0"/>
              <a:t>e Capacitar os gerentes de projetos na </a:t>
            </a:r>
            <a:r>
              <a:rPr lang="pt-BR" sz="1800" dirty="0" smtClean="0"/>
              <a:t>MGP-TI;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pt-BR" sz="1800" dirty="0" smtClean="0"/>
              <a:t>Propor </a:t>
            </a:r>
            <a:r>
              <a:rPr lang="pt-BR" sz="1800" dirty="0"/>
              <a:t>e submeter à aprovação do Coordenador Geral de tecnologia da Informação, modelos de documentos utilizados em </a:t>
            </a:r>
            <a:r>
              <a:rPr lang="pt-BR" sz="1800" dirty="0" smtClean="0"/>
              <a:t>projetos;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pt-BR" sz="1800" dirty="0" smtClean="0">
                <a:solidFill>
                  <a:srgbClr val="FF0000"/>
                </a:solidFill>
              </a:rPr>
              <a:t>Auditar </a:t>
            </a:r>
            <a:r>
              <a:rPr lang="pt-BR" sz="1800" dirty="0">
                <a:solidFill>
                  <a:srgbClr val="FF0000"/>
                </a:solidFill>
              </a:rPr>
              <a:t>tecnicamente </a:t>
            </a:r>
            <a:r>
              <a:rPr lang="pt-BR" sz="1800" dirty="0"/>
              <a:t>os projetos em andamento no âmbito da </a:t>
            </a:r>
            <a:r>
              <a:rPr lang="pt-BR" sz="1800" dirty="0" smtClean="0"/>
              <a:t>CGTI;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pt-BR" sz="1800" dirty="0" smtClean="0"/>
              <a:t>Ter </a:t>
            </a:r>
            <a:r>
              <a:rPr lang="pt-BR" sz="1800" dirty="0"/>
              <a:t>representação nos CGP – Comitês Gestores de Projetos visando orientar, apoiar e monitorar projetos que integram o portfólio de </a:t>
            </a:r>
            <a:r>
              <a:rPr lang="pt-BR" sz="1800" dirty="0" smtClean="0"/>
              <a:t>TI;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pt-BR" sz="1800" dirty="0" smtClean="0"/>
              <a:t>Propor </a:t>
            </a:r>
            <a:r>
              <a:rPr lang="pt-BR" sz="1800" dirty="0"/>
              <a:t>cursos de capacitação em gerenciamento de projetos, inserindo-os no instrumento de capacitação e treinamento utilizado pela CGRH do MC.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739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319" y="1772816"/>
            <a:ext cx="79928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/>
              <a:t>Norma </a:t>
            </a:r>
            <a:r>
              <a:rPr lang="pt-BR" sz="1600" b="1" dirty="0"/>
              <a:t>Operacional </a:t>
            </a:r>
            <a:r>
              <a:rPr lang="pt-BR" sz="1600" b="1" dirty="0" smtClean="0"/>
              <a:t>que </a:t>
            </a:r>
            <a:r>
              <a:rPr lang="pt-BR" sz="1600" b="1" dirty="0"/>
              <a:t>dispõe sobre a metodologia de gerenciamento de projetos de Tecnologia da Informação no âmbito do Ministério </a:t>
            </a:r>
            <a:r>
              <a:rPr lang="pt-BR" sz="1600" b="1" dirty="0" smtClean="0"/>
              <a:t>da Cultura ainda não aprovada. 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/>
              <a:t>A norma </a:t>
            </a:r>
            <a:r>
              <a:rPr lang="pt-BR" sz="1600" b="1" dirty="0"/>
              <a:t>preconiza que todos os projetos devem ser planejados, executados, monitorados e controlados com vistas a aumentar a probabilidade de êxito, maximizar os benefícios, gerenciar os riscos envolvidos nos projetos, reduzir a complexidade da gestão de projetos, padronizar as práticas e centralizar a gestão do </a:t>
            </a:r>
            <a:r>
              <a:rPr lang="pt-BR" sz="1600" b="1" dirty="0" smtClean="0"/>
              <a:t>portfólio.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/>
              <a:t>As </a:t>
            </a:r>
            <a:r>
              <a:rPr lang="pt-BR" sz="1600" b="1" dirty="0"/>
              <a:t>diretrizes definidas na referida norma propõem que a documentação a ser elaborada seja a mínima necessária à boa gestão de projetos, com </a:t>
            </a:r>
            <a:r>
              <a:rPr lang="pt-BR" sz="1600" b="1" dirty="0">
                <a:solidFill>
                  <a:srgbClr val="FF0000"/>
                </a:solidFill>
              </a:rPr>
              <a:t>comunicação transparente</a:t>
            </a:r>
            <a:r>
              <a:rPr lang="pt-BR" sz="1600" b="1" dirty="0"/>
              <a:t>, </a:t>
            </a:r>
            <a:r>
              <a:rPr lang="pt-BR" sz="1600" b="1" dirty="0">
                <a:solidFill>
                  <a:srgbClr val="FF0000"/>
                </a:solidFill>
              </a:rPr>
              <a:t>atribuições claras </a:t>
            </a:r>
            <a:r>
              <a:rPr lang="pt-BR" sz="1600" b="1" dirty="0"/>
              <a:t>e compartilhadas entre os vários agentes e informação documentada. </a:t>
            </a:r>
            <a:endParaRPr lang="pt-BR" sz="16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/>
              <a:t>Como implantar </a:t>
            </a:r>
            <a:r>
              <a:rPr lang="pt-BR" sz="1600" b="1" dirty="0" smtClean="0">
                <a:solidFill>
                  <a:srgbClr val="FF0000"/>
                </a:solidFill>
              </a:rPr>
              <a:t>comunicação transparente</a:t>
            </a:r>
            <a:r>
              <a:rPr lang="pt-BR" sz="1600" b="1" dirty="0" smtClean="0"/>
              <a:t>? O que são </a:t>
            </a:r>
            <a:r>
              <a:rPr lang="pt-BR" sz="1600" b="1" dirty="0" smtClean="0">
                <a:solidFill>
                  <a:srgbClr val="FF0000"/>
                </a:solidFill>
              </a:rPr>
              <a:t>atribuições claras</a:t>
            </a:r>
            <a:r>
              <a:rPr lang="pt-BR" sz="1600" b="1" dirty="0" smtClean="0"/>
              <a:t>?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817548"/>
            <a:ext cx="675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Cenário Atual de gerenciamento de projetos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055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647113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48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predefinido 3"/>
          <p:cNvSpPr/>
          <p:nvPr/>
        </p:nvSpPr>
        <p:spPr>
          <a:xfrm>
            <a:off x="251520" y="1412776"/>
            <a:ext cx="2232248" cy="6480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Planejamento Estratégico do MinC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" name="Fluxograma: Processo 4"/>
          <p:cNvSpPr/>
          <p:nvPr/>
        </p:nvSpPr>
        <p:spPr>
          <a:xfrm>
            <a:off x="2915816" y="1412776"/>
            <a:ext cx="1872208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Processo de Alinhamento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Fluxograma: Processo 5"/>
          <p:cNvSpPr/>
          <p:nvPr/>
        </p:nvSpPr>
        <p:spPr>
          <a:xfrm>
            <a:off x="6660232" y="1412776"/>
            <a:ext cx="1872208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Processo Monitoração e Controle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676792" y="2780928"/>
            <a:ext cx="1607376" cy="22322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Plano Estratégico em vigor</a:t>
            </a:r>
          </a:p>
          <a:p>
            <a:pPr algn="ctr"/>
            <a:endParaRPr lang="pt-BR" sz="1000" dirty="0">
              <a:solidFill>
                <a:schemeClr val="tx1"/>
              </a:solidFill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Objetivos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Metas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Indicadores de Desempenho</a:t>
            </a:r>
          </a:p>
          <a:p>
            <a:pPr algn="ctr"/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1" name="Conector angulado 10"/>
          <p:cNvCxnSpPr>
            <a:endCxn id="12" idx="1"/>
          </p:cNvCxnSpPr>
          <p:nvPr/>
        </p:nvCxnSpPr>
        <p:spPr>
          <a:xfrm flipV="1">
            <a:off x="2284168" y="2706671"/>
            <a:ext cx="847672" cy="6889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3131840" y="2323728"/>
            <a:ext cx="1656184" cy="765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Lista de Programas,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Projetos e Atividades planejadas e em andamento.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131840" y="3242013"/>
            <a:ext cx="1656184" cy="765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Categorização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e detalhamento  de informações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131840" y="4149080"/>
            <a:ext cx="1656184" cy="765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Priorização dos componentes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131840" y="5111387"/>
            <a:ext cx="1656184" cy="765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Análise e Autorização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768244" y="2337070"/>
            <a:ext cx="1656184" cy="765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Acompanhamento do desempenho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Análise de valor 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8" name="Conector de seta reta 17"/>
          <p:cNvCxnSpPr>
            <a:stCxn id="12" idx="2"/>
            <a:endCxn id="13" idx="0"/>
          </p:cNvCxnSpPr>
          <p:nvPr/>
        </p:nvCxnSpPr>
        <p:spPr>
          <a:xfrm>
            <a:off x="3959932" y="3089613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3963335" y="4007898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15" idx="0"/>
          </p:cNvCxnSpPr>
          <p:nvPr/>
        </p:nvCxnSpPr>
        <p:spPr>
          <a:xfrm>
            <a:off x="3959932" y="4914965"/>
            <a:ext cx="0" cy="196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6" idx="1"/>
          </p:cNvCxnSpPr>
          <p:nvPr/>
        </p:nvCxnSpPr>
        <p:spPr>
          <a:xfrm>
            <a:off x="6003159" y="2720013"/>
            <a:ext cx="765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Decisão 43"/>
          <p:cNvSpPr/>
          <p:nvPr/>
        </p:nvSpPr>
        <p:spPr>
          <a:xfrm>
            <a:off x="6863334" y="5090140"/>
            <a:ext cx="1512169" cy="731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Há mudanças?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1" name="Fluxograma: Processo 20"/>
          <p:cNvSpPr/>
          <p:nvPr/>
        </p:nvSpPr>
        <p:spPr>
          <a:xfrm>
            <a:off x="5346086" y="3264281"/>
            <a:ext cx="1314146" cy="86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Execução de programas, projetos e atividades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1" idx="0"/>
          </p:cNvCxnSpPr>
          <p:nvPr/>
        </p:nvCxnSpPr>
        <p:spPr>
          <a:xfrm flipV="1">
            <a:off x="6003159" y="2720014"/>
            <a:ext cx="0" cy="54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Somador 9"/>
          <p:cNvSpPr/>
          <p:nvPr/>
        </p:nvSpPr>
        <p:spPr>
          <a:xfrm>
            <a:off x="7308304" y="4184504"/>
            <a:ext cx="612648" cy="612648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" name="Conector de seta reta 21"/>
          <p:cNvCxnSpPr>
            <a:stCxn id="16" idx="2"/>
            <a:endCxn id="10" idx="0"/>
          </p:cNvCxnSpPr>
          <p:nvPr/>
        </p:nvCxnSpPr>
        <p:spPr>
          <a:xfrm>
            <a:off x="7596336" y="3102955"/>
            <a:ext cx="18292" cy="1081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7596336" y="4799182"/>
            <a:ext cx="9146" cy="28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44" idx="2"/>
          </p:cNvCxnSpPr>
          <p:nvPr/>
        </p:nvCxnSpPr>
        <p:spPr>
          <a:xfrm flipH="1">
            <a:off x="7596336" y="5821180"/>
            <a:ext cx="23083" cy="56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1475656" y="6381328"/>
            <a:ext cx="6134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endCxn id="7" idx="2"/>
          </p:cNvCxnSpPr>
          <p:nvPr/>
        </p:nvCxnSpPr>
        <p:spPr>
          <a:xfrm flipV="1">
            <a:off x="1475656" y="5013176"/>
            <a:ext cx="482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10" idx="2"/>
            <a:endCxn id="14" idx="3"/>
          </p:cNvCxnSpPr>
          <p:nvPr/>
        </p:nvCxnSpPr>
        <p:spPr>
          <a:xfrm flipH="1">
            <a:off x="4788024" y="4490828"/>
            <a:ext cx="2520280" cy="411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44" idx="1"/>
          </p:cNvCxnSpPr>
          <p:nvPr/>
        </p:nvCxnSpPr>
        <p:spPr>
          <a:xfrm flipH="1">
            <a:off x="6385701" y="5455660"/>
            <a:ext cx="477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6385701" y="4511425"/>
            <a:ext cx="0" cy="94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7605482" y="5867428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Sim</a:t>
            </a:r>
            <a:endParaRPr lang="pt-BR" sz="8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551669" y="511138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Não</a:t>
            </a:r>
            <a:endParaRPr lang="pt-BR" sz="800" dirty="0"/>
          </a:p>
        </p:txBody>
      </p:sp>
      <p:sp>
        <p:nvSpPr>
          <p:cNvPr id="52" name="Fluxograma: Ou 51"/>
          <p:cNvSpPr/>
          <p:nvPr/>
        </p:nvSpPr>
        <p:spPr>
          <a:xfrm>
            <a:off x="5076056" y="5301208"/>
            <a:ext cx="432048" cy="43204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4" name="Conector de seta reta 53"/>
          <p:cNvCxnSpPr>
            <a:stCxn id="15" idx="3"/>
            <a:endCxn id="52" idx="2"/>
          </p:cNvCxnSpPr>
          <p:nvPr/>
        </p:nvCxnSpPr>
        <p:spPr>
          <a:xfrm>
            <a:off x="4788024" y="5494330"/>
            <a:ext cx="288032" cy="22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52" idx="6"/>
          </p:cNvCxnSpPr>
          <p:nvPr/>
        </p:nvCxnSpPr>
        <p:spPr>
          <a:xfrm flipV="1">
            <a:off x="5508104" y="5494330"/>
            <a:ext cx="495055" cy="2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1" idx="2"/>
          </p:cNvCxnSpPr>
          <p:nvPr/>
        </p:nvCxnSpPr>
        <p:spPr>
          <a:xfrm flipV="1">
            <a:off x="6003159" y="4128377"/>
            <a:ext cx="0" cy="1365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52" idx="4"/>
            <a:endCxn id="65" idx="0"/>
          </p:cNvCxnSpPr>
          <p:nvPr/>
        </p:nvCxnSpPr>
        <p:spPr>
          <a:xfrm flipH="1">
            <a:off x="5271828" y="5733256"/>
            <a:ext cx="202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uxograma: Terminação 64"/>
          <p:cNvSpPr/>
          <p:nvPr/>
        </p:nvSpPr>
        <p:spPr>
          <a:xfrm>
            <a:off x="4860032" y="5877272"/>
            <a:ext cx="823591" cy="36274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rgbClr val="FF0000"/>
                </a:solidFill>
              </a:rPr>
              <a:t>Fora portfólio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673532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Processo de Gestão do Portfólio – EPTI</a:t>
            </a:r>
            <a:endParaRPr lang="pt-BR" sz="2800" b="1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2627784" y="1268760"/>
            <a:ext cx="0" cy="48448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633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36C8C-814E-4657-8B09-F9E91E327AE8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34400" cy="457200"/>
          </a:xfrm>
        </p:spPr>
        <p:txBody>
          <a:bodyPr/>
          <a:lstStyle/>
          <a:p>
            <a:r>
              <a:rPr lang="pt-BR" dirty="0" smtClean="0"/>
              <a:t>Gestão do Portfólio do EPTI: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1484784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Ferramenta é o </a:t>
            </a:r>
            <a:r>
              <a:rPr lang="pt-BR" dirty="0" err="1" smtClean="0">
                <a:solidFill>
                  <a:srgbClr val="FF0000"/>
                </a:solidFill>
              </a:rPr>
              <a:t>RedMine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Realizada análise </a:t>
            </a:r>
            <a:r>
              <a:rPr lang="pt-BR" dirty="0">
                <a:solidFill>
                  <a:srgbClr val="FF0000"/>
                </a:solidFill>
              </a:rPr>
              <a:t>da utilização e implementação referente a ferramenta de gerenciamento de portfólio de </a:t>
            </a:r>
            <a:r>
              <a:rPr lang="pt-BR" dirty="0" smtClean="0">
                <a:solidFill>
                  <a:srgbClr val="FF0000"/>
                </a:solidFill>
              </a:rPr>
              <a:t>projetos.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Ferramenta </a:t>
            </a:r>
            <a:r>
              <a:rPr lang="pt-BR" dirty="0"/>
              <a:t>de gerenciamento de projetos livre e com utilização </a:t>
            </a:r>
            <a:r>
              <a:rPr lang="pt-BR" dirty="0" smtClean="0"/>
              <a:t>online;</a:t>
            </a:r>
          </a:p>
          <a:p>
            <a:pPr marL="342900" indent="-342900">
              <a:buFont typeface="Arial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Fornece apoio </a:t>
            </a:r>
            <a:r>
              <a:rPr lang="pt-BR" dirty="0"/>
              <a:t>ao controle dos projetos em relação à MGP-TI; </a:t>
            </a:r>
            <a:endParaRPr lang="pt-BR" dirty="0" smtClean="0"/>
          </a:p>
          <a:p>
            <a:pPr marL="342900" indent="-342900">
              <a:buFont typeface="Arial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Possuí </a:t>
            </a:r>
            <a:r>
              <a:rPr lang="pt-BR" dirty="0"/>
              <a:t>funcionalidades únicas e de fácil acesso e assimilação para monitoração dos projetos e interoperabilidade entre </a:t>
            </a:r>
            <a:r>
              <a:rPr lang="pt-BR" dirty="0" smtClean="0"/>
              <a:t>repositórios;</a:t>
            </a:r>
          </a:p>
          <a:p>
            <a:pPr marL="342900" indent="-342900">
              <a:buFont typeface="Arial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dirty="0" smtClean="0"/>
              <a:t>Gera </a:t>
            </a:r>
            <a:r>
              <a:rPr lang="pt-BR" dirty="0"/>
              <a:t>alertas para </a:t>
            </a:r>
            <a:r>
              <a:rPr lang="pt-BR" dirty="0" smtClean="0"/>
              <a:t>acompanhamento </a:t>
            </a:r>
            <a:r>
              <a:rPr lang="pt-BR" dirty="0"/>
              <a:t>dos projetos. </a:t>
            </a:r>
          </a:p>
          <a:p>
            <a:pPr marL="342900" indent="-342900"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037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Escritório de </a:t>
            </a:r>
            <a:r>
              <a:rPr lang="pt-BR" dirty="0" smtClean="0"/>
              <a:t>Projetos de TI</a:t>
            </a:r>
            <a:endParaRPr lang="pt-BR" dirty="0"/>
          </a:p>
          <a:p>
            <a:r>
              <a:rPr lang="pt-BR" dirty="0" smtClean="0">
                <a:hlinkClick r:id="rId3"/>
              </a:rPr>
              <a:t>cgti@cultura.gov.br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/>
          <p:cNvSpPr>
            <a:spLocks noGrp="1"/>
          </p:cNvSpPr>
          <p:nvPr>
            <p:ph idx="1"/>
          </p:nvPr>
        </p:nvSpPr>
        <p:spPr>
          <a:xfrm>
            <a:off x="519113" y="1484313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t-BR" altLang="pt-BR" dirty="0" smtClean="0"/>
              <a:t>Organização das plataformas:</a:t>
            </a:r>
          </a:p>
          <a:p>
            <a:pPr marL="0" indent="0" eaLnBrk="1" hangingPunct="1">
              <a:buFont typeface="Arial" charset="0"/>
              <a:buNone/>
            </a:pPr>
            <a:endParaRPr lang="pt-BR" altLang="pt-BR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pt-BR" altLang="pt-BR" dirty="0" smtClean="0"/>
              <a:t>PMBOK alicerçada em Áreas de Conhecimento, Ciclo de Vida, Processos e Ferramentas e Técnicas.</a:t>
            </a:r>
          </a:p>
          <a:p>
            <a:pPr marL="0" indent="0" eaLnBrk="1" hangingPunct="1">
              <a:buFont typeface="Arial" charset="0"/>
              <a:buNone/>
            </a:pPr>
            <a:endParaRPr lang="pt-BR" altLang="pt-BR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pt-BR" altLang="pt-BR" dirty="0" smtClean="0"/>
              <a:t>PRINCE2 alicerçado em Princípios, Componentes ou Temas e Processos.</a:t>
            </a:r>
          </a:p>
          <a:p>
            <a:pPr marL="0" indent="0" eaLnBrk="1" hangingPunct="1">
              <a:buFont typeface="Arial" charset="0"/>
              <a:buNone/>
            </a:pPr>
            <a:endParaRPr lang="pt-BR" altLang="pt-BR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pt-PT" altLang="pt-BR" dirty="0" smtClean="0"/>
              <a:t>PRINCE2 foca no controle de seis </a:t>
            </a:r>
            <a:r>
              <a:rPr lang="pt-PT" altLang="pt-BR" dirty="0" err="1" smtClean="0"/>
              <a:t>objetivos</a:t>
            </a:r>
            <a:r>
              <a:rPr lang="pt-PT" altLang="pt-BR" dirty="0" smtClean="0"/>
              <a:t> do projeto: </a:t>
            </a:r>
            <a:r>
              <a:rPr lang="pt-PT" altLang="pt-BR" b="1" dirty="0" smtClean="0"/>
              <a:t>escopo, tempo, custo, qualidade, riscos e benefícios.</a:t>
            </a:r>
            <a:endParaRPr lang="pt-BR" altLang="pt-BR" b="1" dirty="0" smtClean="0"/>
          </a:p>
          <a:p>
            <a:pPr marL="0" indent="0" eaLnBrk="1" hangingPunct="1">
              <a:buFont typeface="Arial" charset="0"/>
              <a:buNone/>
            </a:pPr>
            <a:endParaRPr lang="pt-BR" alt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5760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/>
              <a:t>O que diferencia PMBOK e PRINCE2?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939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1626"/>
            <a:ext cx="8229600" cy="3887614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pt-BR" sz="2000" dirty="0" smtClean="0"/>
              <a:t>O PRINCE2, enquanto método cobre algumas áreas não detalhadas pelo PMBOK, tais como gestão de problemas (Gestão de Configuração).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pt-BR" sz="1600" dirty="0" smtClean="0"/>
              <a:t>PRINCE2 usa log detalhando cada problema: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pt-BR" sz="1600" dirty="0" smtClean="0"/>
              <a:t>Descrição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pt-BR" sz="1600" dirty="0" smtClean="0"/>
              <a:t>Avaliação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pt-BR" sz="1600" dirty="0" smtClean="0"/>
              <a:t>Decisões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pt-BR" sz="1600" dirty="0" smtClean="0"/>
              <a:t>Situação após aplicadas as medidas corretivas.</a:t>
            </a:r>
            <a:endParaRPr lang="pt-BR" sz="2000" dirty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000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sz="2000" dirty="0" smtClean="0"/>
              <a:t>Identificação, atualização e revisão de problemas são atividades constantes dos processos </a:t>
            </a:r>
            <a:r>
              <a:rPr lang="pt-BR" sz="2000" b="1" dirty="0" smtClean="0"/>
              <a:t>controlando uma fase </a:t>
            </a:r>
            <a:r>
              <a:rPr lang="pt-BR" sz="2000" dirty="0" smtClean="0"/>
              <a:t>e </a:t>
            </a:r>
            <a:r>
              <a:rPr lang="pt-BR" sz="2000" b="1" dirty="0" smtClean="0"/>
              <a:t>gerenciando limites de fases</a:t>
            </a:r>
            <a:r>
              <a:rPr lang="pt-BR" sz="2000" dirty="0" smtClean="0"/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pt-BR" sz="20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836713"/>
            <a:ext cx="8229600" cy="504056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/>
              <a:t>O que diferencia PMBOK e PRINCE2?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871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59323"/>
            <a:ext cx="8229600" cy="4277989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pt-BR" altLang="pt-BR" dirty="0" smtClean="0"/>
              <a:t>O PRINCE2 é orientado a produto, enquanto o PMBOK é orientado a processo.</a:t>
            </a:r>
          </a:p>
          <a:p>
            <a:pPr marL="0" indent="0" algn="just" eaLnBrk="1" hangingPunct="1">
              <a:buFont typeface="Arial" charset="0"/>
              <a:buNone/>
            </a:pPr>
            <a:endParaRPr lang="pt-BR" altLang="pt-BR" sz="1600" dirty="0" smtClean="0"/>
          </a:p>
          <a:p>
            <a:pPr marL="0" indent="0" algn="just" eaLnBrk="1" hangingPunct="1">
              <a:buFont typeface="Arial" charset="0"/>
              <a:buNone/>
            </a:pPr>
            <a:r>
              <a:rPr lang="pt-BR" altLang="pt-BR" dirty="0" smtClean="0"/>
              <a:t>PRINCE2 dá ênfase à Descrição de Produto, diminuindo incertezas no gerenciamento do escopo, gestão de valor agregado e qualidade.</a:t>
            </a:r>
          </a:p>
          <a:p>
            <a:pPr marL="0" indent="0" algn="just" eaLnBrk="1" hangingPunct="1">
              <a:buFont typeface="Arial" charset="0"/>
              <a:buNone/>
            </a:pPr>
            <a:endParaRPr lang="pt-BR" altLang="pt-BR" sz="1600" dirty="0" smtClean="0"/>
          </a:p>
          <a:p>
            <a:pPr marL="0" indent="0" algn="just" eaLnBrk="1" hangingPunct="1">
              <a:buFont typeface="Arial" charset="0"/>
              <a:buNone/>
            </a:pPr>
            <a:r>
              <a:rPr lang="pt-BR" altLang="pt-BR" dirty="0" smtClean="0"/>
              <a:t>PRINCE2 aumenta as chances nas estimativas de tempo, recursos e riscos, sendo o núcleo do pacote de trabalho.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6492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/>
              <a:t>O que diferencia PMBOK e PRINCE2?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529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99220"/>
            <a:ext cx="8229600" cy="4178052"/>
          </a:xfrm>
        </p:spPr>
        <p:txBody>
          <a:bodyPr/>
          <a:lstStyle/>
          <a:p>
            <a:pPr algn="just" eaLnBrk="1" hangingPunct="1"/>
            <a:r>
              <a:rPr lang="pt-BR" altLang="pt-BR" dirty="0" smtClean="0"/>
              <a:t>O PRINCE2 delineia um Conselho de Projeto (Comitê Gestor do Projeto), o PMBOK define um </a:t>
            </a:r>
            <a:r>
              <a:rPr lang="pt-BR" altLang="pt-BR" dirty="0" err="1" smtClean="0"/>
              <a:t>Sponsor</a:t>
            </a:r>
            <a:r>
              <a:rPr lang="pt-BR" altLang="pt-BR" dirty="0" smtClean="0"/>
              <a:t> (patrocinador do projeto) que não possui as mesmas caracterizações que o Conselho de Projeto.</a:t>
            </a:r>
          </a:p>
          <a:p>
            <a:pPr algn="just" eaLnBrk="1" hangingPunct="1"/>
            <a:endParaRPr lang="pt-BR" altLang="pt-BR" dirty="0" smtClean="0"/>
          </a:p>
          <a:p>
            <a:pPr algn="just" eaLnBrk="1" hangingPunct="1"/>
            <a:r>
              <a:rPr lang="pt-BR" altLang="pt-BR" dirty="0" smtClean="0"/>
              <a:t>O Conselho de Projeto toma decisões sobre o projeto em todas as suas fases, tendo como processo,  Dirigindo um Projeto (</a:t>
            </a:r>
            <a:r>
              <a:rPr lang="pt-BR" altLang="pt-BR" dirty="0" err="1" smtClean="0"/>
              <a:t>Directing</a:t>
            </a:r>
            <a:r>
              <a:rPr lang="pt-BR" altLang="pt-BR" dirty="0" smtClean="0"/>
              <a:t> a Project). O Patrocinador tem responsabilidade de garantir recursos financeiros para o projeto.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06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/>
              <a:t>O que diferencia PMBOK e PRINCE2?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312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tângulo 3"/>
          <p:cNvSpPr>
            <a:spLocks noChangeArrowheads="1"/>
          </p:cNvSpPr>
          <p:nvPr/>
        </p:nvSpPr>
        <p:spPr bwMode="auto">
          <a:xfrm>
            <a:off x="179388" y="1671186"/>
            <a:ext cx="8856662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>
              <a:defRPr/>
            </a:pPr>
            <a:r>
              <a:rPr lang="pt-BR" altLang="pt-BR" sz="1600" dirty="0" smtClean="0"/>
              <a:t>O PRINCE2 e o </a:t>
            </a:r>
            <a:r>
              <a:rPr lang="pt-BR" altLang="pt-BR" sz="1600" dirty="0" err="1" smtClean="0"/>
              <a:t>PMBoK</a:t>
            </a:r>
            <a:r>
              <a:rPr lang="pt-BR" altLang="pt-BR" sz="1600" dirty="0" smtClean="0"/>
              <a:t> são compatíveis, se relacionam e se complementam. O segundo serve como base de conhecimentos, enquanto o PRINCE2 é, de certa forma, boa parte do </a:t>
            </a:r>
            <a:r>
              <a:rPr lang="pt-BR" altLang="pt-BR" sz="1600" dirty="0" err="1" smtClean="0"/>
              <a:t>PMBoK</a:t>
            </a:r>
            <a:r>
              <a:rPr lang="pt-BR" altLang="pt-BR" sz="1600" dirty="0" smtClean="0"/>
              <a:t> colocado em prática em forma de método. </a:t>
            </a:r>
          </a:p>
          <a:p>
            <a:pPr algn="just">
              <a:defRPr/>
            </a:pPr>
            <a:endParaRPr lang="pt-BR" altLang="pt-BR" sz="1600" dirty="0" smtClean="0"/>
          </a:p>
          <a:p>
            <a:pPr algn="just">
              <a:defRPr/>
            </a:pPr>
            <a:r>
              <a:rPr lang="pt-BR" altLang="pt-BR" sz="1600" dirty="0" smtClean="0"/>
              <a:t>O </a:t>
            </a:r>
            <a:r>
              <a:rPr lang="pt-BR" altLang="pt-BR" sz="1600" dirty="0" err="1" smtClean="0"/>
              <a:t>PMBoK</a:t>
            </a:r>
            <a:r>
              <a:rPr lang="pt-BR" altLang="pt-BR" sz="1600" dirty="0" smtClean="0"/>
              <a:t> diz </a:t>
            </a:r>
            <a:r>
              <a:rPr lang="pt-BR" altLang="pt-BR" sz="1600" i="1" dirty="0" smtClean="0"/>
              <a:t>“o que fazer”</a:t>
            </a:r>
            <a:r>
              <a:rPr lang="pt-BR" altLang="pt-BR" sz="1600" dirty="0" smtClean="0"/>
              <a:t>, o PRINCE2 diz </a:t>
            </a:r>
            <a:r>
              <a:rPr lang="pt-BR" altLang="pt-BR" sz="1600" i="1" dirty="0" smtClean="0"/>
              <a:t>“como fazer”</a:t>
            </a:r>
            <a:r>
              <a:rPr lang="pt-BR" altLang="pt-BR" sz="1600" dirty="0" smtClean="0"/>
              <a:t>.</a:t>
            </a:r>
          </a:p>
          <a:p>
            <a:pPr algn="just">
              <a:defRPr/>
            </a:pPr>
            <a:endParaRPr lang="pt-BR" altLang="pt-BR" sz="1600" dirty="0" smtClean="0"/>
          </a:p>
          <a:p>
            <a:pPr algn="just">
              <a:defRPr/>
            </a:pPr>
            <a:r>
              <a:rPr lang="pt-BR" altLang="pt-BR" sz="1600" dirty="0" smtClean="0"/>
              <a:t>O PRINCE2 agrega valor ao projeto, pois:</a:t>
            </a:r>
          </a:p>
          <a:p>
            <a:pPr algn="just">
              <a:defRPr/>
            </a:pPr>
            <a:endParaRPr lang="pt-BR" altLang="pt-BR" sz="1600" dirty="0" smtClean="0"/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altLang="pt-BR" sz="1600" dirty="0" smtClean="0"/>
              <a:t>Desenvolve um modelo de processos melhor direcionado.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altLang="pt-BR" sz="1600" dirty="0" smtClean="0"/>
              <a:t>Possui um processo de planejamento mais claro, que permite ao gerente de projetos planejar o esforço que deverá ser empregado.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altLang="pt-BR" sz="1600" dirty="0" smtClean="0"/>
              <a:t>Possui uma estrutura organizacional que define as responsabilidades de cada um.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altLang="pt-BR" sz="1600" dirty="0" smtClean="0"/>
              <a:t>Estabelece a divisão do projeto em está­gios, facilitando seu gerenciamento.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altLang="pt-BR" sz="1600" dirty="0" smtClean="0"/>
              <a:t>Detalha os processos através de </a:t>
            </a:r>
            <a:r>
              <a:rPr lang="pt-BR" altLang="pt-BR" sz="1600" dirty="0" err="1" smtClean="0"/>
              <a:t>check</a:t>
            </a:r>
            <a:r>
              <a:rPr lang="pt-BR" altLang="pt-BR" sz="1600" dirty="0" smtClean="0"/>
              <a:t> points para se ter noção do progresso.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altLang="pt-BR" sz="1600" dirty="0" smtClean="0"/>
              <a:t>Desenvolve uma detalhada abordagem de con­trole de mudanças e gestão de configu­ração ao longo do projeto.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t-BR" altLang="pt-BR" sz="1600" dirty="0" smtClean="0"/>
              <a:t>Determina processos claros para definição, verifica­ção e controle do escopo do projeto.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95536" y="908721"/>
            <a:ext cx="8229600" cy="504056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/>
              <a:t>O que diferencia PMBOK e PRINCE2?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678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432048"/>
          </a:xfrm>
        </p:spPr>
        <p:txBody>
          <a:bodyPr/>
          <a:lstStyle/>
          <a:p>
            <a:pPr eaLnBrk="1" hangingPunct="1"/>
            <a:r>
              <a:rPr lang="pt-BR" altLang="pt-BR" b="1" dirty="0" smtClean="0"/>
              <a:t>PRINCE2 - Forças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412776"/>
            <a:ext cx="8715375" cy="4608512"/>
          </a:xfrm>
        </p:spPr>
        <p:txBody>
          <a:bodyPr/>
          <a:lstStyle/>
          <a:p>
            <a:pPr eaLnBrk="1" hangingPunct="1"/>
            <a:r>
              <a:rPr lang="pt-BR" altLang="pt-BR" sz="1800" dirty="0" smtClean="0"/>
              <a:t>Abordagem de senso comum -  Conselho de Projeto, PMBOK se alicerça em um </a:t>
            </a:r>
            <a:r>
              <a:rPr lang="pt-BR" altLang="pt-BR" sz="1800" dirty="0" err="1" smtClean="0"/>
              <a:t>Sponsor</a:t>
            </a:r>
            <a:r>
              <a:rPr lang="pt-BR" altLang="pt-BR" sz="1800" dirty="0" smtClean="0"/>
              <a:t> (patrocinador);</a:t>
            </a:r>
          </a:p>
          <a:p>
            <a:pPr eaLnBrk="1" hangingPunct="1"/>
            <a:endParaRPr lang="pt-BR" altLang="pt-BR" sz="700" dirty="0" smtClean="0"/>
          </a:p>
          <a:p>
            <a:pPr eaLnBrk="1" hangingPunct="1"/>
            <a:r>
              <a:rPr lang="pt-BR" altLang="pt-BR" sz="1800" dirty="0" smtClean="0"/>
              <a:t>Planejamento orientado a produto;</a:t>
            </a:r>
          </a:p>
          <a:p>
            <a:pPr eaLnBrk="1" hangingPunct="1"/>
            <a:endParaRPr lang="pt-BR" altLang="pt-BR" sz="700" dirty="0" smtClean="0"/>
          </a:p>
          <a:p>
            <a:pPr eaLnBrk="1" hangingPunct="1"/>
            <a:r>
              <a:rPr lang="pt-BR" altLang="pt-BR" sz="1800" dirty="0" smtClean="0"/>
              <a:t>Todo projeto conta com autoridade e responsabilidades bem definidas (CP e Líder do projeto), particularmente quanto a recursos;</a:t>
            </a:r>
          </a:p>
          <a:p>
            <a:pPr eaLnBrk="1" hangingPunct="1"/>
            <a:endParaRPr lang="pt-BR" altLang="pt-BR" sz="700" dirty="0" smtClean="0"/>
          </a:p>
          <a:p>
            <a:pPr eaLnBrk="1" hangingPunct="1"/>
            <a:r>
              <a:rPr lang="pt-BR" altLang="pt-BR" sz="1800" dirty="0" smtClean="0"/>
              <a:t>Supervisão da gerência de projetos por meio do CP, usuários-chave e fornecedor;</a:t>
            </a:r>
          </a:p>
          <a:p>
            <a:pPr eaLnBrk="1" hangingPunct="1"/>
            <a:endParaRPr lang="pt-BR" altLang="pt-BR" sz="700" dirty="0" smtClean="0"/>
          </a:p>
          <a:p>
            <a:pPr eaLnBrk="1" hangingPunct="1"/>
            <a:r>
              <a:rPr lang="pt-BR" altLang="pt-BR" sz="1800" dirty="0" smtClean="0"/>
              <a:t>O CP, </a:t>
            </a:r>
            <a:r>
              <a:rPr lang="pt-BR" altLang="pt-BR" sz="1800" b="1" i="1" dirty="0" smtClean="0">
                <a:solidFill>
                  <a:srgbClr val="FF0000"/>
                </a:solidFill>
              </a:rPr>
              <a:t>se bem definido</a:t>
            </a:r>
            <a:r>
              <a:rPr lang="pt-BR" altLang="pt-BR" sz="1800" dirty="0" smtClean="0"/>
              <a:t>, deve apoiar o Líder de Projeto, conferindo autoridade e acesso a partes da organização;</a:t>
            </a:r>
          </a:p>
          <a:p>
            <a:pPr eaLnBrk="1" hangingPunct="1"/>
            <a:endParaRPr lang="pt-BR" altLang="pt-BR" sz="700" dirty="0" smtClean="0"/>
          </a:p>
          <a:p>
            <a:pPr eaLnBrk="1" hangingPunct="1"/>
            <a:r>
              <a:rPr lang="pt-BR" altLang="pt-BR" sz="1800" dirty="0" smtClean="0"/>
              <a:t>Com o CP é reunido o que, por quê e quando deve ser feito  para possibilitar eficácia;</a:t>
            </a:r>
          </a:p>
          <a:p>
            <a:pPr eaLnBrk="1" hangingPunct="1"/>
            <a:endParaRPr lang="pt-BR" altLang="pt-BR" sz="700" dirty="0" smtClean="0"/>
          </a:p>
          <a:p>
            <a:pPr eaLnBrk="1" hangingPunct="1"/>
            <a:r>
              <a:rPr lang="pt-BR" altLang="pt-BR" sz="1800" dirty="0" smtClean="0"/>
              <a:t>Aumenta as chances de não haver retrabalho pela orientação a produto.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020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76064"/>
          </a:xfrm>
        </p:spPr>
        <p:txBody>
          <a:bodyPr/>
          <a:lstStyle/>
          <a:p>
            <a:pPr eaLnBrk="1" hangingPunct="1"/>
            <a:r>
              <a:rPr lang="pt-BR" altLang="pt-BR" sz="3200" b="1" dirty="0" smtClean="0"/>
              <a:t>PMBOK e PRINCE2: O que 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534400" cy="4343400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Plataformas de gerenciamento de projetos, sendo a primeira desenvolvida pelo PMI – Project Management Institute e a segunda pelo Governo do Reino Unido, descritas abaixo: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PMBOK (Project Management 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Knowledge</a:t>
            </a:r>
            <a:r>
              <a:rPr lang="pt-BR" dirty="0" smtClean="0"/>
              <a:t>) é uma </a:t>
            </a:r>
            <a:r>
              <a:rPr lang="pt-BR" b="1" dirty="0" smtClean="0">
                <a:solidFill>
                  <a:srgbClr val="FF0000"/>
                </a:solidFill>
              </a:rPr>
              <a:t>plataforma</a:t>
            </a:r>
            <a:r>
              <a:rPr lang="pt-BR" dirty="0" smtClean="0"/>
              <a:t> de gerenciamento de projetos desenvolvida e mantida pelo PMI – Project Management Institute;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PRINCE2 (Project IN </a:t>
            </a:r>
            <a:r>
              <a:rPr lang="pt-BR" dirty="0" err="1" smtClean="0"/>
              <a:t>Controled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r>
              <a:rPr lang="pt-BR" dirty="0" smtClean="0"/>
              <a:t>) é um </a:t>
            </a:r>
            <a:r>
              <a:rPr lang="pt-BR" b="1" dirty="0" smtClean="0">
                <a:solidFill>
                  <a:srgbClr val="FF0000"/>
                </a:solidFill>
              </a:rPr>
              <a:t>método</a:t>
            </a:r>
            <a:r>
              <a:rPr lang="pt-BR" dirty="0" smtClean="0"/>
              <a:t> de gerenciamento de projetos desenvolvido pelo governo do Reino Unido e utilizado por empresas públicas e privadas.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0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908050"/>
            <a:ext cx="90614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411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836713"/>
            <a:ext cx="8229600" cy="576064"/>
          </a:xfrm>
        </p:spPr>
        <p:txBody>
          <a:bodyPr/>
          <a:lstStyle/>
          <a:p>
            <a:pPr eaLnBrk="1" hangingPunct="1"/>
            <a:r>
              <a:rPr lang="pt-BR" altLang="pt-BR" b="1" dirty="0" smtClean="0"/>
              <a:t>MGP-TI: Para que serve?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700808"/>
            <a:ext cx="8534400" cy="4343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Melhorar a governança das organizações.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Gerenciar de forma estruturada projetos, programas e portfólios.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Reduzir riscos em todos os tipos de projetos.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Adotar um </a:t>
            </a:r>
            <a:r>
              <a:rPr lang="pt-BR" dirty="0" smtClean="0">
                <a:solidFill>
                  <a:srgbClr val="FF0000"/>
                </a:solidFill>
              </a:rPr>
              <a:t>método</a:t>
            </a:r>
            <a:r>
              <a:rPr lang="pt-BR" dirty="0" smtClean="0"/>
              <a:t> alicerçado em MELHORES PRÁTICAS para apoiar o MinC na melhoria do gerenciamento de empreendimentos. </a:t>
            </a:r>
            <a:r>
              <a:rPr lang="pt-BR" dirty="0" smtClean="0">
                <a:solidFill>
                  <a:srgbClr val="FF0000"/>
                </a:solidFill>
              </a:rPr>
              <a:t>Cada organização é Única</a:t>
            </a:r>
            <a:r>
              <a:rPr lang="pt-BR" dirty="0" smtClean="0"/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972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504056"/>
          </a:xfrm>
        </p:spPr>
        <p:txBody>
          <a:bodyPr/>
          <a:lstStyle/>
          <a:p>
            <a:pPr eaLnBrk="1" hangingPunct="1"/>
            <a:r>
              <a:rPr lang="pt-BR" altLang="pt-BR" b="1" dirty="0" smtClean="0"/>
              <a:t>MGP-TI: Por quê utilizar?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513" cy="4608512"/>
          </a:xfrm>
        </p:spPr>
        <p:txBody>
          <a:bodyPr/>
          <a:lstStyle/>
          <a:p>
            <a:pPr eaLnBrk="1" hangingPunct="1"/>
            <a:r>
              <a:rPr lang="pt-BR" altLang="pt-BR" sz="2400" dirty="0" smtClean="0"/>
              <a:t>Maximizar o fator qualidade;</a:t>
            </a:r>
          </a:p>
          <a:p>
            <a:pPr eaLnBrk="1" hangingPunct="1"/>
            <a:endParaRPr lang="pt-BR" altLang="pt-BR" sz="1000" dirty="0" smtClean="0"/>
          </a:p>
          <a:p>
            <a:pPr eaLnBrk="1" hangingPunct="1"/>
            <a:r>
              <a:rPr lang="pt-BR" altLang="pt-BR" sz="2400" dirty="0" smtClean="0"/>
              <a:t>Possibilitar melhoria na definição de requisitos dos produtos;</a:t>
            </a:r>
          </a:p>
          <a:p>
            <a:pPr eaLnBrk="1" hangingPunct="1"/>
            <a:endParaRPr lang="pt-BR" altLang="pt-BR" sz="1000" dirty="0" smtClean="0"/>
          </a:p>
          <a:p>
            <a:pPr eaLnBrk="1" hangingPunct="1"/>
            <a:r>
              <a:rPr lang="pt-BR" altLang="pt-BR" sz="2400" dirty="0" smtClean="0"/>
              <a:t>Melhorar a integração com as partes interessadas;</a:t>
            </a:r>
          </a:p>
          <a:p>
            <a:pPr eaLnBrk="1" hangingPunct="1"/>
            <a:endParaRPr lang="pt-BR" altLang="pt-BR" sz="1000" dirty="0" smtClean="0"/>
          </a:p>
          <a:p>
            <a:pPr eaLnBrk="1" hangingPunct="1"/>
            <a:r>
              <a:rPr lang="pt-BR" altLang="pt-BR" sz="2400" dirty="0" smtClean="0"/>
              <a:t>Melhorar significativamente o processo decisório com clarificação de</a:t>
            </a:r>
            <a:r>
              <a:rPr lang="pt-BR" altLang="pt-BR" sz="2400" b="1" dirty="0" smtClean="0"/>
              <a:t>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autoridade e responsabilidade;</a:t>
            </a:r>
          </a:p>
          <a:p>
            <a:pPr eaLnBrk="1" hangingPunct="1"/>
            <a:endParaRPr lang="pt-BR" altLang="pt-BR" sz="1000" dirty="0" smtClean="0"/>
          </a:p>
          <a:p>
            <a:pPr eaLnBrk="1" hangingPunct="1"/>
            <a:r>
              <a:rPr lang="pt-BR" altLang="pt-BR" sz="2400" dirty="0" smtClean="0"/>
              <a:t>Melhorar a monitoração e o controle;</a:t>
            </a:r>
          </a:p>
          <a:p>
            <a:pPr eaLnBrk="1" hangingPunct="1"/>
            <a:endParaRPr lang="pt-BR" altLang="pt-BR" sz="1000" dirty="0" smtClean="0"/>
          </a:p>
          <a:p>
            <a:pPr eaLnBrk="1" hangingPunct="1"/>
            <a:r>
              <a:rPr lang="pt-BR" altLang="pt-BR" sz="2400" dirty="0" smtClean="0"/>
              <a:t>Gerar os resultados esperados pelas partes.</a:t>
            </a:r>
          </a:p>
          <a:p>
            <a:pPr eaLnBrk="1" hangingPunct="1"/>
            <a:endParaRPr lang="pt-BR" altLang="pt-BR" sz="24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558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720080"/>
          </a:xfrm>
        </p:spPr>
        <p:txBody>
          <a:bodyPr/>
          <a:lstStyle/>
          <a:p>
            <a:pPr eaLnBrk="1" hangingPunct="1"/>
            <a:r>
              <a:rPr lang="pt-BR" altLang="pt-BR" b="1" dirty="0" smtClean="0"/>
              <a:t>Onde utilizar?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84337"/>
            <a:ext cx="8229600" cy="4192935"/>
          </a:xfrm>
        </p:spPr>
        <p:txBody>
          <a:bodyPr/>
          <a:lstStyle/>
          <a:p>
            <a:pPr algn="just" eaLnBrk="1" hangingPunct="1"/>
            <a:r>
              <a:rPr lang="pt-BR" altLang="pt-BR" dirty="0" smtClean="0"/>
              <a:t>Em qualquer tipo de empreendimento que tenha as características de projetos, ou seja, temporários, executado para criar um produto ou serviço único, com início e fim determinados e objetivos claros.</a:t>
            </a:r>
          </a:p>
          <a:p>
            <a:pPr algn="just" eaLnBrk="1" hangingPunct="1"/>
            <a:endParaRPr lang="pt-BR" altLang="pt-BR" sz="900" dirty="0" smtClean="0"/>
          </a:p>
          <a:p>
            <a:pPr algn="just" eaLnBrk="1" hangingPunct="1"/>
            <a:r>
              <a:rPr lang="pt-BR" altLang="pt-BR" dirty="0" smtClean="0"/>
              <a:t>Em qualquer tipo de organização pública ou privada de qualquer porte.</a:t>
            </a:r>
          </a:p>
          <a:p>
            <a:pPr algn="just" eaLnBrk="1" hangingPunct="1"/>
            <a:endParaRPr lang="pt-BR" altLang="pt-BR" sz="900" dirty="0" smtClean="0"/>
          </a:p>
          <a:p>
            <a:pPr algn="just" eaLnBrk="1" hangingPunct="1"/>
            <a:r>
              <a:rPr lang="pt-BR" altLang="pt-BR" dirty="0" smtClean="0"/>
              <a:t>Na empresa como um todo ou em departamentos que a integram.</a:t>
            </a:r>
          </a:p>
          <a:p>
            <a:pPr algn="just" eaLnBrk="1" hangingPunct="1"/>
            <a:endParaRPr lang="pt-BR" altLang="pt-BR" sz="900" dirty="0" smtClean="0"/>
          </a:p>
          <a:p>
            <a:pPr algn="just" eaLnBrk="1" hangingPunct="1"/>
            <a:r>
              <a:rPr lang="pt-BR" altLang="pt-BR" dirty="0" smtClean="0"/>
              <a:t>Em qualquer região geográfica ou cultura.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409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77875"/>
          </a:xfrm>
        </p:spPr>
        <p:txBody>
          <a:bodyPr/>
          <a:lstStyle/>
          <a:p>
            <a:pPr eaLnBrk="1" hangingPunct="1"/>
            <a:r>
              <a:rPr lang="pt-BR" altLang="pt-BR" b="1" dirty="0" smtClean="0"/>
              <a:t>Como utilizar?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4663"/>
            <a:ext cx="8075613" cy="4205287"/>
          </a:xfrm>
        </p:spPr>
        <p:txBody>
          <a:bodyPr/>
          <a:lstStyle/>
          <a:p>
            <a:pPr algn="just" eaLnBrk="1" hangingPunct="1"/>
            <a:r>
              <a:rPr lang="pt-BR" altLang="pt-BR" sz="2800" dirty="0" smtClean="0"/>
              <a:t>Adotando um método alicerçado nas melhores práticas de gerenciamento de projetos.</a:t>
            </a:r>
          </a:p>
          <a:p>
            <a:pPr algn="just" eaLnBrk="1" hangingPunct="1"/>
            <a:endParaRPr lang="pt-BR" altLang="pt-BR" sz="900" dirty="0" smtClean="0"/>
          </a:p>
          <a:p>
            <a:pPr algn="just" eaLnBrk="1" hangingPunct="1"/>
            <a:r>
              <a:rPr lang="pt-BR" altLang="pt-BR" sz="2800" dirty="0" smtClean="0"/>
              <a:t>PMBOK e PRINCE2 não devem ser usadas como estruturadas, mas devem ser adaptadas para cobrir áreas críticas de qualidade.</a:t>
            </a:r>
          </a:p>
          <a:p>
            <a:pPr algn="just" eaLnBrk="1" hangingPunct="1"/>
            <a:endParaRPr lang="pt-BR" altLang="pt-BR" sz="1000" dirty="0" smtClean="0"/>
          </a:p>
          <a:p>
            <a:pPr algn="just" eaLnBrk="1" hangingPunct="1"/>
            <a:r>
              <a:rPr lang="pt-BR" altLang="pt-BR" sz="2800" dirty="0" smtClean="0"/>
              <a:t>Enquanto o PRINCE2 é um método, o PMBOK é uma corpo de conhecimentos (plataforma) orientadora para gerenciamento de projetos.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555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534400" cy="457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/>
              <a:t>O que diferencia PMBOK e PRINCE2?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1"/>
            <a:ext cx="8507413" cy="2736304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pt-BR" altLang="pt-BR" dirty="0" smtClean="0"/>
              <a:t>PMBOK é uma plataforma para gerenciamento de projetos orientada a processos e tem no Guia PMBOK um ótimo orientador de melhores práticas em projetos.</a:t>
            </a:r>
          </a:p>
          <a:p>
            <a:pPr marL="0" indent="0" algn="just" eaLnBrk="1" hangingPunct="1">
              <a:buFont typeface="Arial" charset="0"/>
              <a:buNone/>
            </a:pPr>
            <a:endParaRPr lang="pt-BR" altLang="pt-BR" dirty="0" smtClean="0"/>
          </a:p>
          <a:p>
            <a:pPr marL="0" indent="0" algn="just" eaLnBrk="1" hangingPunct="1">
              <a:buFont typeface="Arial" charset="0"/>
              <a:buNone/>
            </a:pPr>
            <a:r>
              <a:rPr lang="pt-BR" altLang="pt-BR" dirty="0" smtClean="0"/>
              <a:t>PRINCE2 é um método para gerenciamento de projetos orientado a produto.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07904" y="6381328"/>
            <a:ext cx="17281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844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8">
      <a:dk1>
        <a:srgbClr val="000000"/>
      </a:dk1>
      <a:lt1>
        <a:srgbClr val="FFFFEF"/>
      </a:lt1>
      <a:dk2>
        <a:srgbClr val="006600"/>
      </a:dk2>
      <a:lt2>
        <a:srgbClr val="666633"/>
      </a:lt2>
      <a:accent1>
        <a:srgbClr val="339933"/>
      </a:accent1>
      <a:accent2>
        <a:srgbClr val="800000"/>
      </a:accent2>
      <a:accent3>
        <a:srgbClr val="FFFFF6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FFEF"/>
        </a:lt1>
        <a:dk2>
          <a:srgbClr val="0066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F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2992</Words>
  <Application>Microsoft Office PowerPoint</Application>
  <PresentationFormat>Apresentação na tela (4:3)</PresentationFormat>
  <Paragraphs>634</Paragraphs>
  <Slides>40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Estrutura padrão</vt:lpstr>
      <vt:lpstr>Slide 1</vt:lpstr>
      <vt:lpstr>Slide 2</vt:lpstr>
      <vt:lpstr>Slide 3</vt:lpstr>
      <vt:lpstr>PMBOK e PRINCE2: O que são?</vt:lpstr>
      <vt:lpstr>MGP-TI: Para que serve?</vt:lpstr>
      <vt:lpstr>MGP-TI: Por quê utilizar?</vt:lpstr>
      <vt:lpstr>Onde utilizar?</vt:lpstr>
      <vt:lpstr>Como utilizar?</vt:lpstr>
      <vt:lpstr>O que diferencia PMBOK e PRINCE2?</vt:lpstr>
      <vt:lpstr>PMBOK e PRINCE2: Algumas diferenças </vt:lpstr>
      <vt:lpstr>Slide 11</vt:lpstr>
      <vt:lpstr>Slide 12</vt:lpstr>
      <vt:lpstr>MGP-TI: Norma Operacional nº xx/2015</vt:lpstr>
      <vt:lpstr>CGP – Comitê Gestor do Projeto</vt:lpstr>
      <vt:lpstr>Usuários-chave</vt:lpstr>
      <vt:lpstr>Fases e decisões do ciclo de vida</vt:lpstr>
      <vt:lpstr>Slide 17</vt:lpstr>
      <vt:lpstr>DAV – Decisão de Alinhamento e Viabilidade</vt:lpstr>
      <vt:lpstr>DAP – Decisão de Abertura do Projeto</vt:lpstr>
      <vt:lpstr>DDS - Decisão de Desenvolvimento da Solução</vt:lpstr>
      <vt:lpstr>DV – Decisão de Validação</vt:lpstr>
      <vt:lpstr>DD – Decisão de Disponibilização</vt:lpstr>
      <vt:lpstr>DEP – Decisão de Encerramento do Projeto</vt:lpstr>
      <vt:lpstr>DOC – Decisão de Operação Continuada</vt:lpstr>
      <vt:lpstr>Exemplos de adaptações do processo</vt:lpstr>
      <vt:lpstr>Exemplos de adaptações do processo</vt:lpstr>
      <vt:lpstr>Exemplos de adaptações do processo</vt:lpstr>
      <vt:lpstr>Slide 28</vt:lpstr>
      <vt:lpstr>Slide 29</vt:lpstr>
      <vt:lpstr>Slide 30</vt:lpstr>
      <vt:lpstr>Slide 31</vt:lpstr>
      <vt:lpstr>Gestão do Portfólio do EPTI:</vt:lpstr>
      <vt:lpstr>Dúvidas?</vt:lpstr>
      <vt:lpstr>O que diferencia PMBOK e PRINCE2?</vt:lpstr>
      <vt:lpstr>O que diferencia PMBOK e PRINCE2?</vt:lpstr>
      <vt:lpstr>O que diferencia PMBOK e PRINCE2?</vt:lpstr>
      <vt:lpstr>O que diferencia PMBOK e PRINCE2?</vt:lpstr>
      <vt:lpstr>O que diferencia PMBOK e PRINCE2?</vt:lpstr>
      <vt:lpstr>PRINCE2 - Forças</vt:lpstr>
      <vt:lpstr>Slide 40</vt:lpstr>
    </vt:vector>
  </TitlesOfParts>
  <Company>SOF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lfsmonteiro</dc:creator>
  <cp:lastModifiedBy>minc</cp:lastModifiedBy>
  <cp:revision>259</cp:revision>
  <dcterms:created xsi:type="dcterms:W3CDTF">2011-06-13T13:05:30Z</dcterms:created>
  <dcterms:modified xsi:type="dcterms:W3CDTF">2015-07-24T11:53:25Z</dcterms:modified>
</cp:coreProperties>
</file>