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65" r:id="rId2"/>
    <p:sldId id="256" r:id="rId3"/>
    <p:sldId id="266" r:id="rId4"/>
    <p:sldId id="267" r:id="rId5"/>
    <p:sldId id="268" r:id="rId6"/>
    <p:sldId id="269" r:id="rId7"/>
    <p:sldId id="284" r:id="rId8"/>
    <p:sldId id="270" r:id="rId9"/>
    <p:sldId id="286" r:id="rId10"/>
    <p:sldId id="271" r:id="rId11"/>
    <p:sldId id="272" r:id="rId12"/>
    <p:sldId id="273" r:id="rId13"/>
    <p:sldId id="278" r:id="rId14"/>
    <p:sldId id="275" r:id="rId15"/>
    <p:sldId id="274" r:id="rId16"/>
    <p:sldId id="276" r:id="rId17"/>
    <p:sldId id="277" r:id="rId18"/>
    <p:sldId id="282" r:id="rId19"/>
    <p:sldId id="279" r:id="rId20"/>
    <p:sldId id="285" r:id="rId21"/>
  </p:sldIdLst>
  <p:sldSz cx="9144000" cy="6858000" type="screen4x3"/>
  <p:notesSz cx="6724650" cy="97742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9CCFF"/>
    <a:srgbClr val="FF0000"/>
    <a:srgbClr val="FF9900"/>
    <a:srgbClr val="CCFFCC"/>
    <a:srgbClr val="00FF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2787" autoAdjust="0"/>
    <p:restoredTop sz="90929" autoAdjust="0"/>
  </p:normalViewPr>
  <p:slideViewPr>
    <p:cSldViewPr>
      <p:cViewPr varScale="1">
        <p:scale>
          <a:sx n="116" d="100"/>
          <a:sy n="116" d="100"/>
        </p:scale>
        <p:origin x="21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5" Type="http://schemas.openxmlformats.org/officeDocument/2006/relationships/slide" Target="slides/slide13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5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0" y="4642763"/>
            <a:ext cx="4931410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5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F37CDE-8F3F-4E0F-BBC3-B82F68B99E9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13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37CDE-8F3F-4E0F-BBC3-B82F68B99E9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74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08BBC-32FB-4B19-82F3-931ADB339D7C}" type="slidenum">
              <a:rPr lang="pt-BR"/>
              <a:pPr/>
              <a:t>20</a:t>
            </a:fld>
            <a:endParaRPr lang="pt-B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620" y="4642763"/>
            <a:ext cx="4931410" cy="43984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600">
                <a:solidFill>
                  <a:srgbClr val="002060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49F533-154A-49FC-89B2-858A26D4CB5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900" b="0"/>
            </a:lvl1pPr>
          </a:lstStyle>
          <a:p>
            <a:r>
              <a:rPr lang="pt-BR" dirty="0"/>
              <a:t>Projeto:</a:t>
            </a:r>
            <a:r>
              <a:rPr lang="pt-BR" sz="1000" dirty="0"/>
              <a:t> </a:t>
            </a:r>
          </a:p>
          <a:p>
            <a:r>
              <a:rPr lang="pt-BR" sz="1400" b="1" dirty="0"/>
              <a:t>&lt;Nome do Projeto&gt;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E62ADF-DC13-4351-BD77-4B3C73B7A806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0"/>
            </a:lvl1pPr>
          </a:lstStyle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</p:spTree>
    <p:extLst>
      <p:ext uri="{BB962C8B-B14F-4D97-AF65-F5344CB8AC3E}">
        <p14:creationId xmlns:p14="http://schemas.microsoft.com/office/powerpoint/2010/main" val="40191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B82BE8-326A-4037-9174-B8C3C626BDC4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0"/>
            </a:lvl1pPr>
          </a:lstStyle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</p:spTree>
    <p:extLst>
      <p:ext uri="{BB962C8B-B14F-4D97-AF65-F5344CB8AC3E}">
        <p14:creationId xmlns:p14="http://schemas.microsoft.com/office/powerpoint/2010/main" val="3697798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60DB6C-C4A4-4BC5-B390-51ACF44E8C1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0932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pt-BR" sz="900" b="0" dirty="0"/>
              <a:t>Projeto:</a:t>
            </a:r>
            <a:r>
              <a:rPr lang="pt-BR" sz="1000" b="0" dirty="0"/>
              <a:t> </a:t>
            </a:r>
          </a:p>
          <a:p>
            <a:r>
              <a:rPr lang="pt-BR" dirty="0"/>
              <a:t>&lt;Nome do Projeto&gt;</a:t>
            </a:r>
          </a:p>
        </p:txBody>
      </p:sp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89087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Conteúdo 2"/>
          <p:cNvSpPr txBox="1">
            <a:spLocks/>
          </p:cNvSpPr>
          <p:nvPr userDrawn="1"/>
        </p:nvSpPr>
        <p:spPr>
          <a:xfrm>
            <a:off x="3923928" y="6381328"/>
            <a:ext cx="2016224" cy="2880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fld id="{C78BC121-5067-4FB8-9967-607EDB492B47}" type="datetime4">
              <a:rPr lang="pt-BR" sz="1400" b="1" smtClean="0">
                <a:latin typeface="+mn-lt"/>
              </a:rPr>
              <a:pPr/>
              <a:t>12 de novembro de 2015</a:t>
            </a:fld>
            <a:endParaRPr lang="pt-BR" sz="1400" b="1" dirty="0">
              <a:latin typeface="+mn-lt"/>
            </a:endParaRPr>
          </a:p>
        </p:txBody>
      </p:sp>
      <p:sp>
        <p:nvSpPr>
          <p:cNvPr id="2" name="CaixaDeTexto 1"/>
          <p:cNvSpPr txBox="1"/>
          <p:nvPr userDrawn="1"/>
        </p:nvSpPr>
        <p:spPr>
          <a:xfrm>
            <a:off x="425450" y="188640"/>
            <a:ext cx="829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002060"/>
                </a:solidFill>
              </a:rPr>
              <a:t>Ministério da Cultura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Planilha_do_Microsoft_Excel_97-20031.xls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epti@mc.gov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&lt;Nome do Projeto&gt;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7160840" cy="537592"/>
          </a:xfrm>
        </p:spPr>
        <p:txBody>
          <a:bodyPr/>
          <a:lstStyle/>
          <a:p>
            <a:r>
              <a:rPr lang="pt-BR" b="1" dirty="0" smtClean="0"/>
              <a:t>DAP </a:t>
            </a:r>
            <a:r>
              <a:rPr lang="pt-BR" b="1" dirty="0"/>
              <a:t>– </a:t>
            </a:r>
            <a:r>
              <a:rPr lang="pt-BR" b="1" dirty="0" smtClean="0"/>
              <a:t>Decisão de </a:t>
            </a:r>
            <a:r>
              <a:rPr lang="pt-BR" b="1" dirty="0"/>
              <a:t>Abertura do Projeto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mtClean="0"/>
              <a:t>DD/MM/AAAA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CEE3-9A0E-4FB8-A4B0-82771E09CE4A}" type="slidenum">
              <a:rPr lang="pt-BR"/>
              <a:pPr/>
              <a:t>10</a:t>
            </a:fld>
            <a:endParaRPr lang="pt-BR"/>
          </a:p>
        </p:txBody>
      </p:sp>
      <p:sp>
        <p:nvSpPr>
          <p:cNvPr id="21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09600" y="3886200"/>
            <a:ext cx="25908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pt-BR" sz="1200"/>
              <a:t>CGU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09600" y="1600200"/>
            <a:ext cx="25908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pt-BR" sz="1000" b="1"/>
              <a:t>PRODASEN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096000" y="1600200"/>
            <a:ext cx="2743200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pt-BR" sz="1200"/>
              <a:t>SERPRO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08720"/>
            <a:ext cx="8534400" cy="457200"/>
          </a:xfrm>
        </p:spPr>
        <p:txBody>
          <a:bodyPr/>
          <a:lstStyle/>
          <a:p>
            <a:r>
              <a:rPr lang="pt-BR" dirty="0"/>
              <a:t>Sistemas envolvidos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3886200" y="3124200"/>
            <a:ext cx="1676400" cy="1524000"/>
          </a:xfrm>
          <a:prstGeom prst="flowChartMagneticDisk">
            <a:avLst/>
          </a:prstGeom>
          <a:solidFill>
            <a:srgbClr val="FFFF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SIOP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6629400" y="4191000"/>
            <a:ext cx="1676400" cy="1524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SIDOR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6629400" y="2057400"/>
            <a:ext cx="1676400" cy="1524000"/>
          </a:xfrm>
          <a:prstGeom prst="flowChartMagneticDisk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SIEST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066800" y="1981200"/>
            <a:ext cx="1676400" cy="1524000"/>
          </a:xfrm>
          <a:prstGeom prst="flowChartMagneticDisk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SIGABRASIL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1066800" y="4267200"/>
            <a:ext cx="1676400" cy="1524000"/>
          </a:xfrm>
          <a:prstGeom prst="flowChartMagneticDisk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600"/>
              <a:t>Portal da </a:t>
            </a:r>
          </a:p>
          <a:p>
            <a:pPr algn="ctr"/>
            <a:r>
              <a:rPr lang="pt-BR" sz="1600"/>
              <a:t>Transparência</a:t>
            </a:r>
          </a:p>
        </p:txBody>
      </p:sp>
      <p:cxnSp>
        <p:nvCxnSpPr>
          <p:cNvPr id="20493" name="AutoShape 13"/>
          <p:cNvCxnSpPr>
            <a:cxnSpLocks noChangeShapeType="1"/>
            <a:stCxn id="20492" idx="1"/>
            <a:endCxn id="20488" idx="4"/>
          </p:cNvCxnSpPr>
          <p:nvPr/>
        </p:nvCxnSpPr>
        <p:spPr bwMode="auto">
          <a:xfrm flipH="1">
            <a:off x="2743200" y="4495800"/>
            <a:ext cx="9906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3733800" y="4343400"/>
            <a:ext cx="457200" cy="304800"/>
          </a:xfrm>
          <a:prstGeom prst="flowChartDocumen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TXT</a:t>
            </a:r>
          </a:p>
        </p:txBody>
      </p:sp>
      <p:cxnSp>
        <p:nvCxnSpPr>
          <p:cNvPr id="20495" name="AutoShape 15"/>
          <p:cNvCxnSpPr>
            <a:cxnSpLocks noChangeShapeType="1"/>
            <a:stCxn id="20496" idx="2"/>
            <a:endCxn id="20487" idx="4"/>
          </p:cNvCxnSpPr>
          <p:nvPr/>
        </p:nvCxnSpPr>
        <p:spPr bwMode="auto">
          <a:xfrm flipH="1" flipV="1">
            <a:off x="2743200" y="2743200"/>
            <a:ext cx="990600" cy="647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3733800" y="3124200"/>
            <a:ext cx="533400" cy="533400"/>
          </a:xfrm>
          <a:prstGeom prst="flowChartConnector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Web</a:t>
            </a:r>
          </a:p>
          <a:p>
            <a:pPr algn="ctr"/>
            <a:r>
              <a:rPr lang="pt-BR" sz="800"/>
              <a:t>service</a:t>
            </a:r>
          </a:p>
        </p:txBody>
      </p:sp>
      <p:cxnSp>
        <p:nvCxnSpPr>
          <p:cNvPr id="20497" name="AutoShape 17"/>
          <p:cNvCxnSpPr>
            <a:cxnSpLocks noChangeShapeType="1"/>
            <a:stCxn id="20500" idx="6"/>
            <a:endCxn id="20486" idx="2"/>
          </p:cNvCxnSpPr>
          <p:nvPr/>
        </p:nvCxnSpPr>
        <p:spPr bwMode="auto">
          <a:xfrm flipV="1">
            <a:off x="5715000" y="2819400"/>
            <a:ext cx="914400" cy="571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5181600" y="4191000"/>
            <a:ext cx="533400" cy="533400"/>
          </a:xfrm>
          <a:prstGeom prst="flowChartMagneticTape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Migração/</a:t>
            </a:r>
          </a:p>
          <a:p>
            <a:pPr algn="ctr"/>
            <a:r>
              <a:rPr lang="pt-BR" sz="800"/>
              <a:t>Carga</a:t>
            </a:r>
          </a:p>
        </p:txBody>
      </p:sp>
      <p:cxnSp>
        <p:nvCxnSpPr>
          <p:cNvPr id="20499" name="AutoShape 19"/>
          <p:cNvCxnSpPr>
            <a:cxnSpLocks noChangeShapeType="1"/>
            <a:stCxn id="20485" idx="2"/>
            <a:endCxn id="20498" idx="3"/>
          </p:cNvCxnSpPr>
          <p:nvPr/>
        </p:nvCxnSpPr>
        <p:spPr bwMode="auto">
          <a:xfrm flipH="1" flipV="1">
            <a:off x="5715000" y="4457700"/>
            <a:ext cx="914400" cy="495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5181600" y="3124200"/>
            <a:ext cx="533400" cy="533400"/>
          </a:xfrm>
          <a:prstGeom prst="flowChartConnector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800"/>
              <a:t>Web</a:t>
            </a:r>
          </a:p>
          <a:p>
            <a:pPr algn="ctr"/>
            <a:r>
              <a:rPr lang="pt-BR" sz="800"/>
              <a:t>service</a:t>
            </a:r>
          </a:p>
        </p:txBody>
      </p:sp>
      <p:sp>
        <p:nvSpPr>
          <p:cNvPr id="23" name="WordArt 7"/>
          <p:cNvSpPr>
            <a:spLocks noChangeArrowheads="1" noChangeShapeType="1" noTextEdit="1"/>
          </p:cNvSpPr>
          <p:nvPr/>
        </p:nvSpPr>
        <p:spPr bwMode="auto">
          <a:xfrm>
            <a:off x="4283968" y="5218584"/>
            <a:ext cx="1724025" cy="874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F49C-2021-4C4B-8E18-AF71D3B8DD3A}" type="slidenum">
              <a:rPr lang="pt-BR"/>
              <a:pPr/>
              <a:t>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534400" cy="457200"/>
          </a:xfrm>
        </p:spPr>
        <p:txBody>
          <a:bodyPr/>
          <a:lstStyle/>
          <a:p>
            <a:r>
              <a:rPr lang="pt-BR" dirty="0"/>
              <a:t>Impactos na </a:t>
            </a:r>
            <a:r>
              <a:rPr lang="pt-BR" dirty="0" err="1"/>
              <a:t>infra-estrutura</a:t>
            </a:r>
            <a:r>
              <a:rPr lang="pt-BR" dirty="0"/>
              <a:t> de TI</a:t>
            </a:r>
            <a:endParaRPr lang="pt-BR" dirty="0">
              <a:solidFill>
                <a:srgbClr val="B2B2B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776"/>
            <a:ext cx="8534400" cy="468322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1511" name="WordArt 7"/>
          <p:cNvSpPr>
            <a:spLocks noChangeArrowheads="1" noChangeShapeType="1" noTextEdit="1"/>
          </p:cNvSpPr>
          <p:nvPr/>
        </p:nvSpPr>
        <p:spPr bwMode="auto">
          <a:xfrm>
            <a:off x="3995936" y="4849813"/>
            <a:ext cx="1724025" cy="874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3F11B-0080-4C0C-B463-88480ADB9028}" type="slidenum">
              <a:rPr lang="pt-BR"/>
              <a:pPr/>
              <a:t>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8534400" cy="457200"/>
          </a:xfrm>
        </p:spPr>
        <p:txBody>
          <a:bodyPr/>
          <a:lstStyle/>
          <a:p>
            <a:r>
              <a:rPr lang="pt-BR" dirty="0"/>
              <a:t>Cronograma (preliminar)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776"/>
            <a:ext cx="8534400" cy="4683224"/>
          </a:xfrm>
        </p:spPr>
        <p:txBody>
          <a:bodyPr/>
          <a:lstStyle/>
          <a:p>
            <a:r>
              <a:rPr lang="pt-BR"/>
              <a:t>Premissas</a:t>
            </a:r>
          </a:p>
          <a:p>
            <a:pPr lvl="1"/>
            <a:r>
              <a:rPr lang="pt-BR"/>
              <a:t>Alocação dos recursos identificados</a:t>
            </a:r>
          </a:p>
          <a:p>
            <a:r>
              <a:rPr lang="pt-BR"/>
              <a:t>Restrições</a:t>
            </a:r>
          </a:p>
          <a:p>
            <a:pPr lvl="1"/>
            <a:r>
              <a:rPr lang="pt-BR"/>
              <a:t>O sistema deve estar em produção até 31/12/2011</a:t>
            </a:r>
          </a:p>
          <a:p>
            <a:endParaRPr lang="pt-BR"/>
          </a:p>
        </p:txBody>
      </p:sp>
      <p:sp>
        <p:nvSpPr>
          <p:cNvPr id="22533" name="WordArt 5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D3A88-3549-4BED-AA6D-A3A0BA4E8D38}" type="slidenum">
              <a:rPr lang="pt-BR"/>
              <a:pPr/>
              <a:t>13</a:t>
            </a:fld>
            <a:endParaRPr lang="pt-BR" dirty="0"/>
          </a:p>
        </p:txBody>
      </p:sp>
      <p:sp>
        <p:nvSpPr>
          <p:cNvPr id="5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7744" name="Line 96"/>
          <p:cNvSpPr>
            <a:spLocks noChangeShapeType="1"/>
          </p:cNvSpPr>
          <p:nvPr/>
        </p:nvSpPr>
        <p:spPr bwMode="auto">
          <a:xfrm>
            <a:off x="5715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3" name="Line 95"/>
          <p:cNvSpPr>
            <a:spLocks noChangeShapeType="1"/>
          </p:cNvSpPr>
          <p:nvPr/>
        </p:nvSpPr>
        <p:spPr bwMode="auto">
          <a:xfrm>
            <a:off x="40386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08720"/>
            <a:ext cx="8534400" cy="457200"/>
          </a:xfrm>
        </p:spPr>
        <p:txBody>
          <a:bodyPr/>
          <a:lstStyle/>
          <a:p>
            <a:r>
              <a:rPr lang="pt-BR" dirty="0"/>
              <a:t>Cronograma (preliminar)</a:t>
            </a:r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381000" y="24765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3810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>
            <a:off x="838200" y="2209800"/>
            <a:ext cx="0" cy="39624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2362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6553200" y="2209800"/>
            <a:ext cx="1588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>
            <a:off x="7315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>
            <a:off x="8077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0" name="Line 62"/>
          <p:cNvSpPr>
            <a:spLocks noChangeShapeType="1"/>
          </p:cNvSpPr>
          <p:nvPr/>
        </p:nvSpPr>
        <p:spPr bwMode="auto">
          <a:xfrm>
            <a:off x="8839200" y="248920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1" name="Line 63"/>
          <p:cNvSpPr>
            <a:spLocks noChangeShapeType="1"/>
          </p:cNvSpPr>
          <p:nvPr/>
        </p:nvSpPr>
        <p:spPr bwMode="auto">
          <a:xfrm>
            <a:off x="8839200" y="2209800"/>
            <a:ext cx="0" cy="4038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381000" y="2813050"/>
            <a:ext cx="4572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Pré Proj</a:t>
            </a:r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838200" y="3124200"/>
            <a:ext cx="15240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Planejamento</a:t>
            </a:r>
            <a:endParaRPr lang="en-GB" sz="800" b="1" dirty="0"/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3200400" y="3505200"/>
            <a:ext cx="8382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/>
              <a:t>Captação</a:t>
            </a:r>
            <a:endParaRPr lang="en-GB" sz="800" b="1" dirty="0"/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6553200" y="4572000"/>
            <a:ext cx="7620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r>
              <a:rPr lang="en-GB" sz="800" b="1" dirty="0" smtClean="0"/>
              <a:t> 3</a:t>
            </a:r>
            <a:endParaRPr lang="en-GB" sz="800" b="1" dirty="0"/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7315200" y="4946650"/>
            <a:ext cx="762000" cy="311150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Disponibili</a:t>
            </a:r>
            <a:r>
              <a:rPr lang="en-GB" sz="800" b="1" dirty="0" smtClean="0"/>
              <a:t> </a:t>
            </a:r>
            <a:r>
              <a:rPr lang="en-GB" sz="800" b="1" dirty="0" err="1" smtClean="0"/>
              <a:t>zação</a:t>
            </a:r>
            <a:endParaRPr lang="en-GB" sz="800" b="1" dirty="0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8077200" y="5334000"/>
            <a:ext cx="762000" cy="30480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Operação Assistida</a:t>
            </a:r>
          </a:p>
        </p:txBody>
      </p:sp>
      <p:sp>
        <p:nvSpPr>
          <p:cNvPr id="27720" name="AutoShape 72"/>
          <p:cNvSpPr>
            <a:spLocks noChangeArrowheads="1"/>
          </p:cNvSpPr>
          <p:nvPr/>
        </p:nvSpPr>
        <p:spPr bwMode="auto">
          <a:xfrm>
            <a:off x="609600" y="2362200"/>
            <a:ext cx="457200" cy="3810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DAP</a:t>
            </a:r>
            <a:endParaRPr lang="pt-BR" sz="1000" dirty="0"/>
          </a:p>
        </p:txBody>
      </p:sp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2133600" y="236220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63246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DV3</a:t>
            </a:r>
            <a:endParaRPr lang="pt-BR" sz="1000" dirty="0"/>
          </a:p>
        </p:txBody>
      </p:sp>
      <p:sp>
        <p:nvSpPr>
          <p:cNvPr id="27723" name="AutoShape 75"/>
          <p:cNvSpPr>
            <a:spLocks noChangeArrowheads="1"/>
          </p:cNvSpPr>
          <p:nvPr/>
        </p:nvSpPr>
        <p:spPr bwMode="auto">
          <a:xfrm>
            <a:off x="7086600" y="236220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</a:t>
            </a:r>
            <a:endParaRPr lang="pt-BR" sz="1000" dirty="0"/>
          </a:p>
        </p:txBody>
      </p:sp>
      <p:sp>
        <p:nvSpPr>
          <p:cNvPr id="27724" name="AutoShape 76"/>
          <p:cNvSpPr>
            <a:spLocks noChangeArrowheads="1"/>
          </p:cNvSpPr>
          <p:nvPr/>
        </p:nvSpPr>
        <p:spPr bwMode="auto">
          <a:xfrm>
            <a:off x="7848600" y="236220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27725" name="Oval 77"/>
          <p:cNvSpPr>
            <a:spLocks noChangeArrowheads="1"/>
          </p:cNvSpPr>
          <p:nvPr/>
        </p:nvSpPr>
        <p:spPr bwMode="auto">
          <a:xfrm>
            <a:off x="228600" y="2362200"/>
            <a:ext cx="381000" cy="38100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DAV</a:t>
            </a:r>
            <a:endParaRPr lang="pt-BR" sz="1000" dirty="0"/>
          </a:p>
        </p:txBody>
      </p:sp>
      <p:sp>
        <p:nvSpPr>
          <p:cNvPr id="27726" name="Oval 78"/>
          <p:cNvSpPr>
            <a:spLocks noChangeArrowheads="1"/>
          </p:cNvSpPr>
          <p:nvPr/>
        </p:nvSpPr>
        <p:spPr bwMode="auto">
          <a:xfrm>
            <a:off x="8610600" y="2362200"/>
            <a:ext cx="381000" cy="381000"/>
          </a:xfrm>
          <a:prstGeom prst="ellipse">
            <a:avLst/>
          </a:prstGeom>
          <a:solidFill>
            <a:srgbClr val="00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DOC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838200" y="2260600"/>
            <a:ext cx="72390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381000" y="2260600"/>
            <a:ext cx="4572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8077200" y="2260600"/>
            <a:ext cx="762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27727" name="Rectangle 79"/>
          <p:cNvSpPr>
            <a:spLocks noChangeArrowheads="1"/>
          </p:cNvSpPr>
          <p:nvPr/>
        </p:nvSpPr>
        <p:spPr bwMode="auto">
          <a:xfrm>
            <a:off x="2362200" y="3505200"/>
            <a:ext cx="8382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/>
              <a:t>Janela</a:t>
            </a:r>
            <a:r>
              <a:rPr lang="en-GB" sz="800" b="1" dirty="0"/>
              <a:t> de </a:t>
            </a:r>
            <a:r>
              <a:rPr lang="en-GB" sz="800" b="1" dirty="0" err="1"/>
              <a:t>trabalho</a:t>
            </a:r>
            <a:endParaRPr lang="en-GB" sz="800" b="1" dirty="0"/>
          </a:p>
        </p:txBody>
      </p:sp>
      <p:sp>
        <p:nvSpPr>
          <p:cNvPr id="27728" name="Rectangle 80"/>
          <p:cNvSpPr>
            <a:spLocks noChangeArrowheads="1"/>
          </p:cNvSpPr>
          <p:nvPr/>
        </p:nvSpPr>
        <p:spPr bwMode="auto">
          <a:xfrm>
            <a:off x="4038600" y="3505200"/>
            <a:ext cx="16764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Relatórios</a:t>
            </a:r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5715000" y="3835400"/>
            <a:ext cx="8382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/>
              <a:t>Integ</a:t>
            </a:r>
            <a:r>
              <a:rPr lang="en-GB" sz="800" b="1" dirty="0"/>
              <a:t>. Port. Transp. </a:t>
            </a:r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5715000" y="3505200"/>
            <a:ext cx="8382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/>
              <a:t>Integração</a:t>
            </a:r>
            <a:r>
              <a:rPr lang="en-GB" sz="800" b="1" dirty="0"/>
              <a:t> SIEST</a:t>
            </a:r>
          </a:p>
        </p:txBody>
      </p:sp>
      <p:sp>
        <p:nvSpPr>
          <p:cNvPr id="27732" name="Rectangle 84"/>
          <p:cNvSpPr>
            <a:spLocks noChangeArrowheads="1"/>
          </p:cNvSpPr>
          <p:nvPr/>
        </p:nvSpPr>
        <p:spPr bwMode="auto">
          <a:xfrm>
            <a:off x="4038600" y="4216400"/>
            <a:ext cx="1676400" cy="27940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/>
              <a:t>Migração SIDOR</a:t>
            </a:r>
          </a:p>
        </p:txBody>
      </p:sp>
      <p:sp>
        <p:nvSpPr>
          <p:cNvPr id="27733" name="Line 85"/>
          <p:cNvSpPr>
            <a:spLocks noChangeShapeType="1"/>
          </p:cNvSpPr>
          <p:nvPr/>
        </p:nvSpPr>
        <p:spPr bwMode="auto">
          <a:xfrm>
            <a:off x="3810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37" name="Line 89"/>
          <p:cNvSpPr>
            <a:spLocks noChangeShapeType="1"/>
          </p:cNvSpPr>
          <p:nvPr/>
        </p:nvSpPr>
        <p:spPr bwMode="auto">
          <a:xfrm>
            <a:off x="838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38" name="Line 90"/>
          <p:cNvSpPr>
            <a:spLocks noChangeShapeType="1"/>
          </p:cNvSpPr>
          <p:nvPr/>
        </p:nvSpPr>
        <p:spPr bwMode="auto">
          <a:xfrm>
            <a:off x="2362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39" name="Line 91"/>
          <p:cNvSpPr>
            <a:spLocks noChangeShapeType="1"/>
          </p:cNvSpPr>
          <p:nvPr/>
        </p:nvSpPr>
        <p:spPr bwMode="auto">
          <a:xfrm>
            <a:off x="6553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0" name="Line 92"/>
          <p:cNvSpPr>
            <a:spLocks noChangeShapeType="1"/>
          </p:cNvSpPr>
          <p:nvPr/>
        </p:nvSpPr>
        <p:spPr bwMode="auto">
          <a:xfrm>
            <a:off x="73152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1" name="Line 93"/>
          <p:cNvSpPr>
            <a:spLocks noChangeShapeType="1"/>
          </p:cNvSpPr>
          <p:nvPr/>
        </p:nvSpPr>
        <p:spPr bwMode="auto">
          <a:xfrm>
            <a:off x="8077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2" name="Line 94"/>
          <p:cNvSpPr>
            <a:spLocks noChangeShapeType="1"/>
          </p:cNvSpPr>
          <p:nvPr/>
        </p:nvSpPr>
        <p:spPr bwMode="auto">
          <a:xfrm>
            <a:off x="8839200" y="1752600"/>
            <a:ext cx="0" cy="4540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5" name="Line 97"/>
          <p:cNvSpPr>
            <a:spLocks noChangeShapeType="1"/>
          </p:cNvSpPr>
          <p:nvPr/>
        </p:nvSpPr>
        <p:spPr bwMode="auto">
          <a:xfrm>
            <a:off x="40386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6" name="Line 98"/>
          <p:cNvSpPr>
            <a:spLocks noChangeShapeType="1"/>
          </p:cNvSpPr>
          <p:nvPr/>
        </p:nvSpPr>
        <p:spPr bwMode="auto">
          <a:xfrm>
            <a:off x="5715000" y="1828800"/>
            <a:ext cx="0" cy="3778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49" name="Text Box 101"/>
          <p:cNvSpPr txBox="1">
            <a:spLocks noChangeArrowheads="1"/>
          </p:cNvSpPr>
          <p:nvPr/>
        </p:nvSpPr>
        <p:spPr bwMode="auto">
          <a:xfrm>
            <a:off x="1219200" y="1766888"/>
            <a:ext cx="76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Agosto/11</a:t>
            </a:r>
          </a:p>
        </p:txBody>
      </p:sp>
      <p:sp>
        <p:nvSpPr>
          <p:cNvPr id="27750" name="Text Box 102"/>
          <p:cNvSpPr txBox="1">
            <a:spLocks noChangeArrowheads="1"/>
          </p:cNvSpPr>
          <p:nvPr/>
        </p:nvSpPr>
        <p:spPr bwMode="auto">
          <a:xfrm>
            <a:off x="2743200" y="1766888"/>
            <a:ext cx="9144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Setembro/11</a:t>
            </a:r>
          </a:p>
        </p:txBody>
      </p:sp>
      <p:sp>
        <p:nvSpPr>
          <p:cNvPr id="27751" name="Text Box 103"/>
          <p:cNvSpPr txBox="1">
            <a:spLocks noChangeArrowheads="1"/>
          </p:cNvSpPr>
          <p:nvPr/>
        </p:nvSpPr>
        <p:spPr bwMode="auto">
          <a:xfrm>
            <a:off x="4572000" y="1752600"/>
            <a:ext cx="762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Outubro/11</a:t>
            </a:r>
          </a:p>
        </p:txBody>
      </p:sp>
      <p:sp>
        <p:nvSpPr>
          <p:cNvPr id="27752" name="Text Box 104"/>
          <p:cNvSpPr txBox="1">
            <a:spLocks noChangeArrowheads="1"/>
          </p:cNvSpPr>
          <p:nvPr/>
        </p:nvSpPr>
        <p:spPr bwMode="auto">
          <a:xfrm>
            <a:off x="6096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Novembro/11</a:t>
            </a:r>
          </a:p>
        </p:txBody>
      </p:sp>
      <p:sp>
        <p:nvSpPr>
          <p:cNvPr id="27753" name="Text Box 105"/>
          <p:cNvSpPr txBox="1">
            <a:spLocks noChangeArrowheads="1"/>
          </p:cNvSpPr>
          <p:nvPr/>
        </p:nvSpPr>
        <p:spPr bwMode="auto">
          <a:xfrm>
            <a:off x="7620000" y="1752600"/>
            <a:ext cx="914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800" b="1"/>
              <a:t>Dezembro/11</a:t>
            </a:r>
          </a:p>
        </p:txBody>
      </p:sp>
      <p:sp>
        <p:nvSpPr>
          <p:cNvPr id="27754" name="Rectangle 106"/>
          <p:cNvSpPr>
            <a:spLocks noChangeArrowheads="1"/>
          </p:cNvSpPr>
          <p:nvPr/>
        </p:nvSpPr>
        <p:spPr bwMode="auto">
          <a:xfrm>
            <a:off x="4038600" y="4572000"/>
            <a:ext cx="7620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r>
              <a:rPr lang="en-GB" sz="800" b="1" dirty="0" smtClean="0"/>
              <a:t> 1</a:t>
            </a:r>
            <a:endParaRPr lang="en-GB" sz="800" b="1" dirty="0"/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5715000" y="4572000"/>
            <a:ext cx="838200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800" b="1" dirty="0" err="1" smtClean="0"/>
              <a:t>Validação</a:t>
            </a:r>
            <a:r>
              <a:rPr lang="en-GB" sz="800" b="1" dirty="0" smtClean="0"/>
              <a:t> 2</a:t>
            </a:r>
            <a:endParaRPr lang="en-GB" sz="800" b="1" dirty="0"/>
          </a:p>
        </p:txBody>
      </p:sp>
      <p:sp>
        <p:nvSpPr>
          <p:cNvPr id="27757" name="Line 109"/>
          <p:cNvSpPr>
            <a:spLocks noChangeShapeType="1"/>
          </p:cNvSpPr>
          <p:nvPr/>
        </p:nvSpPr>
        <p:spPr bwMode="auto">
          <a:xfrm>
            <a:off x="48768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58" name="Line 110"/>
          <p:cNvSpPr>
            <a:spLocks noChangeShapeType="1"/>
          </p:cNvSpPr>
          <p:nvPr/>
        </p:nvSpPr>
        <p:spPr bwMode="auto">
          <a:xfrm>
            <a:off x="32004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59" name="Line 111"/>
          <p:cNvSpPr>
            <a:spLocks noChangeShapeType="1"/>
          </p:cNvSpPr>
          <p:nvPr/>
        </p:nvSpPr>
        <p:spPr bwMode="auto">
          <a:xfrm>
            <a:off x="1600200" y="2057400"/>
            <a:ext cx="0" cy="149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761" name="AutoShape 113"/>
          <p:cNvSpPr>
            <a:spLocks noChangeArrowheads="1"/>
          </p:cNvSpPr>
          <p:nvPr/>
        </p:nvSpPr>
        <p:spPr bwMode="auto">
          <a:xfrm>
            <a:off x="38100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DV1</a:t>
            </a:r>
            <a:endParaRPr lang="pt-BR" sz="1000" dirty="0"/>
          </a:p>
        </p:txBody>
      </p:sp>
      <p:sp>
        <p:nvSpPr>
          <p:cNvPr id="27762" name="AutoShape 114"/>
          <p:cNvSpPr>
            <a:spLocks noChangeArrowheads="1"/>
          </p:cNvSpPr>
          <p:nvPr/>
        </p:nvSpPr>
        <p:spPr bwMode="auto">
          <a:xfrm>
            <a:off x="5486400" y="236220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DV2</a:t>
            </a:r>
            <a:endParaRPr lang="pt-BR" sz="1000" dirty="0"/>
          </a:p>
        </p:txBody>
      </p:sp>
      <p:sp>
        <p:nvSpPr>
          <p:cNvPr id="60" name="WordArt 5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3CCD7-E706-49A0-8D18-52DA0244FE92}" type="slidenum">
              <a:rPr lang="pt-BR"/>
              <a:pPr/>
              <a:t>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Projeto:</a:t>
            </a:r>
            <a:r>
              <a:rPr lang="pt-BR" sz="1000" dirty="0"/>
              <a:t> </a:t>
            </a:r>
          </a:p>
          <a:p>
            <a:r>
              <a:rPr lang="pt-BR" sz="1400" b="1" dirty="0"/>
              <a:t>&lt;Nome do Projeto&gt;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8534400" cy="457200"/>
          </a:xfrm>
        </p:spPr>
        <p:txBody>
          <a:bodyPr/>
          <a:lstStyle/>
          <a:p>
            <a:r>
              <a:rPr lang="pt-BR" dirty="0"/>
              <a:t>Orçamento (preliminar)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776"/>
            <a:ext cx="8534400" cy="468322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4581" name="WordArt 5"/>
          <p:cNvSpPr>
            <a:spLocks noChangeArrowheads="1" noChangeShapeType="1" noTextEdit="1"/>
          </p:cNvSpPr>
          <p:nvPr/>
        </p:nvSpPr>
        <p:spPr bwMode="auto">
          <a:xfrm>
            <a:off x="4067944" y="4930552"/>
            <a:ext cx="1724025" cy="874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FE753-25F0-4C13-8930-BC3F45074C5D}" type="slidenum">
              <a:rPr lang="pt-BR"/>
              <a:pPr/>
              <a:t>15</a:t>
            </a:fld>
            <a:endParaRPr lang="pt-BR"/>
          </a:p>
        </p:txBody>
      </p:sp>
      <p:sp>
        <p:nvSpPr>
          <p:cNvPr id="1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9" y="908720"/>
            <a:ext cx="8534400" cy="457200"/>
          </a:xfrm>
        </p:spPr>
        <p:txBody>
          <a:bodyPr/>
          <a:lstStyle/>
          <a:p>
            <a:r>
              <a:rPr lang="pt-BR" dirty="0"/>
              <a:t>Lista de riscos (preliminar)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772816"/>
            <a:ext cx="8305800" cy="4323184"/>
          </a:xfrm>
          <a:noFill/>
          <a:ln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Indisponibilidade de recursos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atraso no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alocar um dos novos </a:t>
            </a:r>
            <a:r>
              <a:rPr lang="pt-BR" sz="1200" dirty="0" err="1"/>
              <a:t>APOs</a:t>
            </a:r>
            <a:r>
              <a:rPr lang="pt-BR" sz="1200" dirty="0"/>
              <a:t> no desenvolvimento para suprir as situações de indisponibilidade.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Instabilidade do escopo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Alteração no nível de esforço e cronograma.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Congelar o escopo após fase de requisitos e planejar mudanças para melhorias pós-implantação.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Imprecisão da estimativa de prazo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Impacto: Desvio do prazo de 31/12/2011 e necessidade de iniciar o acompanhamento da execução 2012 no SIDOR</a:t>
            </a:r>
          </a:p>
          <a:p>
            <a:pPr marL="838200" lvl="1" indent="-381000">
              <a:buFont typeface="Wingdings" pitchFamily="2" charset="2"/>
              <a:buChar char="q"/>
            </a:pPr>
            <a:r>
              <a:rPr lang="pt-BR" sz="1200" dirty="0"/>
              <a:t>Plano de ação: Avaliar ao final da fase de requisitos a viabilidade de prazo. Se inviável, </a:t>
            </a:r>
            <a:r>
              <a:rPr lang="pt-BR" sz="1200" dirty="0" err="1"/>
              <a:t>replanejar</a:t>
            </a:r>
            <a:r>
              <a:rPr lang="pt-BR" sz="1200" dirty="0"/>
              <a:t> o projeto para inserir no escopo a migração de dados do qualitativo, quantitativo e alterações orçamentárias para o SIDOR. </a:t>
            </a:r>
          </a:p>
          <a:p>
            <a:pPr marL="838200" lvl="1" indent="-381000">
              <a:buFont typeface="Wingdings" pitchFamily="2" charset="2"/>
              <a:buChar char="q"/>
            </a:pPr>
            <a:endParaRPr lang="pt-BR" sz="1200" dirty="0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358908" y="1370478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 dirty="0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596336" y="143895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812360" y="1407208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alto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347592" y="1434444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499992" y="1406197"/>
            <a:ext cx="120186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</a:t>
            </a:r>
            <a:r>
              <a:rPr lang="en-GB" sz="900" dirty="0" err="1"/>
              <a:t>médio</a:t>
            </a:r>
            <a:endParaRPr lang="en-GB" sz="900" dirty="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08433" y="1437947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 dirty="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677198" y="1406197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Impacto</a:t>
            </a:r>
            <a:r>
              <a:rPr lang="en-GB" sz="900" dirty="0"/>
              <a:t> </a:t>
            </a:r>
            <a:r>
              <a:rPr lang="en-GB" sz="900" dirty="0" err="1"/>
              <a:t>baixo</a:t>
            </a:r>
            <a:endParaRPr lang="en-GB" sz="900" dirty="0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01782" y="1844824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01782" y="278092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401782" y="3708648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17" name="WordArt 5"/>
          <p:cNvSpPr>
            <a:spLocks noChangeArrowheads="1" noChangeShapeType="1" noTextEdit="1"/>
          </p:cNvSpPr>
          <p:nvPr/>
        </p:nvSpPr>
        <p:spPr bwMode="auto">
          <a:xfrm>
            <a:off x="3923928" y="5290592"/>
            <a:ext cx="1724025" cy="8747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B2B2B2"/>
                </a:solidFill>
                <a:latin typeface="Arial Black"/>
              </a:rPr>
              <a:t>Opcional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D5FFD-D597-4A1A-9D3E-625E4ED0F03F}" type="slidenum">
              <a:rPr lang="pt-BR"/>
              <a:pPr/>
              <a:t>16</a:t>
            </a:fld>
            <a:endParaRPr lang="pt-BR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1" y="908720"/>
            <a:ext cx="8534400" cy="457200"/>
          </a:xfrm>
        </p:spPr>
        <p:txBody>
          <a:bodyPr/>
          <a:lstStyle/>
          <a:p>
            <a:r>
              <a:rPr lang="pt-BR" dirty="0"/>
              <a:t>Necessidade de recursos (preliminar)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399256" y="1340768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400800" y="1419205"/>
            <a:ext cx="152400" cy="152400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6621462" y="1376487"/>
            <a:ext cx="1684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designado</a:t>
            </a:r>
            <a:endParaRPr lang="en-GB" sz="900" dirty="0"/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3400425" y="1408237"/>
            <a:ext cx="152400" cy="1524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3587462" y="1376487"/>
            <a:ext cx="19764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481445" y="1408237"/>
            <a:ext cx="152400" cy="152400"/>
          </a:xfrm>
          <a:prstGeom prst="rect">
            <a:avLst/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108000" tIns="72000" rIns="36000" bIns="0" anchor="ctr"/>
          <a:lstStyle/>
          <a:p>
            <a:endParaRPr lang="pt-BR"/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683568" y="1376487"/>
            <a:ext cx="1573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Recurso</a:t>
            </a:r>
            <a:r>
              <a:rPr lang="en-GB" sz="900" dirty="0"/>
              <a:t> </a:t>
            </a:r>
            <a:r>
              <a:rPr lang="en-GB" sz="900" dirty="0" err="1"/>
              <a:t>garantido</a:t>
            </a:r>
            <a:endParaRPr lang="en-GB" sz="900" dirty="0"/>
          </a:p>
        </p:txBody>
      </p:sp>
      <p:graphicFrame>
        <p:nvGraphicFramePr>
          <p:cNvPr id="25742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5891"/>
              </p:ext>
            </p:extLst>
          </p:nvPr>
        </p:nvGraphicFramePr>
        <p:xfrm>
          <a:off x="481013" y="2276872"/>
          <a:ext cx="8320087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Planilha" r:id="rId4" imgW="5486400" imgH="1676430" progId="Excel.Sheet.8">
                  <p:embed/>
                </p:oleObj>
              </mc:Choice>
              <mc:Fallback>
                <p:oleObj name="Planilha" r:id="rId4" imgW="5486400" imgH="1676430" progId="Excel.Sheet.8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276872"/>
                        <a:ext cx="8320087" cy="2540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43" name="WordArt 143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D4E7-340D-4037-8DAD-319C45320433}" type="slidenum">
              <a:rPr lang="pt-BR"/>
              <a:pPr/>
              <a:t>17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534400" cy="457200"/>
          </a:xfrm>
        </p:spPr>
        <p:txBody>
          <a:bodyPr/>
          <a:lstStyle/>
          <a:p>
            <a:r>
              <a:rPr lang="pt-BR" dirty="0"/>
              <a:t>Lista de interessados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r>
              <a:rPr lang="pt-BR" dirty="0" smtClean="0"/>
              <a:t>Líder </a:t>
            </a:r>
            <a:r>
              <a:rPr lang="pt-BR" dirty="0"/>
              <a:t>do Projeto</a:t>
            </a:r>
          </a:p>
          <a:p>
            <a:pPr lvl="1"/>
            <a:r>
              <a:rPr lang="pt-BR" dirty="0" smtClean="0"/>
              <a:t>Wisley Albuquerque (Hepta)</a:t>
            </a:r>
            <a:endParaRPr lang="pt-BR" dirty="0"/>
          </a:p>
          <a:p>
            <a:r>
              <a:rPr lang="pt-BR" dirty="0"/>
              <a:t>Comitê Gestor do Projeto</a:t>
            </a:r>
          </a:p>
          <a:p>
            <a:pPr lvl="1"/>
            <a:r>
              <a:rPr lang="pt-BR" dirty="0" smtClean="0"/>
              <a:t>Diego Aguilera (CGTI)</a:t>
            </a:r>
            <a:endParaRPr lang="pt-BR" dirty="0"/>
          </a:p>
          <a:p>
            <a:pPr lvl="1"/>
            <a:r>
              <a:rPr lang="pt-BR" dirty="0" smtClean="0"/>
              <a:t>Claudia </a:t>
            </a:r>
            <a:r>
              <a:rPr lang="pt-BR" dirty="0" err="1" smtClean="0"/>
              <a:t>Schulz</a:t>
            </a:r>
            <a:r>
              <a:rPr lang="pt-BR" dirty="0" smtClean="0"/>
              <a:t> (SCPC)</a:t>
            </a:r>
            <a:endParaRPr lang="pt-BR" dirty="0"/>
          </a:p>
          <a:p>
            <a:r>
              <a:rPr lang="pt-BR" dirty="0"/>
              <a:t>Usuários chave</a:t>
            </a:r>
          </a:p>
          <a:p>
            <a:pPr lvl="1"/>
            <a:r>
              <a:rPr lang="pt-BR" dirty="0" err="1" smtClean="0"/>
              <a:t>Antia</a:t>
            </a:r>
            <a:r>
              <a:rPr lang="pt-BR" dirty="0" smtClean="0"/>
              <a:t> Lima (OEI)</a:t>
            </a:r>
            <a:endParaRPr lang="pt-BR" dirty="0"/>
          </a:p>
          <a:p>
            <a:pPr lvl="1"/>
            <a:r>
              <a:rPr lang="pt-BR" dirty="0" smtClean="0"/>
              <a:t>Yuri Marques (Hepta)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096000" y="1447800"/>
            <a:ext cx="2514600" cy="762000"/>
          </a:xfrm>
          <a:prstGeom prst="wedgeRoundRectCallout">
            <a:avLst>
              <a:gd name="adj1" fmla="val -65532"/>
              <a:gd name="adj2" fmla="val 2770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conduzir o projeto e garantir que os compromissos de escopo, prazo e qualidade sejam atendidos.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096000" y="2438400"/>
            <a:ext cx="2514600" cy="762000"/>
          </a:xfrm>
          <a:prstGeom prst="wedgeRoundRectCallout">
            <a:avLst>
              <a:gd name="adj1" fmla="val -64394"/>
              <a:gd name="adj2" fmla="val -72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/>
              <a:t>Responsável por aprovar os marcos do projeto, mudanças nos compromissos de escopo e prazo e garantir a alocação dos recursos.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096000" y="3810000"/>
            <a:ext cx="2514600" cy="914400"/>
          </a:xfrm>
          <a:prstGeom prst="wedgeRoundRectCallout">
            <a:avLst>
              <a:gd name="adj1" fmla="val -103628"/>
              <a:gd name="adj2" fmla="val -13091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sz="1000" i="1" dirty="0"/>
              <a:t>Responsável por identificar os requisitos, solucionar dúvidas, </a:t>
            </a:r>
            <a:r>
              <a:rPr lang="pt-BR" sz="1000" i="1" dirty="0" smtClean="0"/>
              <a:t>homologar </a:t>
            </a:r>
            <a:r>
              <a:rPr lang="pt-BR" sz="1000" i="1" dirty="0"/>
              <a:t>os produtos do projeto e coordenar as ações junto aos usuários (</a:t>
            </a:r>
            <a:r>
              <a:rPr lang="pt-BR" sz="1000" i="1" dirty="0" err="1"/>
              <a:t>ex</a:t>
            </a:r>
            <a:r>
              <a:rPr lang="pt-BR" sz="1000" i="1" dirty="0"/>
              <a:t>: treinamento).</a:t>
            </a:r>
          </a:p>
        </p:txBody>
      </p:sp>
      <p:sp>
        <p:nvSpPr>
          <p:cNvPr id="26632" name="WordArt 8"/>
          <p:cNvSpPr>
            <a:spLocks noChangeArrowheads="1" noChangeShapeType="1" noTextEdit="1"/>
          </p:cNvSpPr>
          <p:nvPr/>
        </p:nvSpPr>
        <p:spPr bwMode="auto">
          <a:xfrm>
            <a:off x="971600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31832" y="5033211"/>
            <a:ext cx="2514600" cy="914400"/>
          </a:xfrm>
          <a:prstGeom prst="wedgeRoundRectCallout">
            <a:avLst>
              <a:gd name="adj1" fmla="val -108892"/>
              <a:gd name="adj2" fmla="val -103881"/>
              <a:gd name="adj3" fmla="val 1666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pt-BR" sz="1000" i="1" dirty="0" smtClean="0"/>
              <a:t>Em reuniões de projetos, mesmo com um usuário chave, o mesmo responde por todos os demais usuários chaves.</a:t>
            </a:r>
            <a:endParaRPr lang="pt-BR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FF67E-0D36-4002-9885-A3019F5BE0C3}" type="slidenum">
              <a:rPr lang="pt-BR"/>
              <a:pPr/>
              <a:t>18</a:t>
            </a:fld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60438"/>
            <a:ext cx="8534400" cy="457200"/>
          </a:xfrm>
        </p:spPr>
        <p:txBody>
          <a:bodyPr/>
          <a:lstStyle/>
          <a:p>
            <a:r>
              <a:rPr lang="pt-BR" sz="2000" dirty="0"/>
              <a:t>Próximo </a:t>
            </a:r>
            <a:r>
              <a:rPr lang="pt-BR" sz="2000" dirty="0" smtClean="0"/>
              <a:t>Evento</a:t>
            </a:r>
            <a:endParaRPr lang="pt-BR" sz="20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16832"/>
            <a:ext cx="4191000" cy="417916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Diagnóstico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Visão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a última decisão</a:t>
            </a: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Solução (final)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Sistemas envolvidos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Visão de arquitetura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Impactos na </a:t>
            </a:r>
            <a:r>
              <a:rPr lang="pt-BR" sz="1000" dirty="0" err="1"/>
              <a:t>infra-estrutura</a:t>
            </a:r>
            <a:r>
              <a:rPr lang="pt-BR" sz="1000" dirty="0"/>
              <a:t> e segurança de TI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disponibilização (preliminar)</a:t>
            </a: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 (preliminar)</a:t>
            </a: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transição (preliminar)</a:t>
            </a: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400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16832"/>
            <a:ext cx="4191000" cy="417916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e congelar o escopo </a:t>
            </a:r>
            <a:r>
              <a:rPr lang="pt-BR" sz="1400" dirty="0" smtClean="0"/>
              <a:t>final.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desenho da </a:t>
            </a:r>
            <a:r>
              <a:rPr lang="pt-BR" sz="1400" dirty="0" smtClean="0"/>
              <a:t>solução.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cronograma e </a:t>
            </a:r>
            <a:r>
              <a:rPr lang="pt-BR" sz="1400" dirty="0" smtClean="0"/>
              <a:t>orçamento.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a alocação da equipe do </a:t>
            </a:r>
            <a:r>
              <a:rPr lang="pt-BR" sz="1400" dirty="0" smtClean="0"/>
              <a:t>projeto.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o envolvimento dos principais </a:t>
            </a:r>
            <a:r>
              <a:rPr lang="pt-BR" sz="1400" dirty="0" smtClean="0"/>
              <a:t>interessados.</a:t>
            </a:r>
            <a:endParaRPr lang="pt-BR" sz="1400" dirty="0"/>
          </a:p>
          <a:p>
            <a:pPr marL="800100" lvl="1" indent="-342900"/>
            <a:endParaRPr lang="pt-BR" sz="1200" dirty="0"/>
          </a:p>
          <a:p>
            <a:pPr marL="800100" lvl="1" indent="-342900"/>
            <a:endParaRPr lang="pt-BR" sz="1200" dirty="0"/>
          </a:p>
          <a:p>
            <a:pPr marL="800100" lvl="1" indent="-342900"/>
            <a:endParaRPr lang="pt-BR" sz="1200" dirty="0"/>
          </a:p>
          <a:p>
            <a:pPr marL="800100" lvl="1" indent="-342900"/>
            <a:endParaRPr lang="pt-BR" sz="1200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4272" y="1547962"/>
            <a:ext cx="4191000" cy="296862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084168" y="1033463"/>
            <a:ext cx="2755032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de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355976" y="1033463"/>
            <a:ext cx="1500708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Planejamento</a:t>
            </a:r>
            <a:endParaRPr lang="en-GB" sz="1200" b="1" dirty="0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5627914" y="909865"/>
            <a:ext cx="685800" cy="5715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DDS</a:t>
            </a:r>
            <a:endParaRPr lang="pt-BR" sz="14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48200" y="1556792"/>
            <a:ext cx="4204886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07EE6-AFB3-4EF7-9774-0EFC04756E83}" type="slidenum">
              <a:rPr lang="pt-BR"/>
              <a:pPr/>
              <a:t>19</a:t>
            </a:fld>
            <a:endParaRPr lang="pt-BR"/>
          </a:p>
        </p:txBody>
      </p:sp>
      <p:sp>
        <p:nvSpPr>
          <p:cNvPr id="2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92" y="1374304"/>
            <a:ext cx="8534400" cy="457200"/>
          </a:xfrm>
        </p:spPr>
        <p:txBody>
          <a:bodyPr/>
          <a:lstStyle/>
          <a:p>
            <a:r>
              <a:rPr lang="pt-BR" sz="2400" b="0" dirty="0"/>
              <a:t>Decisões esperadas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354" y="2599184"/>
            <a:ext cx="6829425" cy="2447528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o escopo de nível macro e limitações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cronograma preliminar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Decidir a alternativa de solução </a:t>
            </a:r>
            <a:r>
              <a:rPr lang="pt-BR" sz="1600" dirty="0" smtClean="0"/>
              <a:t>a </a:t>
            </a:r>
            <a:r>
              <a:rPr lang="pt-BR" sz="1600" dirty="0"/>
              <a:t>ser estudada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Designar o </a:t>
            </a:r>
            <a:r>
              <a:rPr lang="pt-BR" sz="1600" dirty="0" smtClean="0"/>
              <a:t>Líder </a:t>
            </a:r>
            <a:r>
              <a:rPr lang="pt-BR" sz="1600" dirty="0"/>
              <a:t>do Projeto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Designar o Comitê Gestor do </a:t>
            </a:r>
            <a:r>
              <a:rPr lang="pt-BR" sz="1600" dirty="0" smtClean="0"/>
              <a:t>Projeto</a:t>
            </a:r>
          </a:p>
          <a:p>
            <a:pPr marL="457200" indent="-457200">
              <a:buFont typeface="Wingdings" pitchFamily="2" charset="2"/>
              <a:buNone/>
            </a:pPr>
            <a:r>
              <a:rPr lang="pt-BR" sz="1600" dirty="0" smtClean="0"/>
              <a:t>Designar usuários chaves</a:t>
            </a:r>
            <a:endParaRPr lang="pt-BR" sz="1600" dirty="0"/>
          </a:p>
          <a:p>
            <a:pPr marL="457200" indent="-457200">
              <a:buFont typeface="Wingdings" pitchFamily="2" charset="2"/>
              <a:buNone/>
            </a:pPr>
            <a:r>
              <a:rPr lang="pt-BR" sz="1600" dirty="0"/>
              <a:t>Aprovar a abertura do Projeto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295414" y="1951162"/>
            <a:ext cx="8526462" cy="28733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E0E4E9">
                  <a:alpha val="30000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B1BCC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/>
          <a:lstStyle/>
          <a:p>
            <a:pPr>
              <a:spcBef>
                <a:spcPct val="35000"/>
              </a:spcBef>
              <a:buClr>
                <a:schemeClr val="tx2"/>
              </a:buClr>
              <a:buFont typeface="Symbol" pitchFamily="18" charset="2"/>
              <a:buNone/>
              <a:tabLst>
                <a:tab pos="5380038" algn="l"/>
              </a:tabLst>
            </a:pPr>
            <a:endParaRPr lang="sv-SE" sz="100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00301" y="1984499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o </a:t>
            </a:r>
            <a:r>
              <a:rPr lang="en-GB" sz="900" dirty="0" err="1"/>
              <a:t>projeto</a:t>
            </a:r>
            <a:endParaRPr lang="en-GB" sz="900" dirty="0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2092683" y="1989262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Parar</a:t>
            </a:r>
            <a:r>
              <a:rPr lang="en-GB" sz="900" dirty="0"/>
              <a:t> </a:t>
            </a:r>
            <a:r>
              <a:rPr lang="en-GB" sz="900" dirty="0" smtClean="0"/>
              <a:t>a </a:t>
            </a:r>
            <a:r>
              <a:rPr lang="en-GB" sz="900" dirty="0" err="1" smtClean="0"/>
              <a:t>decisão</a:t>
            </a:r>
            <a:endParaRPr lang="en-GB" sz="900" dirty="0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3571606" y="1989262"/>
            <a:ext cx="1290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Desvio</a:t>
            </a:r>
            <a:r>
              <a:rPr lang="en-GB" sz="900" dirty="0"/>
              <a:t> </a:t>
            </a:r>
            <a:r>
              <a:rPr lang="en-GB" sz="900" dirty="0" err="1"/>
              <a:t>aceitável</a:t>
            </a:r>
            <a:endParaRPr lang="en-GB" sz="900" dirty="0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130098" y="1989262"/>
            <a:ext cx="6842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Atendido</a:t>
            </a:r>
            <a:endParaRPr lang="en-GB" sz="900" dirty="0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232256" y="1975407"/>
            <a:ext cx="11160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Não</a:t>
            </a:r>
            <a:r>
              <a:rPr lang="en-GB" sz="900" dirty="0"/>
              <a:t> </a:t>
            </a:r>
            <a:r>
              <a:rPr lang="en-GB" sz="900" dirty="0" err="1"/>
              <a:t>aplicável</a:t>
            </a:r>
            <a:endParaRPr lang="en-GB" sz="900" dirty="0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7605443" y="1975407"/>
            <a:ext cx="11160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GB" sz="900" dirty="0" err="1"/>
              <a:t>Pendente</a:t>
            </a:r>
            <a:endParaRPr lang="en-GB" sz="900" dirty="0"/>
          </a:p>
        </p:txBody>
      </p:sp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43" y="1950368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5" y="196144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75" y="196144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61" y="1961126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970" y="1950368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750" y="196144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95414" y="836712"/>
            <a:ext cx="7335580" cy="53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DAP – Decisão de Abertura do Projeto</a:t>
            </a:r>
            <a:endParaRPr lang="pt-BR" b="1" dirty="0"/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5" y="263691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4" y="2949649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" y="3223150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6" y="3514831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1" y="3806512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6" y="4098193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1" y="4389874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25950"/>
              </p:ext>
            </p:extLst>
          </p:nvPr>
        </p:nvGraphicFramePr>
        <p:xfrm>
          <a:off x="1814243" y="487699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Assinatura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Diego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Vinicius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9F031-FCF7-412C-8A3E-AD5658096400}" type="slidenum">
              <a:rPr lang="pt-BR"/>
              <a:pPr/>
              <a:t>2</a:t>
            </a:fld>
            <a:endParaRPr lang="pt-BR"/>
          </a:p>
        </p:txBody>
      </p:sp>
      <p:sp>
        <p:nvSpPr>
          <p:cNvPr id="2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Projeto:</a:t>
            </a:r>
            <a:r>
              <a:rPr lang="pt-BR" sz="1000" dirty="0"/>
              <a:t> </a:t>
            </a:r>
          </a:p>
          <a:p>
            <a:r>
              <a:rPr lang="pt-BR" sz="1400" b="1" dirty="0"/>
              <a:t>&lt;Nome do Projeto&gt;</a:t>
            </a:r>
          </a:p>
        </p:txBody>
      </p:sp>
      <p:sp>
        <p:nvSpPr>
          <p:cNvPr id="2131" name="AutoShape 83"/>
          <p:cNvSpPr>
            <a:spLocks noChangeArrowheads="1"/>
          </p:cNvSpPr>
          <p:nvPr/>
        </p:nvSpPr>
        <p:spPr bwMode="auto">
          <a:xfrm>
            <a:off x="1295400" y="2895600"/>
            <a:ext cx="457200" cy="3810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DAP</a:t>
            </a:r>
            <a:endParaRPr lang="pt-BR" sz="1000" dirty="0"/>
          </a:p>
        </p:txBody>
      </p:sp>
      <p:sp>
        <p:nvSpPr>
          <p:cNvPr id="2137" name="Oval 89"/>
          <p:cNvSpPr>
            <a:spLocks noChangeArrowheads="1"/>
          </p:cNvSpPr>
          <p:nvPr/>
        </p:nvSpPr>
        <p:spPr bwMode="auto">
          <a:xfrm>
            <a:off x="228600" y="2895600"/>
            <a:ext cx="381000" cy="38100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DAV</a:t>
            </a:r>
            <a:endParaRPr lang="pt-BR" sz="1000" dirty="0"/>
          </a:p>
        </p:txBody>
      </p:sp>
      <p:sp>
        <p:nvSpPr>
          <p:cNvPr id="2132" name="AutoShape 84"/>
          <p:cNvSpPr>
            <a:spLocks noChangeArrowheads="1"/>
          </p:cNvSpPr>
          <p:nvPr/>
        </p:nvSpPr>
        <p:spPr bwMode="auto">
          <a:xfrm>
            <a:off x="2667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DDS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3" name="AutoShape 85"/>
          <p:cNvSpPr>
            <a:spLocks noChangeArrowheads="1"/>
          </p:cNvSpPr>
          <p:nvPr/>
        </p:nvSpPr>
        <p:spPr bwMode="auto">
          <a:xfrm>
            <a:off x="5334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DV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4" name="AutoShape 86"/>
          <p:cNvSpPr>
            <a:spLocks noChangeArrowheads="1"/>
          </p:cNvSpPr>
          <p:nvPr/>
        </p:nvSpPr>
        <p:spPr bwMode="auto">
          <a:xfrm>
            <a:off x="6287616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DD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5" name="AutoShape 87"/>
          <p:cNvSpPr>
            <a:spLocks noChangeArrowheads="1"/>
          </p:cNvSpPr>
          <p:nvPr/>
        </p:nvSpPr>
        <p:spPr bwMode="auto">
          <a:xfrm>
            <a:off x="7620000" y="2895600"/>
            <a:ext cx="457200" cy="381000"/>
          </a:xfrm>
          <a:prstGeom prst="diamond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DEP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38" name="Oval 90"/>
          <p:cNvSpPr>
            <a:spLocks noChangeArrowheads="1"/>
          </p:cNvSpPr>
          <p:nvPr/>
        </p:nvSpPr>
        <p:spPr bwMode="auto">
          <a:xfrm>
            <a:off x="8610600" y="2895600"/>
            <a:ext cx="381000" cy="381000"/>
          </a:xfrm>
          <a:prstGeom prst="ellipse">
            <a:avLst/>
          </a:prstGeom>
          <a:solidFill>
            <a:srgbClr val="EAEAEA">
              <a:alpha val="50000"/>
            </a:srgbClr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rgbClr val="B2B2B2"/>
                </a:solidFill>
              </a:rPr>
              <a:t>DOC</a:t>
            </a:r>
            <a:endParaRPr lang="pt-BR" sz="1000" dirty="0">
              <a:solidFill>
                <a:srgbClr val="B2B2B2"/>
              </a:solidFill>
            </a:endParaRPr>
          </a:p>
        </p:txBody>
      </p:sp>
      <p:sp>
        <p:nvSpPr>
          <p:cNvPr id="2141" name="Rectangle 93"/>
          <p:cNvSpPr>
            <a:spLocks noGrp="1" noChangeArrowheads="1"/>
          </p:cNvSpPr>
          <p:nvPr>
            <p:ph type="title"/>
          </p:nvPr>
        </p:nvSpPr>
        <p:spPr>
          <a:xfrm>
            <a:off x="304800" y="1524000"/>
            <a:ext cx="8534400" cy="457200"/>
          </a:xfrm>
        </p:spPr>
        <p:txBody>
          <a:bodyPr/>
          <a:lstStyle/>
          <a:p>
            <a:pPr algn="ctr"/>
            <a:r>
              <a:rPr lang="pt-BR" dirty="0"/>
              <a:t>Metodologia de Gerenciamento de </a:t>
            </a:r>
            <a:r>
              <a:rPr lang="pt-BR" dirty="0" smtClean="0"/>
              <a:t>Projetos de TI</a:t>
            </a:r>
            <a:endParaRPr lang="pt-BR" dirty="0"/>
          </a:p>
        </p:txBody>
      </p:sp>
      <p:sp>
        <p:nvSpPr>
          <p:cNvPr id="2103" name="Rectangle 55"/>
          <p:cNvSpPr>
            <a:spLocks noChangeArrowheads="1"/>
          </p:cNvSpPr>
          <p:nvPr/>
        </p:nvSpPr>
        <p:spPr bwMode="auto">
          <a:xfrm>
            <a:off x="1524000" y="3327400"/>
            <a:ext cx="63246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2105" name="Line 57"/>
          <p:cNvSpPr>
            <a:spLocks noChangeShapeType="1"/>
          </p:cNvSpPr>
          <p:nvPr/>
        </p:nvSpPr>
        <p:spPr bwMode="auto">
          <a:xfrm>
            <a:off x="381000" y="35052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15240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2895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5562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>
            <a:off x="6516216" y="353493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5" name="Line 77"/>
          <p:cNvSpPr>
            <a:spLocks noChangeShapeType="1"/>
          </p:cNvSpPr>
          <p:nvPr/>
        </p:nvSpPr>
        <p:spPr bwMode="auto">
          <a:xfrm>
            <a:off x="78486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>
            <a:off x="8839200" y="351790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381000" y="3581400"/>
            <a:ext cx="11430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/>
              <a:t>Pré-projeto</a:t>
            </a:r>
            <a:endParaRPr lang="en-GB" sz="1100" b="1" dirty="0"/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1524000" y="3962400"/>
            <a:ext cx="13716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Planejamento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08" name="Rectangle 60"/>
          <p:cNvSpPr>
            <a:spLocks noChangeArrowheads="1"/>
          </p:cNvSpPr>
          <p:nvPr/>
        </p:nvSpPr>
        <p:spPr bwMode="auto">
          <a:xfrm>
            <a:off x="2895600" y="4343400"/>
            <a:ext cx="2667000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Desenvolvimento</a:t>
            </a:r>
            <a:r>
              <a:rPr lang="en-GB" sz="1100" dirty="0" smtClean="0">
                <a:solidFill>
                  <a:srgbClr val="B2B2B2"/>
                </a:solidFill>
              </a:rPr>
              <a:t> da </a:t>
            </a:r>
            <a:r>
              <a:rPr lang="en-GB" sz="1100" dirty="0" err="1" smtClean="0">
                <a:solidFill>
                  <a:srgbClr val="B2B2B2"/>
                </a:solidFill>
              </a:rPr>
              <a:t>Solução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5567363" y="4724400"/>
            <a:ext cx="948853" cy="31115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Validação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6516216" y="5148262"/>
            <a:ext cx="1332384" cy="268288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t"/>
          <a:lstStyle/>
          <a:p>
            <a:pPr algn="ctr" eaLnBrk="0" hangingPunct="0"/>
            <a:r>
              <a:rPr lang="en-GB" sz="1100" dirty="0" err="1" smtClean="0">
                <a:solidFill>
                  <a:srgbClr val="B2B2B2"/>
                </a:solidFill>
              </a:rPr>
              <a:t>Disponibilização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7848600" y="5486400"/>
            <a:ext cx="990600" cy="609600"/>
          </a:xfrm>
          <a:prstGeom prst="rect">
            <a:avLst/>
          </a:prstGeom>
          <a:solidFill>
            <a:srgbClr val="EAEAEA">
              <a:alpha val="50000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dirty="0" err="1">
                <a:solidFill>
                  <a:srgbClr val="B2B2B2"/>
                </a:solidFill>
              </a:rPr>
              <a:t>Operação</a:t>
            </a:r>
            <a:r>
              <a:rPr lang="en-GB" sz="1100" dirty="0">
                <a:solidFill>
                  <a:srgbClr val="B2B2B2"/>
                </a:solidFill>
              </a:rPr>
              <a:t> </a:t>
            </a:r>
            <a:r>
              <a:rPr lang="en-GB" sz="1100" dirty="0" err="1">
                <a:solidFill>
                  <a:srgbClr val="B2B2B2"/>
                </a:solidFill>
              </a:rPr>
              <a:t>Assistida</a:t>
            </a:r>
            <a:endParaRPr lang="en-GB" sz="1100" dirty="0">
              <a:solidFill>
                <a:srgbClr val="B2B2B2"/>
              </a:solidFill>
            </a:endParaRPr>
          </a:p>
        </p:txBody>
      </p:sp>
      <p:sp>
        <p:nvSpPr>
          <p:cNvPr id="2128" name="Rectangle 80"/>
          <p:cNvSpPr>
            <a:spLocks noChangeArrowheads="1"/>
          </p:cNvSpPr>
          <p:nvPr/>
        </p:nvSpPr>
        <p:spPr bwMode="auto">
          <a:xfrm>
            <a:off x="381000" y="3327400"/>
            <a:ext cx="1143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  <p:sp>
        <p:nvSpPr>
          <p:cNvPr id="2129" name="Rectangle 81"/>
          <p:cNvSpPr>
            <a:spLocks noChangeArrowheads="1"/>
          </p:cNvSpPr>
          <p:nvPr/>
        </p:nvSpPr>
        <p:spPr bwMode="auto">
          <a:xfrm>
            <a:off x="7848600" y="3327400"/>
            <a:ext cx="9906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A18DB-24AA-4AF3-8DC7-18989ED23B70}" type="slidenum">
              <a:rPr lang="pt-BR"/>
              <a:pPr/>
              <a:t>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Projeto:</a:t>
            </a:r>
            <a:r>
              <a:rPr lang="pt-BR" sz="1000" dirty="0"/>
              <a:t> </a:t>
            </a:r>
          </a:p>
          <a:p>
            <a:r>
              <a:rPr lang="pt-BR" sz="1400" b="1" dirty="0"/>
              <a:t>&lt;Nome do Projeto&gt;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38400"/>
            <a:ext cx="8534400" cy="33655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rgbClr val="002060"/>
                </a:solidFill>
              </a:rPr>
              <a:t>Fim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534400" cy="167640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Escritório de Projetos de TI</a:t>
            </a:r>
          </a:p>
          <a:p>
            <a:pPr marL="0" indent="0" algn="ctr">
              <a:buNone/>
            </a:pPr>
            <a:r>
              <a:rPr lang="pt-BR" dirty="0" smtClean="0">
                <a:hlinkClick r:id="rId3"/>
              </a:rPr>
              <a:t>cgti@cultura.gov.br</a:t>
            </a:r>
            <a:endParaRPr lang="pt-BR" dirty="0"/>
          </a:p>
          <a:p>
            <a:pPr algn="ctr">
              <a:buFontTx/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4F203-1274-4793-8337-4A941B259D18}" type="slidenum">
              <a:rPr lang="pt-BR"/>
              <a:pPr/>
              <a:t>3</a:t>
            </a:fld>
            <a:endParaRPr lang="pt-BR"/>
          </a:p>
        </p:txBody>
      </p:sp>
      <p:sp>
        <p:nvSpPr>
          <p:cNvPr id="11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8152"/>
            <a:ext cx="8534400" cy="457200"/>
          </a:xfrm>
        </p:spPr>
        <p:txBody>
          <a:bodyPr/>
          <a:lstStyle/>
          <a:p>
            <a:r>
              <a:rPr lang="pt-BR" sz="2000" dirty="0" smtClean="0"/>
              <a:t>DAP </a:t>
            </a:r>
            <a:r>
              <a:rPr lang="pt-BR" sz="2000" dirty="0"/>
              <a:t>– </a:t>
            </a:r>
            <a:r>
              <a:rPr lang="pt-BR" sz="2000" dirty="0" smtClean="0"/>
              <a:t>Decisão de </a:t>
            </a:r>
            <a:r>
              <a:rPr lang="pt-BR" sz="2000" dirty="0"/>
              <a:t>Abertura do Projeto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Diagnóstico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Visão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Escopo e limitações (preliminar)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Alternativas de 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rgbClr val="808080"/>
                </a:solidFill>
              </a:rPr>
              <a:t>Sistemas envolvidos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rgbClr val="808080"/>
                </a:solidFill>
              </a:rPr>
              <a:t>Impactos na </a:t>
            </a:r>
            <a:r>
              <a:rPr lang="pt-BR" sz="1200" dirty="0" err="1">
                <a:solidFill>
                  <a:srgbClr val="808080"/>
                </a:solidFill>
              </a:rPr>
              <a:t>infra-estrutura</a:t>
            </a:r>
            <a:r>
              <a:rPr lang="pt-BR" sz="1200" dirty="0">
                <a:solidFill>
                  <a:srgbClr val="808080"/>
                </a:solidFill>
              </a:rPr>
              <a:t> de TI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Necessidades de recursos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Lista de interessados (preliminar)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4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pt-BR" sz="1400" dirty="0"/>
              <a:t>Aprovar o escopo de nível macro e limitações.</a:t>
            </a:r>
          </a:p>
          <a:p>
            <a:r>
              <a:rPr lang="pt-BR" sz="1400" dirty="0"/>
              <a:t>Aprovar cronograma preliminar.</a:t>
            </a:r>
          </a:p>
          <a:p>
            <a:r>
              <a:rPr lang="pt-BR" sz="1400" dirty="0"/>
              <a:t>Decidir a alternativa de solução a ser estudada.</a:t>
            </a:r>
          </a:p>
          <a:p>
            <a:r>
              <a:rPr lang="pt-BR" sz="1400" dirty="0"/>
              <a:t>Designar o Líder do Projeto.</a:t>
            </a:r>
          </a:p>
          <a:p>
            <a:r>
              <a:rPr lang="pt-BR" sz="1400" dirty="0"/>
              <a:t>Designar o Comitê Gestor do Projeto.</a:t>
            </a:r>
          </a:p>
          <a:p>
            <a:r>
              <a:rPr lang="pt-BR" sz="1400" dirty="0"/>
              <a:t>Designar usuários chaves.</a:t>
            </a:r>
          </a:p>
          <a:p>
            <a:r>
              <a:rPr lang="pt-BR" sz="1400" dirty="0"/>
              <a:t>Aprovar a abertura do Projeto</a:t>
            </a:r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82855" y="2265439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29944" y="2289179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86544" y="1458917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/>
              <a:t>Avaliar o escopo e o planejamento preliminar e autorizar a abertura do Projeto.</a:t>
            </a:r>
            <a:endParaRPr lang="pt-BR" sz="16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380312" y="991177"/>
            <a:ext cx="1436503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Planejamento</a:t>
            </a:r>
            <a:endParaRPr lang="en-GB" sz="1200" b="1" dirty="0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6876256" y="861002"/>
            <a:ext cx="685800" cy="5715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DAP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043C-B3EE-4245-A4D5-49EC7A189715}" type="slidenum">
              <a:rPr lang="pt-BR"/>
              <a:pPr/>
              <a:t>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534400" cy="457200"/>
          </a:xfrm>
        </p:spPr>
        <p:txBody>
          <a:bodyPr/>
          <a:lstStyle/>
          <a:p>
            <a:r>
              <a:rPr lang="pt-BR" dirty="0"/>
              <a:t>Diagnóstico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Acompanhamento da execução pelo DEST é realizado no SIDOR</a:t>
            </a:r>
          </a:p>
          <a:p>
            <a:r>
              <a:rPr lang="pt-BR" sz="2000"/>
              <a:t>Ações para migrar as funcionalidades do SIDOR para o SIOP</a:t>
            </a:r>
          </a:p>
          <a:p>
            <a:pPr lvl="1"/>
            <a:r>
              <a:rPr lang="pt-BR" sz="1800"/>
              <a:t>DEST deve descontinuar o SIDOR até final 31/12/2011</a:t>
            </a:r>
          </a:p>
          <a:p>
            <a:r>
              <a:rPr lang="pt-BR" sz="2000">
                <a:cs typeface="Times New Roman" pitchFamily="18" charset="0"/>
              </a:rPr>
              <a:t>Falta de integração entre o SIDOR e o sistema de gestão orçamentária (SIOP)</a:t>
            </a:r>
          </a:p>
          <a:p>
            <a:pPr lvl="1"/>
            <a:r>
              <a:rPr lang="pt-BR" sz="1800"/>
              <a:t>Necessidade de migração e transformação e compatibilização de dados entre os sistemas</a:t>
            </a:r>
          </a:p>
          <a:p>
            <a:r>
              <a:rPr lang="pt-BR" sz="2000">
                <a:cs typeface="Times New Roman" pitchFamily="18" charset="0"/>
              </a:rPr>
              <a:t>Falta de integração entre SIDOR e SIEST (PDG)</a:t>
            </a:r>
          </a:p>
          <a:p>
            <a:pPr lvl="1"/>
            <a:r>
              <a:rPr lang="pt-BR" sz="1800">
                <a:cs typeface="Times New Roman" pitchFamily="18" charset="0"/>
              </a:rPr>
              <a:t>Duplicidade do cadastro no SIEST e SIDOR pode gerar inconsistências nos valores da execução e PDG.</a:t>
            </a:r>
          </a:p>
        </p:txBody>
      </p:sp>
      <p:sp>
        <p:nvSpPr>
          <p:cNvPr id="16388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629400" y="1143000"/>
            <a:ext cx="2362200" cy="609600"/>
          </a:xfrm>
          <a:prstGeom prst="wedgeRectCallout">
            <a:avLst>
              <a:gd name="adj1" fmla="val -87926"/>
              <a:gd name="adj2" fmla="val -80349"/>
            </a:avLst>
          </a:prstGeom>
          <a:solidFill>
            <a:srgbClr val="FFFFFF"/>
          </a:solidFill>
          <a:ln w="9525">
            <a:solidFill>
              <a:srgbClr val="777777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pt-BR" sz="800" u="sng"/>
              <a:t>Instruções</a:t>
            </a:r>
          </a:p>
          <a:p>
            <a:pPr>
              <a:spcBef>
                <a:spcPct val="20000"/>
              </a:spcBef>
            </a:pPr>
            <a:r>
              <a:rPr lang="pt-BR" sz="800"/>
              <a:t>Problemas, falhas ou oportunidades de melhoria encontradas que motivam a criação do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BD07-C1E2-41AF-A3C4-83A6A7A26663}" type="slidenum">
              <a:rPr lang="pt-BR"/>
              <a:pPr/>
              <a:t>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ferramenta </a:t>
            </a:r>
            <a:r>
              <a:rPr lang="pt-BR" u="sng" dirty="0"/>
              <a:t>integrada ao SIOP</a:t>
            </a:r>
            <a:r>
              <a:rPr lang="pt-BR" dirty="0"/>
              <a:t> que permita as empresas estatais realizarem o cadastro e ao DEST realizar o acompanhamento dos valores físico e financeiro executados mensalmente.</a:t>
            </a:r>
          </a:p>
        </p:txBody>
      </p:sp>
      <p:sp>
        <p:nvSpPr>
          <p:cNvPr id="17412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629400" y="1143000"/>
            <a:ext cx="2362200" cy="609600"/>
          </a:xfrm>
          <a:prstGeom prst="wedgeRectCallout">
            <a:avLst>
              <a:gd name="adj1" fmla="val -66667"/>
              <a:gd name="adj2" fmla="val 33856"/>
            </a:avLst>
          </a:prstGeom>
          <a:solidFill>
            <a:srgbClr val="FFFFFF"/>
          </a:solidFill>
          <a:ln w="9525">
            <a:solidFill>
              <a:srgbClr val="777777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pt-BR" sz="800" u="sng"/>
              <a:t>Instruções</a:t>
            </a:r>
          </a:p>
          <a:p>
            <a:pPr>
              <a:spcBef>
                <a:spcPct val="20000"/>
              </a:spcBef>
            </a:pPr>
            <a:r>
              <a:rPr lang="pt-BR" sz="800"/>
              <a:t>Descrição do produto projeto e, principalmente, dos benefícios esperados para as áreas de negócio de forma quantitativa e/ou qualitativa.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6DED4-F629-4761-B97F-B7AD386C8C43}" type="slidenum">
              <a:rPr lang="pt-BR"/>
              <a:pPr/>
              <a:t>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</a:t>
            </a:r>
            <a:r>
              <a:rPr lang="pt-BR" dirty="0" smtClean="0"/>
              <a:t>limitações (preliminar)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Dentro do escopo</a:t>
            </a:r>
          </a:p>
          <a:p>
            <a:pPr lvl="1"/>
            <a:r>
              <a:rPr lang="pt-BR" dirty="0"/>
              <a:t>Captação mensal pelas empresas estatais</a:t>
            </a:r>
          </a:p>
          <a:p>
            <a:pPr lvl="1"/>
            <a:r>
              <a:rPr lang="pt-BR" dirty="0"/>
              <a:t>Gerenciamento das janela de trabalho mensais pelo DEST</a:t>
            </a:r>
          </a:p>
          <a:p>
            <a:pPr lvl="1"/>
            <a:r>
              <a:rPr lang="pt-BR" dirty="0"/>
              <a:t>Relatórios para validação e comparação dos dados coletados</a:t>
            </a:r>
          </a:p>
          <a:p>
            <a:pPr lvl="1"/>
            <a:r>
              <a:rPr lang="pt-BR" dirty="0"/>
              <a:t>Relatórios com quadros para publicação da Portaria Bimestral de Execução Orçamentária</a:t>
            </a:r>
          </a:p>
          <a:p>
            <a:pPr lvl="1"/>
            <a:r>
              <a:rPr lang="pt-BR" dirty="0"/>
              <a:t>Integrações com sistemas externos</a:t>
            </a:r>
          </a:p>
          <a:p>
            <a:pPr lvl="2"/>
            <a:r>
              <a:rPr lang="pt-BR" dirty="0"/>
              <a:t>Portal da transparência: através de arquivo texto enviado à CGU</a:t>
            </a:r>
          </a:p>
          <a:p>
            <a:pPr lvl="2"/>
            <a:r>
              <a:rPr lang="pt-BR" dirty="0"/>
              <a:t>SIGABRASIL: através de Webservice com o PRODASEN</a:t>
            </a:r>
          </a:p>
          <a:p>
            <a:pPr lvl="2"/>
            <a:r>
              <a:rPr lang="pt-BR" dirty="0"/>
              <a:t>SIEST: para compatibilização dos valores sumarizados no PDG</a:t>
            </a:r>
          </a:p>
          <a:p>
            <a:pPr lvl="1"/>
            <a:r>
              <a:rPr lang="pt-BR" dirty="0"/>
              <a:t>Migração de dados de execução do SIDOR a partir de 2000</a:t>
            </a:r>
          </a:p>
        </p:txBody>
      </p:sp>
      <p:sp>
        <p:nvSpPr>
          <p:cNvPr id="18437" name="WordArt 5"/>
          <p:cNvSpPr>
            <a:spLocks noChangeArrowheads="1" noChangeShapeType="1" noTextEdit="1"/>
          </p:cNvSpPr>
          <p:nvPr/>
        </p:nvSpPr>
        <p:spPr bwMode="auto">
          <a:xfrm>
            <a:off x="3048000" y="51054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629400" y="1295400"/>
            <a:ext cx="2362200" cy="609600"/>
          </a:xfrm>
          <a:prstGeom prst="wedgeRectCallout">
            <a:avLst>
              <a:gd name="adj1" fmla="val -74329"/>
              <a:gd name="adj2" fmla="val 38801"/>
            </a:avLst>
          </a:prstGeom>
          <a:solidFill>
            <a:srgbClr val="FFFFFF"/>
          </a:solidFill>
          <a:ln w="9525">
            <a:solidFill>
              <a:srgbClr val="777777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pt-BR" sz="800" u="sng"/>
              <a:t>Instruções</a:t>
            </a:r>
          </a:p>
          <a:p>
            <a:pPr>
              <a:spcBef>
                <a:spcPct val="20000"/>
              </a:spcBef>
            </a:pPr>
            <a:r>
              <a:rPr lang="pt-BR" sz="800"/>
              <a:t>Decomposição do produto em componentes (pacotes de trabalho) que serão entregues pelo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62FDC-0AAF-4C61-9B2A-4F7CEE434883}" type="slidenum">
              <a:rPr lang="pt-BR"/>
              <a:pPr/>
              <a:t>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e </a:t>
            </a:r>
            <a:r>
              <a:rPr lang="pt-BR" dirty="0" smtClean="0"/>
              <a:t>limitações (preliminar)</a:t>
            </a:r>
            <a:endParaRPr lang="pt-B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Fora do escopo</a:t>
            </a:r>
          </a:p>
          <a:p>
            <a:pPr lvl="1"/>
            <a:endParaRPr lang="pt-BR" sz="1800" dirty="0"/>
          </a:p>
          <a:p>
            <a:endParaRPr lang="pt-BR" sz="2000" dirty="0"/>
          </a:p>
          <a:p>
            <a:r>
              <a:rPr lang="pt-BR" sz="2000" dirty="0"/>
              <a:t>Premissas e restrições</a:t>
            </a:r>
          </a:p>
          <a:p>
            <a:pPr lvl="1"/>
            <a:endParaRPr lang="pt-BR" sz="1800" dirty="0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324600" y="1295400"/>
            <a:ext cx="2667000" cy="609600"/>
          </a:xfrm>
          <a:prstGeom prst="wedgeRectCallout">
            <a:avLst>
              <a:gd name="adj1" fmla="val -190076"/>
              <a:gd name="adj2" fmla="val 62998"/>
            </a:avLst>
          </a:prstGeom>
          <a:solidFill>
            <a:srgbClr val="FFFFFF"/>
          </a:solidFill>
          <a:ln w="9525">
            <a:solidFill>
              <a:srgbClr val="777777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pt-BR" sz="800" u="sng"/>
              <a:t>Instruções</a:t>
            </a:r>
          </a:p>
          <a:p>
            <a:pPr>
              <a:spcBef>
                <a:spcPct val="20000"/>
              </a:spcBef>
            </a:pPr>
            <a:r>
              <a:rPr lang="pt-BR" sz="800"/>
              <a:t>Identificação de produtos que não serão entregues pelo projeto, principalmente àqueles que podem ser entendidos implicitamente como parte do escopo.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355976" y="2743200"/>
            <a:ext cx="4635624" cy="973832"/>
          </a:xfrm>
          <a:prstGeom prst="wedgeRectCallout">
            <a:avLst>
              <a:gd name="adj1" fmla="val -69177"/>
              <a:gd name="adj2" fmla="val -22108"/>
            </a:avLst>
          </a:prstGeom>
          <a:solidFill>
            <a:srgbClr val="FFFFFF"/>
          </a:solidFill>
          <a:ln w="9525">
            <a:solidFill>
              <a:srgbClr val="777777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pt-BR" sz="800" u="sng"/>
              <a:t>Instruções</a:t>
            </a:r>
          </a:p>
          <a:p>
            <a:pPr>
              <a:spcBef>
                <a:spcPct val="20000"/>
              </a:spcBef>
            </a:pPr>
            <a:r>
              <a:rPr lang="pt-BR" sz="800"/>
              <a:t>Identificação de: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800"/>
              <a:t> Premissas ou suposições necessárias para que o projeto seja executado e assumidas como verdade para fins de planejamento.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sz="800"/>
              <a:t> Restrições impostas por limitações ou necessidades dos interessados que obrigatoriamente precisam ser consideradas no planejamento do projeto. Estas restrições, caso não atendidas, inviabilizam o prosseguimento do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EB5A9-B9E1-437F-B72E-9B59C488E2A0}" type="slidenum">
              <a:rPr lang="pt-BR"/>
              <a:pPr/>
              <a:t>8</a:t>
            </a:fld>
            <a:endParaRPr lang="pt-BR"/>
          </a:p>
        </p:txBody>
      </p:sp>
      <p:sp>
        <p:nvSpPr>
          <p:cNvPr id="6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Projeto:</a:t>
            </a:r>
            <a:r>
              <a:rPr lang="pt-BR" sz="1000"/>
              <a:t> </a:t>
            </a:r>
          </a:p>
          <a:p>
            <a:r>
              <a:rPr lang="pt-BR" sz="1400" b="1"/>
              <a:t>&lt;Nome do Projeto&gt;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8200"/>
            <a:ext cx="8534400" cy="457200"/>
          </a:xfrm>
        </p:spPr>
        <p:txBody>
          <a:bodyPr/>
          <a:lstStyle/>
          <a:p>
            <a:r>
              <a:rPr lang="pt-BR" dirty="0"/>
              <a:t>Alternativas de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0768"/>
            <a:ext cx="8534400" cy="47552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b="1" dirty="0" smtClean="0">
                <a:solidFill>
                  <a:srgbClr val="000000"/>
                </a:solidFill>
              </a:rPr>
              <a:t>Alternativa </a:t>
            </a:r>
            <a:r>
              <a:rPr lang="pt-BR" b="1" dirty="0">
                <a:solidFill>
                  <a:srgbClr val="000000"/>
                </a:solidFill>
              </a:rPr>
              <a:t>1</a:t>
            </a: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800" b="1" dirty="0">
                <a:solidFill>
                  <a:srgbClr val="000000"/>
                </a:solidFill>
              </a:rPr>
              <a:t>Utilizar esse tipo de arquitetura de um dos sistemas de intranet já existentes no MC como referência</a:t>
            </a: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000000"/>
                </a:solidFill>
              </a:rPr>
              <a:t>Envolve os mesmos custos da </a:t>
            </a:r>
            <a:r>
              <a:rPr lang="pt-BR" sz="1800" dirty="0" err="1">
                <a:solidFill>
                  <a:srgbClr val="000000"/>
                </a:solidFill>
              </a:rPr>
              <a:t>elicitação</a:t>
            </a:r>
            <a:r>
              <a:rPr lang="pt-BR" sz="1800" dirty="0">
                <a:solidFill>
                  <a:srgbClr val="000000"/>
                </a:solidFill>
              </a:rPr>
              <a:t> de requisitos e da análise das arquiteturas dos sistemas existentes;</a:t>
            </a: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000000"/>
                </a:solidFill>
              </a:rPr>
              <a:t>Não envolve custos para especificar uma nova arquitetura;</a:t>
            </a: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000000"/>
                </a:solidFill>
              </a:rPr>
              <a:t>Existe a possibilidade de transferir aos novos sistemas alguns problemas já existentes nessa arquitetura.</a:t>
            </a:r>
            <a:endParaRPr lang="pt-BR" sz="1800" dirty="0"/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rgbClr val="000000"/>
                </a:solidFill>
              </a:rPr>
              <a:t>Alternativa 2</a:t>
            </a: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800" b="1" dirty="0">
                <a:solidFill>
                  <a:srgbClr val="000000"/>
                </a:solidFill>
              </a:rPr>
              <a:t>Utilizar um processo ágil de desenvolvimento de software + o custo para especificar uma nova arquitetura</a:t>
            </a:r>
            <a:endParaRPr lang="pt-B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solidFill>
                  <a:srgbClr val="000000"/>
                </a:solidFill>
              </a:rPr>
              <a:t>Não transfere problemas já existentes para os novos sistemas.</a:t>
            </a:r>
            <a:endParaRPr lang="pt-BR" sz="1800" dirty="0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248400" y="891549"/>
            <a:ext cx="2667000" cy="609600"/>
          </a:xfrm>
          <a:prstGeom prst="wedgeRectCallout">
            <a:avLst>
              <a:gd name="adj1" fmla="val -69713"/>
              <a:gd name="adj2" fmla="val -15247"/>
            </a:avLst>
          </a:prstGeom>
          <a:solidFill>
            <a:srgbClr val="FFFFFF"/>
          </a:solidFill>
          <a:ln w="9525">
            <a:solidFill>
              <a:srgbClr val="777777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pt-BR" sz="800" u="sng"/>
              <a:t>Instruções</a:t>
            </a:r>
          </a:p>
          <a:p>
            <a:pPr>
              <a:spcBef>
                <a:spcPct val="20000"/>
              </a:spcBef>
            </a:pPr>
            <a:r>
              <a:rPr lang="pt-BR" sz="800"/>
              <a:t>Lista de alternativas de solução possíveis para atendimento da visão esperada com o projeto, identificando seus benefícios e impactos.</a:t>
            </a:r>
          </a:p>
        </p:txBody>
      </p:sp>
      <p:sp>
        <p:nvSpPr>
          <p:cNvPr id="19460" name="WordArt 4"/>
          <p:cNvSpPr>
            <a:spLocks noChangeArrowheads="1" noChangeShapeType="1" noTextEdit="1"/>
          </p:cNvSpPr>
          <p:nvPr/>
        </p:nvSpPr>
        <p:spPr bwMode="auto">
          <a:xfrm>
            <a:off x="3076575" y="5029200"/>
            <a:ext cx="3171825" cy="12287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4281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Arial Black"/>
              </a:rPr>
              <a:t>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48992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b="1" dirty="0">
                <a:solidFill>
                  <a:srgbClr val="000000"/>
                </a:solidFill>
              </a:rPr>
              <a:t>Alternativa 3</a:t>
            </a:r>
            <a:endParaRPr lang="pt-BR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000000"/>
                </a:solidFill>
              </a:rPr>
              <a:t>Utilizar um processo ágil de desenvolvimento de software ORIENTADO A META</a:t>
            </a:r>
            <a:endParaRPr lang="pt-BR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 smtClean="0">
                <a:solidFill>
                  <a:srgbClr val="000000"/>
                </a:solidFill>
              </a:rPr>
              <a:t>Envolve </a:t>
            </a:r>
            <a:r>
              <a:rPr lang="pt-BR" sz="2000" dirty="0">
                <a:solidFill>
                  <a:srgbClr val="000000"/>
                </a:solidFill>
              </a:rPr>
              <a:t>os mesmos custos da Alternativa 2 + um custo adicional de se utilizar um paradigma emergente (aprendizado, treinamento);</a:t>
            </a:r>
            <a:endParaRPr lang="pt-BR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 smtClean="0">
                <a:solidFill>
                  <a:srgbClr val="000000"/>
                </a:solidFill>
              </a:rPr>
              <a:t>O </a:t>
            </a:r>
            <a:r>
              <a:rPr lang="pt-BR" sz="2000" dirty="0">
                <a:solidFill>
                  <a:srgbClr val="000000"/>
                </a:solidFill>
              </a:rPr>
              <a:t>paradigma é considerado o estado da arte da Engenharia de Requisitos e tende a minimizar falhas na </a:t>
            </a:r>
            <a:r>
              <a:rPr lang="pt-BR" sz="2000" dirty="0" err="1">
                <a:solidFill>
                  <a:srgbClr val="000000"/>
                </a:solidFill>
              </a:rPr>
              <a:t>elicitação</a:t>
            </a:r>
            <a:r>
              <a:rPr lang="pt-BR" sz="2000" dirty="0">
                <a:solidFill>
                  <a:srgbClr val="000000"/>
                </a:solidFill>
              </a:rPr>
              <a:t> de requisitos;</a:t>
            </a:r>
            <a:endParaRPr lang="pt-BR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 smtClean="0">
                <a:solidFill>
                  <a:srgbClr val="000000"/>
                </a:solidFill>
              </a:rPr>
              <a:t>Não </a:t>
            </a:r>
            <a:r>
              <a:rPr lang="pt-BR" sz="2000" dirty="0">
                <a:solidFill>
                  <a:srgbClr val="000000"/>
                </a:solidFill>
              </a:rPr>
              <a:t>transfere problemas já existentes para os novos sistemas e tende a produzir um impacto positivo em todo o contexto de softwares utilizados.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62ADF-DC13-4351-BD77-4B3C73B7A806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Projeto:</a:t>
            </a:r>
            <a:r>
              <a:rPr lang="pt-BR" sz="1000" smtClean="0"/>
              <a:t> </a:t>
            </a:r>
          </a:p>
          <a:p>
            <a:r>
              <a:rPr lang="pt-BR" sz="1400" b="1" smtClean="0"/>
              <a:t>&lt;Nome do Projeto&gt;</a:t>
            </a:r>
            <a:endParaRPr lang="pt-BR" sz="1400" b="1"/>
          </a:p>
        </p:txBody>
      </p:sp>
    </p:spTree>
    <p:extLst>
      <p:ext uri="{BB962C8B-B14F-4D97-AF65-F5344CB8AC3E}">
        <p14:creationId xmlns:p14="http://schemas.microsoft.com/office/powerpoint/2010/main" val="2009850337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EF"/>
      </a:lt1>
      <a:dk2>
        <a:srgbClr val="006600"/>
      </a:dk2>
      <a:lt2>
        <a:srgbClr val="666633"/>
      </a:lt2>
      <a:accent1>
        <a:srgbClr val="339933"/>
      </a:accent1>
      <a:accent2>
        <a:srgbClr val="800000"/>
      </a:accent2>
      <a:accent3>
        <a:srgbClr val="FFFFF6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EF"/>
        </a:lt1>
        <a:dk2>
          <a:srgbClr val="0066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1423</Words>
  <Application>Microsoft Office PowerPoint</Application>
  <PresentationFormat>Apresentação na tela (4:3)</PresentationFormat>
  <Paragraphs>313</Paragraphs>
  <Slides>20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Symbol</vt:lpstr>
      <vt:lpstr>Times New Roman</vt:lpstr>
      <vt:lpstr>Wingdings</vt:lpstr>
      <vt:lpstr>Estrutura padrão</vt:lpstr>
      <vt:lpstr>Planilha</vt:lpstr>
      <vt:lpstr>&lt;Nome do Projeto&gt;</vt:lpstr>
      <vt:lpstr>Metodologia de Gerenciamento de Projetos de TI</vt:lpstr>
      <vt:lpstr>DAP – Decisão de Abertura do Projeto</vt:lpstr>
      <vt:lpstr>Diagnóstico</vt:lpstr>
      <vt:lpstr>Visão</vt:lpstr>
      <vt:lpstr>Escopo e limitações (preliminar)</vt:lpstr>
      <vt:lpstr>Escopo e limitações (preliminar)</vt:lpstr>
      <vt:lpstr>Alternativas de solução</vt:lpstr>
      <vt:lpstr>Apresentação do PowerPoint</vt:lpstr>
      <vt:lpstr>Sistemas envolvidos</vt:lpstr>
      <vt:lpstr>Impactos na infra-estrutura de TI</vt:lpstr>
      <vt:lpstr>Cronograma (preliminar)</vt:lpstr>
      <vt:lpstr>Cronograma (preliminar)</vt:lpstr>
      <vt:lpstr>Orçamento (preliminar)</vt:lpstr>
      <vt:lpstr>Lista de riscos (preliminar)</vt:lpstr>
      <vt:lpstr>Necessidade de recursos (preliminar)</vt:lpstr>
      <vt:lpstr>Lista de interessados</vt:lpstr>
      <vt:lpstr>Próximo Evento</vt:lpstr>
      <vt:lpstr>Decisões esperadas</vt:lpstr>
      <vt:lpstr>Fim</vt:lpstr>
    </vt:vector>
  </TitlesOfParts>
  <Company>SOF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lfsmonteiro</dc:creator>
  <cp:lastModifiedBy>Diego Luiz Dorgam Aguilera</cp:lastModifiedBy>
  <cp:revision>206</cp:revision>
  <cp:lastPrinted>2012-08-23T14:01:15Z</cp:lastPrinted>
  <dcterms:created xsi:type="dcterms:W3CDTF">2011-06-13T13:05:30Z</dcterms:created>
  <dcterms:modified xsi:type="dcterms:W3CDTF">2015-11-12T18:06:30Z</dcterms:modified>
</cp:coreProperties>
</file>