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5" r:id="rId2"/>
    <p:sldId id="256" r:id="rId3"/>
    <p:sldId id="266" r:id="rId4"/>
    <p:sldId id="268" r:id="rId5"/>
    <p:sldId id="295" r:id="rId6"/>
    <p:sldId id="289" r:id="rId7"/>
    <p:sldId id="296" r:id="rId8"/>
    <p:sldId id="290" r:id="rId9"/>
    <p:sldId id="291" r:id="rId10"/>
    <p:sldId id="288" r:id="rId11"/>
    <p:sldId id="292" r:id="rId12"/>
    <p:sldId id="278" r:id="rId13"/>
    <p:sldId id="275" r:id="rId14"/>
    <p:sldId id="297" r:id="rId15"/>
    <p:sldId id="298" r:id="rId16"/>
    <p:sldId id="299" r:id="rId17"/>
    <p:sldId id="282" r:id="rId18"/>
    <p:sldId id="279" r:id="rId19"/>
    <p:sldId id="294" r:id="rId20"/>
  </p:sldIdLst>
  <p:sldSz cx="9144000" cy="6858000" type="screen4x3"/>
  <p:notesSz cx="7010400" cy="92964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CCFF"/>
    <a:srgbClr val="FF0000"/>
    <a:srgbClr val="FF9900"/>
    <a:srgbClr val="FFFF00"/>
    <a:srgbClr val="FFFFFF"/>
    <a:srgbClr val="CCFFFF"/>
    <a:srgbClr val="66FF66"/>
    <a:srgbClr val="33CC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2776" autoAdjust="0"/>
    <p:restoredTop sz="90922" autoAdjust="0"/>
  </p:normalViewPr>
  <p:slideViewPr>
    <p:cSldViewPr>
      <p:cViewPr varScale="1">
        <p:scale>
          <a:sx n="109" d="100"/>
          <a:sy n="109" d="100"/>
        </p:scale>
        <p:origin x="-4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3" Type="http://schemas.openxmlformats.org/officeDocument/2006/relationships/slide" Target="slides/slide3.xml"/><Relationship Id="rId7" Type="http://schemas.openxmlformats.org/officeDocument/2006/relationships/slide" Target="slides/slide15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4.xml"/><Relationship Id="rId5" Type="http://schemas.openxmlformats.org/officeDocument/2006/relationships/slide" Target="slides/slide12.xml"/><Relationship Id="rId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pt-B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pt-BR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pt-BR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C48E7E33-6B9C-4151-B92A-54B11CF366C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03469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pt-B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pt-B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57DA66D1-DC6E-45CD-B7EC-E1FE720A109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89000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38A936-7FA8-4D97-B23B-AE560E0C5F0C}" type="slidenum">
              <a:rPr lang="pt-BR"/>
              <a:pPr/>
              <a:t>19</a:t>
            </a:fld>
            <a:endParaRPr lang="pt-BR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5" tIns="45717" rIns="91435" bIns="45717"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3600">
                <a:solidFill>
                  <a:srgbClr val="002060"/>
                </a:solidFill>
              </a:defRPr>
            </a:lvl1pPr>
          </a:lstStyle>
          <a:p>
            <a:pPr lvl="0"/>
            <a:r>
              <a:rPr lang="pt-BR" noProof="0" dirty="0" smtClean="0"/>
              <a:t>Clique para editar o estilo do título mestre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5C12443-121B-4977-BBC2-7D8F06152D11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3085" name="Line 13"/>
          <p:cNvSpPr>
            <a:spLocks noChangeShapeType="1"/>
          </p:cNvSpPr>
          <p:nvPr userDrawn="1"/>
        </p:nvSpPr>
        <p:spPr bwMode="auto">
          <a:xfrm>
            <a:off x="304800" y="6246813"/>
            <a:ext cx="8534400" cy="1587"/>
          </a:xfrm>
          <a:prstGeom prst="line">
            <a:avLst/>
          </a:prstGeom>
          <a:noFill/>
          <a:ln w="93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900" b="0"/>
            </a:lvl1pPr>
          </a:lstStyle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08B685-2A77-4A87-80CB-732447E74430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0"/>
            </a:lvl1pPr>
          </a:lstStyle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</p:spTree>
    <p:extLst>
      <p:ext uri="{BB962C8B-B14F-4D97-AF65-F5344CB8AC3E}">
        <p14:creationId xmlns:p14="http://schemas.microsoft.com/office/powerpoint/2010/main" xmlns="" val="331421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A3C425-82F7-4251-B6CF-D2056349E5C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23528" y="6306988"/>
            <a:ext cx="2743200" cy="457200"/>
          </a:xfrm>
        </p:spPr>
        <p:txBody>
          <a:bodyPr/>
          <a:lstStyle>
            <a:lvl1pPr>
              <a:defRPr sz="900" b="0"/>
            </a:lvl1pPr>
          </a:lstStyle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9" name="Espaço Reservado para Conteúdo 9"/>
          <p:cNvSpPr txBox="1">
            <a:spLocks/>
          </p:cNvSpPr>
          <p:nvPr userDrawn="1"/>
        </p:nvSpPr>
        <p:spPr>
          <a:xfrm>
            <a:off x="3779912" y="6381328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1400" b="1" dirty="0" smtClean="0"/>
              <a:t>9 de julho de 2012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xmlns="" val="12745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1430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1B8537-4F2C-4CAA-9FB7-1B6259E90ED4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304800" y="6246813"/>
            <a:ext cx="8534400" cy="1587"/>
          </a:xfrm>
          <a:prstGeom prst="line">
            <a:avLst/>
          </a:prstGeom>
          <a:noFill/>
          <a:ln w="93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r>
              <a:rPr lang="pt-BR" sz="900" b="0"/>
              <a:t>Projeto:</a:t>
            </a:r>
            <a:r>
              <a:rPr lang="pt-BR" sz="1000" b="0"/>
              <a:t> </a:t>
            </a:r>
          </a:p>
          <a:p>
            <a:r>
              <a:rPr lang="pt-BR"/>
              <a:t>&lt;Nome do Projeto&gt;</a:t>
            </a:r>
          </a:p>
        </p:txBody>
      </p:sp>
      <p:pic>
        <p:nvPicPr>
          <p:cNvPr id="13" name="Picture 18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450" y="692696"/>
            <a:ext cx="8293100" cy="4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Espaço Reservado para Conteúdo 9"/>
          <p:cNvSpPr txBox="1">
            <a:spLocks/>
          </p:cNvSpPr>
          <p:nvPr userDrawn="1"/>
        </p:nvSpPr>
        <p:spPr>
          <a:xfrm>
            <a:off x="3779912" y="6381328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1400" b="1" dirty="0" smtClean="0"/>
              <a:t>9 de julho de 2012</a:t>
            </a:r>
            <a:endParaRPr lang="pt-BR" sz="1400" b="1" dirty="0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425450" y="188640"/>
            <a:ext cx="829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2060"/>
                </a:solidFill>
              </a:rPr>
              <a:t>Ministério da Cultura</a:t>
            </a:r>
            <a:endParaRPr lang="pt-BR" sz="2400" b="1" dirty="0">
              <a:solidFill>
                <a:srgbClr val="002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Planilha_do_Microsoft_Office_Excel_97-2003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epti@mc.gov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r>
              <a:rPr lang="pt-BR" dirty="0"/>
              <a:t>&lt;Nome do Projeto&gt;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914400"/>
          </a:xfrm>
        </p:spPr>
        <p:txBody>
          <a:bodyPr/>
          <a:lstStyle/>
          <a:p>
            <a:r>
              <a:rPr lang="pt-BR" b="1" dirty="0" smtClean="0"/>
              <a:t>DD </a:t>
            </a:r>
            <a:r>
              <a:rPr lang="pt-BR" b="1" dirty="0"/>
              <a:t>– </a:t>
            </a:r>
            <a:r>
              <a:rPr lang="pt-BR" b="1" dirty="0" smtClean="0"/>
              <a:t>Decisão de Disponibilização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 smtClean="0"/>
              <a:t>DD/MM/AAAA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FCC59-D2A7-4CC5-812E-16D33E5D64FA}" type="slidenum">
              <a:rPr lang="pt-BR"/>
              <a:pPr/>
              <a:t>10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40974" name="Rectangle 1038"/>
          <p:cNvSpPr>
            <a:spLocks noChangeArrowheads="1"/>
          </p:cNvSpPr>
          <p:nvPr/>
        </p:nvSpPr>
        <p:spPr bwMode="auto">
          <a:xfrm>
            <a:off x="304800" y="3124200"/>
            <a:ext cx="8534400" cy="2895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pt-BR" u="sng">
                <a:effectLst>
                  <a:outerShdw blurRad="38100" dist="38100" dir="2700000" algn="tl">
                    <a:srgbClr val="C0C0C0"/>
                  </a:outerShdw>
                </a:effectLst>
              </a:rPr>
              <a:t>Avaliação do Nível de Serviço provido às demandas do DEST</a:t>
            </a:r>
          </a:p>
        </p:txBody>
      </p:sp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suporte e </a:t>
            </a:r>
            <a:r>
              <a:rPr lang="pt-BR" dirty="0" smtClean="0"/>
              <a:t>manutenção (final)</a:t>
            </a:r>
            <a:endParaRPr lang="pt-BR" dirty="0"/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1066800"/>
          </a:xfrm>
        </p:spPr>
        <p:txBody>
          <a:bodyPr/>
          <a:lstStyle/>
          <a:p>
            <a:r>
              <a:rPr lang="pt-BR" sz="1800"/>
              <a:t>Equipe de </a:t>
            </a:r>
            <a:r>
              <a:rPr lang="pt-BR" sz="1800" i="1"/>
              <a:t>help desk</a:t>
            </a:r>
            <a:r>
              <a:rPr lang="pt-BR" sz="1800"/>
              <a:t> (1</a:t>
            </a:r>
            <a:r>
              <a:rPr lang="pt-BR" sz="1800" baseline="30000"/>
              <a:t>o</a:t>
            </a:r>
            <a:r>
              <a:rPr lang="pt-BR" sz="1800"/>
              <a:t> nível) treinada em 10/06/11</a:t>
            </a:r>
          </a:p>
          <a:p>
            <a:r>
              <a:rPr lang="pt-BR" sz="1800"/>
              <a:t>Equipe de manutenção disponível para tratar chamados de 2</a:t>
            </a:r>
            <a:r>
              <a:rPr lang="pt-BR" sz="1800" baseline="30000"/>
              <a:t>o</a:t>
            </a:r>
            <a:r>
              <a:rPr lang="pt-BR" sz="1800"/>
              <a:t> nível (suporte ou problemas)</a:t>
            </a:r>
          </a:p>
        </p:txBody>
      </p:sp>
      <p:pic>
        <p:nvPicPr>
          <p:cNvPr id="40967" name="Picture 10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4419600" cy="208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1" name="Picture 10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60775"/>
            <a:ext cx="3352800" cy="111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75" name="WordArt 1039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B7575-F6B1-4272-BA05-CF388A98C837}" type="slidenum">
              <a:rPr lang="pt-BR"/>
              <a:pPr/>
              <a:t>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dos </a:t>
            </a:r>
            <a:r>
              <a:rPr lang="pt-BR" dirty="0" smtClean="0"/>
              <a:t>usuários (final)</a:t>
            </a:r>
            <a:endParaRPr lang="pt-BR" dirty="0"/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Serão realizadas 5 turmas de treinamento para os usuários das empresas estatais (15 alunos por turma)</a:t>
            </a:r>
          </a:p>
          <a:p>
            <a:r>
              <a:rPr lang="pt-BR" dirty="0"/>
              <a:t>Serão convocados para treinamento 1 usuário de cada empresa estatal (</a:t>
            </a:r>
            <a:r>
              <a:rPr lang="pt-BR" dirty="0" err="1"/>
              <a:t>UOs</a:t>
            </a:r>
            <a:r>
              <a:rPr lang="pt-BR" dirty="0"/>
              <a:t>) </a:t>
            </a:r>
            <a:r>
              <a:rPr lang="pt-BR" dirty="0">
                <a:sym typeface="Wingdings" pitchFamily="2" charset="2"/>
              </a:rPr>
              <a:t> 73 usuários</a:t>
            </a:r>
          </a:p>
          <a:p>
            <a:r>
              <a:rPr lang="pt-BR" dirty="0">
                <a:sym typeface="Wingdings" pitchFamily="2" charset="2"/>
              </a:rPr>
              <a:t>Os treinamentos ocorrerão entre 15/10 e 15/12/11</a:t>
            </a:r>
          </a:p>
          <a:p>
            <a:r>
              <a:rPr lang="pt-BR" dirty="0">
                <a:sym typeface="Wingdings" pitchFamily="2" charset="2"/>
              </a:rPr>
              <a:t>O escopo do treinamento envolverá também o módulo de Acompanhamento de Execução no SIOP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47108" name="WordArt 1028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5A727-7D70-4E37-907A-BF3F081105D1}" type="slidenum">
              <a:rPr lang="pt-BR"/>
              <a:pPr/>
              <a:t>12</a:t>
            </a:fld>
            <a:endParaRPr lang="pt-BR"/>
          </a:p>
        </p:txBody>
      </p:sp>
      <p:sp>
        <p:nvSpPr>
          <p:cNvPr id="4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27790" name="AutoShape 1166"/>
          <p:cNvSpPr>
            <a:spLocks noChangeArrowheads="1"/>
          </p:cNvSpPr>
          <p:nvPr/>
        </p:nvSpPr>
        <p:spPr bwMode="auto">
          <a:xfrm>
            <a:off x="3657600" y="2514600"/>
            <a:ext cx="1905000" cy="838200"/>
          </a:xfrm>
          <a:prstGeom prst="wedgeRoundRectCallout">
            <a:avLst>
              <a:gd name="adj1" fmla="val 158500"/>
              <a:gd name="adj2" fmla="val -59093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 b="1"/>
              <a:t>Término do prazo para créditos formalizados via Decreto</a:t>
            </a:r>
          </a:p>
          <a:p>
            <a:pPr algn="ctr"/>
            <a:endParaRPr lang="pt-BR" sz="400" b="1"/>
          </a:p>
          <a:p>
            <a:pPr algn="ctr"/>
            <a:r>
              <a:rPr lang="pt-BR" sz="1000" b="1">
                <a:solidFill>
                  <a:srgbClr val="FF0000"/>
                </a:solidFill>
              </a:rPr>
              <a:t>Fechamento do SIDOR para entrada de créditos</a:t>
            </a:r>
          </a:p>
        </p:txBody>
      </p:sp>
      <p:sp>
        <p:nvSpPr>
          <p:cNvPr id="27798" name="Rectangle 1174"/>
          <p:cNvSpPr>
            <a:spLocks noChangeArrowheads="1"/>
          </p:cNvSpPr>
          <p:nvPr/>
        </p:nvSpPr>
        <p:spPr bwMode="auto">
          <a:xfrm>
            <a:off x="152400" y="3657600"/>
            <a:ext cx="8839200" cy="1143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7786" name="Line 1162"/>
          <p:cNvSpPr>
            <a:spLocks noChangeShapeType="1"/>
          </p:cNvSpPr>
          <p:nvPr/>
        </p:nvSpPr>
        <p:spPr bwMode="auto">
          <a:xfrm>
            <a:off x="83058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81" name="Line 1157"/>
          <p:cNvSpPr>
            <a:spLocks noChangeShapeType="1"/>
          </p:cNvSpPr>
          <p:nvPr/>
        </p:nvSpPr>
        <p:spPr bwMode="auto">
          <a:xfrm>
            <a:off x="3048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65" name="Line 1141"/>
          <p:cNvSpPr>
            <a:spLocks noChangeShapeType="1"/>
          </p:cNvSpPr>
          <p:nvPr/>
        </p:nvSpPr>
        <p:spPr bwMode="auto">
          <a:xfrm>
            <a:off x="33528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 (refinado)</a:t>
            </a:r>
            <a:endParaRPr lang="pt-BR" dirty="0"/>
          </a:p>
        </p:txBody>
      </p:sp>
      <p:sp>
        <p:nvSpPr>
          <p:cNvPr id="27710" name="Line 1086"/>
          <p:cNvSpPr>
            <a:spLocks noChangeShapeType="1"/>
          </p:cNvSpPr>
          <p:nvPr/>
        </p:nvSpPr>
        <p:spPr bwMode="auto">
          <a:xfrm>
            <a:off x="8763000" y="248920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11" name="Line 1087"/>
          <p:cNvSpPr>
            <a:spLocks noChangeShapeType="1"/>
          </p:cNvSpPr>
          <p:nvPr/>
        </p:nvSpPr>
        <p:spPr bwMode="auto">
          <a:xfrm>
            <a:off x="87630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17" name="Rectangle 1093"/>
          <p:cNvSpPr>
            <a:spLocks noChangeArrowheads="1"/>
          </p:cNvSpPr>
          <p:nvPr/>
        </p:nvSpPr>
        <p:spPr bwMode="auto">
          <a:xfrm>
            <a:off x="8305800" y="5724525"/>
            <a:ext cx="457200" cy="304800"/>
          </a:xfrm>
          <a:prstGeom prst="rect">
            <a:avLst/>
          </a:prstGeom>
          <a:solidFill>
            <a:srgbClr val="3399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600" b="1"/>
              <a:t>Op. Assistida</a:t>
            </a:r>
          </a:p>
        </p:txBody>
      </p:sp>
      <p:sp>
        <p:nvSpPr>
          <p:cNvPr id="27723" name="AutoShape 1099"/>
          <p:cNvSpPr>
            <a:spLocks noChangeArrowheads="1"/>
          </p:cNvSpPr>
          <p:nvPr/>
        </p:nvSpPr>
        <p:spPr bwMode="auto">
          <a:xfrm>
            <a:off x="76200" y="2362200"/>
            <a:ext cx="457200" cy="381000"/>
          </a:xfrm>
          <a:prstGeom prst="diamond">
            <a:avLst/>
          </a:prstGeom>
          <a:solidFill>
            <a:srgbClr val="33CC33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DV1</a:t>
            </a:r>
            <a:endParaRPr lang="pt-BR" sz="1000" dirty="0"/>
          </a:p>
        </p:txBody>
      </p:sp>
      <p:sp>
        <p:nvSpPr>
          <p:cNvPr id="27724" name="AutoShape 1100"/>
          <p:cNvSpPr>
            <a:spLocks noChangeArrowheads="1"/>
          </p:cNvSpPr>
          <p:nvPr/>
        </p:nvSpPr>
        <p:spPr bwMode="auto">
          <a:xfrm>
            <a:off x="8077200" y="2362200"/>
            <a:ext cx="457200" cy="381000"/>
          </a:xfrm>
          <a:prstGeom prst="diamond">
            <a:avLst/>
          </a:prstGeom>
          <a:solidFill>
            <a:srgbClr val="CCE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DEP</a:t>
            </a:r>
            <a:endParaRPr lang="pt-BR" sz="1000" dirty="0"/>
          </a:p>
        </p:txBody>
      </p:sp>
      <p:sp>
        <p:nvSpPr>
          <p:cNvPr id="27726" name="Oval 1102"/>
          <p:cNvSpPr>
            <a:spLocks noChangeArrowheads="1"/>
          </p:cNvSpPr>
          <p:nvPr/>
        </p:nvSpPr>
        <p:spPr bwMode="auto">
          <a:xfrm>
            <a:off x="8534400" y="2362200"/>
            <a:ext cx="381000" cy="381000"/>
          </a:xfrm>
          <a:prstGeom prst="ellipse">
            <a:avLst/>
          </a:prstGeom>
          <a:solidFill>
            <a:srgbClr val="000000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DOC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27719" name="Rectangle 1095"/>
          <p:cNvSpPr>
            <a:spLocks noChangeArrowheads="1"/>
          </p:cNvSpPr>
          <p:nvPr/>
        </p:nvSpPr>
        <p:spPr bwMode="auto">
          <a:xfrm>
            <a:off x="8305800" y="2260600"/>
            <a:ext cx="457200" cy="10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 sz="2400"/>
          </a:p>
        </p:txBody>
      </p:sp>
      <p:sp>
        <p:nvSpPr>
          <p:cNvPr id="27739" name="Line 1115"/>
          <p:cNvSpPr>
            <a:spLocks noChangeShapeType="1"/>
          </p:cNvSpPr>
          <p:nvPr/>
        </p:nvSpPr>
        <p:spPr bwMode="auto">
          <a:xfrm>
            <a:off x="55626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40" name="Line 1116"/>
          <p:cNvSpPr>
            <a:spLocks noChangeShapeType="1"/>
          </p:cNvSpPr>
          <p:nvPr/>
        </p:nvSpPr>
        <p:spPr bwMode="auto">
          <a:xfrm>
            <a:off x="67056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41" name="Line 1117"/>
          <p:cNvSpPr>
            <a:spLocks noChangeShapeType="1"/>
          </p:cNvSpPr>
          <p:nvPr/>
        </p:nvSpPr>
        <p:spPr bwMode="auto">
          <a:xfrm>
            <a:off x="76962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42" name="Line 1118"/>
          <p:cNvSpPr>
            <a:spLocks noChangeShapeType="1"/>
          </p:cNvSpPr>
          <p:nvPr/>
        </p:nvSpPr>
        <p:spPr bwMode="auto">
          <a:xfrm>
            <a:off x="8763000" y="1752600"/>
            <a:ext cx="0" cy="4540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45" name="Line 1121"/>
          <p:cNvSpPr>
            <a:spLocks noChangeShapeType="1"/>
          </p:cNvSpPr>
          <p:nvPr/>
        </p:nvSpPr>
        <p:spPr bwMode="auto">
          <a:xfrm>
            <a:off x="22860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46" name="Line 1122"/>
          <p:cNvSpPr>
            <a:spLocks noChangeShapeType="1"/>
          </p:cNvSpPr>
          <p:nvPr/>
        </p:nvSpPr>
        <p:spPr bwMode="auto">
          <a:xfrm>
            <a:off x="44196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50" name="Text Box 1126"/>
          <p:cNvSpPr txBox="1">
            <a:spLocks noChangeArrowheads="1"/>
          </p:cNvSpPr>
          <p:nvPr/>
        </p:nvSpPr>
        <p:spPr bwMode="auto">
          <a:xfrm>
            <a:off x="838200" y="1614488"/>
            <a:ext cx="9144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Setembro/11</a:t>
            </a:r>
          </a:p>
        </p:txBody>
      </p:sp>
      <p:sp>
        <p:nvSpPr>
          <p:cNvPr id="27751" name="Text Box 1127"/>
          <p:cNvSpPr txBox="1">
            <a:spLocks noChangeArrowheads="1"/>
          </p:cNvSpPr>
          <p:nvPr/>
        </p:nvSpPr>
        <p:spPr bwMode="auto">
          <a:xfrm>
            <a:off x="3048000" y="1600200"/>
            <a:ext cx="7620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Outubro/11</a:t>
            </a:r>
          </a:p>
        </p:txBody>
      </p:sp>
      <p:sp>
        <p:nvSpPr>
          <p:cNvPr id="27752" name="Text Box 1128"/>
          <p:cNvSpPr txBox="1">
            <a:spLocks noChangeArrowheads="1"/>
          </p:cNvSpPr>
          <p:nvPr/>
        </p:nvSpPr>
        <p:spPr bwMode="auto">
          <a:xfrm>
            <a:off x="5105400" y="1600200"/>
            <a:ext cx="914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Novembro/11</a:t>
            </a:r>
          </a:p>
        </p:txBody>
      </p:sp>
      <p:sp>
        <p:nvSpPr>
          <p:cNvPr id="27753" name="Text Box 1129"/>
          <p:cNvSpPr txBox="1">
            <a:spLocks noChangeArrowheads="1"/>
          </p:cNvSpPr>
          <p:nvPr/>
        </p:nvSpPr>
        <p:spPr bwMode="auto">
          <a:xfrm>
            <a:off x="7239000" y="1600200"/>
            <a:ext cx="914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Dezembro/11</a:t>
            </a:r>
          </a:p>
        </p:txBody>
      </p:sp>
      <p:sp>
        <p:nvSpPr>
          <p:cNvPr id="27757" name="Line 1133"/>
          <p:cNvSpPr>
            <a:spLocks noChangeShapeType="1"/>
          </p:cNvSpPr>
          <p:nvPr/>
        </p:nvSpPr>
        <p:spPr bwMode="auto">
          <a:xfrm>
            <a:off x="33528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68" name="Text Box 1144"/>
          <p:cNvSpPr txBox="1">
            <a:spLocks noChangeArrowheads="1"/>
          </p:cNvSpPr>
          <p:nvPr/>
        </p:nvSpPr>
        <p:spPr bwMode="auto">
          <a:xfrm>
            <a:off x="3198813" y="1676400"/>
            <a:ext cx="306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sz="800" dirty="0"/>
              <a:t>15/10</a:t>
            </a:r>
          </a:p>
        </p:txBody>
      </p:sp>
      <p:sp>
        <p:nvSpPr>
          <p:cNvPr id="27771" name="Text Box 1147"/>
          <p:cNvSpPr txBox="1">
            <a:spLocks noChangeArrowheads="1"/>
          </p:cNvSpPr>
          <p:nvPr/>
        </p:nvSpPr>
        <p:spPr bwMode="auto">
          <a:xfrm>
            <a:off x="7543800" y="1676400"/>
            <a:ext cx="306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sz="800"/>
              <a:t>15/12</a:t>
            </a:r>
          </a:p>
        </p:txBody>
      </p:sp>
      <p:sp>
        <p:nvSpPr>
          <p:cNvPr id="27779" name="AutoShape 1155"/>
          <p:cNvSpPr>
            <a:spLocks noChangeArrowheads="1"/>
          </p:cNvSpPr>
          <p:nvPr/>
        </p:nvSpPr>
        <p:spPr bwMode="auto">
          <a:xfrm>
            <a:off x="838200" y="2514600"/>
            <a:ext cx="1905000" cy="381000"/>
          </a:xfrm>
          <a:prstGeom prst="wedgeRoundRectCallout">
            <a:avLst>
              <a:gd name="adj1" fmla="val 75083"/>
              <a:gd name="adj2" fmla="val -78333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800" b="1"/>
              <a:t>Término do prazo para envio dos créditos para o CN</a:t>
            </a:r>
            <a:endParaRPr lang="pt-BR" sz="800" b="1"/>
          </a:p>
        </p:txBody>
      </p:sp>
      <p:sp>
        <p:nvSpPr>
          <p:cNvPr id="27785" name="Rectangle 1161"/>
          <p:cNvSpPr>
            <a:spLocks noChangeArrowheads="1"/>
          </p:cNvSpPr>
          <p:nvPr/>
        </p:nvSpPr>
        <p:spPr bwMode="auto">
          <a:xfrm>
            <a:off x="76200" y="3194050"/>
            <a:ext cx="228600" cy="311150"/>
          </a:xfrm>
          <a:prstGeom prst="rect">
            <a:avLst/>
          </a:prstGeom>
          <a:solidFill>
            <a:srgbClr val="33CC33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 dirty="0" smtClean="0"/>
              <a:t>V</a:t>
            </a:r>
            <a:endParaRPr lang="en-GB" sz="800" b="1" dirty="0"/>
          </a:p>
        </p:txBody>
      </p:sp>
      <p:sp>
        <p:nvSpPr>
          <p:cNvPr id="27788" name="Text Box 1164"/>
          <p:cNvSpPr txBox="1">
            <a:spLocks noChangeArrowheads="1"/>
          </p:cNvSpPr>
          <p:nvPr/>
        </p:nvSpPr>
        <p:spPr bwMode="auto">
          <a:xfrm>
            <a:off x="8151813" y="1676400"/>
            <a:ext cx="306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sz="800"/>
              <a:t>20/12</a:t>
            </a:r>
          </a:p>
        </p:txBody>
      </p:sp>
      <p:sp>
        <p:nvSpPr>
          <p:cNvPr id="27792" name="Line 1168"/>
          <p:cNvSpPr>
            <a:spLocks noChangeShapeType="1"/>
          </p:cNvSpPr>
          <p:nvPr/>
        </p:nvSpPr>
        <p:spPr bwMode="auto">
          <a:xfrm>
            <a:off x="3048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93" name="Line 1169"/>
          <p:cNvSpPr>
            <a:spLocks noChangeShapeType="1"/>
          </p:cNvSpPr>
          <p:nvPr/>
        </p:nvSpPr>
        <p:spPr bwMode="auto">
          <a:xfrm>
            <a:off x="12954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94" name="Rectangle 1170"/>
          <p:cNvSpPr>
            <a:spLocks noChangeArrowheads="1"/>
          </p:cNvSpPr>
          <p:nvPr/>
        </p:nvSpPr>
        <p:spPr bwMode="auto">
          <a:xfrm>
            <a:off x="304800" y="3956050"/>
            <a:ext cx="7391400" cy="311150"/>
          </a:xfrm>
          <a:prstGeom prst="rect">
            <a:avLst/>
          </a:prstGeom>
          <a:solidFill>
            <a:srgbClr val="66FF66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GB" sz="800" b="1" dirty="0" err="1"/>
              <a:t>Produção</a:t>
            </a:r>
            <a:r>
              <a:rPr lang="en-GB" sz="800" b="1" dirty="0"/>
              <a:t> SIOP: </a:t>
            </a:r>
            <a:r>
              <a:rPr lang="en-GB" sz="800" b="1" dirty="0" err="1"/>
              <a:t>Tipo</a:t>
            </a:r>
            <a:r>
              <a:rPr lang="en-GB" sz="800" b="1" dirty="0"/>
              <a:t> 200 - </a:t>
            </a:r>
            <a:r>
              <a:rPr lang="en-GB" sz="800" b="1" dirty="0" err="1"/>
              <a:t>Grupo</a:t>
            </a:r>
            <a:r>
              <a:rPr lang="en-GB" sz="800" b="1" dirty="0"/>
              <a:t> </a:t>
            </a:r>
            <a:r>
              <a:rPr lang="en-GB" sz="800" b="1" dirty="0" err="1"/>
              <a:t>Petrobrás</a:t>
            </a:r>
            <a:r>
              <a:rPr lang="en-GB" sz="800" b="1" dirty="0"/>
              <a:t> e RS </a:t>
            </a:r>
            <a:r>
              <a:rPr lang="en-GB" sz="800" b="1" dirty="0" err="1"/>
              <a:t>Energia</a:t>
            </a:r>
            <a:endParaRPr lang="en-GB" sz="800" b="1" dirty="0"/>
          </a:p>
        </p:txBody>
      </p:sp>
      <p:sp>
        <p:nvSpPr>
          <p:cNvPr id="27795" name="Rectangle 1171"/>
          <p:cNvSpPr>
            <a:spLocks noChangeArrowheads="1"/>
          </p:cNvSpPr>
          <p:nvPr/>
        </p:nvSpPr>
        <p:spPr bwMode="auto">
          <a:xfrm>
            <a:off x="304800" y="4337050"/>
            <a:ext cx="7391400" cy="311150"/>
          </a:xfrm>
          <a:prstGeom prst="rect">
            <a:avLst/>
          </a:prstGeom>
          <a:solidFill>
            <a:srgbClr val="FFFF00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GB" sz="800" b="1"/>
              <a:t>Produção SIDOR: Todos os outros tipos e UOs</a:t>
            </a:r>
          </a:p>
        </p:txBody>
      </p:sp>
      <p:sp>
        <p:nvSpPr>
          <p:cNvPr id="27780" name="AutoShape 1156"/>
          <p:cNvSpPr>
            <a:spLocks noChangeArrowheads="1"/>
          </p:cNvSpPr>
          <p:nvPr/>
        </p:nvSpPr>
        <p:spPr bwMode="auto">
          <a:xfrm>
            <a:off x="5638800" y="3048000"/>
            <a:ext cx="1905000" cy="381000"/>
          </a:xfrm>
          <a:prstGeom prst="wedgeRoundRectCallout">
            <a:avLst>
              <a:gd name="adj1" fmla="val 84250"/>
              <a:gd name="adj2" fmla="val -217500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800" b="1"/>
              <a:t>Consolidação de créditos não aprovados pelo CN em MP</a:t>
            </a:r>
          </a:p>
        </p:txBody>
      </p:sp>
      <p:sp>
        <p:nvSpPr>
          <p:cNvPr id="27796" name="Rectangle 1172"/>
          <p:cNvSpPr>
            <a:spLocks noChangeArrowheads="1"/>
          </p:cNvSpPr>
          <p:nvPr/>
        </p:nvSpPr>
        <p:spPr bwMode="auto">
          <a:xfrm>
            <a:off x="7696200" y="3956050"/>
            <a:ext cx="1143000" cy="311150"/>
          </a:xfrm>
          <a:prstGeom prst="rect">
            <a:avLst/>
          </a:prstGeom>
          <a:solidFill>
            <a:srgbClr val="66FF66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GB" sz="800" b="1"/>
              <a:t>Produção SIOP</a:t>
            </a:r>
          </a:p>
        </p:txBody>
      </p:sp>
      <p:sp>
        <p:nvSpPr>
          <p:cNvPr id="27799" name="Text Box 1175"/>
          <p:cNvSpPr txBox="1">
            <a:spLocks noChangeArrowheads="1"/>
          </p:cNvSpPr>
          <p:nvPr/>
        </p:nvSpPr>
        <p:spPr bwMode="auto">
          <a:xfrm>
            <a:off x="157163" y="3657600"/>
            <a:ext cx="12509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BR" sz="800" b="1"/>
              <a:t>Produção em paralelo</a:t>
            </a:r>
          </a:p>
        </p:txBody>
      </p:sp>
      <p:sp>
        <p:nvSpPr>
          <p:cNvPr id="27800" name="Rectangle 1176"/>
          <p:cNvSpPr>
            <a:spLocks noChangeArrowheads="1"/>
          </p:cNvSpPr>
          <p:nvPr/>
        </p:nvSpPr>
        <p:spPr bwMode="auto">
          <a:xfrm>
            <a:off x="304800" y="3194050"/>
            <a:ext cx="3048000" cy="311150"/>
          </a:xfrm>
          <a:prstGeom prst="rect">
            <a:avLst/>
          </a:prstGeom>
          <a:solidFill>
            <a:srgbClr val="33CC33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 dirty="0" err="1" smtClean="0"/>
              <a:t>Validação</a:t>
            </a:r>
            <a:r>
              <a:rPr lang="en-GB" sz="800" b="1" dirty="0" smtClean="0"/>
              <a:t>: </a:t>
            </a:r>
            <a:r>
              <a:rPr lang="en-GB" sz="800" b="1" dirty="0" err="1"/>
              <a:t>Empresas</a:t>
            </a:r>
            <a:r>
              <a:rPr lang="en-GB" sz="800" b="1" dirty="0"/>
              <a:t> </a:t>
            </a:r>
            <a:r>
              <a:rPr lang="en-GB" sz="800" b="1" dirty="0" err="1"/>
              <a:t>selecionadas</a:t>
            </a:r>
            <a:r>
              <a:rPr lang="en-GB" sz="800" b="1" dirty="0"/>
              <a:t> </a:t>
            </a:r>
            <a:r>
              <a:rPr lang="en-GB" sz="800" b="1" dirty="0" err="1"/>
              <a:t>pelo</a:t>
            </a:r>
            <a:r>
              <a:rPr lang="en-GB" sz="800" b="1" dirty="0"/>
              <a:t> DEST</a:t>
            </a:r>
          </a:p>
        </p:txBody>
      </p:sp>
      <p:sp>
        <p:nvSpPr>
          <p:cNvPr id="27801" name="AutoShape 1177"/>
          <p:cNvSpPr>
            <a:spLocks noChangeArrowheads="1"/>
          </p:cNvSpPr>
          <p:nvPr/>
        </p:nvSpPr>
        <p:spPr bwMode="auto">
          <a:xfrm>
            <a:off x="3124200" y="2362200"/>
            <a:ext cx="457200" cy="381000"/>
          </a:xfrm>
          <a:prstGeom prst="diamond">
            <a:avLst/>
          </a:prstGeom>
          <a:solidFill>
            <a:srgbClr val="33CC33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DV2</a:t>
            </a:r>
            <a:endParaRPr lang="pt-BR" sz="1000" dirty="0"/>
          </a:p>
        </p:txBody>
      </p:sp>
      <p:sp>
        <p:nvSpPr>
          <p:cNvPr id="27803" name="Rectangle 1179"/>
          <p:cNvSpPr>
            <a:spLocks noChangeArrowheads="1"/>
          </p:cNvSpPr>
          <p:nvPr/>
        </p:nvSpPr>
        <p:spPr bwMode="auto">
          <a:xfrm>
            <a:off x="3352800" y="5029200"/>
            <a:ext cx="4953000" cy="609600"/>
          </a:xfrm>
          <a:prstGeom prst="rect">
            <a:avLst/>
          </a:prstGeom>
          <a:solidFill>
            <a:srgbClr val="CCEC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hangingPunct="0"/>
            <a:r>
              <a:rPr lang="en-GB" sz="800" b="1"/>
              <a:t>Implantação</a:t>
            </a:r>
          </a:p>
        </p:txBody>
      </p:sp>
      <p:sp>
        <p:nvSpPr>
          <p:cNvPr id="27797" name="Rectangle 1173"/>
          <p:cNvSpPr>
            <a:spLocks noChangeArrowheads="1"/>
          </p:cNvSpPr>
          <p:nvPr/>
        </p:nvSpPr>
        <p:spPr bwMode="auto">
          <a:xfrm>
            <a:off x="3352800" y="5251450"/>
            <a:ext cx="4343400" cy="311150"/>
          </a:xfrm>
          <a:prstGeom prst="rect">
            <a:avLst/>
          </a:prstGeom>
          <a:solidFill>
            <a:srgbClr val="CCFFFF"/>
          </a:solidFill>
          <a:ln w="635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700" b="1"/>
              <a:t>Treinamentos: 5 sessões (junto com Acompanhamento da Execução)</a:t>
            </a:r>
          </a:p>
        </p:txBody>
      </p:sp>
      <p:sp>
        <p:nvSpPr>
          <p:cNvPr id="27805" name="Rectangle 1181"/>
          <p:cNvSpPr>
            <a:spLocks noChangeArrowheads="1"/>
          </p:cNvSpPr>
          <p:nvPr/>
        </p:nvSpPr>
        <p:spPr bwMode="auto">
          <a:xfrm>
            <a:off x="7696200" y="5251450"/>
            <a:ext cx="609600" cy="311150"/>
          </a:xfrm>
          <a:prstGeom prst="rect">
            <a:avLst/>
          </a:prstGeom>
          <a:solidFill>
            <a:srgbClr val="CCFFFF"/>
          </a:solidFill>
          <a:ln w="635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700" b="1"/>
              <a:t>Migração</a:t>
            </a:r>
          </a:p>
        </p:txBody>
      </p:sp>
      <p:sp>
        <p:nvSpPr>
          <p:cNvPr id="27764" name="Line 1140"/>
          <p:cNvSpPr>
            <a:spLocks noChangeShapeType="1"/>
          </p:cNvSpPr>
          <p:nvPr/>
        </p:nvSpPr>
        <p:spPr bwMode="auto">
          <a:xfrm>
            <a:off x="7696200" y="2209800"/>
            <a:ext cx="0" cy="4038600"/>
          </a:xfrm>
          <a:prstGeom prst="line">
            <a:avLst/>
          </a:prstGeom>
          <a:noFill/>
          <a:ln w="6350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97" name="Rectangle 1073"/>
          <p:cNvSpPr>
            <a:spLocks noChangeArrowheads="1"/>
          </p:cNvSpPr>
          <p:nvPr/>
        </p:nvSpPr>
        <p:spPr bwMode="auto">
          <a:xfrm>
            <a:off x="304800" y="2260600"/>
            <a:ext cx="8001000" cy="101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 sz="2400"/>
          </a:p>
        </p:txBody>
      </p:sp>
      <p:sp>
        <p:nvSpPr>
          <p:cNvPr id="27806" name="WordArt 1182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605C0-4EB7-46A7-9500-39531D276690}" type="slidenum">
              <a:rPr lang="pt-BR"/>
              <a:pPr/>
              <a:t>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Orçamento (refinado)</a:t>
            </a:r>
            <a:endParaRPr lang="pt-BR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4583" name="WordArt 7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2B2B2"/>
                </a:solidFill>
                <a:latin typeface="Arial Black"/>
              </a:rPr>
              <a:t>Opcional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925" y="1822450"/>
            <a:ext cx="85661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FE753-25F0-4C13-8930-BC3F45074C5D}" type="slidenum">
              <a:rPr lang="pt-BR"/>
              <a:pPr/>
              <a:t>14</a:t>
            </a:fld>
            <a:endParaRPr lang="pt-BR"/>
          </a:p>
        </p:txBody>
      </p:sp>
      <p:sp>
        <p:nvSpPr>
          <p:cNvPr id="1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67649" y="908720"/>
            <a:ext cx="8534400" cy="457200"/>
          </a:xfrm>
        </p:spPr>
        <p:txBody>
          <a:bodyPr/>
          <a:lstStyle/>
          <a:p>
            <a:r>
              <a:rPr lang="pt-BR" dirty="0"/>
              <a:t>Lista de riscos (preliminar)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772816"/>
            <a:ext cx="8305800" cy="4323184"/>
          </a:xfrm>
          <a:noFill/>
          <a:ln/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Indisponibilidade de recursos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Impacto: atraso no cronograma.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Plano de ação: alocar um dos novos </a:t>
            </a:r>
            <a:r>
              <a:rPr lang="pt-BR" sz="1200" dirty="0" err="1"/>
              <a:t>APOs</a:t>
            </a:r>
            <a:r>
              <a:rPr lang="pt-BR" sz="1200" dirty="0"/>
              <a:t> no desenvolvimento para suprir as situações de indisponibilidade.</a:t>
            </a:r>
          </a:p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Instabilidade do escopo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Impacto: Alteração no nível de esforço e cronograma.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Plano de ação: Congelar o escopo após fase de requisitos e planejar mudanças para melhorias pós-implantação.</a:t>
            </a:r>
          </a:p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Imprecisão da estimativa de prazo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Impacto: Desvio do prazo de 31/12/2011 e necessidade de iniciar o acompanhamento da execução 2012 no SIDOR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Plano de ação: Avaliar ao final da fase de requisitos a viabilidade de prazo. Se inviável, </a:t>
            </a:r>
            <a:r>
              <a:rPr lang="pt-BR" sz="1200" dirty="0" err="1"/>
              <a:t>replanejar</a:t>
            </a:r>
            <a:r>
              <a:rPr lang="pt-BR" sz="1200" dirty="0"/>
              <a:t> o projeto para inserir no escopo a migração de dados do qualitativo, quantitativo e alterações orçamentárias para o SIDOR. </a:t>
            </a:r>
          </a:p>
          <a:p>
            <a:pPr marL="838200" lvl="1" indent="-381000">
              <a:buFont typeface="Wingdings" pitchFamily="2" charset="2"/>
              <a:buChar char="q"/>
            </a:pPr>
            <a:endParaRPr lang="pt-BR" sz="1200" dirty="0"/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358908" y="1370478"/>
            <a:ext cx="8526462" cy="2873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E0E4E9">
                  <a:alpha val="30000"/>
                </a:srgb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B1BCC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/>
          <a:lstStyle/>
          <a:p>
            <a:pPr>
              <a:spcBef>
                <a:spcPct val="35000"/>
              </a:spcBef>
              <a:buClr>
                <a:schemeClr val="tx2"/>
              </a:buClr>
              <a:buFont typeface="Symbol" pitchFamily="18" charset="2"/>
              <a:buNone/>
              <a:tabLst>
                <a:tab pos="5380038" algn="l"/>
              </a:tabLst>
            </a:pPr>
            <a:endParaRPr lang="sv-SE" sz="1000" dirty="0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7596336" y="1438958"/>
            <a:ext cx="152400" cy="152400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7812360" y="1407208"/>
            <a:ext cx="16843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Impacto</a:t>
            </a:r>
            <a:r>
              <a:rPr lang="en-GB" sz="900" dirty="0"/>
              <a:t> alto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347592" y="1434444"/>
            <a:ext cx="152400" cy="1524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499992" y="1406197"/>
            <a:ext cx="120186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Impacto</a:t>
            </a:r>
            <a:r>
              <a:rPr lang="en-GB" sz="900" dirty="0"/>
              <a:t> </a:t>
            </a:r>
            <a:r>
              <a:rPr lang="en-GB" sz="900" dirty="0" err="1"/>
              <a:t>médio</a:t>
            </a:r>
            <a:endParaRPr lang="en-GB" sz="900" dirty="0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08433" y="1437947"/>
            <a:ext cx="152400" cy="152400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 dirty="0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677198" y="1406197"/>
            <a:ext cx="15732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Impacto</a:t>
            </a:r>
            <a:r>
              <a:rPr lang="en-GB" sz="900" dirty="0"/>
              <a:t> </a:t>
            </a:r>
            <a:r>
              <a:rPr lang="en-GB" sz="900" dirty="0" err="1"/>
              <a:t>baixo</a:t>
            </a:r>
            <a:endParaRPr lang="en-GB" sz="900" dirty="0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401782" y="1844824"/>
            <a:ext cx="152400" cy="152400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401782" y="2780928"/>
            <a:ext cx="152400" cy="152400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401782" y="3708648"/>
            <a:ext cx="152400" cy="152400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17" name="WordArt 5"/>
          <p:cNvSpPr>
            <a:spLocks noChangeArrowheads="1" noChangeShapeType="1" noTextEdit="1"/>
          </p:cNvSpPr>
          <p:nvPr/>
        </p:nvSpPr>
        <p:spPr bwMode="auto">
          <a:xfrm>
            <a:off x="3923928" y="5290592"/>
            <a:ext cx="1724025" cy="874712"/>
          </a:xfrm>
          <a:prstGeom prst="rect">
            <a:avLst/>
          </a:prstGeom>
          <a:extLst>
            <a:ext uri="{AF507438-7753-43E0-B8FC-AC1667EBCBE1}">
              <a14:hiddenEffects xmlns=""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2B2B2"/>
                </a:solidFill>
                <a:latin typeface="Arial Black"/>
              </a:rPr>
              <a:t>Opcional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D5FFD-D597-4A1A-9D3E-625E4ED0F03F}" type="slidenum">
              <a:rPr lang="pt-BR"/>
              <a:pPr/>
              <a:t>15</a:t>
            </a:fld>
            <a:endParaRPr lang="pt-BR"/>
          </a:p>
        </p:txBody>
      </p:sp>
      <p:sp>
        <p:nvSpPr>
          <p:cNvPr id="1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181" y="908720"/>
            <a:ext cx="8534400" cy="457200"/>
          </a:xfrm>
        </p:spPr>
        <p:txBody>
          <a:bodyPr/>
          <a:lstStyle/>
          <a:p>
            <a:r>
              <a:rPr lang="pt-BR" dirty="0"/>
              <a:t>Necessidade de recursos (preliminar)</a:t>
            </a:r>
          </a:p>
        </p:txBody>
      </p:sp>
      <p:sp>
        <p:nvSpPr>
          <p:cNvPr id="25639" name="AutoShape 39"/>
          <p:cNvSpPr>
            <a:spLocks noChangeArrowheads="1"/>
          </p:cNvSpPr>
          <p:nvPr/>
        </p:nvSpPr>
        <p:spPr bwMode="auto">
          <a:xfrm>
            <a:off x="399256" y="1340768"/>
            <a:ext cx="8526462" cy="2873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E0E4E9">
                  <a:alpha val="30000"/>
                </a:srgb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B1BCC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/>
          <a:lstStyle/>
          <a:p>
            <a:pPr>
              <a:spcBef>
                <a:spcPct val="35000"/>
              </a:spcBef>
              <a:buClr>
                <a:schemeClr val="tx2"/>
              </a:buClr>
              <a:buFont typeface="Symbol" pitchFamily="18" charset="2"/>
              <a:buNone/>
              <a:tabLst>
                <a:tab pos="5380038" algn="l"/>
              </a:tabLst>
            </a:pPr>
            <a:endParaRPr lang="sv-SE" sz="1000"/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6400800" y="1419205"/>
            <a:ext cx="152400" cy="152400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25643" name="Rectangle 43"/>
          <p:cNvSpPr>
            <a:spLocks noChangeArrowheads="1"/>
          </p:cNvSpPr>
          <p:nvPr/>
        </p:nvSpPr>
        <p:spPr bwMode="auto">
          <a:xfrm>
            <a:off x="6621462" y="1376487"/>
            <a:ext cx="16843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Recurso</a:t>
            </a:r>
            <a:r>
              <a:rPr lang="en-GB" sz="900" dirty="0"/>
              <a:t> </a:t>
            </a:r>
            <a:r>
              <a:rPr lang="en-GB" sz="900" dirty="0" err="1"/>
              <a:t>não</a:t>
            </a:r>
            <a:r>
              <a:rPr lang="en-GB" sz="900" dirty="0"/>
              <a:t> </a:t>
            </a:r>
            <a:r>
              <a:rPr lang="en-GB" sz="900" dirty="0" err="1"/>
              <a:t>designado</a:t>
            </a:r>
            <a:endParaRPr lang="en-GB" sz="900" dirty="0"/>
          </a:p>
        </p:txBody>
      </p:sp>
      <p:sp>
        <p:nvSpPr>
          <p:cNvPr id="25644" name="Rectangle 44"/>
          <p:cNvSpPr>
            <a:spLocks noChangeArrowheads="1"/>
          </p:cNvSpPr>
          <p:nvPr/>
        </p:nvSpPr>
        <p:spPr bwMode="auto">
          <a:xfrm>
            <a:off x="3400425" y="1408237"/>
            <a:ext cx="152400" cy="1524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25645" name="Rectangle 45"/>
          <p:cNvSpPr>
            <a:spLocks noChangeArrowheads="1"/>
          </p:cNvSpPr>
          <p:nvPr/>
        </p:nvSpPr>
        <p:spPr bwMode="auto">
          <a:xfrm>
            <a:off x="3587462" y="1376487"/>
            <a:ext cx="19764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Recurso</a:t>
            </a:r>
            <a:r>
              <a:rPr lang="en-GB" sz="900" dirty="0"/>
              <a:t> </a:t>
            </a:r>
            <a:r>
              <a:rPr lang="en-GB" sz="900" dirty="0" err="1"/>
              <a:t>não</a:t>
            </a:r>
            <a:r>
              <a:rPr lang="en-GB" sz="900" dirty="0"/>
              <a:t> </a:t>
            </a:r>
            <a:r>
              <a:rPr lang="en-GB" sz="900" dirty="0" err="1"/>
              <a:t>garantido</a:t>
            </a:r>
            <a:endParaRPr lang="en-GB" sz="900" dirty="0"/>
          </a:p>
        </p:txBody>
      </p:sp>
      <p:sp>
        <p:nvSpPr>
          <p:cNvPr id="25646" name="Rectangle 46"/>
          <p:cNvSpPr>
            <a:spLocks noChangeArrowheads="1"/>
          </p:cNvSpPr>
          <p:nvPr/>
        </p:nvSpPr>
        <p:spPr bwMode="auto">
          <a:xfrm>
            <a:off x="481445" y="1408237"/>
            <a:ext cx="152400" cy="152400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683568" y="1376487"/>
            <a:ext cx="15732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Recurso</a:t>
            </a:r>
            <a:r>
              <a:rPr lang="en-GB" sz="900" dirty="0"/>
              <a:t> </a:t>
            </a:r>
            <a:r>
              <a:rPr lang="en-GB" sz="900" dirty="0" err="1"/>
              <a:t>garantido</a:t>
            </a:r>
            <a:endParaRPr lang="en-GB" sz="900" dirty="0"/>
          </a:p>
        </p:txBody>
      </p:sp>
      <p:graphicFrame>
        <p:nvGraphicFramePr>
          <p:cNvPr id="25742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8985891"/>
              </p:ext>
            </p:extLst>
          </p:nvPr>
        </p:nvGraphicFramePr>
        <p:xfrm>
          <a:off x="481013" y="2276872"/>
          <a:ext cx="8320087" cy="2540000"/>
        </p:xfrm>
        <a:graphic>
          <a:graphicData uri="http://schemas.openxmlformats.org/presentationml/2006/ole">
            <p:oleObj spid="_x0000_s73730" name="Planilha" r:id="rId3" imgW="5486400" imgH="1676430" progId="Excel.Sheet.8">
              <p:embed/>
            </p:oleObj>
          </a:graphicData>
        </a:graphic>
      </p:graphicFrame>
      <p:sp>
        <p:nvSpPr>
          <p:cNvPr id="25743" name="WordArt 143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=""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D4E7-340D-4037-8DAD-319C45320433}" type="slidenum">
              <a:rPr lang="pt-BR"/>
              <a:pPr/>
              <a:t>16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36712"/>
            <a:ext cx="8534400" cy="457200"/>
          </a:xfrm>
        </p:spPr>
        <p:txBody>
          <a:bodyPr/>
          <a:lstStyle/>
          <a:p>
            <a:r>
              <a:rPr lang="pt-BR" dirty="0"/>
              <a:t>Lista de interessados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0768"/>
            <a:ext cx="8534400" cy="4755232"/>
          </a:xfrm>
        </p:spPr>
        <p:txBody>
          <a:bodyPr/>
          <a:lstStyle/>
          <a:p>
            <a:r>
              <a:rPr lang="pt-BR" dirty="0" smtClean="0"/>
              <a:t>Líder </a:t>
            </a:r>
            <a:r>
              <a:rPr lang="pt-BR" dirty="0"/>
              <a:t>do Projeto</a:t>
            </a:r>
          </a:p>
          <a:p>
            <a:pPr lvl="1"/>
            <a:r>
              <a:rPr lang="pt-BR" dirty="0" smtClean="0"/>
              <a:t>Wisley Albuquerque (Hepta)</a:t>
            </a:r>
            <a:endParaRPr lang="pt-BR" dirty="0"/>
          </a:p>
          <a:p>
            <a:r>
              <a:rPr lang="pt-BR" dirty="0"/>
              <a:t>Comitê Gestor do Projeto</a:t>
            </a:r>
          </a:p>
          <a:p>
            <a:pPr lvl="1"/>
            <a:r>
              <a:rPr lang="pt-BR" dirty="0" smtClean="0"/>
              <a:t>Diego Aguilera (CGTI)</a:t>
            </a:r>
            <a:endParaRPr lang="pt-BR" dirty="0"/>
          </a:p>
          <a:p>
            <a:pPr lvl="1"/>
            <a:r>
              <a:rPr lang="pt-BR" dirty="0" smtClean="0"/>
              <a:t>Claudia </a:t>
            </a:r>
            <a:r>
              <a:rPr lang="pt-BR" dirty="0" err="1" smtClean="0"/>
              <a:t>Schulz</a:t>
            </a:r>
            <a:r>
              <a:rPr lang="pt-BR" dirty="0" smtClean="0"/>
              <a:t> (SCPC)</a:t>
            </a:r>
            <a:endParaRPr lang="pt-BR" dirty="0"/>
          </a:p>
          <a:p>
            <a:r>
              <a:rPr lang="pt-BR" dirty="0"/>
              <a:t>Usuários chave</a:t>
            </a:r>
          </a:p>
          <a:p>
            <a:pPr lvl="1"/>
            <a:r>
              <a:rPr lang="pt-BR" dirty="0" err="1" smtClean="0"/>
              <a:t>Antia</a:t>
            </a:r>
            <a:r>
              <a:rPr lang="pt-BR" dirty="0" smtClean="0"/>
              <a:t> Lima (OEI)</a:t>
            </a:r>
            <a:endParaRPr lang="pt-BR" dirty="0"/>
          </a:p>
          <a:p>
            <a:pPr lvl="1"/>
            <a:r>
              <a:rPr lang="pt-BR" dirty="0" smtClean="0"/>
              <a:t>Yuri Marques (Hepta)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6096000" y="1447800"/>
            <a:ext cx="2514600" cy="762000"/>
          </a:xfrm>
          <a:prstGeom prst="wedgeRoundRectCallout">
            <a:avLst>
              <a:gd name="adj1" fmla="val -65532"/>
              <a:gd name="adj2" fmla="val 27708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000" i="1"/>
              <a:t>Responsável por conduzir o projeto e garantir que os compromissos de escopo, prazo e qualidade sejam atendidos.</a:t>
            </a: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6096000" y="2438400"/>
            <a:ext cx="2514600" cy="762000"/>
          </a:xfrm>
          <a:prstGeom prst="wedgeRoundRectCallout">
            <a:avLst>
              <a:gd name="adj1" fmla="val -64394"/>
              <a:gd name="adj2" fmla="val -7292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000" i="1"/>
              <a:t>Responsável por aprovar os marcos do projeto, mudanças nos compromissos de escopo e prazo e garantir a alocação dos recursos.</a:t>
            </a:r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6096000" y="3810000"/>
            <a:ext cx="2514600" cy="914400"/>
          </a:xfrm>
          <a:prstGeom prst="wedgeRoundRectCallout">
            <a:avLst>
              <a:gd name="adj1" fmla="val -103628"/>
              <a:gd name="adj2" fmla="val -13091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000" i="1" dirty="0"/>
              <a:t>Responsável por identificar os requisitos, solucionar dúvidas, </a:t>
            </a:r>
            <a:r>
              <a:rPr lang="pt-BR" sz="1000" i="1" dirty="0" smtClean="0"/>
              <a:t>homologar </a:t>
            </a:r>
            <a:r>
              <a:rPr lang="pt-BR" sz="1000" i="1" dirty="0"/>
              <a:t>os produtos do projeto e coordenar as ações junto aos usuários (</a:t>
            </a:r>
            <a:r>
              <a:rPr lang="pt-BR" sz="1000" i="1" dirty="0" err="1"/>
              <a:t>ex</a:t>
            </a:r>
            <a:r>
              <a:rPr lang="pt-BR" sz="1000" i="1" dirty="0"/>
              <a:t>: treinamento).</a:t>
            </a:r>
          </a:p>
        </p:txBody>
      </p:sp>
      <p:sp>
        <p:nvSpPr>
          <p:cNvPr id="26632" name="WordArt 8"/>
          <p:cNvSpPr>
            <a:spLocks noChangeArrowheads="1" noChangeShapeType="1" noTextEdit="1"/>
          </p:cNvSpPr>
          <p:nvPr/>
        </p:nvSpPr>
        <p:spPr bwMode="auto">
          <a:xfrm>
            <a:off x="971600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=""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31832" y="5033211"/>
            <a:ext cx="2514600" cy="914400"/>
          </a:xfrm>
          <a:prstGeom prst="wedgeRoundRectCallout">
            <a:avLst>
              <a:gd name="adj1" fmla="val -108892"/>
              <a:gd name="adj2" fmla="val -103881"/>
              <a:gd name="adj3" fmla="val 16667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pt-BR" sz="1000" i="1" dirty="0" smtClean="0"/>
              <a:t>Em reuniões de projetos, mesmo com um usuário chave, o mesmo responde por todos os demais usuários chaves.</a:t>
            </a:r>
            <a:endParaRPr lang="pt-BR" sz="1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32886-63D9-4B41-87A3-AC72179ACB16}" type="slidenum">
              <a:rPr lang="pt-BR"/>
              <a:pPr/>
              <a:t>17</a:t>
            </a:fld>
            <a:endParaRPr lang="pt-BR"/>
          </a:p>
        </p:txBody>
      </p:sp>
      <p:sp>
        <p:nvSpPr>
          <p:cNvPr id="10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Projeto:</a:t>
            </a:r>
            <a:r>
              <a:rPr lang="pt-BR" sz="1000" dirty="0"/>
              <a:t> </a:t>
            </a:r>
          </a:p>
          <a:p>
            <a:r>
              <a:rPr lang="pt-BR" sz="1400" b="1" dirty="0"/>
              <a:t>&lt;Nome do Projeto&gt;</a:t>
            </a:r>
          </a:p>
        </p:txBody>
      </p:sp>
      <p:sp>
        <p:nvSpPr>
          <p:cNvPr id="33816" name="Rectangle 1048"/>
          <p:cNvSpPr>
            <a:spLocks noGrp="1" noChangeArrowheads="1"/>
          </p:cNvSpPr>
          <p:nvPr>
            <p:ph type="title"/>
          </p:nvPr>
        </p:nvSpPr>
        <p:spPr>
          <a:xfrm>
            <a:off x="307901" y="908720"/>
            <a:ext cx="8534400" cy="457200"/>
          </a:xfrm>
          <a:noFill/>
          <a:ln/>
        </p:spPr>
        <p:txBody>
          <a:bodyPr/>
          <a:lstStyle/>
          <a:p>
            <a:r>
              <a:rPr lang="pt-BR" sz="2400" dirty="0" smtClean="0"/>
              <a:t>Próximo Evento</a:t>
            </a:r>
            <a:endParaRPr lang="pt-BR" sz="2400" dirty="0"/>
          </a:p>
        </p:txBody>
      </p:sp>
      <p:sp>
        <p:nvSpPr>
          <p:cNvPr id="33817" name="Rectangle 1049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16832"/>
            <a:ext cx="4191000" cy="4179168"/>
          </a:xfrm>
          <a:noFill/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pt-BR" sz="1400" dirty="0"/>
              <a:t>Objetivos de negócio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Visão (refinada)</a:t>
            </a:r>
          </a:p>
          <a:p>
            <a:pPr marL="381000" indent="-381000">
              <a:lnSpc>
                <a:spcPct val="90000"/>
              </a:lnSpc>
            </a:pPr>
            <a:r>
              <a:rPr lang="pt-BR" sz="1400" dirty="0"/>
              <a:t>Solução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Resultados da disponibilização</a:t>
            </a:r>
          </a:p>
          <a:p>
            <a:pPr marL="1200150" lvl="2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 da migração</a:t>
            </a:r>
          </a:p>
          <a:p>
            <a:pPr marL="1200150" lvl="2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 da transição</a:t>
            </a:r>
          </a:p>
          <a:p>
            <a:pPr marL="1200150" lvl="2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 dos treinamentos dos usuários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Estrutura de suporte e manutenção (refinada)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defeitos residuais</a:t>
            </a:r>
          </a:p>
          <a:p>
            <a:pPr marL="381000" indent="-381000">
              <a:lnSpc>
                <a:spcPct val="90000"/>
              </a:lnSpc>
            </a:pPr>
            <a:r>
              <a:rPr lang="pt-BR" sz="1400" dirty="0"/>
              <a:t>Gestão de projetos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Cronograma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Orçamento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Lista de riscos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Lista de interessados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Lições aprendidas (final)</a:t>
            </a:r>
          </a:p>
          <a:p>
            <a:pPr marL="381000" indent="-381000">
              <a:buFontTx/>
              <a:buAutoNum type="arabicPeriod"/>
            </a:pPr>
            <a:endParaRPr lang="pt-BR" sz="14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  <a:p>
            <a:pPr marL="800100" lvl="1" indent="-342900">
              <a:buFontTx/>
              <a:buAutoNum type="arabicPeriod"/>
            </a:pPr>
            <a:endParaRPr lang="pt-BR" sz="1400" dirty="0"/>
          </a:p>
        </p:txBody>
      </p:sp>
      <p:sp>
        <p:nvSpPr>
          <p:cNvPr id="33818" name="Rectangle 1050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16832"/>
            <a:ext cx="4191000" cy="4179168"/>
          </a:xfrm>
          <a:noFill/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1200" dirty="0"/>
              <a:t>Confirmar que a solução está operacional.</a:t>
            </a:r>
          </a:p>
          <a:p>
            <a:pPr>
              <a:buFont typeface="Arial" pitchFamily="34" charset="0"/>
              <a:buChar char="•"/>
            </a:pPr>
            <a:r>
              <a:rPr lang="pt-BR" sz="1200" dirty="0"/>
              <a:t>Confirmar que a organização de suporte e manutenção assumiu a responsabilidade total da solução.</a:t>
            </a:r>
          </a:p>
          <a:p>
            <a:pPr lvl="1">
              <a:buFont typeface="Arial" pitchFamily="34" charset="0"/>
              <a:buChar char="•"/>
            </a:pPr>
            <a:r>
              <a:rPr lang="pt-BR" sz="1000" dirty="0"/>
              <a:t>Material de suporte desenvolvido (manuais, scripts de atendimento, </a:t>
            </a:r>
            <a:r>
              <a:rPr lang="pt-BR" sz="1000" dirty="0" err="1"/>
              <a:t>etc</a:t>
            </a:r>
            <a:r>
              <a:rPr lang="pt-BR" sz="1000" dirty="0"/>
              <a:t>).</a:t>
            </a:r>
          </a:p>
          <a:p>
            <a:pPr lvl="1">
              <a:buFont typeface="Arial" pitchFamily="34" charset="0"/>
              <a:buChar char="•"/>
            </a:pPr>
            <a:r>
              <a:rPr lang="pt-BR" sz="1000" dirty="0"/>
              <a:t>Equipes de suporte preparadas (1</a:t>
            </a:r>
            <a:r>
              <a:rPr lang="pt-BR" sz="1000" baseline="30000" dirty="0"/>
              <a:t>o</a:t>
            </a:r>
            <a:r>
              <a:rPr lang="pt-BR" sz="1000" dirty="0"/>
              <a:t>, 2</a:t>
            </a:r>
            <a:r>
              <a:rPr lang="pt-BR" sz="1000" baseline="30000" dirty="0"/>
              <a:t>o</a:t>
            </a:r>
            <a:r>
              <a:rPr lang="pt-BR" sz="1000" dirty="0"/>
              <a:t> e 3</a:t>
            </a:r>
            <a:r>
              <a:rPr lang="pt-BR" sz="1000" baseline="30000" dirty="0"/>
              <a:t>o</a:t>
            </a:r>
            <a:r>
              <a:rPr lang="pt-BR" sz="1000" dirty="0"/>
              <a:t> nível).</a:t>
            </a:r>
          </a:p>
          <a:p>
            <a:pPr>
              <a:buFont typeface="Arial" pitchFamily="34" charset="0"/>
              <a:buChar char="•"/>
            </a:pPr>
            <a:r>
              <a:rPr lang="pt-BR" sz="1200" dirty="0"/>
              <a:t>Confirmar se os usuários foram treinados e estão após à utilização da solução.</a:t>
            </a:r>
          </a:p>
          <a:p>
            <a:pPr>
              <a:buFont typeface="Arial" pitchFamily="34" charset="0"/>
              <a:buChar char="•"/>
            </a:pPr>
            <a:r>
              <a:rPr lang="pt-BR" sz="1200" dirty="0"/>
              <a:t>Aprovar os resultados do projeto.</a:t>
            </a:r>
          </a:p>
          <a:p>
            <a:pPr>
              <a:buFont typeface="Arial" pitchFamily="34" charset="0"/>
              <a:buChar char="•"/>
            </a:pPr>
            <a:r>
              <a:rPr lang="pt-BR" sz="1200" dirty="0"/>
              <a:t>Aprovar o encerramento do projeto.</a:t>
            </a:r>
          </a:p>
          <a:p>
            <a:pPr marL="381000" indent="-381000">
              <a:buFontTx/>
              <a:buAutoNum type="arabicPeriod"/>
            </a:pPr>
            <a:endParaRPr lang="pt-BR" sz="12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</p:txBody>
      </p:sp>
      <p:sp>
        <p:nvSpPr>
          <p:cNvPr id="33819" name="Rectangle 1051"/>
          <p:cNvSpPr>
            <a:spLocks noChangeArrowheads="1"/>
          </p:cNvSpPr>
          <p:nvPr/>
        </p:nvSpPr>
        <p:spPr bwMode="auto">
          <a:xfrm>
            <a:off x="304800" y="1556543"/>
            <a:ext cx="4191000" cy="296863"/>
          </a:xfrm>
          <a:prstGeom prst="rect">
            <a:avLst/>
          </a:prstGeom>
          <a:solidFill>
            <a:srgbClr val="FFCC66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Produtos</a:t>
            </a:r>
          </a:p>
        </p:txBody>
      </p:sp>
      <p:sp>
        <p:nvSpPr>
          <p:cNvPr id="33822" name="Rectangle 1054"/>
          <p:cNvSpPr>
            <a:spLocks noChangeArrowheads="1"/>
          </p:cNvSpPr>
          <p:nvPr/>
        </p:nvSpPr>
        <p:spPr bwMode="auto">
          <a:xfrm>
            <a:off x="6804248" y="971451"/>
            <a:ext cx="1730152" cy="311150"/>
          </a:xfrm>
          <a:prstGeom prst="rect">
            <a:avLst/>
          </a:prstGeom>
          <a:solidFill>
            <a:srgbClr val="CCEC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GB" sz="1200" b="1" dirty="0" err="1" smtClean="0"/>
              <a:t>Disponibilização</a:t>
            </a:r>
            <a:endParaRPr lang="en-GB" sz="1200" b="1" dirty="0"/>
          </a:p>
        </p:txBody>
      </p:sp>
      <p:sp>
        <p:nvSpPr>
          <p:cNvPr id="33823" name="AutoShape 1055"/>
          <p:cNvSpPr>
            <a:spLocks noChangeArrowheads="1"/>
          </p:cNvSpPr>
          <p:nvPr/>
        </p:nvSpPr>
        <p:spPr bwMode="auto">
          <a:xfrm>
            <a:off x="8153400" y="841276"/>
            <a:ext cx="685800" cy="571500"/>
          </a:xfrm>
          <a:prstGeom prst="diamond">
            <a:avLst/>
          </a:prstGeom>
          <a:solidFill>
            <a:srgbClr val="CCE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smtClean="0"/>
              <a:t>DEP</a:t>
            </a:r>
            <a:endParaRPr lang="pt-BR" sz="1400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644008" y="1556792"/>
            <a:ext cx="4195192" cy="296863"/>
          </a:xfrm>
          <a:prstGeom prst="rect">
            <a:avLst/>
          </a:prstGeom>
          <a:solidFill>
            <a:srgbClr val="CCFFCC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Decisões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57896-DCEB-46C4-831F-B511D7721512}" type="slidenum">
              <a:rPr lang="pt-BR"/>
              <a:pPr/>
              <a:t>18</a:t>
            </a:fld>
            <a:endParaRPr lang="pt-BR"/>
          </a:p>
        </p:txBody>
      </p:sp>
      <p:sp>
        <p:nvSpPr>
          <p:cNvPr id="2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9971" y="1411720"/>
            <a:ext cx="8534400" cy="457200"/>
          </a:xfrm>
        </p:spPr>
        <p:txBody>
          <a:bodyPr/>
          <a:lstStyle/>
          <a:p>
            <a:r>
              <a:rPr lang="pt-BR" sz="2400" b="0" dirty="0"/>
              <a:t>Decisões esperadas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611" y="2635856"/>
            <a:ext cx="7494984" cy="3096344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pt-BR" sz="1600" dirty="0"/>
              <a:t>Aprovar a qualidade da solução </a:t>
            </a:r>
            <a:r>
              <a:rPr lang="pt-BR" sz="1600" dirty="0" smtClean="0"/>
              <a:t>desenvolvida</a:t>
            </a:r>
            <a:endParaRPr lang="pt-BR" sz="1600" dirty="0"/>
          </a:p>
          <a:p>
            <a:pPr marL="838200" lvl="1" indent="-381000">
              <a:buFontTx/>
              <a:buChar char="•"/>
            </a:pPr>
            <a:r>
              <a:rPr lang="pt-BR" sz="1400" dirty="0"/>
              <a:t>Cobertura dos </a:t>
            </a:r>
            <a:r>
              <a:rPr lang="pt-BR" sz="1400" dirty="0" smtClean="0"/>
              <a:t>necessidades / especificações</a:t>
            </a:r>
            <a:endParaRPr lang="pt-BR" sz="1400" dirty="0"/>
          </a:p>
          <a:p>
            <a:pPr marL="838200" lvl="1" indent="-381000">
              <a:buFontTx/>
              <a:buChar char="•"/>
            </a:pPr>
            <a:r>
              <a:rPr lang="pt-BR" sz="1400" dirty="0"/>
              <a:t>Aderência aos padrões de qualidade e segurança</a:t>
            </a:r>
          </a:p>
          <a:p>
            <a:pPr marL="838200" lvl="1" indent="-381000">
              <a:buFontTx/>
              <a:buChar char="•"/>
            </a:pPr>
            <a:r>
              <a:rPr lang="pt-BR" sz="1400" dirty="0"/>
              <a:t>Impacto dos defeitos residuais</a:t>
            </a:r>
          </a:p>
          <a:p>
            <a:pPr marL="457200" indent="-457200">
              <a:buFontTx/>
              <a:buNone/>
            </a:pPr>
            <a:r>
              <a:rPr lang="pt-BR" sz="1600" dirty="0"/>
              <a:t>Aprovar a Estratégia de </a:t>
            </a:r>
            <a:r>
              <a:rPr lang="pt-BR" sz="1600" dirty="0" smtClean="0"/>
              <a:t>Disponibilização</a:t>
            </a:r>
            <a:endParaRPr lang="pt-BR" sz="1600" dirty="0"/>
          </a:p>
          <a:p>
            <a:pPr marL="457200" indent="-457200">
              <a:buFontTx/>
              <a:buNone/>
            </a:pPr>
            <a:r>
              <a:rPr lang="pt-BR" sz="1600" dirty="0"/>
              <a:t>Aprovar a Estratégia de suporte e manutenção</a:t>
            </a:r>
          </a:p>
          <a:p>
            <a:pPr marL="457200" indent="-457200">
              <a:buFontTx/>
              <a:buNone/>
            </a:pPr>
            <a:r>
              <a:rPr lang="pt-BR" sz="1600" dirty="0"/>
              <a:t>Aprovar a Estratégia de treinamento dos usuários</a:t>
            </a:r>
          </a:p>
          <a:p>
            <a:pPr marL="457200" indent="-457200">
              <a:buFontTx/>
              <a:buNone/>
            </a:pPr>
            <a:r>
              <a:rPr lang="pt-BR" sz="1600" dirty="0"/>
              <a:t>Confirmar que a organização está preparada para realizar a </a:t>
            </a:r>
            <a:r>
              <a:rPr lang="pt-BR" sz="1600" dirty="0" smtClean="0"/>
              <a:t>disponibilização</a:t>
            </a:r>
            <a:endParaRPr lang="pt-BR" sz="1600" dirty="0"/>
          </a:p>
          <a:p>
            <a:pPr marL="838200" lvl="1" indent="-381000">
              <a:buFontTx/>
              <a:buChar char="•"/>
            </a:pPr>
            <a:r>
              <a:rPr lang="pt-BR" sz="1400" dirty="0"/>
              <a:t>Ambiente</a:t>
            </a:r>
          </a:p>
          <a:p>
            <a:pPr marL="838200" lvl="1" indent="-381000">
              <a:buFontTx/>
              <a:buChar char="•"/>
            </a:pPr>
            <a:r>
              <a:rPr lang="pt-BR" sz="1400" dirty="0"/>
              <a:t>Processo de </a:t>
            </a:r>
            <a:r>
              <a:rPr lang="pt-BR" sz="1400" dirty="0" smtClean="0"/>
              <a:t>disponibilização</a:t>
            </a:r>
            <a:endParaRPr lang="pt-BR" sz="1400" dirty="0"/>
          </a:p>
          <a:p>
            <a:pPr marL="838200" lvl="1" indent="-381000">
              <a:buFontTx/>
              <a:buChar char="•"/>
            </a:pPr>
            <a:r>
              <a:rPr lang="pt-BR" sz="1400" dirty="0"/>
              <a:t>Equipe designada</a:t>
            </a:r>
          </a:p>
          <a:p>
            <a:pPr marL="457200" indent="-457200">
              <a:buFont typeface="Wingdings" pitchFamily="2" charset="2"/>
              <a:buNone/>
            </a:pPr>
            <a:endParaRPr lang="pt-BR" sz="1600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315142" y="2060586"/>
            <a:ext cx="8526462" cy="2873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E0E4E9">
                  <a:alpha val="30000"/>
                </a:srgb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B1BCC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/>
          <a:lstStyle/>
          <a:p>
            <a:pPr>
              <a:spcBef>
                <a:spcPct val="35000"/>
              </a:spcBef>
              <a:buClr>
                <a:schemeClr val="tx2"/>
              </a:buClr>
              <a:buFont typeface="Symbol" pitchFamily="18" charset="2"/>
              <a:buNone/>
              <a:tabLst>
                <a:tab pos="5380038" algn="l"/>
              </a:tabLst>
            </a:pPr>
            <a:endParaRPr lang="sv-SE" sz="1000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720029" y="2093923"/>
            <a:ext cx="12906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Parar</a:t>
            </a:r>
            <a:r>
              <a:rPr lang="en-GB" sz="900" dirty="0"/>
              <a:t> o </a:t>
            </a:r>
            <a:r>
              <a:rPr lang="en-GB" sz="900" dirty="0" err="1"/>
              <a:t>projeto</a:t>
            </a:r>
            <a:endParaRPr lang="en-GB" sz="900" dirty="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2112411" y="2098686"/>
            <a:ext cx="12906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Parar</a:t>
            </a:r>
            <a:r>
              <a:rPr lang="en-GB" sz="900" dirty="0"/>
              <a:t> </a:t>
            </a:r>
            <a:r>
              <a:rPr lang="en-GB" sz="900" dirty="0" smtClean="0"/>
              <a:t>a </a:t>
            </a:r>
            <a:r>
              <a:rPr lang="en-GB" sz="900" dirty="0" err="1" smtClean="0"/>
              <a:t>decisão</a:t>
            </a:r>
            <a:endParaRPr lang="en-GB" sz="900" dirty="0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3591334" y="2098686"/>
            <a:ext cx="12906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Desvio</a:t>
            </a:r>
            <a:r>
              <a:rPr lang="en-GB" sz="900" dirty="0"/>
              <a:t> </a:t>
            </a:r>
            <a:r>
              <a:rPr lang="en-GB" sz="900" dirty="0" err="1"/>
              <a:t>aceitável</a:t>
            </a:r>
            <a:endParaRPr lang="en-GB" sz="900" dirty="0"/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5149826" y="2098686"/>
            <a:ext cx="6842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Atendido</a:t>
            </a:r>
            <a:endParaRPr lang="en-GB" sz="900" dirty="0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6251984" y="2084831"/>
            <a:ext cx="11160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Não</a:t>
            </a:r>
            <a:r>
              <a:rPr lang="en-GB" sz="900" dirty="0"/>
              <a:t> </a:t>
            </a:r>
            <a:r>
              <a:rPr lang="en-GB" sz="900" dirty="0" err="1"/>
              <a:t>aplicável</a:t>
            </a:r>
            <a:endParaRPr lang="en-GB" sz="900" dirty="0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7625171" y="2084831"/>
            <a:ext cx="111601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Pendente</a:t>
            </a:r>
            <a:endParaRPr lang="en-GB" sz="900" dirty="0"/>
          </a:p>
        </p:txBody>
      </p:sp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81971" y="2059792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23" y="2070866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6203" y="2070866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0789" y="2070550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4698" y="2059792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68478" y="2070866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10654" y="764704"/>
            <a:ext cx="5107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/>
              <a:t>DD – Decisão de Disponibilização</a:t>
            </a:r>
            <a:endParaRPr lang="pt-BR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A4755-A89F-484C-BD59-BB86A96AD656}" type="slidenum">
              <a:rPr lang="pt-BR"/>
              <a:pPr/>
              <a:t>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38400"/>
            <a:ext cx="8534400" cy="336550"/>
          </a:xfrm>
        </p:spPr>
        <p:txBody>
          <a:bodyPr/>
          <a:lstStyle/>
          <a:p>
            <a:pPr algn="ctr"/>
            <a:r>
              <a:rPr lang="pt-BR" sz="3600" dirty="0"/>
              <a:t>Fim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276600"/>
            <a:ext cx="8534400" cy="1676400"/>
          </a:xfrm>
        </p:spPr>
        <p:txBody>
          <a:bodyPr/>
          <a:lstStyle/>
          <a:p>
            <a:pPr algn="ctr">
              <a:buNone/>
            </a:pPr>
            <a:r>
              <a:rPr lang="pt-BR" dirty="0"/>
              <a:t>Escritório de Projetos de TI</a:t>
            </a:r>
          </a:p>
          <a:p>
            <a:pPr algn="ctr">
              <a:buNone/>
            </a:pPr>
            <a:r>
              <a:rPr lang="pt-BR" dirty="0" smtClean="0">
                <a:hlinkClick r:id="rId3"/>
              </a:rPr>
              <a:t>cgti</a:t>
            </a:r>
            <a:r>
              <a:rPr lang="pt-BR" dirty="0" smtClean="0">
                <a:hlinkClick r:id="rId3"/>
              </a:rPr>
              <a:t>@cultura.gov.br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C54E7-88E2-4179-B38A-A5B48D27422C}" type="slidenum">
              <a:rPr lang="pt-BR"/>
              <a:pPr/>
              <a:t>2</a:t>
            </a:fld>
            <a:endParaRPr lang="pt-BR"/>
          </a:p>
        </p:txBody>
      </p:sp>
      <p:sp>
        <p:nvSpPr>
          <p:cNvPr id="2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2131" name="AutoShape 83"/>
          <p:cNvSpPr>
            <a:spLocks noChangeArrowheads="1"/>
          </p:cNvSpPr>
          <p:nvPr/>
        </p:nvSpPr>
        <p:spPr bwMode="auto">
          <a:xfrm>
            <a:off x="1295400" y="2895600"/>
            <a:ext cx="457200" cy="381000"/>
          </a:xfrm>
          <a:prstGeom prst="diamond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DAP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2137" name="Oval 89"/>
          <p:cNvSpPr>
            <a:spLocks noChangeArrowheads="1"/>
          </p:cNvSpPr>
          <p:nvPr/>
        </p:nvSpPr>
        <p:spPr bwMode="auto">
          <a:xfrm>
            <a:off x="228600" y="2895600"/>
            <a:ext cx="381000" cy="381000"/>
          </a:xfrm>
          <a:prstGeom prst="ellipse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DAV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2132" name="AutoShape 84"/>
          <p:cNvSpPr>
            <a:spLocks noChangeArrowheads="1"/>
          </p:cNvSpPr>
          <p:nvPr/>
        </p:nvSpPr>
        <p:spPr bwMode="auto">
          <a:xfrm>
            <a:off x="2667000" y="2895600"/>
            <a:ext cx="457200" cy="381000"/>
          </a:xfrm>
          <a:prstGeom prst="diamond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DDS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2133" name="AutoShape 85"/>
          <p:cNvSpPr>
            <a:spLocks noChangeArrowheads="1"/>
          </p:cNvSpPr>
          <p:nvPr/>
        </p:nvSpPr>
        <p:spPr bwMode="auto">
          <a:xfrm>
            <a:off x="5010894" y="2895600"/>
            <a:ext cx="457200" cy="381000"/>
          </a:xfrm>
          <a:prstGeom prst="diamond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DV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2134" name="AutoShape 86"/>
          <p:cNvSpPr>
            <a:spLocks noChangeArrowheads="1"/>
          </p:cNvSpPr>
          <p:nvPr/>
        </p:nvSpPr>
        <p:spPr bwMode="auto">
          <a:xfrm>
            <a:off x="6072931" y="2895600"/>
            <a:ext cx="457200" cy="381000"/>
          </a:xfrm>
          <a:prstGeom prst="diamond">
            <a:avLst/>
          </a:prstGeom>
          <a:solidFill>
            <a:srgbClr val="33CC33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DD</a:t>
            </a:r>
            <a:endParaRPr lang="pt-BR" sz="1000" dirty="0"/>
          </a:p>
        </p:txBody>
      </p:sp>
      <p:sp>
        <p:nvSpPr>
          <p:cNvPr id="2135" name="AutoShape 87"/>
          <p:cNvSpPr>
            <a:spLocks noChangeArrowheads="1"/>
          </p:cNvSpPr>
          <p:nvPr/>
        </p:nvSpPr>
        <p:spPr bwMode="auto">
          <a:xfrm>
            <a:off x="7620000" y="2895600"/>
            <a:ext cx="457200" cy="381000"/>
          </a:xfrm>
          <a:prstGeom prst="diamond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DEP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2138" name="Oval 90"/>
          <p:cNvSpPr>
            <a:spLocks noChangeArrowheads="1"/>
          </p:cNvSpPr>
          <p:nvPr/>
        </p:nvSpPr>
        <p:spPr bwMode="auto">
          <a:xfrm>
            <a:off x="8610600" y="2895600"/>
            <a:ext cx="381000" cy="381000"/>
          </a:xfrm>
          <a:prstGeom prst="ellipse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DOC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00200"/>
            <a:ext cx="8534400" cy="457200"/>
          </a:xfrm>
        </p:spPr>
        <p:txBody>
          <a:bodyPr/>
          <a:lstStyle/>
          <a:p>
            <a:pPr algn="ctr"/>
            <a:r>
              <a:rPr lang="pt-BR"/>
              <a:t>Metodologia de Gerenciamento de Projetos</a:t>
            </a:r>
          </a:p>
        </p:txBody>
      </p:sp>
      <p:sp>
        <p:nvSpPr>
          <p:cNvPr id="2103" name="Rectangle 55"/>
          <p:cNvSpPr>
            <a:spLocks noChangeArrowheads="1"/>
          </p:cNvSpPr>
          <p:nvPr/>
        </p:nvSpPr>
        <p:spPr bwMode="auto">
          <a:xfrm>
            <a:off x="1524000" y="3327400"/>
            <a:ext cx="6324600" cy="101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 sz="2400"/>
          </a:p>
        </p:txBody>
      </p:sp>
      <p:sp>
        <p:nvSpPr>
          <p:cNvPr id="2105" name="Line 57"/>
          <p:cNvSpPr>
            <a:spLocks noChangeShapeType="1"/>
          </p:cNvSpPr>
          <p:nvPr/>
        </p:nvSpPr>
        <p:spPr bwMode="auto">
          <a:xfrm>
            <a:off x="381000" y="35052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13" name="Line 65"/>
          <p:cNvSpPr>
            <a:spLocks noChangeShapeType="1"/>
          </p:cNvSpPr>
          <p:nvPr/>
        </p:nvSpPr>
        <p:spPr bwMode="auto">
          <a:xfrm>
            <a:off x="1524000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15" name="Line 67"/>
          <p:cNvSpPr>
            <a:spLocks noChangeShapeType="1"/>
          </p:cNvSpPr>
          <p:nvPr/>
        </p:nvSpPr>
        <p:spPr bwMode="auto">
          <a:xfrm>
            <a:off x="2895600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19" name="Line 71"/>
          <p:cNvSpPr>
            <a:spLocks noChangeShapeType="1"/>
          </p:cNvSpPr>
          <p:nvPr/>
        </p:nvSpPr>
        <p:spPr bwMode="auto">
          <a:xfrm>
            <a:off x="5220072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23" name="Line 75"/>
          <p:cNvSpPr>
            <a:spLocks noChangeShapeType="1"/>
          </p:cNvSpPr>
          <p:nvPr/>
        </p:nvSpPr>
        <p:spPr bwMode="auto">
          <a:xfrm>
            <a:off x="6300192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25" name="Line 77"/>
          <p:cNvSpPr>
            <a:spLocks noChangeShapeType="1"/>
          </p:cNvSpPr>
          <p:nvPr/>
        </p:nvSpPr>
        <p:spPr bwMode="auto">
          <a:xfrm>
            <a:off x="7848600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27" name="Line 79"/>
          <p:cNvSpPr>
            <a:spLocks noChangeShapeType="1"/>
          </p:cNvSpPr>
          <p:nvPr/>
        </p:nvSpPr>
        <p:spPr bwMode="auto">
          <a:xfrm>
            <a:off x="8839200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06" name="Rectangle 58"/>
          <p:cNvSpPr>
            <a:spLocks noChangeArrowheads="1"/>
          </p:cNvSpPr>
          <p:nvPr/>
        </p:nvSpPr>
        <p:spPr bwMode="auto">
          <a:xfrm>
            <a:off x="381000" y="3581400"/>
            <a:ext cx="1143000" cy="311150"/>
          </a:xfrm>
          <a:prstGeom prst="rect">
            <a:avLst/>
          </a:prstGeom>
          <a:solidFill>
            <a:srgbClr val="EAEAEA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dirty="0" err="1">
                <a:solidFill>
                  <a:srgbClr val="B2B2B2"/>
                </a:solidFill>
              </a:rPr>
              <a:t>Pré-projeto</a:t>
            </a:r>
            <a:endParaRPr lang="en-GB" sz="1100" dirty="0">
              <a:solidFill>
                <a:srgbClr val="B2B2B2"/>
              </a:solidFill>
            </a:endParaRPr>
          </a:p>
        </p:txBody>
      </p:sp>
      <p:sp>
        <p:nvSpPr>
          <p:cNvPr id="2107" name="Rectangle 59"/>
          <p:cNvSpPr>
            <a:spLocks noChangeArrowheads="1"/>
          </p:cNvSpPr>
          <p:nvPr/>
        </p:nvSpPr>
        <p:spPr bwMode="auto">
          <a:xfrm>
            <a:off x="1524000" y="3962400"/>
            <a:ext cx="1371600" cy="311150"/>
          </a:xfrm>
          <a:prstGeom prst="rect">
            <a:avLst/>
          </a:prstGeom>
          <a:solidFill>
            <a:srgbClr val="EAEAEA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dirty="0" err="1" smtClean="0">
                <a:solidFill>
                  <a:srgbClr val="B2B2B2"/>
                </a:solidFill>
              </a:rPr>
              <a:t>Planejamento</a:t>
            </a:r>
            <a:endParaRPr lang="en-GB" sz="1100" dirty="0">
              <a:solidFill>
                <a:srgbClr val="B2B2B2"/>
              </a:solidFill>
            </a:endParaRPr>
          </a:p>
        </p:txBody>
      </p:sp>
      <p:sp>
        <p:nvSpPr>
          <p:cNvPr id="2108" name="Rectangle 60"/>
          <p:cNvSpPr>
            <a:spLocks noChangeArrowheads="1"/>
          </p:cNvSpPr>
          <p:nvPr/>
        </p:nvSpPr>
        <p:spPr bwMode="auto">
          <a:xfrm>
            <a:off x="2895600" y="4343400"/>
            <a:ext cx="2324472" cy="311150"/>
          </a:xfrm>
          <a:prstGeom prst="rect">
            <a:avLst/>
          </a:prstGeom>
          <a:solidFill>
            <a:srgbClr val="EAEAEA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dirty="0" err="1" smtClean="0">
                <a:solidFill>
                  <a:srgbClr val="B2B2B2"/>
                </a:solidFill>
              </a:rPr>
              <a:t>Desenvolvimento</a:t>
            </a:r>
            <a:r>
              <a:rPr lang="en-GB" sz="1100" dirty="0" smtClean="0">
                <a:solidFill>
                  <a:srgbClr val="B2B2B2"/>
                </a:solidFill>
              </a:rPr>
              <a:t> da </a:t>
            </a:r>
            <a:r>
              <a:rPr lang="en-GB" sz="1100" dirty="0" err="1" smtClean="0">
                <a:solidFill>
                  <a:srgbClr val="B2B2B2"/>
                </a:solidFill>
              </a:rPr>
              <a:t>Solução</a:t>
            </a:r>
            <a:endParaRPr lang="en-GB" sz="1100" dirty="0">
              <a:solidFill>
                <a:srgbClr val="B2B2B2"/>
              </a:solidFill>
            </a:endParaRPr>
          </a:p>
        </p:txBody>
      </p:sp>
      <p:sp>
        <p:nvSpPr>
          <p:cNvPr id="2109" name="Rectangle 61"/>
          <p:cNvSpPr>
            <a:spLocks noChangeArrowheads="1"/>
          </p:cNvSpPr>
          <p:nvPr/>
        </p:nvSpPr>
        <p:spPr bwMode="auto">
          <a:xfrm>
            <a:off x="5239494" y="4724400"/>
            <a:ext cx="1062037" cy="311150"/>
          </a:xfrm>
          <a:prstGeom prst="rect">
            <a:avLst/>
          </a:prstGeom>
          <a:solidFill>
            <a:srgbClr val="33CC33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b="1" dirty="0" err="1" smtClean="0"/>
              <a:t>Validação</a:t>
            </a:r>
            <a:endParaRPr lang="en-GB" sz="1100" b="1" dirty="0"/>
          </a:p>
        </p:txBody>
      </p:sp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6301531" y="5105400"/>
            <a:ext cx="1547069" cy="311150"/>
          </a:xfrm>
          <a:prstGeom prst="rect">
            <a:avLst/>
          </a:prstGeom>
          <a:solidFill>
            <a:srgbClr val="EAEAEA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dirty="0" err="1" smtClean="0">
                <a:solidFill>
                  <a:srgbClr val="B2B2B2"/>
                </a:solidFill>
              </a:rPr>
              <a:t>Disponibilização</a:t>
            </a:r>
            <a:endParaRPr lang="en-GB" sz="1100" dirty="0">
              <a:solidFill>
                <a:srgbClr val="B2B2B2"/>
              </a:solidFill>
            </a:endParaRPr>
          </a:p>
        </p:txBody>
      </p:sp>
      <p:sp>
        <p:nvSpPr>
          <p:cNvPr id="2111" name="Rectangle 63"/>
          <p:cNvSpPr>
            <a:spLocks noChangeArrowheads="1"/>
          </p:cNvSpPr>
          <p:nvPr/>
        </p:nvSpPr>
        <p:spPr bwMode="auto">
          <a:xfrm>
            <a:off x="7848600" y="5486400"/>
            <a:ext cx="990600" cy="609600"/>
          </a:xfrm>
          <a:prstGeom prst="rect">
            <a:avLst/>
          </a:prstGeom>
          <a:solidFill>
            <a:srgbClr val="EAEAEA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dirty="0" err="1">
                <a:solidFill>
                  <a:srgbClr val="B2B2B2"/>
                </a:solidFill>
              </a:rPr>
              <a:t>Operação</a:t>
            </a:r>
            <a:r>
              <a:rPr lang="en-GB" sz="1100" dirty="0">
                <a:solidFill>
                  <a:srgbClr val="B2B2B2"/>
                </a:solidFill>
              </a:rPr>
              <a:t> </a:t>
            </a:r>
            <a:r>
              <a:rPr lang="en-GB" sz="1100" dirty="0" err="1">
                <a:solidFill>
                  <a:srgbClr val="B2B2B2"/>
                </a:solidFill>
              </a:rPr>
              <a:t>Assistida</a:t>
            </a:r>
            <a:endParaRPr lang="en-GB" sz="1100" dirty="0">
              <a:solidFill>
                <a:srgbClr val="B2B2B2"/>
              </a:solidFill>
            </a:endParaRPr>
          </a:p>
        </p:txBody>
      </p:sp>
      <p:sp>
        <p:nvSpPr>
          <p:cNvPr id="2128" name="Rectangle 80"/>
          <p:cNvSpPr>
            <a:spLocks noChangeArrowheads="1"/>
          </p:cNvSpPr>
          <p:nvPr/>
        </p:nvSpPr>
        <p:spPr bwMode="auto">
          <a:xfrm>
            <a:off x="381000" y="3327400"/>
            <a:ext cx="1143000" cy="10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 sz="2400"/>
          </a:p>
        </p:txBody>
      </p:sp>
      <p:sp>
        <p:nvSpPr>
          <p:cNvPr id="2129" name="Rectangle 81"/>
          <p:cNvSpPr>
            <a:spLocks noChangeArrowheads="1"/>
          </p:cNvSpPr>
          <p:nvPr/>
        </p:nvSpPr>
        <p:spPr bwMode="auto">
          <a:xfrm>
            <a:off x="7848600" y="3327400"/>
            <a:ext cx="990600" cy="10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F71E4-86A2-4A03-A9E5-CA0322B25A27}" type="slidenum">
              <a:rPr lang="pt-BR"/>
              <a:pPr/>
              <a:t>3</a:t>
            </a:fld>
            <a:endParaRPr lang="pt-BR"/>
          </a:p>
        </p:txBody>
      </p:sp>
      <p:sp>
        <p:nvSpPr>
          <p:cNvPr id="12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15401" name="Rectangle 1065"/>
          <p:cNvSpPr>
            <a:spLocks noGrp="1" noChangeArrowheads="1"/>
          </p:cNvSpPr>
          <p:nvPr>
            <p:ph type="title"/>
          </p:nvPr>
        </p:nvSpPr>
        <p:spPr>
          <a:xfrm>
            <a:off x="304800" y="800100"/>
            <a:ext cx="8534400" cy="457200"/>
          </a:xfrm>
          <a:noFill/>
          <a:ln/>
        </p:spPr>
        <p:txBody>
          <a:bodyPr/>
          <a:lstStyle/>
          <a:p>
            <a:r>
              <a:rPr lang="pt-BR" sz="2000" dirty="0" smtClean="0"/>
              <a:t>DD </a:t>
            </a:r>
            <a:r>
              <a:rPr lang="pt-BR" sz="2000" dirty="0"/>
              <a:t>– </a:t>
            </a:r>
            <a:r>
              <a:rPr lang="pt-BR" sz="2000" dirty="0" smtClean="0"/>
              <a:t>Decisão de Disponibilização</a:t>
            </a:r>
            <a:endParaRPr lang="pt-BR" sz="2000" dirty="0"/>
          </a:p>
        </p:txBody>
      </p:sp>
      <p:sp>
        <p:nvSpPr>
          <p:cNvPr id="15402" name="Rectangle 1066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636912"/>
            <a:ext cx="4191000" cy="3459088"/>
          </a:xfrm>
          <a:noFill/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pt-BR" sz="1400" dirty="0"/>
              <a:t>Objetivos de negócio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Visão (refinada)</a:t>
            </a:r>
          </a:p>
          <a:p>
            <a:pPr marL="381000" indent="-381000">
              <a:lnSpc>
                <a:spcPct val="90000"/>
              </a:lnSpc>
            </a:pPr>
            <a:r>
              <a:rPr lang="pt-BR" sz="1400" dirty="0"/>
              <a:t>Solução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Resultados da disponibilização</a:t>
            </a:r>
          </a:p>
          <a:p>
            <a:pPr marL="1200150" lvl="2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 da migração</a:t>
            </a:r>
          </a:p>
          <a:p>
            <a:pPr marL="1200150" lvl="2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 da transição</a:t>
            </a:r>
          </a:p>
          <a:p>
            <a:pPr marL="1200150" lvl="2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 dos treinamentos dos usuários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Estrutura de suporte e manutenção (refinada)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defeitos residuais</a:t>
            </a:r>
          </a:p>
          <a:p>
            <a:pPr marL="381000" indent="-381000">
              <a:lnSpc>
                <a:spcPct val="90000"/>
              </a:lnSpc>
            </a:pPr>
            <a:r>
              <a:rPr lang="pt-BR" sz="1400" dirty="0"/>
              <a:t>Gestão de projetos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Cronograma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Orçamento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Lista de riscos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Lista de interessados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Lições aprendidas (final)</a:t>
            </a:r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pt-BR" sz="1400" dirty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400" dirty="0"/>
          </a:p>
        </p:txBody>
      </p:sp>
      <p:sp>
        <p:nvSpPr>
          <p:cNvPr id="15403" name="Rectangle 1067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636912"/>
            <a:ext cx="4191000" cy="3459088"/>
          </a:xfrm>
          <a:noFill/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1400" dirty="0"/>
              <a:t>Aprovar a qualidade da solução desenvolvida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Cobertura das necessidades / especificação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Aderência aos padrões de qualidade e segurança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Impacto dos defeitos residuais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a Estratégia de disponibilização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a Estratégia de suporte e manutenção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a Estratégia de treinamento dos usuários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Confirmar que a organização está preparada para realizar a disponibilização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Ambiente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Processo de disponibilização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Equipe designada</a:t>
            </a:r>
          </a:p>
        </p:txBody>
      </p:sp>
      <p:sp>
        <p:nvSpPr>
          <p:cNvPr id="15404" name="Rectangle 1068"/>
          <p:cNvSpPr>
            <a:spLocks noChangeArrowheads="1"/>
          </p:cNvSpPr>
          <p:nvPr/>
        </p:nvSpPr>
        <p:spPr bwMode="auto">
          <a:xfrm>
            <a:off x="304800" y="2251868"/>
            <a:ext cx="4191000" cy="296863"/>
          </a:xfrm>
          <a:prstGeom prst="rect">
            <a:avLst/>
          </a:prstGeom>
          <a:solidFill>
            <a:srgbClr val="FFCC66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Produtos</a:t>
            </a:r>
          </a:p>
        </p:txBody>
      </p:sp>
      <p:sp>
        <p:nvSpPr>
          <p:cNvPr id="15405" name="Rectangle 1069"/>
          <p:cNvSpPr>
            <a:spLocks noChangeArrowheads="1"/>
          </p:cNvSpPr>
          <p:nvPr/>
        </p:nvSpPr>
        <p:spPr bwMode="auto">
          <a:xfrm>
            <a:off x="4641776" y="2251867"/>
            <a:ext cx="4191000" cy="296863"/>
          </a:xfrm>
          <a:prstGeom prst="rect">
            <a:avLst/>
          </a:prstGeom>
          <a:solidFill>
            <a:srgbClr val="CCFFCC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Decisões</a:t>
            </a:r>
          </a:p>
        </p:txBody>
      </p:sp>
      <p:sp>
        <p:nvSpPr>
          <p:cNvPr id="15406" name="Rectangle 1070"/>
          <p:cNvSpPr>
            <a:spLocks noChangeArrowheads="1"/>
          </p:cNvSpPr>
          <p:nvPr/>
        </p:nvSpPr>
        <p:spPr bwMode="auto">
          <a:xfrm>
            <a:off x="298376" y="1407468"/>
            <a:ext cx="8534400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i="1" dirty="0"/>
              <a:t>Avaliar se a solução técnica está pronta para </a:t>
            </a:r>
            <a:r>
              <a:rPr lang="pt-BR" sz="1600" i="1" dirty="0" smtClean="0"/>
              <a:t>disponibilização </a:t>
            </a:r>
            <a:r>
              <a:rPr lang="pt-BR" sz="1600" i="1" dirty="0"/>
              <a:t>e se a organização está preparada para recebê-la.</a:t>
            </a:r>
          </a:p>
        </p:txBody>
      </p:sp>
      <p:sp>
        <p:nvSpPr>
          <p:cNvPr id="15407" name="Rectangle 1071"/>
          <p:cNvSpPr>
            <a:spLocks noChangeArrowheads="1"/>
          </p:cNvSpPr>
          <p:nvPr/>
        </p:nvSpPr>
        <p:spPr bwMode="auto">
          <a:xfrm>
            <a:off x="7162800" y="869950"/>
            <a:ext cx="1676400" cy="311150"/>
          </a:xfrm>
          <a:prstGeom prst="rect">
            <a:avLst/>
          </a:prstGeom>
          <a:solidFill>
            <a:srgbClr val="CCEC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r" eaLnBrk="0" hangingPunct="0"/>
            <a:r>
              <a:rPr lang="en-GB" sz="1200" b="1" dirty="0" err="1" smtClean="0"/>
              <a:t>Disponibilização</a:t>
            </a:r>
            <a:endParaRPr lang="en-GB" sz="1200" b="1" dirty="0"/>
          </a:p>
        </p:txBody>
      </p:sp>
      <p:sp>
        <p:nvSpPr>
          <p:cNvPr id="15408" name="Rectangle 1072"/>
          <p:cNvSpPr>
            <a:spLocks noChangeArrowheads="1"/>
          </p:cNvSpPr>
          <p:nvPr/>
        </p:nvSpPr>
        <p:spPr bwMode="auto">
          <a:xfrm>
            <a:off x="5548858" y="869950"/>
            <a:ext cx="1439863" cy="311150"/>
          </a:xfrm>
          <a:prstGeom prst="rect">
            <a:avLst/>
          </a:prstGeom>
          <a:solidFill>
            <a:srgbClr val="33CC33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GB" sz="1200" b="1" dirty="0" err="1" smtClean="0"/>
              <a:t>Validação</a:t>
            </a:r>
            <a:endParaRPr lang="en-GB" sz="1200" b="1" dirty="0"/>
          </a:p>
        </p:txBody>
      </p:sp>
      <p:sp>
        <p:nvSpPr>
          <p:cNvPr id="15409" name="AutoShape 1073"/>
          <p:cNvSpPr>
            <a:spLocks noChangeArrowheads="1"/>
          </p:cNvSpPr>
          <p:nvPr/>
        </p:nvSpPr>
        <p:spPr bwMode="auto">
          <a:xfrm>
            <a:off x="6705600" y="739775"/>
            <a:ext cx="685800" cy="571500"/>
          </a:xfrm>
          <a:prstGeom prst="diamond">
            <a:avLst/>
          </a:prstGeom>
          <a:solidFill>
            <a:srgbClr val="00CC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smtClean="0"/>
              <a:t>DD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C8BAA-97BB-49C0-B9FA-44F89ADEBB37}" type="slidenum">
              <a:rPr lang="pt-BR"/>
              <a:pPr/>
              <a:t>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534400" cy="457200"/>
          </a:xfrm>
        </p:spPr>
        <p:txBody>
          <a:bodyPr/>
          <a:lstStyle/>
          <a:p>
            <a:r>
              <a:rPr lang="pt-BR" dirty="0"/>
              <a:t>Escopo e </a:t>
            </a:r>
            <a:r>
              <a:rPr lang="pt-BR" dirty="0" smtClean="0"/>
              <a:t>limitações (refinados)</a:t>
            </a:r>
            <a:endParaRPr lang="pt-BR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0768"/>
            <a:ext cx="8534400" cy="475523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7412" name="WordArt 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2B2B2"/>
                </a:solidFill>
                <a:latin typeface="Arial Black"/>
              </a:rPr>
              <a:t>Opcional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C8BAA-97BB-49C0-B9FA-44F89ADEBB37}" type="slidenum">
              <a:rPr lang="pt-BR"/>
              <a:pPr/>
              <a:t>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534400" cy="457200"/>
          </a:xfrm>
        </p:spPr>
        <p:txBody>
          <a:bodyPr/>
          <a:lstStyle/>
          <a:p>
            <a:r>
              <a:rPr lang="pt-BR" dirty="0" smtClean="0"/>
              <a:t>Mudanças no escopo desde a última decisão</a:t>
            </a:r>
            <a:endParaRPr lang="pt-BR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0768"/>
            <a:ext cx="8534400" cy="475523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7412" name="WordArt 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2B2B2"/>
                </a:solidFill>
                <a:latin typeface="Arial Black"/>
              </a:rPr>
              <a:t>Opcional</a:t>
            </a:r>
          </a:p>
        </p:txBody>
      </p:sp>
    </p:spTree>
    <p:extLst>
      <p:ext uri="{BB962C8B-B14F-4D97-AF65-F5344CB8AC3E}">
        <p14:creationId xmlns:p14="http://schemas.microsoft.com/office/powerpoint/2010/main" xmlns="" val="56496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489AF-FB85-4961-A1EB-3B75C2C51401}" type="slidenum">
              <a:rPr lang="pt-BR"/>
              <a:pPr/>
              <a:t>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da </a:t>
            </a:r>
            <a:r>
              <a:rPr lang="pt-BR" dirty="0" smtClean="0"/>
              <a:t>validação</a:t>
            </a:r>
            <a:endParaRPr lang="pt-BR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Resultados de Testes e </a:t>
            </a:r>
            <a:r>
              <a:rPr lang="pt-BR" dirty="0" smtClean="0"/>
              <a:t>Validação</a:t>
            </a:r>
            <a:endParaRPr lang="pt-BR" dirty="0"/>
          </a:p>
          <a:p>
            <a:pPr lvl="1"/>
            <a:r>
              <a:rPr lang="pt-BR" dirty="0"/>
              <a:t>37 problemas encontrados</a:t>
            </a:r>
          </a:p>
          <a:p>
            <a:pPr lvl="2"/>
            <a:r>
              <a:rPr lang="pt-BR" dirty="0"/>
              <a:t>31 resolvidos/validados</a:t>
            </a:r>
          </a:p>
          <a:p>
            <a:pPr lvl="2"/>
            <a:r>
              <a:rPr lang="pt-BR" dirty="0"/>
              <a:t>6 cancelados</a:t>
            </a:r>
          </a:p>
          <a:p>
            <a:pPr lvl="2"/>
            <a:r>
              <a:rPr lang="pt-BR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problemas residuais</a:t>
            </a:r>
          </a:p>
          <a:p>
            <a:pPr lvl="1"/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  <p:sp>
        <p:nvSpPr>
          <p:cNvPr id="41988" name="WordArt 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489AF-FB85-4961-A1EB-3B75C2C51401}" type="slidenum">
              <a:rPr lang="pt-BR"/>
              <a:pPr/>
              <a:t>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disponibilização (refinada)</a:t>
            </a:r>
            <a:endParaRPr lang="pt-BR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  <p:sp>
        <p:nvSpPr>
          <p:cNvPr id="41988" name="WordArt 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auto">
          <a:xfrm>
            <a:off x="6804248" y="1770018"/>
            <a:ext cx="2112640" cy="936104"/>
          </a:xfrm>
          <a:prstGeom prst="wedgeRoundRectCallout">
            <a:avLst>
              <a:gd name="adj1" fmla="val -47009"/>
              <a:gd name="adj2" fmla="val 142884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000" b="1" dirty="0" smtClean="0">
                <a:solidFill>
                  <a:srgbClr val="FF0000"/>
                </a:solidFill>
              </a:rPr>
              <a:t>IMPORTANTE</a:t>
            </a:r>
            <a:r>
              <a:rPr lang="pt-BR" sz="1000" b="1" dirty="0" smtClean="0"/>
              <a:t>: Para o caso de sistemas de informação, é necessário negociar com a equipe de </a:t>
            </a:r>
            <a:r>
              <a:rPr lang="pt-BR" sz="1000" b="1" dirty="0" err="1" smtClean="0"/>
              <a:t>infra-estrutura</a:t>
            </a:r>
            <a:r>
              <a:rPr lang="pt-BR" sz="1000" b="1" dirty="0" smtClean="0"/>
              <a:t>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xmlns="" val="404274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D7F3A-ABD0-4A11-BB98-12943E23096B}" type="slidenum">
              <a:rPr lang="pt-BR"/>
              <a:pPr/>
              <a:t>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de </a:t>
            </a:r>
            <a:r>
              <a:rPr lang="pt-BR" dirty="0" smtClean="0"/>
              <a:t>migração</a:t>
            </a:r>
            <a:endParaRPr lang="pt-BR" dirty="0"/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Migração de tabelas do SIEST para SIOP produção</a:t>
            </a:r>
          </a:p>
          <a:p>
            <a:pPr lvl="1">
              <a:lnSpc>
                <a:spcPct val="90000"/>
              </a:lnSpc>
            </a:pPr>
            <a:r>
              <a:rPr lang="pt-BR" sz="1400"/>
              <a:t>Realizada em 20/07/11</a:t>
            </a:r>
          </a:p>
          <a:p>
            <a:pPr lvl="1">
              <a:lnSpc>
                <a:spcPct val="90000"/>
              </a:lnSpc>
            </a:pPr>
            <a:r>
              <a:rPr lang="pt-BR" sz="1400"/>
              <a:t>TGI0FFII </a:t>
            </a:r>
            <a:r>
              <a:rPr lang="pt-BR" sz="1400">
                <a:sym typeface="Wingdings" pitchFamily="2" charset="2"/>
              </a:rPr>
              <a:t> </a:t>
            </a:r>
            <a:r>
              <a:rPr lang="pt-BR" sz="1400"/>
              <a:t>ValorNaturezaReceitaOrgao</a:t>
            </a:r>
          </a:p>
          <a:p>
            <a:pPr lvl="1">
              <a:lnSpc>
                <a:spcPct val="90000"/>
              </a:lnSpc>
            </a:pPr>
            <a:r>
              <a:rPr lang="pt-BR" sz="1400"/>
              <a:t>TGI0FFDD </a:t>
            </a:r>
            <a:r>
              <a:rPr lang="pt-BR" sz="1400">
                <a:sym typeface="Wingdings" pitchFamily="2" charset="2"/>
              </a:rPr>
              <a:t> </a:t>
            </a:r>
            <a:r>
              <a:rPr lang="pt-BR" sz="1400"/>
              <a:t>FisicoMensalInvestimento</a:t>
            </a:r>
          </a:p>
          <a:p>
            <a:pPr lvl="1">
              <a:lnSpc>
                <a:spcPct val="90000"/>
              </a:lnSpc>
            </a:pPr>
            <a:r>
              <a:rPr lang="pt-BR" sz="1400"/>
              <a:t>TGP0CORU </a:t>
            </a:r>
            <a:r>
              <a:rPr lang="pt-BR" sz="1400">
                <a:sym typeface="Wingdings" pitchFamily="2" charset="2"/>
              </a:rPr>
              <a:t> </a:t>
            </a:r>
            <a:r>
              <a:rPr lang="pt-BR" sz="1400"/>
              <a:t>EmpresaOrgao</a:t>
            </a:r>
          </a:p>
          <a:p>
            <a:pPr lvl="1">
              <a:lnSpc>
                <a:spcPct val="90000"/>
              </a:lnSpc>
            </a:pPr>
            <a:r>
              <a:rPr lang="pt-BR" sz="1400"/>
              <a:t>TGP0VPDG </a:t>
            </a:r>
            <a:r>
              <a:rPr lang="pt-BR" sz="1400">
                <a:sym typeface="Wingdings" pitchFamily="2" charset="2"/>
              </a:rPr>
              <a:t> </a:t>
            </a:r>
            <a:r>
              <a:rPr lang="pt-BR" sz="1400"/>
              <a:t> PlanoDispendioGlobal</a:t>
            </a:r>
          </a:p>
          <a:p>
            <a:pPr lvl="1">
              <a:lnSpc>
                <a:spcPct val="90000"/>
              </a:lnSpc>
            </a:pPr>
            <a:r>
              <a:rPr lang="pt-BR" sz="1400"/>
              <a:t>TGW0IDES </a:t>
            </a:r>
            <a:r>
              <a:rPr lang="pt-BR" sz="1400">
                <a:sym typeface="Wingdings" pitchFamily="2" charset="2"/>
              </a:rPr>
              <a:t> EmpresaEstatal</a:t>
            </a:r>
            <a:endParaRPr lang="pt-BR" sz="1400" u="sng"/>
          </a:p>
          <a:p>
            <a:pPr>
              <a:lnSpc>
                <a:spcPct val="90000"/>
              </a:lnSpc>
            </a:pPr>
            <a:r>
              <a:rPr lang="pt-BR"/>
              <a:t>Migração de créditos do SIDOR para SIOP produção</a:t>
            </a:r>
          </a:p>
          <a:p>
            <a:pPr lvl="1">
              <a:lnSpc>
                <a:spcPct val="90000"/>
              </a:lnSpc>
            </a:pPr>
            <a:r>
              <a:rPr lang="pt-BR" sz="1400"/>
              <a:t>Primeira migração realizada em 20/07/11</a:t>
            </a:r>
          </a:p>
          <a:p>
            <a:pPr lvl="2">
              <a:lnSpc>
                <a:spcPct val="90000"/>
              </a:lnSpc>
            </a:pPr>
            <a:r>
              <a:rPr lang="pt-BR" sz="1400"/>
              <a:t>94 pedidos de alteração orçamentária em andamento ou efetivados.</a:t>
            </a:r>
          </a:p>
          <a:p>
            <a:pPr lvl="1">
              <a:lnSpc>
                <a:spcPct val="90000"/>
              </a:lnSpc>
            </a:pPr>
            <a:r>
              <a:rPr lang="pt-BR" sz="1800" u="sng">
                <a:solidFill>
                  <a:srgbClr val="FF0000"/>
                </a:solidFill>
              </a:rPr>
              <a:t>Nova migração será realizada entre 16/12 a 20/12/11</a:t>
            </a:r>
          </a:p>
          <a:p>
            <a:pPr lvl="2">
              <a:lnSpc>
                <a:spcPct val="90000"/>
              </a:lnSpc>
            </a:pPr>
            <a:r>
              <a:rPr lang="pt-BR" sz="1600"/>
              <a:t>Migração após o fechamento de janela para Alterações Orçamentárias (15/12)</a:t>
            </a:r>
          </a:p>
          <a:p>
            <a:pPr lvl="2">
              <a:lnSpc>
                <a:spcPct val="90000"/>
              </a:lnSpc>
            </a:pPr>
            <a:r>
              <a:rPr lang="pt-BR" sz="1600"/>
              <a:t>Para permitir a consolidação de créditos não aprovados no CN em Medida Provisória</a:t>
            </a:r>
          </a:p>
          <a:p>
            <a:pPr lvl="2">
              <a:lnSpc>
                <a:spcPct val="90000"/>
              </a:lnSpc>
            </a:pPr>
            <a:r>
              <a:rPr lang="pt-BR" sz="1600"/>
              <a:t>Alteração na rotina de migração é necessária para não duplicar créditos já importados e manter créditos cadastrados no SIOP</a:t>
            </a:r>
            <a:r>
              <a:rPr lang="pt-BR" sz="16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2B2B2"/>
                </a:solidFill>
                <a:latin typeface="Arial Black"/>
              </a:rPr>
              <a:t>Opcional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11BA4-FA28-43FF-90CB-6E396F6D3DED}" type="slidenum">
              <a:rPr lang="pt-BR"/>
              <a:pPr/>
              <a:t>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de </a:t>
            </a:r>
            <a:r>
              <a:rPr lang="pt-BR" dirty="0" smtClean="0"/>
              <a:t>transição</a:t>
            </a:r>
            <a:endParaRPr lang="pt-BR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err="1"/>
              <a:t>UOs</a:t>
            </a:r>
            <a:r>
              <a:rPr lang="pt-BR" dirty="0"/>
              <a:t> realizarão </a:t>
            </a:r>
            <a:r>
              <a:rPr lang="pt-BR" dirty="0" smtClean="0"/>
              <a:t>validação </a:t>
            </a:r>
            <a:r>
              <a:rPr lang="pt-BR" dirty="0"/>
              <a:t>no ambiente até 15/10/11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DEST controlará as empresas e usuários envolvidos no teste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Ambiente de </a:t>
            </a:r>
            <a:r>
              <a:rPr lang="pt-BR" dirty="0" smtClean="0"/>
              <a:t>Validação </a:t>
            </a:r>
            <a:r>
              <a:rPr lang="pt-BR" dirty="0"/>
              <a:t>precisa ser estabelecido</a:t>
            </a:r>
          </a:p>
          <a:p>
            <a:pPr>
              <a:lnSpc>
                <a:spcPct val="90000"/>
              </a:lnSpc>
            </a:pPr>
            <a:r>
              <a:rPr lang="pt-BR" dirty="0"/>
              <a:t>Será realizada a operação em paralelo até 20/12/11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No SIOP </a:t>
            </a:r>
          </a:p>
          <a:p>
            <a:pPr lvl="2">
              <a:lnSpc>
                <a:spcPct val="90000"/>
              </a:lnSpc>
            </a:pPr>
            <a:r>
              <a:rPr lang="pt-BR" u="sng" dirty="0">
                <a:solidFill>
                  <a:srgbClr val="FF0000"/>
                </a:solidFill>
              </a:rPr>
              <a:t>Apenas para créditos especiais</a:t>
            </a:r>
            <a:r>
              <a:rPr lang="pt-BR" dirty="0"/>
              <a:t> (tipo 200) e para as </a:t>
            </a:r>
            <a:r>
              <a:rPr lang="pt-BR" dirty="0" err="1"/>
              <a:t>UOs</a:t>
            </a:r>
            <a:r>
              <a:rPr lang="pt-BR" dirty="0"/>
              <a:t>:</a:t>
            </a:r>
          </a:p>
          <a:p>
            <a:pPr lvl="3">
              <a:lnSpc>
                <a:spcPct val="90000"/>
              </a:lnSpc>
            </a:pPr>
            <a:r>
              <a:rPr lang="pt-BR" sz="1400" dirty="0"/>
              <a:t>Grupo Petrobrás (32230 - "PETROBRAS“, 32242 - "PETROQUISA“, 32282 - "PNBV“, 32308 - "TAG“, 32349 - "INNOVA“, 32351 - "GBD”)</a:t>
            </a:r>
          </a:p>
          <a:p>
            <a:pPr lvl="3">
              <a:lnSpc>
                <a:spcPct val="90000"/>
              </a:lnSpc>
            </a:pPr>
            <a:r>
              <a:rPr lang="pt-BR" sz="1400" dirty="0"/>
              <a:t>Grupo </a:t>
            </a:r>
            <a:r>
              <a:rPr lang="pt-BR" sz="1400" dirty="0" err="1"/>
              <a:t>EletroSul</a:t>
            </a:r>
            <a:r>
              <a:rPr lang="pt-BR" sz="1400" dirty="0"/>
              <a:t> (32348 - "RS ENERGIA“)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No SIDOR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Todos os outros tipos de crédito e </a:t>
            </a:r>
            <a:r>
              <a:rPr lang="pt-BR" dirty="0" err="1"/>
              <a:t>UOs</a:t>
            </a:r>
            <a:endParaRPr lang="pt-BR" dirty="0"/>
          </a:p>
          <a:p>
            <a:pPr>
              <a:lnSpc>
                <a:spcPct val="90000"/>
              </a:lnSpc>
            </a:pPr>
            <a:r>
              <a:rPr lang="pt-BR" dirty="0"/>
              <a:t>A partir de 20/12/11 somente SIOP estará operacional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Fechado acesso à Alterações Orçamentárias no SIDOR</a:t>
            </a:r>
          </a:p>
          <a:p>
            <a:pPr lvl="2">
              <a:lnSpc>
                <a:spcPct val="90000"/>
              </a:lnSpc>
            </a:pPr>
            <a:endParaRPr lang="pt-BR" dirty="0"/>
          </a:p>
        </p:txBody>
      </p:sp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2B2B2"/>
                </a:solidFill>
                <a:latin typeface="Arial Black"/>
              </a:rPr>
              <a:t>Opcional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8">
      <a:dk1>
        <a:srgbClr val="000000"/>
      </a:dk1>
      <a:lt1>
        <a:srgbClr val="FFFFEF"/>
      </a:lt1>
      <a:dk2>
        <a:srgbClr val="006600"/>
      </a:dk2>
      <a:lt2>
        <a:srgbClr val="666633"/>
      </a:lt2>
      <a:accent1>
        <a:srgbClr val="339933"/>
      </a:accent1>
      <a:accent2>
        <a:srgbClr val="800000"/>
      </a:accent2>
      <a:accent3>
        <a:srgbClr val="FFFFF6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Estrutura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8">
        <a:dk1>
          <a:srgbClr val="000000"/>
        </a:dk1>
        <a:lt1>
          <a:srgbClr val="FFFFEF"/>
        </a:lt1>
        <a:dk2>
          <a:srgbClr val="0066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F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4326</TotalTime>
  <Words>1316</Words>
  <Application>Microsoft Office PowerPoint</Application>
  <PresentationFormat>Apresentação na tela (4:3)</PresentationFormat>
  <Paragraphs>277</Paragraphs>
  <Slides>19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1" baseType="lpstr">
      <vt:lpstr>Estrutura padrão</vt:lpstr>
      <vt:lpstr>Planilha</vt:lpstr>
      <vt:lpstr>&lt;Nome do Projeto&gt;</vt:lpstr>
      <vt:lpstr>Metodologia de Gerenciamento de Projetos</vt:lpstr>
      <vt:lpstr>DD – Decisão de Disponibilização</vt:lpstr>
      <vt:lpstr>Escopo e limitações (refinados)</vt:lpstr>
      <vt:lpstr>Mudanças no escopo desde a última decisão</vt:lpstr>
      <vt:lpstr>Resultados da validação</vt:lpstr>
      <vt:lpstr>Estratégia de disponibilização (refinada)</vt:lpstr>
      <vt:lpstr>Estratégia de migração</vt:lpstr>
      <vt:lpstr>Estratégia de transição</vt:lpstr>
      <vt:lpstr>Estrutura de suporte e manutenção (final)</vt:lpstr>
      <vt:lpstr>Treinamento dos usuários (final)</vt:lpstr>
      <vt:lpstr>Cronograma (refinado)</vt:lpstr>
      <vt:lpstr>Orçamento (refinado)</vt:lpstr>
      <vt:lpstr>Lista de riscos (preliminar)</vt:lpstr>
      <vt:lpstr>Necessidade de recursos (preliminar)</vt:lpstr>
      <vt:lpstr>Lista de interessados</vt:lpstr>
      <vt:lpstr>Próximo Evento</vt:lpstr>
      <vt:lpstr>Decisões esperadas</vt:lpstr>
      <vt:lpstr>Fim</vt:lpstr>
    </vt:vector>
  </TitlesOfParts>
  <Company>SOF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lfsmonteiro</dc:creator>
  <cp:lastModifiedBy>minc</cp:lastModifiedBy>
  <cp:revision>244</cp:revision>
  <dcterms:created xsi:type="dcterms:W3CDTF">2011-06-13T13:05:30Z</dcterms:created>
  <dcterms:modified xsi:type="dcterms:W3CDTF">2015-06-03T12:31:01Z</dcterms:modified>
</cp:coreProperties>
</file>