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89" r:id="rId3"/>
    <p:sldId id="290" r:id="rId4"/>
    <p:sldId id="293" r:id="rId5"/>
    <p:sldId id="294" r:id="rId6"/>
    <p:sldId id="295" r:id="rId7"/>
    <p:sldId id="296" r:id="rId8"/>
    <p:sldId id="299" r:id="rId9"/>
    <p:sldId id="312" r:id="rId10"/>
    <p:sldId id="313" r:id="rId11"/>
    <p:sldId id="314" r:id="rId12"/>
    <p:sldId id="300" r:id="rId13"/>
    <p:sldId id="301" r:id="rId14"/>
    <p:sldId id="304" r:id="rId15"/>
    <p:sldId id="305" r:id="rId16"/>
    <p:sldId id="315" r:id="rId17"/>
    <p:sldId id="316" r:id="rId18"/>
    <p:sldId id="311" r:id="rId19"/>
    <p:sldId id="309" r:id="rId20"/>
    <p:sldId id="310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9CCFF"/>
    <a:srgbClr val="FF0000"/>
    <a:srgbClr val="FF9900"/>
    <a:srgbClr val="CCFFCC"/>
    <a:srgbClr val="00FF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76" autoAdjust="0"/>
    <p:restoredTop sz="90922" autoAdjust="0"/>
  </p:normalViewPr>
  <p:slideViewPr>
    <p:cSldViewPr>
      <p:cViewPr varScale="1">
        <p:scale>
          <a:sx n="92" d="100"/>
          <a:sy n="92" d="100"/>
        </p:scale>
        <p:origin x="19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604410-3334-46F3-9399-D4DB294894F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18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4410-3334-46F3-9399-D4DB294894F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98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B6314-C49A-4CA4-8E9A-1B146EA141CF}" type="slidenum">
              <a:rPr lang="pt-BR"/>
              <a:pPr/>
              <a:t>18</a:t>
            </a:fld>
            <a:endParaRPr 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1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95B2B-7D98-4D64-82C4-4EAC2F3B67D0}" type="slidenum">
              <a:rPr lang="pt-BR"/>
              <a:pPr/>
              <a:t>20</a:t>
            </a:fld>
            <a:endParaRPr lang="pt-B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67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600">
                <a:solidFill>
                  <a:srgbClr val="002060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2CEAC5-98CB-47D4-89F9-6BE66B4CEBD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089" name="Picture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2696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31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A0CE59-DD14-49AB-ADC8-083D00FFF445}" type="slidenum">
              <a:rPr lang="pt-BR"/>
              <a:pPr/>
              <a:t>‹nº›</a:t>
            </a:fld>
            <a:endParaRPr lang="pt-BR"/>
          </a:p>
        </p:txBody>
      </p:sp>
      <p:pic>
        <p:nvPicPr>
          <p:cNvPr id="6656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2696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96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96BDB6-9B7B-4DA0-91AE-E44113E5E43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2696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Conteúdo 9"/>
          <p:cNvSpPr txBox="1">
            <a:spLocks/>
          </p:cNvSpPr>
          <p:nvPr userDrawn="1"/>
        </p:nvSpPr>
        <p:spPr>
          <a:xfrm>
            <a:off x="3779912" y="6381328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fld id="{2FEAD2BF-BDC9-48D7-8EEB-ED95FD518D11}" type="datetime4">
              <a:rPr lang="pt-BR" sz="1400" b="1" smtClean="0"/>
              <a:pPr/>
              <a:t>15 de abril de 2016</a:t>
            </a:fld>
            <a:endParaRPr lang="pt-BR" sz="1400" b="1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425450" y="188640"/>
            <a:ext cx="829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</a:rPr>
              <a:t>Ministério da Cultura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Planilha_do_Microsoft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epti@mc.gov.b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pt-BR" dirty="0"/>
              <a:t>Manutenção Sala Cofre -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Going</a:t>
            </a: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914400"/>
          </a:xfrm>
        </p:spPr>
        <p:txBody>
          <a:bodyPr/>
          <a:lstStyle/>
          <a:p>
            <a:r>
              <a:rPr lang="pt-BR" b="1" dirty="0" smtClean="0"/>
              <a:t>DDS </a:t>
            </a:r>
            <a:r>
              <a:rPr lang="pt-BR" b="1" dirty="0"/>
              <a:t>– </a:t>
            </a:r>
            <a:r>
              <a:rPr lang="pt-BR" b="1" dirty="0" smtClean="0"/>
              <a:t>Decisão de Desenvolvimento da Solução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DD/04/2016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2CEAC5-98CB-47D4-89F9-6BE66B4CEBD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6BB90-B5E5-4C2D-8A10-2924E29EAB1C}" type="slidenum">
              <a:rPr lang="pt-BR"/>
              <a:pPr/>
              <a:t>10</a:t>
            </a:fld>
            <a:endParaRPr lang="pt-BR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Estratégia </a:t>
            </a:r>
            <a:r>
              <a:rPr lang="pt-BR" dirty="0" smtClean="0"/>
              <a:t>para migração (preliminar)</a:t>
            </a:r>
            <a:endParaRPr lang="pt-B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0768"/>
            <a:ext cx="4191000" cy="4755232"/>
          </a:xfrm>
        </p:spPr>
        <p:txBody>
          <a:bodyPr/>
          <a:lstStyle/>
          <a:p>
            <a:r>
              <a:rPr lang="pt-BR" sz="2000" dirty="0"/>
              <a:t>Desenvolvimento: Out/</a:t>
            </a:r>
            <a:r>
              <a:rPr lang="pt-BR" sz="2000" dirty="0" err="1"/>
              <a:t>Nov</a:t>
            </a:r>
            <a:endParaRPr lang="pt-BR" sz="2000" dirty="0"/>
          </a:p>
          <a:p>
            <a:r>
              <a:rPr lang="pt-BR" sz="2000" dirty="0" smtClean="0"/>
              <a:t>Disponibilização: </a:t>
            </a:r>
            <a:r>
              <a:rPr lang="pt-BR" sz="2000" dirty="0" err="1"/>
              <a:t>Nov</a:t>
            </a:r>
            <a:endParaRPr lang="pt-BR" sz="2000" dirty="0"/>
          </a:p>
          <a:p>
            <a:r>
              <a:rPr lang="pt-BR" sz="2000" dirty="0"/>
              <a:t>Execução em produção: </a:t>
            </a:r>
            <a:r>
              <a:rPr lang="pt-BR" sz="2000" dirty="0" err="1"/>
              <a:t>Fev</a:t>
            </a:r>
            <a:r>
              <a:rPr lang="pt-BR" sz="2000" dirty="0"/>
              <a:t>/12</a:t>
            </a:r>
          </a:p>
          <a:p>
            <a:pPr lvl="1"/>
            <a:r>
              <a:rPr lang="pt-BR" sz="1800" dirty="0"/>
              <a:t>Após o fechamento do BGU 2011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4800600" y="2286000"/>
            <a:ext cx="1676400" cy="1524000"/>
          </a:xfrm>
          <a:prstGeom prst="flowChartMagneticDisk">
            <a:avLst/>
          </a:prstGeom>
          <a:solidFill>
            <a:srgbClr val="FFFF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SIOP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7239000" y="3429000"/>
            <a:ext cx="1295400" cy="117792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200"/>
              <a:t>SIDOR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6096000" y="3352800"/>
            <a:ext cx="533400" cy="533400"/>
          </a:xfrm>
          <a:prstGeom prst="flowChartMagneticTap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800"/>
              <a:t>Migração</a:t>
            </a:r>
          </a:p>
          <a:p>
            <a:pPr algn="ctr"/>
            <a:r>
              <a:rPr lang="pt-BR" sz="800"/>
              <a:t>2000-2011l</a:t>
            </a:r>
          </a:p>
        </p:txBody>
      </p:sp>
      <p:cxnSp>
        <p:nvCxnSpPr>
          <p:cNvPr id="65543" name="AutoShape 7"/>
          <p:cNvCxnSpPr>
            <a:cxnSpLocks noChangeShapeType="1"/>
            <a:stCxn id="65541" idx="2"/>
            <a:endCxn id="65542" idx="3"/>
          </p:cNvCxnSpPr>
          <p:nvPr/>
        </p:nvCxnSpPr>
        <p:spPr bwMode="auto">
          <a:xfrm flipH="1" flipV="1">
            <a:off x="6629400" y="3619500"/>
            <a:ext cx="609600" cy="3984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4800600" y="3962400"/>
            <a:ext cx="1676400" cy="1524000"/>
          </a:xfrm>
          <a:prstGeom prst="flowChartMagneticDisk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BI SIOP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6096000" y="3962400"/>
            <a:ext cx="533400" cy="533400"/>
          </a:xfrm>
          <a:prstGeom prst="flowChartMagneticTap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800"/>
              <a:t>Migração</a:t>
            </a:r>
          </a:p>
          <a:p>
            <a:pPr algn="ctr"/>
            <a:r>
              <a:rPr lang="pt-BR" sz="800"/>
              <a:t>1991-1999</a:t>
            </a:r>
          </a:p>
        </p:txBody>
      </p:sp>
      <p:cxnSp>
        <p:nvCxnSpPr>
          <p:cNvPr id="65546" name="AutoShape 10"/>
          <p:cNvCxnSpPr>
            <a:cxnSpLocks noChangeShapeType="1"/>
            <a:stCxn id="65541" idx="2"/>
            <a:endCxn id="65545" idx="3"/>
          </p:cNvCxnSpPr>
          <p:nvPr/>
        </p:nvCxnSpPr>
        <p:spPr bwMode="auto">
          <a:xfrm flipH="1">
            <a:off x="6629400" y="4017963"/>
            <a:ext cx="609600" cy="21113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15" name="AutoShape 47"/>
          <p:cNvSpPr>
            <a:spLocks noChangeArrowheads="1"/>
          </p:cNvSpPr>
          <p:nvPr/>
        </p:nvSpPr>
        <p:spPr bwMode="auto">
          <a:xfrm>
            <a:off x="6804248" y="1770018"/>
            <a:ext cx="2112640" cy="936104"/>
          </a:xfrm>
          <a:prstGeom prst="wedgeRoundRectCallout">
            <a:avLst>
              <a:gd name="adj1" fmla="val -47009"/>
              <a:gd name="adj2" fmla="val 14288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IMPORTANTE</a:t>
            </a:r>
            <a:r>
              <a:rPr lang="pt-BR" sz="1000" b="1" dirty="0" smtClean="0"/>
              <a:t>: Para o caso de sistemas de informação, é necessário negociar com a equipe de </a:t>
            </a:r>
            <a:r>
              <a:rPr lang="pt-BR" sz="1000" b="1" dirty="0" err="1" smtClean="0"/>
              <a:t>infra-estrutura</a:t>
            </a:r>
            <a:r>
              <a:rPr lang="pt-BR" sz="1000" b="1" dirty="0" smtClean="0"/>
              <a:t>.</a:t>
            </a:r>
            <a:endParaRPr lang="pt-BR" sz="1000" dirty="0"/>
          </a:p>
        </p:txBody>
      </p:sp>
      <p:sp>
        <p:nvSpPr>
          <p:cNvPr id="16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60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DFCE5-C125-4EFB-B8BB-DFE3E0B098B2}" type="slidenum">
              <a:rPr lang="pt-BR"/>
              <a:pPr/>
              <a:t>11</a:t>
            </a:fld>
            <a:endParaRPr lang="pt-BR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57200" y="4648200"/>
            <a:ext cx="8534400" cy="1219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r>
              <a:rPr lang="pt-BR" sz="1000" b="1"/>
              <a:t>Projeto de Alterações Orçamentárias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883568"/>
            <a:ext cx="8534400" cy="457200"/>
          </a:xfrm>
        </p:spPr>
        <p:txBody>
          <a:bodyPr/>
          <a:lstStyle/>
          <a:p>
            <a:r>
              <a:rPr lang="pt-BR" dirty="0"/>
              <a:t>Estratégia de </a:t>
            </a:r>
            <a:r>
              <a:rPr lang="pt-BR" dirty="0" smtClean="0"/>
              <a:t>transição (preliminar)</a:t>
            </a:r>
            <a:endParaRPr lang="pt-BR" dirty="0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3886200" y="2514600"/>
            <a:ext cx="1905000" cy="762000"/>
          </a:xfrm>
          <a:prstGeom prst="wedgeRoundRectCallout">
            <a:avLst>
              <a:gd name="adj1" fmla="val 123667"/>
              <a:gd name="adj2" fmla="val -1291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1000" b="1">
                <a:solidFill>
                  <a:srgbClr val="FF0000"/>
                </a:solidFill>
              </a:rPr>
              <a:t>Fechamento do SIDOR e abertura do SIOP para captação da execução 2012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57200" y="3505200"/>
            <a:ext cx="6858000" cy="311150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800" b="1" dirty="0" err="1"/>
              <a:t>Produção</a:t>
            </a:r>
            <a:r>
              <a:rPr lang="en-GB" sz="800" b="1" dirty="0"/>
              <a:t> SIDOR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7315200" y="3892550"/>
            <a:ext cx="1600200" cy="311150"/>
          </a:xfrm>
          <a:prstGeom prst="rect">
            <a:avLst/>
          </a:prstGeom>
          <a:solidFill>
            <a:srgbClr val="66FF66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800" b="1"/>
              <a:t>Produção SIOP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7315200" y="2286000"/>
            <a:ext cx="0" cy="4038600"/>
          </a:xfrm>
          <a:prstGeom prst="line">
            <a:avLst/>
          </a:prstGeom>
          <a:noFill/>
          <a:ln w="6350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81000" y="24765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8839200" y="2489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1000" y="2260600"/>
            <a:ext cx="84582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810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838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362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6553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7315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8077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8839200" y="1752600"/>
            <a:ext cx="0" cy="4540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40386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5715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143000" y="1766888"/>
            <a:ext cx="914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Out/11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2819400" y="1752600"/>
            <a:ext cx="76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Nov/11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44196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Dez/11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096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Jan/12</a:t>
            </a:r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48768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32004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1600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52400" y="23622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66588" name="AutoShape 28"/>
          <p:cNvSpPr>
            <a:spLocks noChangeArrowheads="1"/>
          </p:cNvSpPr>
          <p:nvPr/>
        </p:nvSpPr>
        <p:spPr bwMode="auto">
          <a:xfrm>
            <a:off x="6324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DV3</a:t>
            </a:r>
            <a:endParaRPr lang="pt-BR" sz="1000" dirty="0"/>
          </a:p>
        </p:txBody>
      </p:sp>
      <p:sp>
        <p:nvSpPr>
          <p:cNvPr id="66589" name="AutoShape 29"/>
          <p:cNvSpPr>
            <a:spLocks noChangeArrowheads="1"/>
          </p:cNvSpPr>
          <p:nvPr/>
        </p:nvSpPr>
        <p:spPr bwMode="auto">
          <a:xfrm>
            <a:off x="86106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DD2</a:t>
            </a:r>
            <a:endParaRPr lang="pt-BR" sz="1000" dirty="0"/>
          </a:p>
        </p:txBody>
      </p:sp>
      <p:sp>
        <p:nvSpPr>
          <p:cNvPr id="66590" name="AutoShape 30"/>
          <p:cNvSpPr>
            <a:spLocks noChangeArrowheads="1"/>
          </p:cNvSpPr>
          <p:nvPr/>
        </p:nvSpPr>
        <p:spPr bwMode="auto">
          <a:xfrm>
            <a:off x="18288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DV1</a:t>
            </a:r>
            <a:endParaRPr lang="pt-BR" sz="1000" dirty="0"/>
          </a:p>
        </p:txBody>
      </p:sp>
      <p:sp>
        <p:nvSpPr>
          <p:cNvPr id="66591" name="AutoShape 31"/>
          <p:cNvSpPr>
            <a:spLocks noChangeArrowheads="1"/>
          </p:cNvSpPr>
          <p:nvPr/>
        </p:nvSpPr>
        <p:spPr bwMode="auto">
          <a:xfrm>
            <a:off x="29718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DV2</a:t>
            </a:r>
            <a:endParaRPr lang="pt-BR" sz="1000" dirty="0"/>
          </a:p>
        </p:txBody>
      </p:sp>
      <p:sp>
        <p:nvSpPr>
          <p:cNvPr id="66592" name="AutoShape 32"/>
          <p:cNvSpPr>
            <a:spLocks noChangeArrowheads="1"/>
          </p:cNvSpPr>
          <p:nvPr/>
        </p:nvSpPr>
        <p:spPr bwMode="auto">
          <a:xfrm>
            <a:off x="8610600" y="27686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7620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Fev/12</a:t>
            </a:r>
          </a:p>
        </p:txBody>
      </p:sp>
      <p:sp>
        <p:nvSpPr>
          <p:cNvPr id="66594" name="AutoShape 34"/>
          <p:cNvSpPr>
            <a:spLocks noChangeArrowheads="1"/>
          </p:cNvSpPr>
          <p:nvPr/>
        </p:nvSpPr>
        <p:spPr bwMode="auto">
          <a:xfrm>
            <a:off x="7848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DV4</a:t>
            </a:r>
            <a:endParaRPr lang="pt-BR" sz="1000" dirty="0"/>
          </a:p>
        </p:txBody>
      </p:sp>
      <p:sp>
        <p:nvSpPr>
          <p:cNvPr id="66595" name="AutoShape 35"/>
          <p:cNvSpPr>
            <a:spLocks noChangeArrowheads="1"/>
          </p:cNvSpPr>
          <p:nvPr/>
        </p:nvSpPr>
        <p:spPr bwMode="auto">
          <a:xfrm>
            <a:off x="709228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DD1</a:t>
            </a:r>
            <a:endParaRPr lang="pt-BR" sz="1000" dirty="0"/>
          </a:p>
        </p:txBody>
      </p:sp>
      <p:sp>
        <p:nvSpPr>
          <p:cNvPr id="66596" name="AutoShape 36"/>
          <p:cNvSpPr>
            <a:spLocks noChangeArrowheads="1"/>
          </p:cNvSpPr>
          <p:nvPr/>
        </p:nvSpPr>
        <p:spPr bwMode="auto">
          <a:xfrm>
            <a:off x="4114800" y="3657600"/>
            <a:ext cx="1905000" cy="914400"/>
          </a:xfrm>
          <a:prstGeom prst="wedgeRoundRectCallout">
            <a:avLst>
              <a:gd name="adj1" fmla="val 81833"/>
              <a:gd name="adj2" fmla="val -4878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900" b="1" u="sng"/>
              <a:t>Relatórios emitidos ainda no SIDOR:</a:t>
            </a:r>
          </a:p>
          <a:p>
            <a:pPr>
              <a:buFontTx/>
              <a:buChar char="•"/>
            </a:pPr>
            <a:r>
              <a:rPr lang="pt-BR" sz="900"/>
              <a:t> Portaria Bimestral Nov/Dez 2011</a:t>
            </a:r>
          </a:p>
          <a:p>
            <a:pPr>
              <a:buFontTx/>
              <a:buChar char="•"/>
            </a:pPr>
            <a:r>
              <a:rPr lang="pt-BR" sz="900"/>
              <a:t> BGU 2011</a:t>
            </a: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2286000" y="4724400"/>
            <a:ext cx="2438400" cy="45720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de créditos SIOP </a:t>
            </a:r>
            <a:r>
              <a:rPr lang="en-GB" sz="800" b="1">
                <a:sym typeface="Wingdings" pitchFamily="2" charset="2"/>
              </a:rPr>
              <a:t></a:t>
            </a:r>
            <a:r>
              <a:rPr lang="en-GB" sz="800" b="1"/>
              <a:t> SIDOR (tipo 200)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4724400" y="5334000"/>
            <a:ext cx="914400" cy="45720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de créditos SIDOR </a:t>
            </a:r>
            <a:r>
              <a:rPr lang="en-GB" sz="800" b="1">
                <a:sym typeface="Wingdings" pitchFamily="2" charset="2"/>
              </a:rPr>
              <a:t></a:t>
            </a:r>
            <a:r>
              <a:rPr lang="en-GB" sz="800" b="1"/>
              <a:t> SIOP</a:t>
            </a: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4724400" y="4724400"/>
            <a:ext cx="914400" cy="45720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de créditos SIOP </a:t>
            </a:r>
            <a:r>
              <a:rPr lang="en-GB" sz="800" b="1">
                <a:sym typeface="Wingdings" pitchFamily="2" charset="2"/>
              </a:rPr>
              <a:t></a:t>
            </a:r>
            <a:r>
              <a:rPr lang="en-GB" sz="800" b="1"/>
              <a:t> SIDOR</a:t>
            </a:r>
          </a:p>
        </p:txBody>
      </p:sp>
      <p:sp>
        <p:nvSpPr>
          <p:cNvPr id="66600" name="AutoShape 40"/>
          <p:cNvSpPr>
            <a:spLocks noChangeArrowheads="1"/>
          </p:cNvSpPr>
          <p:nvPr/>
        </p:nvSpPr>
        <p:spPr bwMode="auto">
          <a:xfrm>
            <a:off x="2514600" y="5257800"/>
            <a:ext cx="1905000" cy="381000"/>
          </a:xfrm>
          <a:prstGeom prst="wedgeRoundRectCallout">
            <a:avLst>
              <a:gd name="adj1" fmla="val -29833"/>
              <a:gd name="adj2" fmla="val -11458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Apenas atualização do financeiro Lei + Créditos</a:t>
            </a:r>
          </a:p>
        </p:txBody>
      </p:sp>
      <p:sp>
        <p:nvSpPr>
          <p:cNvPr id="66601" name="AutoShape 41"/>
          <p:cNvSpPr>
            <a:spLocks noChangeArrowheads="1"/>
          </p:cNvSpPr>
          <p:nvPr/>
        </p:nvSpPr>
        <p:spPr bwMode="auto">
          <a:xfrm>
            <a:off x="6019800" y="5029200"/>
            <a:ext cx="1219200" cy="685800"/>
          </a:xfrm>
          <a:prstGeom prst="wedgeRoundRectCallout">
            <a:avLst>
              <a:gd name="adj1" fmla="val -84375"/>
              <a:gd name="adj2" fmla="val -4791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Inclusive movimentação do crédito.</a:t>
            </a:r>
          </a:p>
          <a:p>
            <a:pPr algn="ctr"/>
            <a:r>
              <a:rPr lang="pt-BR" sz="900"/>
              <a:t>(momento 40)</a:t>
            </a:r>
          </a:p>
        </p:txBody>
      </p:sp>
      <p:sp>
        <p:nvSpPr>
          <p:cNvPr id="45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6804248" y="1770018"/>
            <a:ext cx="2112640" cy="936104"/>
          </a:xfrm>
          <a:prstGeom prst="wedgeRoundRectCallout">
            <a:avLst>
              <a:gd name="adj1" fmla="val -47009"/>
              <a:gd name="adj2" fmla="val 14288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IMPORTANTE</a:t>
            </a:r>
            <a:r>
              <a:rPr lang="pt-BR" sz="1000" b="1" dirty="0" smtClean="0"/>
              <a:t>: Para o caso de sistemas de informação, é necessário negociar com a equipe de </a:t>
            </a:r>
            <a:r>
              <a:rPr lang="pt-BR" sz="1000" b="1" dirty="0" err="1" smtClean="0"/>
              <a:t>infra-estrutura</a:t>
            </a:r>
            <a:r>
              <a:rPr lang="pt-BR" sz="1000" b="1" dirty="0" smtClean="0"/>
              <a:t>.</a:t>
            </a:r>
            <a:endParaRPr lang="pt-BR" sz="1000" dirty="0"/>
          </a:p>
        </p:txBody>
      </p:sp>
      <p:sp>
        <p:nvSpPr>
          <p:cNvPr id="47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22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80728"/>
            <a:ext cx="8534400" cy="457200"/>
          </a:xfrm>
        </p:spPr>
        <p:txBody>
          <a:bodyPr/>
          <a:lstStyle/>
          <a:p>
            <a:r>
              <a:rPr lang="pt-BR" dirty="0" smtClean="0"/>
              <a:t>Cronograma (final)</a:t>
            </a:r>
            <a:endParaRPr lang="pt-B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Redmines</a:t>
            </a:r>
            <a:r>
              <a:rPr lang="pt-BR" dirty="0"/>
              <a:t> estimados pelas equipes de Desenvolvimento e Testes</a:t>
            </a:r>
          </a:p>
          <a:p>
            <a:r>
              <a:rPr lang="pt-BR" dirty="0"/>
              <a:t>Premissas</a:t>
            </a:r>
          </a:p>
          <a:p>
            <a:pPr lvl="1"/>
            <a:r>
              <a:rPr lang="pt-BR" dirty="0"/>
              <a:t>Alocação dos recursos identificados</a:t>
            </a:r>
          </a:p>
          <a:p>
            <a:pPr lvl="1"/>
            <a:r>
              <a:rPr lang="pt-BR" dirty="0"/>
              <a:t>Dependências de outros projetos atendidas no prazo</a:t>
            </a:r>
          </a:p>
          <a:p>
            <a:r>
              <a:rPr lang="pt-BR" dirty="0"/>
              <a:t>Restrições</a:t>
            </a:r>
          </a:p>
          <a:p>
            <a:pPr lvl="1"/>
            <a:r>
              <a:rPr lang="pt-BR" dirty="0"/>
              <a:t>O sistema deve estar em produção até 31/12/2011</a:t>
            </a:r>
          </a:p>
          <a:p>
            <a:endParaRPr lang="pt-BR" dirty="0"/>
          </a:p>
        </p:txBody>
      </p:sp>
      <p:sp>
        <p:nvSpPr>
          <p:cNvPr id="52228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12</a:t>
            </a:fld>
            <a:endParaRPr lang="pt-BR"/>
          </a:p>
        </p:txBody>
      </p:sp>
      <p:sp>
        <p:nvSpPr>
          <p:cNvPr id="8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(final)</a:t>
            </a:r>
            <a:endParaRPr lang="pt-BR" dirty="0"/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>
            <a:off x="57150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>
            <a:off x="40386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08" name="Line 60"/>
          <p:cNvSpPr>
            <a:spLocks noChangeShapeType="1"/>
          </p:cNvSpPr>
          <p:nvPr/>
        </p:nvSpPr>
        <p:spPr bwMode="auto">
          <a:xfrm>
            <a:off x="381000" y="24765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09" name="Line 61"/>
          <p:cNvSpPr>
            <a:spLocks noChangeShapeType="1"/>
          </p:cNvSpPr>
          <p:nvPr/>
        </p:nvSpPr>
        <p:spPr bwMode="auto">
          <a:xfrm>
            <a:off x="3810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838200" y="2209800"/>
            <a:ext cx="0" cy="39624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>
            <a:off x="2362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>
            <a:off x="6553200" y="2209800"/>
            <a:ext cx="1588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>
            <a:off x="7315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14" name="Line 66"/>
          <p:cNvSpPr>
            <a:spLocks noChangeShapeType="1"/>
          </p:cNvSpPr>
          <p:nvPr/>
        </p:nvSpPr>
        <p:spPr bwMode="auto">
          <a:xfrm>
            <a:off x="8077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15" name="Line 67"/>
          <p:cNvSpPr>
            <a:spLocks noChangeShapeType="1"/>
          </p:cNvSpPr>
          <p:nvPr/>
        </p:nvSpPr>
        <p:spPr bwMode="auto">
          <a:xfrm>
            <a:off x="8839200" y="2489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16" name="Line 68"/>
          <p:cNvSpPr>
            <a:spLocks noChangeShapeType="1"/>
          </p:cNvSpPr>
          <p:nvPr/>
        </p:nvSpPr>
        <p:spPr bwMode="auto">
          <a:xfrm>
            <a:off x="8839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381000" y="2813050"/>
            <a:ext cx="457200" cy="311150"/>
          </a:xfrm>
          <a:prstGeom prst="rect">
            <a:avLst/>
          </a:prstGeom>
          <a:solidFill>
            <a:srgbClr val="FF66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Pré Proj</a:t>
            </a:r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838200" y="3124200"/>
            <a:ext cx="1524000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Planejamento</a:t>
            </a:r>
            <a:endParaRPr lang="en-GB" sz="800" b="1" dirty="0"/>
          </a:p>
        </p:txBody>
      </p:sp>
      <p:sp>
        <p:nvSpPr>
          <p:cNvPr id="53323" name="AutoShape 75"/>
          <p:cNvSpPr>
            <a:spLocks noChangeArrowheads="1"/>
          </p:cNvSpPr>
          <p:nvPr/>
        </p:nvSpPr>
        <p:spPr bwMode="auto">
          <a:xfrm>
            <a:off x="609600" y="2362200"/>
            <a:ext cx="457200" cy="381000"/>
          </a:xfrm>
          <a:prstGeom prst="diamond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DAP</a:t>
            </a:r>
            <a:endParaRPr lang="pt-BR" sz="1000" dirty="0"/>
          </a:p>
        </p:txBody>
      </p:sp>
      <p:sp>
        <p:nvSpPr>
          <p:cNvPr id="53324" name="AutoShape 76"/>
          <p:cNvSpPr>
            <a:spLocks noChangeArrowheads="1"/>
          </p:cNvSpPr>
          <p:nvPr/>
        </p:nvSpPr>
        <p:spPr bwMode="auto">
          <a:xfrm>
            <a:off x="2133600" y="23622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53325" name="AutoShape 77"/>
          <p:cNvSpPr>
            <a:spLocks noChangeArrowheads="1"/>
          </p:cNvSpPr>
          <p:nvPr/>
        </p:nvSpPr>
        <p:spPr bwMode="auto">
          <a:xfrm>
            <a:off x="3809999" y="2350943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</a:t>
            </a:r>
            <a:endParaRPr lang="pt-BR" sz="1000" dirty="0"/>
          </a:p>
        </p:txBody>
      </p:sp>
      <p:sp>
        <p:nvSpPr>
          <p:cNvPr id="53326" name="AutoShape 78"/>
          <p:cNvSpPr>
            <a:spLocks noChangeArrowheads="1"/>
          </p:cNvSpPr>
          <p:nvPr/>
        </p:nvSpPr>
        <p:spPr bwMode="auto">
          <a:xfrm>
            <a:off x="7048501" y="2350943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</a:t>
            </a:r>
            <a:endParaRPr lang="pt-BR" sz="1000" dirty="0"/>
          </a:p>
        </p:txBody>
      </p:sp>
      <p:sp>
        <p:nvSpPr>
          <p:cNvPr id="53327" name="AutoShape 79"/>
          <p:cNvSpPr>
            <a:spLocks noChangeArrowheads="1"/>
          </p:cNvSpPr>
          <p:nvPr/>
        </p:nvSpPr>
        <p:spPr bwMode="auto">
          <a:xfrm>
            <a:off x="7865916" y="2435802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53328" name="Oval 80"/>
          <p:cNvSpPr>
            <a:spLocks noChangeArrowheads="1"/>
          </p:cNvSpPr>
          <p:nvPr/>
        </p:nvSpPr>
        <p:spPr bwMode="auto">
          <a:xfrm>
            <a:off x="228600" y="2362200"/>
            <a:ext cx="381000" cy="38100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DAV</a:t>
            </a:r>
            <a:endParaRPr lang="pt-BR" sz="1000" dirty="0"/>
          </a:p>
        </p:txBody>
      </p:sp>
      <p:sp>
        <p:nvSpPr>
          <p:cNvPr id="53329" name="Oval 81"/>
          <p:cNvSpPr>
            <a:spLocks noChangeArrowheads="1"/>
          </p:cNvSpPr>
          <p:nvPr/>
        </p:nvSpPr>
        <p:spPr bwMode="auto">
          <a:xfrm>
            <a:off x="8610600" y="2362200"/>
            <a:ext cx="381000" cy="381000"/>
          </a:xfrm>
          <a:prstGeom prst="ellipse">
            <a:avLst/>
          </a:prstGeom>
          <a:solidFill>
            <a:srgbClr val="0000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DOC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3330" name="Rectangle 82"/>
          <p:cNvSpPr>
            <a:spLocks noChangeArrowheads="1"/>
          </p:cNvSpPr>
          <p:nvPr/>
        </p:nvSpPr>
        <p:spPr bwMode="auto">
          <a:xfrm>
            <a:off x="838200" y="2260600"/>
            <a:ext cx="72390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381000" y="2260600"/>
            <a:ext cx="4572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8077200" y="2260600"/>
            <a:ext cx="762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53339" name="Line 91"/>
          <p:cNvSpPr>
            <a:spLocks noChangeShapeType="1"/>
          </p:cNvSpPr>
          <p:nvPr/>
        </p:nvSpPr>
        <p:spPr bwMode="auto">
          <a:xfrm>
            <a:off x="3810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0" name="Line 92"/>
          <p:cNvSpPr>
            <a:spLocks noChangeShapeType="1"/>
          </p:cNvSpPr>
          <p:nvPr/>
        </p:nvSpPr>
        <p:spPr bwMode="auto">
          <a:xfrm>
            <a:off x="838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1" name="Line 93"/>
          <p:cNvSpPr>
            <a:spLocks noChangeShapeType="1"/>
          </p:cNvSpPr>
          <p:nvPr/>
        </p:nvSpPr>
        <p:spPr bwMode="auto">
          <a:xfrm>
            <a:off x="2362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>
            <a:off x="6553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>
            <a:off x="7315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4" name="Line 96"/>
          <p:cNvSpPr>
            <a:spLocks noChangeShapeType="1"/>
          </p:cNvSpPr>
          <p:nvPr/>
        </p:nvSpPr>
        <p:spPr bwMode="auto">
          <a:xfrm>
            <a:off x="8077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5" name="Line 97"/>
          <p:cNvSpPr>
            <a:spLocks noChangeShapeType="1"/>
          </p:cNvSpPr>
          <p:nvPr/>
        </p:nvSpPr>
        <p:spPr bwMode="auto">
          <a:xfrm>
            <a:off x="8839200" y="1752600"/>
            <a:ext cx="0" cy="4540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6" name="Line 98"/>
          <p:cNvSpPr>
            <a:spLocks noChangeShapeType="1"/>
          </p:cNvSpPr>
          <p:nvPr/>
        </p:nvSpPr>
        <p:spPr bwMode="auto">
          <a:xfrm>
            <a:off x="40386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7" name="Line 99"/>
          <p:cNvSpPr>
            <a:spLocks noChangeShapeType="1"/>
          </p:cNvSpPr>
          <p:nvPr/>
        </p:nvSpPr>
        <p:spPr bwMode="auto">
          <a:xfrm>
            <a:off x="5715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48" name="Text Box 100"/>
          <p:cNvSpPr txBox="1">
            <a:spLocks noChangeArrowheads="1"/>
          </p:cNvSpPr>
          <p:nvPr/>
        </p:nvSpPr>
        <p:spPr bwMode="auto">
          <a:xfrm>
            <a:off x="1219200" y="1766888"/>
            <a:ext cx="76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 dirty="0" smtClean="0"/>
              <a:t>Abril/16</a:t>
            </a:r>
            <a:endParaRPr lang="pt-BR" sz="800" b="1" dirty="0"/>
          </a:p>
        </p:txBody>
      </p:sp>
      <p:sp>
        <p:nvSpPr>
          <p:cNvPr id="53349" name="Text Box 101"/>
          <p:cNvSpPr txBox="1">
            <a:spLocks noChangeArrowheads="1"/>
          </p:cNvSpPr>
          <p:nvPr/>
        </p:nvSpPr>
        <p:spPr bwMode="auto">
          <a:xfrm>
            <a:off x="2743200" y="1766888"/>
            <a:ext cx="914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 dirty="0" smtClean="0"/>
              <a:t>Maio/16</a:t>
            </a:r>
            <a:endParaRPr lang="pt-BR" sz="800" b="1" dirty="0"/>
          </a:p>
        </p:txBody>
      </p:sp>
      <p:sp>
        <p:nvSpPr>
          <p:cNvPr id="53355" name="Line 107"/>
          <p:cNvSpPr>
            <a:spLocks noChangeShapeType="1"/>
          </p:cNvSpPr>
          <p:nvPr/>
        </p:nvSpPr>
        <p:spPr bwMode="auto">
          <a:xfrm>
            <a:off x="48768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56" name="Line 108"/>
          <p:cNvSpPr>
            <a:spLocks noChangeShapeType="1"/>
          </p:cNvSpPr>
          <p:nvPr/>
        </p:nvSpPr>
        <p:spPr bwMode="auto">
          <a:xfrm>
            <a:off x="32004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357" name="Line 109"/>
          <p:cNvSpPr>
            <a:spLocks noChangeShapeType="1"/>
          </p:cNvSpPr>
          <p:nvPr/>
        </p:nvSpPr>
        <p:spPr bwMode="auto">
          <a:xfrm>
            <a:off x="1600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13</a:t>
            </a:fld>
            <a:endParaRPr lang="pt-BR"/>
          </a:p>
        </p:txBody>
      </p:sp>
      <p:sp>
        <p:nvSpPr>
          <p:cNvPr id="59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0" name="Rectangle 84"/>
          <p:cNvSpPr>
            <a:spLocks noChangeArrowheads="1"/>
          </p:cNvSpPr>
          <p:nvPr/>
        </p:nvSpPr>
        <p:spPr bwMode="auto">
          <a:xfrm>
            <a:off x="2438401" y="3117180"/>
            <a:ext cx="16764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Acompanhamento</a:t>
            </a:r>
            <a:r>
              <a:rPr lang="en-GB" sz="800" b="1" dirty="0" smtClean="0"/>
              <a:t> do </a:t>
            </a:r>
            <a:r>
              <a:rPr lang="en-GB" sz="800" b="1" dirty="0" err="1" smtClean="0"/>
              <a:t>processo</a:t>
            </a:r>
            <a:r>
              <a:rPr lang="en-GB" sz="800" b="1" dirty="0" smtClean="0"/>
              <a:t> de </a:t>
            </a:r>
            <a:r>
              <a:rPr lang="en-GB" sz="800" b="1" dirty="0" err="1" smtClean="0"/>
              <a:t>contratação</a:t>
            </a:r>
            <a:endParaRPr lang="en-GB" sz="800" b="1" dirty="0"/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4154488" y="3124200"/>
            <a:ext cx="16764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Assinatura</a:t>
            </a:r>
            <a:r>
              <a:rPr lang="en-GB" sz="800" b="1" dirty="0" smtClean="0"/>
              <a:t> do </a:t>
            </a:r>
            <a:r>
              <a:rPr lang="en-GB" sz="800" b="1" dirty="0" err="1" smtClean="0"/>
              <a:t>contrato</a:t>
            </a:r>
            <a:endParaRPr lang="en-GB" sz="800" b="1" dirty="0"/>
          </a:p>
        </p:txBody>
      </p:sp>
      <p:sp>
        <p:nvSpPr>
          <p:cNvPr id="65" name="Text Box 101"/>
          <p:cNvSpPr txBox="1">
            <a:spLocks noChangeArrowheads="1"/>
          </p:cNvSpPr>
          <p:nvPr/>
        </p:nvSpPr>
        <p:spPr bwMode="auto">
          <a:xfrm>
            <a:off x="6068290" y="1800658"/>
            <a:ext cx="76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 dirty="0" smtClean="0"/>
              <a:t>Julho/2016</a:t>
            </a:r>
            <a:endParaRPr lang="pt-BR" sz="800" b="1" dirty="0"/>
          </a:p>
        </p:txBody>
      </p:sp>
      <p:sp>
        <p:nvSpPr>
          <p:cNvPr id="66" name="Text Box 101"/>
          <p:cNvSpPr txBox="1">
            <a:spLocks noChangeArrowheads="1"/>
          </p:cNvSpPr>
          <p:nvPr/>
        </p:nvSpPr>
        <p:spPr bwMode="auto">
          <a:xfrm>
            <a:off x="4506191" y="1766888"/>
            <a:ext cx="76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 dirty="0" err="1" smtClean="0"/>
              <a:t>Jun</a:t>
            </a:r>
            <a:r>
              <a:rPr lang="pt-BR" sz="800" b="1" dirty="0" smtClean="0"/>
              <a:t>/2016</a:t>
            </a:r>
            <a:endParaRPr lang="pt-BR" sz="800" b="1" dirty="0"/>
          </a:p>
        </p:txBody>
      </p:sp>
      <p:sp>
        <p:nvSpPr>
          <p:cNvPr id="67" name="Text Box 101"/>
          <p:cNvSpPr txBox="1">
            <a:spLocks noChangeArrowheads="1"/>
          </p:cNvSpPr>
          <p:nvPr/>
        </p:nvSpPr>
        <p:spPr bwMode="auto">
          <a:xfrm>
            <a:off x="7630389" y="1752600"/>
            <a:ext cx="76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 dirty="0" err="1" smtClean="0"/>
              <a:t>Ago</a:t>
            </a:r>
            <a:r>
              <a:rPr lang="pt-BR" sz="800" b="1" dirty="0" smtClean="0"/>
              <a:t>/2016</a:t>
            </a:r>
            <a:endParaRPr lang="pt-BR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80728"/>
            <a:ext cx="8534400" cy="457200"/>
          </a:xfrm>
        </p:spPr>
        <p:txBody>
          <a:bodyPr/>
          <a:lstStyle/>
          <a:p>
            <a:r>
              <a:rPr lang="pt-BR" dirty="0" smtClean="0"/>
              <a:t>Orçamento (final)</a:t>
            </a:r>
            <a:endParaRPr lang="pt-B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90328"/>
            <a:ext cx="8534400" cy="43434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14</a:t>
            </a:fld>
            <a:endParaRPr lang="pt-BR"/>
          </a:p>
        </p:txBody>
      </p:sp>
      <p:sp>
        <p:nvSpPr>
          <p:cNvPr id="8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06363"/>
            <a:ext cx="8534400" cy="457200"/>
          </a:xfrm>
        </p:spPr>
        <p:txBody>
          <a:bodyPr/>
          <a:lstStyle/>
          <a:p>
            <a:r>
              <a:rPr lang="pt-BR" dirty="0"/>
              <a:t>Lista de </a:t>
            </a:r>
            <a:r>
              <a:rPr lang="pt-BR" dirty="0" smtClean="0"/>
              <a:t>riscos (final)</a:t>
            </a:r>
            <a:endParaRPr lang="pt-BR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96963"/>
            <a:ext cx="8305800" cy="3962400"/>
          </a:xfrm>
          <a:noFill/>
          <a:ln/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pt-BR" sz="1600" dirty="0"/>
              <a:t>Problemas nas Aquisições</a:t>
            </a:r>
          </a:p>
          <a:p>
            <a:pPr marL="838200" lvl="1" indent="-381000" eaLnBrk="1" hangingPunct="1">
              <a:buFont typeface="Wingdings" pitchFamily="2" charset="2"/>
              <a:buChar char="q"/>
              <a:defRPr/>
            </a:pPr>
            <a:r>
              <a:rPr lang="pt-BR" sz="1200" dirty="0"/>
              <a:t>Probabilidade: Baixa</a:t>
            </a:r>
          </a:p>
          <a:p>
            <a:pPr marL="838200" lvl="1" indent="-381000" eaLnBrk="1" hangingPunct="1">
              <a:buFont typeface="Wingdings" pitchFamily="2" charset="2"/>
              <a:buChar char="q"/>
              <a:defRPr/>
            </a:pPr>
            <a:r>
              <a:rPr lang="pt-BR" sz="1200" dirty="0"/>
              <a:t>Impacto: Desvio nos custos e nos prazos do projeto.</a:t>
            </a:r>
          </a:p>
          <a:p>
            <a:pPr marL="838200" lvl="1" indent="-381000" eaLnBrk="1" hangingPunct="1">
              <a:buFont typeface="Wingdings" pitchFamily="2" charset="2"/>
              <a:buChar char="q"/>
              <a:defRPr/>
            </a:pPr>
            <a:r>
              <a:rPr lang="pt-BR" sz="1200" dirty="0"/>
              <a:t>Plano de ação: Monitorar semanalmente o andamento das aquisições.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Indisponibilidade de recursos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atraso no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pt-BR" sz="1000" dirty="0"/>
              <a:t>Alocar um dos novos </a:t>
            </a:r>
            <a:r>
              <a:rPr lang="pt-BR" sz="1000" dirty="0" smtClean="0"/>
              <a:t>recursos para </a:t>
            </a:r>
            <a:r>
              <a:rPr lang="pt-BR" sz="1000" dirty="0"/>
              <a:t>suprir as situações de indisponibilidade.</a:t>
            </a:r>
          </a:p>
          <a:p>
            <a:pPr marL="457200" lvl="1" indent="0">
              <a:buNone/>
            </a:pPr>
            <a:endParaRPr lang="pt-BR" sz="1200" dirty="0"/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Instabilidade do escopo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Alteração no nível de esforço e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Congelar o escopo após fase de requisitos e planejar mudanças para melhorias pós-implantação.</a:t>
            </a:r>
          </a:p>
          <a:p>
            <a:pPr marL="457200" lvl="1" indent="0">
              <a:buNone/>
            </a:pPr>
            <a:endParaRPr lang="pt-BR" sz="1200" dirty="0"/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312738" y="1484213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477000" y="1555651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621463" y="1515963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/>
              <a:t>Impacto alto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400425" y="1555651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586163" y="1515963"/>
            <a:ext cx="19764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/>
              <a:t>Impacto médio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57200" y="1555651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636588" y="1515963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/>
              <a:t>Impacto baixo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81000" y="3192363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17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15</a:t>
            </a:fld>
            <a:endParaRPr lang="pt-BR"/>
          </a:p>
        </p:txBody>
      </p:sp>
      <p:sp>
        <p:nvSpPr>
          <p:cNvPr id="18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1000" y="1974751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81000" y="4328120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D5FFD-D597-4A1A-9D3E-625E4ED0F03F}" type="slidenum">
              <a:rPr lang="pt-BR"/>
              <a:pPr/>
              <a:t>16</a:t>
            </a:fld>
            <a:endParaRPr lang="pt-B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1" y="908720"/>
            <a:ext cx="8534400" cy="457200"/>
          </a:xfrm>
        </p:spPr>
        <p:txBody>
          <a:bodyPr/>
          <a:lstStyle/>
          <a:p>
            <a:r>
              <a:rPr lang="pt-BR" dirty="0"/>
              <a:t>Necessidade de recursos </a:t>
            </a:r>
            <a:r>
              <a:rPr lang="pt-BR" dirty="0" smtClean="0"/>
              <a:t>(final)</a:t>
            </a:r>
            <a:endParaRPr lang="pt-BR" dirty="0"/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399256" y="1340768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400800" y="1419205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6621462" y="1376487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designado</a:t>
            </a:r>
            <a:endParaRPr lang="en-GB" sz="900" dirty="0"/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3400425" y="1408237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3587462" y="1376487"/>
            <a:ext cx="19764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garantido</a:t>
            </a:r>
            <a:endParaRPr lang="en-GB" sz="900" dirty="0"/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481445" y="1408237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683568" y="1376487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garantido</a:t>
            </a:r>
            <a:endParaRPr lang="en-GB" sz="900" dirty="0"/>
          </a:p>
        </p:txBody>
      </p:sp>
      <p:graphicFrame>
        <p:nvGraphicFramePr>
          <p:cNvPr id="14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234666"/>
              </p:ext>
            </p:extLst>
          </p:nvPr>
        </p:nvGraphicFramePr>
        <p:xfrm>
          <a:off x="481445" y="2028981"/>
          <a:ext cx="8320087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Planilha" r:id="rId3" imgW="5486400" imgH="1676490" progId="Excel.Sheet.8">
                  <p:embed/>
                </p:oleObj>
              </mc:Choice>
              <mc:Fallback>
                <p:oleObj name="Planilha" r:id="rId3" imgW="5486400" imgH="167649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45" y="2028981"/>
                        <a:ext cx="8320087" cy="2540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D4E7-340D-4037-8DAD-319C45320433}" type="slidenum">
              <a:rPr lang="pt-BR"/>
              <a:pPr/>
              <a:t>17</a:t>
            </a:fld>
            <a:endParaRPr lang="pt-B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534400" cy="457200"/>
          </a:xfrm>
        </p:spPr>
        <p:txBody>
          <a:bodyPr/>
          <a:lstStyle/>
          <a:p>
            <a:r>
              <a:rPr lang="pt-BR" dirty="0"/>
              <a:t>Lista de </a:t>
            </a:r>
            <a:r>
              <a:rPr lang="pt-BR" dirty="0" smtClean="0"/>
              <a:t>interessados (final)</a:t>
            </a:r>
            <a:endParaRPr lang="pt-B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534400" cy="4755232"/>
          </a:xfrm>
        </p:spPr>
        <p:txBody>
          <a:bodyPr/>
          <a:lstStyle/>
          <a:p>
            <a:r>
              <a:rPr lang="pt-BR" dirty="0" smtClean="0"/>
              <a:t>Líder </a:t>
            </a:r>
            <a:r>
              <a:rPr lang="pt-BR" dirty="0"/>
              <a:t>do Projeto</a:t>
            </a:r>
          </a:p>
          <a:p>
            <a:r>
              <a:rPr lang="pt-BR" sz="2000" dirty="0"/>
              <a:t>Jonas Jeske</a:t>
            </a:r>
          </a:p>
          <a:p>
            <a:endParaRPr lang="pt-BR" sz="2000" dirty="0"/>
          </a:p>
          <a:p>
            <a:r>
              <a:rPr lang="pt-BR" dirty="0"/>
              <a:t>Comitê Gestor do Projeto</a:t>
            </a:r>
          </a:p>
          <a:p>
            <a:pPr lvl="1"/>
            <a:r>
              <a:rPr lang="pt-BR" dirty="0"/>
              <a:t>Diego Aguilera (CGTI)</a:t>
            </a:r>
          </a:p>
          <a:p>
            <a:pPr lvl="1"/>
            <a:r>
              <a:rPr lang="pt-BR" dirty="0"/>
              <a:t>Rogério F. Pereira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Usuários chave</a:t>
            </a:r>
          </a:p>
          <a:p>
            <a:pPr lvl="1"/>
            <a:r>
              <a:rPr lang="pt-BR" dirty="0" err="1"/>
              <a:t>Clesio</a:t>
            </a:r>
            <a:r>
              <a:rPr lang="pt-BR" dirty="0"/>
              <a:t> C. dos Santos</a:t>
            </a:r>
          </a:p>
          <a:p>
            <a:pPr lvl="1"/>
            <a:r>
              <a:rPr lang="pt-BR" dirty="0"/>
              <a:t>Jeimerson C. Chaves</a:t>
            </a:r>
          </a:p>
          <a:p>
            <a:pPr lvl="1"/>
            <a:r>
              <a:rPr lang="pt-BR" dirty="0"/>
              <a:t>Reison P. A. Florindo </a:t>
            </a:r>
          </a:p>
          <a:p>
            <a:pPr lvl="1"/>
            <a:endParaRPr lang="pt-BR" dirty="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096000" y="1447800"/>
            <a:ext cx="2514600" cy="762000"/>
          </a:xfrm>
          <a:prstGeom prst="wedgeRoundRectCallout">
            <a:avLst>
              <a:gd name="adj1" fmla="val -65532"/>
              <a:gd name="adj2" fmla="val 2770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conduzir o projeto e garantir que os compromissos de escopo, prazo e qualidade sejam atendidos.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096000" y="2438400"/>
            <a:ext cx="2514600" cy="762000"/>
          </a:xfrm>
          <a:prstGeom prst="wedgeRoundRectCallout">
            <a:avLst>
              <a:gd name="adj1" fmla="val -64394"/>
              <a:gd name="adj2" fmla="val -729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aprovar os marcos do projeto, mudanças nos compromissos de escopo e prazo e garantir a alocação dos recursos.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096000" y="3810000"/>
            <a:ext cx="2514600" cy="914400"/>
          </a:xfrm>
          <a:prstGeom prst="wedgeRoundRectCallout">
            <a:avLst>
              <a:gd name="adj1" fmla="val -103628"/>
              <a:gd name="adj2" fmla="val -13091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 dirty="0"/>
              <a:t>Responsável por identificar os requisitos, solucionar dúvidas, </a:t>
            </a:r>
            <a:r>
              <a:rPr lang="pt-BR" sz="1000" i="1" dirty="0" smtClean="0"/>
              <a:t>homologar </a:t>
            </a:r>
            <a:r>
              <a:rPr lang="pt-BR" sz="1000" i="1" dirty="0"/>
              <a:t>os produtos do projeto e coordenar as ações junto aos usuários (</a:t>
            </a:r>
            <a:r>
              <a:rPr lang="pt-BR" sz="1000" i="1" dirty="0" err="1"/>
              <a:t>ex</a:t>
            </a:r>
            <a:r>
              <a:rPr lang="pt-BR" sz="1000" i="1" dirty="0"/>
              <a:t>: treinamento).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31832" y="5033211"/>
            <a:ext cx="2514600" cy="914400"/>
          </a:xfrm>
          <a:prstGeom prst="wedgeRoundRectCallout">
            <a:avLst>
              <a:gd name="adj1" fmla="val -108892"/>
              <a:gd name="adj2" fmla="val -103881"/>
              <a:gd name="adj3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pt-BR" sz="1000" i="1" dirty="0" smtClean="0"/>
              <a:t>Em reuniões de projetos, mesmo com um usuário chave, o mesmo responde por todos os demais usuários chaves.</a:t>
            </a:r>
            <a:endParaRPr lang="pt-BR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21E23-7CB6-4189-9810-33624A4671F9}" type="slidenum">
              <a:rPr lang="pt-BR"/>
              <a:pPr/>
              <a:t>18</a:t>
            </a:fld>
            <a:endParaRPr 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44824"/>
            <a:ext cx="4191000" cy="4251176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2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Escopo e limitações (refinados)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/>
              <a:t>Mudanças no escopo desde a última decisão</a:t>
            </a: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Solução (refinada)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de testes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validação</a:t>
            </a:r>
            <a:endParaRPr lang="pt-BR" sz="1000" dirty="0">
              <a:solidFill>
                <a:srgbClr val="B2B2B2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disponibilização (final)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 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transição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Estrutura de suporte e manutenção (preliminar)</a:t>
            </a:r>
            <a:endParaRPr lang="pt-BR" sz="1000" dirty="0">
              <a:solidFill>
                <a:srgbClr val="B2B2B2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Necessidades de recursos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Dependência de outros projetos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21854"/>
            <a:ext cx="4114800" cy="457200"/>
          </a:xfrm>
        </p:spPr>
        <p:txBody>
          <a:bodyPr/>
          <a:lstStyle/>
          <a:p>
            <a:r>
              <a:rPr lang="pt-BR" sz="2000" dirty="0" smtClean="0"/>
              <a:t>Próximo Evento</a:t>
            </a:r>
            <a:endParaRPr lang="pt-BR" sz="2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44824"/>
            <a:ext cx="4191000" cy="4251176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a qualidade da solução desenvolvida.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Cobertura das necessidades /  especificações.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Aderência aos padrões de qualidade e segurança.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Impacto dos defeitos residuais.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início de validação da solução.</a:t>
            </a:r>
          </a:p>
          <a:p>
            <a:pPr>
              <a:buFont typeface="Arial" pitchFamily="34" charset="0"/>
              <a:buChar char="•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4800" y="1412777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629069" y="1412776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524328" y="894879"/>
            <a:ext cx="1314872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 smtClean="0"/>
              <a:t>Validação</a:t>
            </a:r>
            <a:endParaRPr lang="en-GB" sz="1200" b="1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88024" y="894879"/>
            <a:ext cx="2520279" cy="31115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Desenvolvimento</a:t>
            </a:r>
            <a:r>
              <a:rPr lang="en-GB" sz="1200" b="1" dirty="0" smtClean="0"/>
              <a:t> da </a:t>
            </a:r>
            <a:r>
              <a:rPr lang="en-GB" sz="1200" b="1" dirty="0" err="1" smtClean="0"/>
              <a:t>solução</a:t>
            </a:r>
            <a:endParaRPr lang="en-GB" sz="1200" b="1" dirty="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7092280" y="764704"/>
            <a:ext cx="685800" cy="5715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DV</a:t>
            </a:r>
            <a:endParaRPr lang="pt-BR" sz="1400" dirty="0"/>
          </a:p>
        </p:txBody>
      </p:sp>
      <p:sp>
        <p:nvSpPr>
          <p:cNvPr id="14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8990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lang="pt-BR" sz="1100" b="0" dirty="0" smtClean="0"/>
              <a:t>Manutenção </a:t>
            </a:r>
            <a:r>
              <a:rPr lang="pt-BR" sz="1100" b="0" dirty="0"/>
              <a:t>Sala Cofre - </a:t>
            </a:r>
            <a:r>
              <a:rPr lang="pt-BR" sz="1100" b="0" dirty="0" err="1"/>
              <a:t>On</a:t>
            </a:r>
            <a:r>
              <a:rPr lang="pt-BR" sz="1100" b="0" dirty="0"/>
              <a:t> </a:t>
            </a:r>
            <a:r>
              <a:rPr lang="pt-BR" sz="1100" b="0" dirty="0" err="1"/>
              <a:t>Going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73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9031" y="1495542"/>
            <a:ext cx="8534400" cy="457200"/>
          </a:xfrm>
        </p:spPr>
        <p:txBody>
          <a:bodyPr/>
          <a:lstStyle/>
          <a:p>
            <a:r>
              <a:rPr lang="pt-BR" sz="2400" b="0" dirty="0"/>
              <a:t>Decisões esperadas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91" y="2564904"/>
            <a:ext cx="6974369" cy="187220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Aprovar e congelar o escopo final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Aprovar o desenho da </a:t>
            </a:r>
            <a:r>
              <a:rPr lang="pt-BR" sz="1600" dirty="0" smtClean="0"/>
              <a:t>solução</a:t>
            </a:r>
            <a:endParaRPr lang="pt-BR" sz="1600" dirty="0"/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Aprovar o cronograma e orçamento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Garantir a alocação da equipe do projeto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Garantir o envolvimento dos principais interessados</a:t>
            </a:r>
          </a:p>
          <a:p>
            <a:pPr marL="457200" indent="-457200">
              <a:buFont typeface="Wingdings" pitchFamily="2" charset="2"/>
              <a:buNone/>
            </a:pPr>
            <a:endParaRPr lang="pt-BR" sz="1600" dirty="0"/>
          </a:p>
        </p:txBody>
      </p:sp>
      <p:sp>
        <p:nvSpPr>
          <p:cNvPr id="25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19</a:t>
            </a:fld>
            <a:endParaRPr lang="pt-BR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246264" y="2112676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51151" y="2146013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o </a:t>
            </a:r>
            <a:r>
              <a:rPr lang="en-GB" sz="900" dirty="0" err="1"/>
              <a:t>projeto</a:t>
            </a:r>
            <a:endParaRPr lang="en-GB" sz="900" dirty="0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043533" y="2150776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</a:t>
            </a:r>
            <a:r>
              <a:rPr lang="en-GB" sz="900" dirty="0" smtClean="0"/>
              <a:t>a </a:t>
            </a:r>
            <a:r>
              <a:rPr lang="en-GB" sz="900" dirty="0" err="1" smtClean="0"/>
              <a:t>decisão</a:t>
            </a:r>
            <a:endParaRPr lang="en-GB" sz="900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522456" y="2150776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Desvio</a:t>
            </a:r>
            <a:r>
              <a:rPr lang="en-GB" sz="900" dirty="0"/>
              <a:t> </a:t>
            </a:r>
            <a:r>
              <a:rPr lang="en-GB" sz="900" dirty="0" err="1"/>
              <a:t>aceitável</a:t>
            </a:r>
            <a:endParaRPr lang="en-GB" sz="900" dirty="0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5080948" y="2150776"/>
            <a:ext cx="684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Atendido</a:t>
            </a:r>
            <a:endParaRPr lang="en-GB" sz="900" dirty="0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183106" y="2136921"/>
            <a:ext cx="11160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aplicável</a:t>
            </a:r>
            <a:endParaRPr lang="en-GB" sz="900" dirty="0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7556293" y="2136921"/>
            <a:ext cx="11160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Pendente</a:t>
            </a:r>
            <a:endParaRPr lang="en-GB" sz="900" dirty="0"/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093" y="211188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5" y="212295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25" y="212295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11" y="2122640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20" y="211188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00" y="212295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23445" y="951111"/>
            <a:ext cx="8439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DDS – Decisão de Desenvolvimento da Solução</a:t>
            </a:r>
          </a:p>
        </p:txBody>
      </p:sp>
      <p:sp>
        <p:nvSpPr>
          <p:cNvPr id="20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12954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DAP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228600" y="2895600"/>
            <a:ext cx="381000" cy="381000"/>
          </a:xfrm>
          <a:prstGeom prst="ellipse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DAV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2667000" y="28956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4920343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DV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5940152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DD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7620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DEP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8610600" y="2895600"/>
            <a:ext cx="381000" cy="381000"/>
          </a:xfrm>
          <a:prstGeom prst="ellipse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DOC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8534400" cy="457200"/>
          </a:xfrm>
        </p:spPr>
        <p:txBody>
          <a:bodyPr/>
          <a:lstStyle/>
          <a:p>
            <a:pPr algn="ctr"/>
            <a:r>
              <a:rPr lang="pt-BR" dirty="0"/>
              <a:t>Metodologia de Gerenciamento de </a:t>
            </a:r>
            <a:r>
              <a:rPr lang="pt-BR" dirty="0" smtClean="0"/>
              <a:t>Projetos de TI</a:t>
            </a:r>
            <a:endParaRPr lang="pt-BR" dirty="0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524000" y="3327400"/>
            <a:ext cx="63246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81000" y="35052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15240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895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5220072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6300192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7848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88392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381000" y="3581400"/>
            <a:ext cx="11430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>
                <a:solidFill>
                  <a:srgbClr val="B2B2B2"/>
                </a:solidFill>
              </a:rPr>
              <a:t>Pré-projeto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1524000" y="3962400"/>
            <a:ext cx="1371600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Planejamento</a:t>
            </a:r>
            <a:endParaRPr lang="en-GB" sz="1100" b="1" dirty="0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2895600" y="4343400"/>
            <a:ext cx="2324472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Desenvolvimento</a:t>
            </a:r>
            <a:r>
              <a:rPr lang="en-GB" sz="1100" dirty="0" smtClean="0">
                <a:solidFill>
                  <a:srgbClr val="B2B2B2"/>
                </a:solidFill>
              </a:rPr>
              <a:t> da </a:t>
            </a:r>
            <a:r>
              <a:rPr lang="en-GB" sz="1100" dirty="0" err="1" smtClean="0">
                <a:solidFill>
                  <a:srgbClr val="B2B2B2"/>
                </a:solidFill>
              </a:rPr>
              <a:t>Solução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220072" y="4727575"/>
            <a:ext cx="1062037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Validação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282109" y="5105400"/>
            <a:ext cx="1566491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Disponililização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7848600" y="5486400"/>
            <a:ext cx="990600" cy="60960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>
                <a:solidFill>
                  <a:srgbClr val="B2B2B2"/>
                </a:solidFill>
              </a:rPr>
              <a:t>Operação</a:t>
            </a:r>
            <a:r>
              <a:rPr lang="en-GB" sz="1100" dirty="0">
                <a:solidFill>
                  <a:srgbClr val="B2B2B2"/>
                </a:solidFill>
              </a:rPr>
              <a:t> </a:t>
            </a:r>
            <a:r>
              <a:rPr lang="en-GB" sz="1100" dirty="0" err="1">
                <a:solidFill>
                  <a:srgbClr val="B2B2B2"/>
                </a:solidFill>
              </a:rPr>
              <a:t>Assistida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381000" y="3327400"/>
            <a:ext cx="1143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7848600" y="3327400"/>
            <a:ext cx="9906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2</a:t>
            </a:fld>
            <a:endParaRPr lang="pt-BR"/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38400"/>
            <a:ext cx="8534400" cy="336550"/>
          </a:xfrm>
        </p:spPr>
        <p:txBody>
          <a:bodyPr/>
          <a:lstStyle/>
          <a:p>
            <a:pPr algn="ctr"/>
            <a:r>
              <a:rPr lang="pt-BR" sz="3600" dirty="0"/>
              <a:t>Fim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534400" cy="1676400"/>
          </a:xfrm>
        </p:spPr>
        <p:txBody>
          <a:bodyPr/>
          <a:lstStyle/>
          <a:p>
            <a:pPr algn="ctr">
              <a:buNone/>
            </a:pPr>
            <a:r>
              <a:rPr lang="pt-BR" dirty="0"/>
              <a:t>Escritório de Projetos de TI</a:t>
            </a:r>
          </a:p>
          <a:p>
            <a:pPr algn="ctr">
              <a:buNone/>
            </a:pPr>
            <a:r>
              <a:rPr lang="pt-BR" dirty="0" smtClean="0">
                <a:hlinkClick r:id="rId3"/>
              </a:rPr>
              <a:t>cgti@cultura.gov.br</a:t>
            </a:r>
            <a:endParaRPr lang="pt-BR" dirty="0"/>
          </a:p>
          <a:p>
            <a:pPr algn="ctr">
              <a:buFontTx/>
              <a:buNone/>
            </a:pPr>
            <a:endParaRPr lang="pt-BR" dirty="0"/>
          </a:p>
        </p:txBody>
      </p:sp>
      <p:sp>
        <p:nvSpPr>
          <p:cNvPr id="6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6C21-8CA9-4FF6-8A9B-C23B3D57E39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730209"/>
            <a:ext cx="4237856" cy="571500"/>
          </a:xfrm>
          <a:noFill/>
          <a:ln/>
        </p:spPr>
        <p:txBody>
          <a:bodyPr/>
          <a:lstStyle/>
          <a:p>
            <a:r>
              <a:rPr lang="pt-BR" sz="2000" dirty="0" smtClean="0"/>
              <a:t>DDS </a:t>
            </a:r>
            <a:r>
              <a:rPr lang="pt-BR" sz="2000" dirty="0"/>
              <a:t>– </a:t>
            </a:r>
            <a:r>
              <a:rPr lang="pt-BR" sz="2000" dirty="0" smtClean="0"/>
              <a:t>Decisão de Desenvolvimento da Solução</a:t>
            </a:r>
            <a:endParaRPr lang="pt-BR" sz="2000" dirty="0"/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2564904"/>
            <a:ext cx="4191000" cy="3600400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2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rgbClr val="808080"/>
                </a:solidFill>
              </a:rPr>
              <a:t>Diagnóstico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rgbClr val="808080"/>
                </a:solidFill>
              </a:rPr>
              <a:t>Visão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Escopo e limitações (final)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/>
              <a:t>Mudanças no escopo desde a última decisão</a:t>
            </a: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Solução (final)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Sistemas envolvidos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Visão de arquitetura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Impactos na </a:t>
            </a:r>
            <a:r>
              <a:rPr lang="pt-BR" sz="1000" dirty="0" err="1"/>
              <a:t>infra-estrutura</a:t>
            </a:r>
            <a:r>
              <a:rPr lang="pt-BR" sz="1000" dirty="0"/>
              <a:t> e segurança de TI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disponibilização (preliminar)</a:t>
            </a:r>
          </a:p>
          <a:p>
            <a:pPr marL="1219200" lvl="2" indent="-304800">
              <a:lnSpc>
                <a:spcPct val="90000"/>
              </a:lnSpc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 (preliminar)</a:t>
            </a:r>
          </a:p>
          <a:p>
            <a:pPr marL="1219200" lvl="2" indent="-304800">
              <a:lnSpc>
                <a:spcPct val="90000"/>
              </a:lnSpc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transição (preliminar)</a:t>
            </a: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Necessidades de recursos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Dependência de outros projetos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</p:txBody>
      </p:sp>
      <p:sp>
        <p:nvSpPr>
          <p:cNvPr id="41988" name="Rectangle 102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2564904"/>
            <a:ext cx="4191000" cy="3600400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e congelar o escopo final.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desenho da solução.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cronograma e orçamento.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Garantir a alocação da equipe do projeto.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Garantir o envolvimento dos principais interessados.</a:t>
            </a:r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41989" name="Rectangle 1029"/>
          <p:cNvSpPr>
            <a:spLocks noChangeArrowheads="1"/>
          </p:cNvSpPr>
          <p:nvPr/>
        </p:nvSpPr>
        <p:spPr bwMode="auto">
          <a:xfrm>
            <a:off x="304800" y="2196033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 de entrada</a:t>
            </a:r>
          </a:p>
        </p:txBody>
      </p:sp>
      <p:sp>
        <p:nvSpPr>
          <p:cNvPr id="41990" name="Rectangle 1030"/>
          <p:cNvSpPr>
            <a:spLocks noChangeArrowheads="1"/>
          </p:cNvSpPr>
          <p:nvPr/>
        </p:nvSpPr>
        <p:spPr bwMode="auto">
          <a:xfrm>
            <a:off x="4640188" y="2196033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41991" name="Rectangle 1031"/>
          <p:cNvSpPr>
            <a:spLocks noChangeArrowheads="1"/>
          </p:cNvSpPr>
          <p:nvPr/>
        </p:nvSpPr>
        <p:spPr bwMode="auto">
          <a:xfrm>
            <a:off x="304800" y="1375629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o escopo, a solução técnica e o planejamento final para </a:t>
            </a:r>
            <a:r>
              <a:rPr lang="pt-BR" sz="1600" i="1" dirty="0" smtClean="0"/>
              <a:t>o desenvolvimento da solução.</a:t>
            </a:r>
            <a:endParaRPr lang="pt-BR" sz="1600" i="1" dirty="0"/>
          </a:p>
        </p:txBody>
      </p:sp>
      <p:sp>
        <p:nvSpPr>
          <p:cNvPr id="41992" name="Rectangle 1032"/>
          <p:cNvSpPr>
            <a:spLocks noChangeArrowheads="1"/>
          </p:cNvSpPr>
          <p:nvPr/>
        </p:nvSpPr>
        <p:spPr bwMode="auto">
          <a:xfrm>
            <a:off x="6228184" y="849168"/>
            <a:ext cx="2603004" cy="31115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Desenvolvimento</a:t>
            </a:r>
            <a:r>
              <a:rPr lang="en-GB" sz="1200" b="1" dirty="0" smtClean="0"/>
              <a:t> da </a:t>
            </a:r>
            <a:r>
              <a:rPr lang="en-GB" sz="1200" b="1" dirty="0" err="1" smtClean="0"/>
              <a:t>Solução</a:t>
            </a:r>
            <a:endParaRPr lang="en-GB" sz="1200" b="1" dirty="0"/>
          </a:p>
        </p:txBody>
      </p:sp>
      <p:sp>
        <p:nvSpPr>
          <p:cNvPr id="41993" name="Rectangle 1033"/>
          <p:cNvSpPr>
            <a:spLocks noChangeArrowheads="1"/>
          </p:cNvSpPr>
          <p:nvPr/>
        </p:nvSpPr>
        <p:spPr bwMode="auto">
          <a:xfrm>
            <a:off x="4542656" y="849168"/>
            <a:ext cx="1469504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Planejamento</a:t>
            </a:r>
            <a:endParaRPr lang="en-GB" sz="1200" b="1" dirty="0"/>
          </a:p>
        </p:txBody>
      </p:sp>
      <p:sp>
        <p:nvSpPr>
          <p:cNvPr id="41994" name="AutoShape 1034"/>
          <p:cNvSpPr>
            <a:spLocks noChangeArrowheads="1"/>
          </p:cNvSpPr>
          <p:nvPr/>
        </p:nvSpPr>
        <p:spPr bwMode="auto">
          <a:xfrm>
            <a:off x="5796136" y="730209"/>
            <a:ext cx="685800" cy="5715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DDS</a:t>
            </a:r>
            <a:endParaRPr lang="pt-BR" sz="1400" dirty="0"/>
          </a:p>
        </p:txBody>
      </p:sp>
      <p:sp>
        <p:nvSpPr>
          <p:cNvPr id="13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3</a:t>
            </a:fld>
            <a:endParaRPr lang="pt-BR"/>
          </a:p>
        </p:txBody>
      </p:sp>
      <p:sp>
        <p:nvSpPr>
          <p:cNvPr id="14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</a:t>
            </a:r>
            <a:r>
              <a:rPr lang="pt-BR" dirty="0" smtClean="0"/>
              <a:t>limitações (final)</a:t>
            </a:r>
            <a:endParaRPr lang="pt-BR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16 funcionalidades/suporte de usuário criadas no </a:t>
            </a:r>
            <a:r>
              <a:rPr lang="pt-BR" dirty="0" err="1"/>
              <a:t>Redmine</a:t>
            </a:r>
            <a:endParaRPr lang="pt-BR" dirty="0"/>
          </a:p>
          <a:p>
            <a:pPr lvl="1"/>
            <a:r>
              <a:rPr lang="pt-BR" dirty="0"/>
              <a:t>16 especificadas (100%)</a:t>
            </a:r>
          </a:p>
          <a:p>
            <a:pPr lvl="1"/>
            <a:r>
              <a:rPr lang="pt-BR" dirty="0"/>
              <a:t>15 validadas pelos usuários-chave (94%)</a:t>
            </a:r>
          </a:p>
          <a:p>
            <a:pPr lvl="1"/>
            <a:r>
              <a:rPr lang="pt-BR" dirty="0"/>
              <a:t>15 estimadas pela equipe de desenvolvimento/testes (94%)</a:t>
            </a:r>
          </a:p>
        </p:txBody>
      </p:sp>
      <p:sp>
        <p:nvSpPr>
          <p:cNvPr id="45061" name="WordArt 5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4</a:t>
            </a:fld>
            <a:endParaRPr lang="pt-BR"/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limitações (</a:t>
            </a:r>
            <a:r>
              <a:rPr lang="pt-BR" dirty="0" err="1"/>
              <a:t>cont</a:t>
            </a:r>
            <a:r>
              <a:rPr lang="pt-BR" dirty="0"/>
              <a:t>)</a:t>
            </a:r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838200" y="19812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Consultar Janela de Trabalho de Execução (#4046)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1. Gerenciamento da Janela de Trabalho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2743200" y="19812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Cadastrar Janela de Trabalho de Execução</a:t>
            </a:r>
          </a:p>
          <a:p>
            <a:pPr algn="ctr"/>
            <a:r>
              <a:rPr lang="pt-BR" sz="800"/>
              <a:t>(#4047)</a:t>
            </a:r>
          </a:p>
        </p:txBody>
      </p:sp>
      <p:cxnSp>
        <p:nvCxnSpPr>
          <p:cNvPr id="46086" name="AutoShape 6"/>
          <p:cNvCxnSpPr>
            <a:cxnSpLocks noChangeShapeType="1"/>
            <a:stCxn id="46083" idx="3"/>
            <a:endCxn id="46085" idx="1"/>
          </p:cNvCxnSpPr>
          <p:nvPr/>
        </p:nvCxnSpPr>
        <p:spPr bwMode="auto">
          <a:xfrm>
            <a:off x="2362200" y="2171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838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Consultar Localizadores para Captação da Execução (#4042)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2743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Captar Execução de Localizador (#4043)</a:t>
            </a:r>
          </a:p>
        </p:txBody>
      </p:sp>
      <p:cxnSp>
        <p:nvCxnSpPr>
          <p:cNvPr id="46089" name="AutoShape 9"/>
          <p:cNvCxnSpPr>
            <a:cxnSpLocks noChangeShapeType="1"/>
            <a:stCxn id="46087" idx="3"/>
            <a:endCxn id="46088" idx="1"/>
          </p:cNvCxnSpPr>
          <p:nvPr/>
        </p:nvCxnSpPr>
        <p:spPr bwMode="auto">
          <a:xfrm>
            <a:off x="2362200" y="30099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0" name="AutoShape 10"/>
          <p:cNvCxnSpPr>
            <a:cxnSpLocks noChangeShapeType="1"/>
            <a:stCxn id="46088" idx="3"/>
            <a:endCxn id="46091" idx="1"/>
          </p:cNvCxnSpPr>
          <p:nvPr/>
        </p:nvCxnSpPr>
        <p:spPr bwMode="auto">
          <a:xfrm>
            <a:off x="4267200" y="30099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4648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Enviar Execução da Unidade Orçamentária (#4044)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33400" y="24384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2. Captação da Execução</a:t>
            </a:r>
          </a:p>
        </p:txBody>
      </p:sp>
      <p:sp>
        <p:nvSpPr>
          <p:cNvPr id="46093" name="AutoShape 13"/>
          <p:cNvSpPr>
            <a:spLocks noChangeArrowheads="1"/>
          </p:cNvSpPr>
          <p:nvPr/>
        </p:nvSpPr>
        <p:spPr bwMode="auto">
          <a:xfrm>
            <a:off x="6553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Copiar Execução da Unidade Orçamentária (#4045)</a:t>
            </a:r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838200" y="36576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Relatório Mapa de Análise da Execução (#4204)</a:t>
            </a:r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2743200" y="36576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Relatório Espelho da Execução (#3868)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33400" y="32766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3. Relatórios</a:t>
            </a:r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auto">
          <a:xfrm>
            <a:off x="838200" y="48768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Emitir Portaria Bimestral de Execução Orçamentária (#4205)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33400" y="42672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4. Relatório da Portaria Bimestral de Execução Orçamentária</a:t>
            </a:r>
          </a:p>
        </p:txBody>
      </p:sp>
      <p:sp>
        <p:nvSpPr>
          <p:cNvPr id="46099" name="AutoShape 19"/>
          <p:cNvSpPr>
            <a:spLocks noChangeArrowheads="1"/>
          </p:cNvSpPr>
          <p:nvPr/>
        </p:nvSpPr>
        <p:spPr bwMode="auto">
          <a:xfrm>
            <a:off x="2743200" y="4648200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Relatório da Portaria Bimestral - Demonstrativo da Execução Mensal (#4207)</a:t>
            </a: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743200" y="5105400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Relatório da Portaria Bimestral – Tabelas Consolidadas (#3869)</a:t>
            </a:r>
          </a:p>
        </p:txBody>
      </p:sp>
      <p:cxnSp>
        <p:nvCxnSpPr>
          <p:cNvPr id="46101" name="AutoShape 21"/>
          <p:cNvCxnSpPr>
            <a:cxnSpLocks noChangeShapeType="1"/>
            <a:stCxn id="46097" idx="3"/>
            <a:endCxn id="46100" idx="1"/>
          </p:cNvCxnSpPr>
          <p:nvPr/>
        </p:nvCxnSpPr>
        <p:spPr bwMode="auto">
          <a:xfrm>
            <a:off x="2362200" y="5067300"/>
            <a:ext cx="3810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2" name="AutoShape 22"/>
          <p:cNvCxnSpPr>
            <a:cxnSpLocks noChangeShapeType="1"/>
            <a:stCxn id="46097" idx="3"/>
            <a:endCxn id="46099" idx="1"/>
          </p:cNvCxnSpPr>
          <p:nvPr/>
        </p:nvCxnSpPr>
        <p:spPr bwMode="auto">
          <a:xfrm flipV="1">
            <a:off x="2362200" y="4838700"/>
            <a:ext cx="3810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7162800" y="5410200"/>
            <a:ext cx="16764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46104" name="Picture 24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5494338"/>
            <a:ext cx="179388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5" name="Picture 25" descr="C:\Documents and Settings\lfsmonteiro\Desktop\Temp\Status-dialog-warnin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673725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6" name="Picture 26" descr="C:\Documents and Settings\lfsmonteiro\Desktop\Temp\Delet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902325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7481888" y="5441950"/>
            <a:ext cx="1509712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900"/>
              <a:t>Especificado e validado</a:t>
            </a:r>
          </a:p>
          <a:p>
            <a:endParaRPr lang="pt-BR" sz="500"/>
          </a:p>
          <a:p>
            <a:r>
              <a:rPr lang="pt-BR" sz="900"/>
              <a:t>Apenas especificado</a:t>
            </a:r>
          </a:p>
          <a:p>
            <a:endParaRPr lang="pt-BR" sz="500"/>
          </a:p>
          <a:p>
            <a:r>
              <a:rPr lang="pt-BR" sz="900"/>
              <a:t>Não especificado </a:t>
            </a:r>
          </a:p>
        </p:txBody>
      </p:sp>
      <p:pic>
        <p:nvPicPr>
          <p:cNvPr id="46108" name="Picture 28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1905000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9" name="Picture 29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0" name="Picture 30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1" name="Picture 31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2" name="Picture 32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3" name="Picture 33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4" name="Picture 34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5" name="Picture 35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29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6" name="Picture 36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4800600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7" name="Picture 37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8" name="Picture 38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19" name="WordArt 39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42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5</a:t>
            </a:fld>
            <a:endParaRPr lang="pt-BR"/>
          </a:p>
        </p:txBody>
      </p:sp>
      <p:sp>
        <p:nvSpPr>
          <p:cNvPr id="43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Escopo e limitações (cont)</a:t>
            </a:r>
          </a:p>
        </p:txBody>
      </p:sp>
      <p:sp>
        <p:nvSpPr>
          <p:cNvPr id="47107" name="AutoShape 3"/>
          <p:cNvSpPr>
            <a:spLocks noChangeArrowheads="1"/>
          </p:cNvSpPr>
          <p:nvPr/>
        </p:nvSpPr>
        <p:spPr bwMode="auto">
          <a:xfrm>
            <a:off x="838200" y="19812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Gerar Arquivo de Integração com o Portal da Transparência (#3871)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5. Integração – Portal da Transparência (CGU)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838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Webservice de Integração com o SIGABRASIL (#3872)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3400" y="24384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6. Integração – SIGABRASIL (PRODASEN)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914400" y="36576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Webservice de Consulta da Execução para Integração com o SIEST (#3873)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9600" y="32766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7. Integração – SIEST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819400" y="44958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Migração de dados de execução de 1991 a 1999 do SIDOR para BI SIOP (#4357)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09600" y="41148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8. Migração de Dados</a:t>
            </a: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914400" y="44958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Migração de dados de execução a partir de 2000 do SIDOR para SIOP (#3875)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7162800" y="5410200"/>
            <a:ext cx="16764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47117" name="Picture 13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5494338"/>
            <a:ext cx="179388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8" name="Picture 14" descr="C:\Documents and Settings\lfsmonteiro\Desktop\Temp\Status-dialog-warnin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673725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9" name="Picture 15" descr="C:\Documents and Settings\lfsmonteiro\Desktop\Temp\Delet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902325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481888" y="5441950"/>
            <a:ext cx="1509712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900"/>
              <a:t>Especificado e validado</a:t>
            </a:r>
          </a:p>
          <a:p>
            <a:endParaRPr lang="pt-BR" sz="500"/>
          </a:p>
          <a:p>
            <a:r>
              <a:rPr lang="pt-BR" sz="900"/>
              <a:t>Apenas especificado</a:t>
            </a:r>
          </a:p>
          <a:p>
            <a:endParaRPr lang="pt-BR" sz="500"/>
          </a:p>
          <a:p>
            <a:r>
              <a:rPr lang="pt-BR" sz="900"/>
              <a:t>Não especificado </a:t>
            </a:r>
          </a:p>
        </p:txBody>
      </p:sp>
      <p:pic>
        <p:nvPicPr>
          <p:cNvPr id="47121" name="Picture 17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96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22" name="Picture 18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23" name="Picture 19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24" name="Picture 20" descr="C:\Documents and Settings\lfsmonteiro\Desktop\Temp\Status-dialog-warnin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25" name="Picture 21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26" name="WordArt 22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25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6</a:t>
            </a:fld>
            <a:endParaRPr lang="pt-BR"/>
          </a:p>
        </p:txBody>
      </p:sp>
      <p:sp>
        <p:nvSpPr>
          <p:cNvPr id="26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Mudanças no escopo desde </a:t>
            </a:r>
            <a:r>
              <a:rPr lang="pt-BR" dirty="0" smtClean="0"/>
              <a:t>a última decisão</a:t>
            </a:r>
            <a:endParaRPr lang="pt-B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Itens inseridos no escopo</a:t>
            </a:r>
          </a:p>
          <a:p>
            <a:pPr lvl="1"/>
            <a:r>
              <a:rPr lang="pt-BR" dirty="0"/>
              <a:t>Não aplicável.</a:t>
            </a:r>
          </a:p>
          <a:p>
            <a:r>
              <a:rPr lang="pt-BR" dirty="0"/>
              <a:t>Itens alterados no escopo</a:t>
            </a:r>
          </a:p>
          <a:p>
            <a:pPr lvl="1"/>
            <a:r>
              <a:rPr lang="pt-BR" dirty="0"/>
              <a:t>Não aplicável.</a:t>
            </a:r>
          </a:p>
          <a:p>
            <a:r>
              <a:rPr lang="pt-BR" dirty="0"/>
              <a:t>Itens excluídos do escopo </a:t>
            </a:r>
          </a:p>
          <a:p>
            <a:pPr lvl="1"/>
            <a:r>
              <a:rPr lang="pt-BR" dirty="0"/>
              <a:t>Relatório BGU – Balanço Geral da União (#3870)</a:t>
            </a:r>
          </a:p>
          <a:p>
            <a:pPr lvl="2"/>
            <a:r>
              <a:rPr lang="pt-BR" dirty="0"/>
              <a:t>Relatório 2011 ainda será gerado pelo SIDOR e o formato do relatório 2012 ainda não foi definido pela CGU. </a:t>
            </a:r>
          </a:p>
          <a:p>
            <a:pPr lvl="2"/>
            <a:r>
              <a:rPr lang="pt-BR" dirty="0"/>
              <a:t>Será enviado como uma solicitação de melhoria no decorrer do ano de 2012.</a:t>
            </a:r>
          </a:p>
          <a:p>
            <a:endParaRPr lang="pt-BR" sz="2000" dirty="0"/>
          </a:p>
        </p:txBody>
      </p:sp>
      <p:sp>
        <p:nvSpPr>
          <p:cNvPr id="48132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7</a:t>
            </a:fld>
            <a:endParaRPr lang="pt-BR"/>
          </a:p>
        </p:txBody>
      </p:sp>
      <p:sp>
        <p:nvSpPr>
          <p:cNvPr id="8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Impactos na Infra-estrutura e segurança de TI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Mensuração da nova demanda</a:t>
            </a:r>
          </a:p>
          <a:p>
            <a:pPr lvl="1"/>
            <a:r>
              <a:rPr lang="pt-BR" sz="1600" dirty="0" err="1"/>
              <a:t>UOs</a:t>
            </a:r>
            <a:r>
              <a:rPr lang="pt-BR" sz="1600" dirty="0"/>
              <a:t> que utilizarão o módulo </a:t>
            </a:r>
            <a:r>
              <a:rPr lang="pt-BR" sz="1600" dirty="0">
                <a:sym typeface="Wingdings" pitchFamily="2" charset="2"/>
              </a:rPr>
              <a:t> </a:t>
            </a:r>
            <a:r>
              <a:rPr lang="pt-BR" sz="1600" dirty="0"/>
              <a:t>75</a:t>
            </a:r>
          </a:p>
          <a:p>
            <a:pPr lvl="1"/>
            <a:r>
              <a:rPr lang="pt-BR" sz="1600" dirty="0"/>
              <a:t>Média de localizadores por </a:t>
            </a:r>
            <a:r>
              <a:rPr lang="pt-BR" sz="1600" dirty="0" err="1"/>
              <a:t>UOs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</a:t>
            </a:r>
            <a:r>
              <a:rPr lang="pt-BR" sz="1600" dirty="0"/>
              <a:t> 10</a:t>
            </a:r>
          </a:p>
          <a:p>
            <a:pPr lvl="1"/>
            <a:r>
              <a:rPr lang="pt-BR" sz="1600" dirty="0"/>
              <a:t>Usuários novos (que ainda não usam o SIOP) </a:t>
            </a:r>
            <a:r>
              <a:rPr lang="pt-BR" sz="1600" dirty="0">
                <a:sym typeface="Wingdings" pitchFamily="2" charset="2"/>
              </a:rPr>
              <a:t> </a:t>
            </a:r>
            <a:r>
              <a:rPr lang="pt-BR" sz="1600" dirty="0"/>
              <a:t>35</a:t>
            </a:r>
          </a:p>
          <a:p>
            <a:pPr lvl="1"/>
            <a:r>
              <a:rPr lang="pt-BR" sz="1600" dirty="0"/>
              <a:t>Usuários simultâneos </a:t>
            </a:r>
          </a:p>
          <a:p>
            <a:pPr lvl="2"/>
            <a:r>
              <a:rPr lang="pt-BR" sz="1400" dirty="0">
                <a:sym typeface="Wingdings" pitchFamily="2" charset="2"/>
              </a:rPr>
              <a:t>Média  </a:t>
            </a:r>
            <a:r>
              <a:rPr lang="pt-BR" sz="1400" dirty="0"/>
              <a:t>2</a:t>
            </a:r>
          </a:p>
          <a:p>
            <a:pPr lvl="2"/>
            <a:r>
              <a:rPr lang="pt-BR" sz="1400" dirty="0"/>
              <a:t>Pico </a:t>
            </a:r>
            <a:r>
              <a:rPr lang="pt-BR" sz="1400" dirty="0">
                <a:sym typeface="Wingdings" pitchFamily="2" charset="2"/>
              </a:rPr>
              <a:t> 5</a:t>
            </a:r>
            <a:endParaRPr lang="pt-BR" sz="1400" dirty="0"/>
          </a:p>
          <a:p>
            <a:pPr lvl="1"/>
            <a:r>
              <a:rPr lang="pt-BR" sz="1600" dirty="0"/>
              <a:t>Volume de armazenamento necessário para os dados migrados</a:t>
            </a:r>
          </a:p>
          <a:p>
            <a:pPr lvl="2"/>
            <a:r>
              <a:rPr lang="pt-BR" sz="1400" dirty="0"/>
              <a:t>De 1991 a 1999 </a:t>
            </a:r>
          </a:p>
          <a:p>
            <a:pPr lvl="3"/>
            <a:r>
              <a:rPr lang="pt-BR" sz="1200" dirty="0"/>
              <a:t>Para Despesa = 9.000 registros (2 Mb)</a:t>
            </a:r>
          </a:p>
          <a:p>
            <a:pPr lvl="3"/>
            <a:r>
              <a:rPr lang="pt-BR" sz="1200" dirty="0"/>
              <a:t>Para Receita = 2.000 registros (0,5 Mb)</a:t>
            </a:r>
          </a:p>
          <a:p>
            <a:pPr lvl="2"/>
            <a:r>
              <a:rPr lang="pt-BR" sz="1400" dirty="0"/>
              <a:t>De 2000 a 2011</a:t>
            </a:r>
          </a:p>
          <a:p>
            <a:pPr lvl="3"/>
            <a:r>
              <a:rPr lang="pt-BR" sz="1200" dirty="0"/>
              <a:t>Para Despesa = 84.000 registros (5 Mb)</a:t>
            </a:r>
          </a:p>
          <a:p>
            <a:pPr lvl="3"/>
            <a:r>
              <a:rPr lang="pt-BR" sz="1200" dirty="0"/>
              <a:t>Para Receita = 130.000 registros (5 Mb)</a:t>
            </a:r>
          </a:p>
          <a:p>
            <a:r>
              <a:rPr lang="pt-BR" sz="2000" dirty="0"/>
              <a:t>A capacidade de </a:t>
            </a:r>
            <a:r>
              <a:rPr lang="pt-BR" sz="2000" dirty="0" err="1"/>
              <a:t>infra-estrutura</a:t>
            </a:r>
            <a:r>
              <a:rPr lang="pt-BR" sz="2000" dirty="0"/>
              <a:t> atual suporte a nova demanda</a:t>
            </a:r>
          </a:p>
          <a:p>
            <a:endParaRPr lang="pt-BR" sz="2000" dirty="0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8</a:t>
            </a:fld>
            <a:endParaRPr lang="pt-BR"/>
          </a:p>
        </p:txBody>
      </p:sp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9" name="AutoShape 47"/>
          <p:cNvSpPr>
            <a:spLocks noChangeArrowheads="1"/>
          </p:cNvSpPr>
          <p:nvPr/>
        </p:nvSpPr>
        <p:spPr bwMode="auto">
          <a:xfrm>
            <a:off x="6804248" y="1770018"/>
            <a:ext cx="2112640" cy="936104"/>
          </a:xfrm>
          <a:prstGeom prst="wedgeRoundRectCallout">
            <a:avLst>
              <a:gd name="adj1" fmla="val -47009"/>
              <a:gd name="adj2" fmla="val 14288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IMPORTANTE</a:t>
            </a:r>
            <a:r>
              <a:rPr lang="pt-BR" sz="1000" b="1" dirty="0" smtClean="0"/>
              <a:t>: Para o caso de sistemas de informação, é necessário negociar com a equipe de </a:t>
            </a:r>
            <a:r>
              <a:rPr lang="pt-BR" sz="1000" b="1" dirty="0" err="1" smtClean="0"/>
              <a:t>infra-estrutura</a:t>
            </a:r>
            <a:r>
              <a:rPr lang="pt-BR" sz="1000" b="1" dirty="0" smtClean="0"/>
              <a:t>.</a:t>
            </a:r>
            <a:endParaRPr lang="pt-BR" sz="1000" dirty="0"/>
          </a:p>
        </p:txBody>
      </p:sp>
      <p:sp>
        <p:nvSpPr>
          <p:cNvPr id="10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1EEA-9B9D-4C80-9D40-658EC9CA6B71}" type="slidenum">
              <a:rPr lang="pt-BR"/>
              <a:pPr/>
              <a:t>9</a:t>
            </a:fld>
            <a:endParaRPr lang="pt-BR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Estratégia de </a:t>
            </a:r>
            <a:r>
              <a:rPr lang="pt-BR" dirty="0" smtClean="0"/>
              <a:t>Disponibilização (preliminar)</a:t>
            </a:r>
            <a:endParaRPr lang="pt-BR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534400" cy="4827240"/>
          </a:xfrm>
        </p:spPr>
        <p:txBody>
          <a:bodyPr/>
          <a:lstStyle/>
          <a:p>
            <a:r>
              <a:rPr lang="pt-BR" dirty="0" smtClean="0"/>
              <a:t>Disponibilização </a:t>
            </a:r>
            <a:r>
              <a:rPr lang="pt-BR" dirty="0"/>
              <a:t>em produção em dois releases</a:t>
            </a:r>
          </a:p>
          <a:p>
            <a:pPr lvl="1"/>
            <a:r>
              <a:rPr lang="pt-BR" dirty="0"/>
              <a:t>Release 1 (Jan/12)</a:t>
            </a:r>
          </a:p>
          <a:p>
            <a:pPr lvl="2"/>
            <a:r>
              <a:rPr lang="pt-BR" dirty="0"/>
              <a:t>Primeira entrega: Janela de trabalho e Captação</a:t>
            </a:r>
          </a:p>
          <a:p>
            <a:pPr lvl="2"/>
            <a:r>
              <a:rPr lang="pt-BR" dirty="0"/>
              <a:t>Segunda entrega: Relatórios</a:t>
            </a:r>
          </a:p>
          <a:p>
            <a:pPr lvl="2"/>
            <a:r>
              <a:rPr lang="pt-BR" dirty="0"/>
              <a:t>Terceira entrega: Portaria Bimestral, Integrações (SIEST, Portal Transparência e SIGABRASIL)</a:t>
            </a:r>
          </a:p>
          <a:p>
            <a:pPr lvl="1"/>
            <a:r>
              <a:rPr lang="pt-BR" dirty="0"/>
              <a:t>Release 2 (</a:t>
            </a:r>
            <a:r>
              <a:rPr lang="pt-BR" dirty="0" err="1"/>
              <a:t>Fev</a:t>
            </a:r>
            <a:r>
              <a:rPr lang="pt-BR" dirty="0"/>
              <a:t>/12)</a:t>
            </a:r>
          </a:p>
          <a:p>
            <a:pPr lvl="2"/>
            <a:r>
              <a:rPr lang="pt-BR" dirty="0"/>
              <a:t>Migração de Dados</a:t>
            </a:r>
          </a:p>
          <a:p>
            <a:pPr lvl="2"/>
            <a:r>
              <a:rPr lang="pt-BR" dirty="0"/>
              <a:t>Quarta entrega (mudanças): Webservice de Captação da Execução</a:t>
            </a:r>
          </a:p>
        </p:txBody>
      </p:sp>
      <p:sp>
        <p:nvSpPr>
          <p:cNvPr id="64516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9" name="AutoShape 47"/>
          <p:cNvSpPr>
            <a:spLocks noChangeArrowheads="1"/>
          </p:cNvSpPr>
          <p:nvPr/>
        </p:nvSpPr>
        <p:spPr bwMode="auto">
          <a:xfrm>
            <a:off x="6804248" y="1770018"/>
            <a:ext cx="2112640" cy="936104"/>
          </a:xfrm>
          <a:prstGeom prst="wedgeRoundRectCallout">
            <a:avLst>
              <a:gd name="adj1" fmla="val -47009"/>
              <a:gd name="adj2" fmla="val 14288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IMPORTANTE</a:t>
            </a:r>
            <a:r>
              <a:rPr lang="pt-BR" sz="1000" b="1" dirty="0" smtClean="0"/>
              <a:t>: Para o caso de sistemas de informação, é necessário negociar com a equipe de </a:t>
            </a:r>
            <a:r>
              <a:rPr lang="pt-BR" sz="1000" b="1" dirty="0" err="1" smtClean="0"/>
              <a:t>infra-estrutura</a:t>
            </a:r>
            <a:r>
              <a:rPr lang="pt-BR" sz="1000" b="1" dirty="0" smtClean="0"/>
              <a:t>.</a:t>
            </a:r>
            <a:endParaRPr lang="pt-BR" sz="1000" dirty="0"/>
          </a:p>
        </p:txBody>
      </p:sp>
      <p:sp>
        <p:nvSpPr>
          <p:cNvPr id="8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480411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EF"/>
      </a:lt1>
      <a:dk2>
        <a:srgbClr val="006600"/>
      </a:dk2>
      <a:lt2>
        <a:srgbClr val="666633"/>
      </a:lt2>
      <a:accent1>
        <a:srgbClr val="339933"/>
      </a:accent1>
      <a:accent2>
        <a:srgbClr val="800000"/>
      </a:accent2>
      <a:accent3>
        <a:srgbClr val="FFFFF6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EF"/>
        </a:lt1>
        <a:dk2>
          <a:srgbClr val="0066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1535</Words>
  <Application>Microsoft Office PowerPoint</Application>
  <PresentationFormat>Apresentação na tela (4:3)</PresentationFormat>
  <Paragraphs>346</Paragraphs>
  <Slides>20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Symbol</vt:lpstr>
      <vt:lpstr>Wingdings</vt:lpstr>
      <vt:lpstr>Estrutura padrão</vt:lpstr>
      <vt:lpstr>Planilha</vt:lpstr>
      <vt:lpstr>Manutenção Sala Cofre - On Going</vt:lpstr>
      <vt:lpstr>Metodologia de Gerenciamento de Projetos de TI</vt:lpstr>
      <vt:lpstr>DDS – Decisão de Desenvolvimento da Solução</vt:lpstr>
      <vt:lpstr>Escopo e limitações (final)</vt:lpstr>
      <vt:lpstr>Escopo e limitações (cont)</vt:lpstr>
      <vt:lpstr>Escopo e limitações (cont)</vt:lpstr>
      <vt:lpstr>Mudanças no escopo desde a última decisão</vt:lpstr>
      <vt:lpstr>Impactos na Infra-estrutura e segurança de TI</vt:lpstr>
      <vt:lpstr>Estratégia de Disponibilização (preliminar)</vt:lpstr>
      <vt:lpstr>Estratégia para migração (preliminar)</vt:lpstr>
      <vt:lpstr>Estratégia de transição (preliminar)</vt:lpstr>
      <vt:lpstr>Cronograma (final)</vt:lpstr>
      <vt:lpstr>Cronograma (final)</vt:lpstr>
      <vt:lpstr>Orçamento (final)</vt:lpstr>
      <vt:lpstr>Lista de riscos (final)</vt:lpstr>
      <vt:lpstr>Necessidade de recursos (final)</vt:lpstr>
      <vt:lpstr>Lista de interessados (final)</vt:lpstr>
      <vt:lpstr>Próximo Evento</vt:lpstr>
      <vt:lpstr>Decisões esperadas</vt:lpstr>
      <vt:lpstr>Fim</vt:lpstr>
    </vt:vector>
  </TitlesOfParts>
  <Company>SOF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lfsmonteiro</dc:creator>
  <cp:lastModifiedBy>Munique Reis Braz Coutinho</cp:lastModifiedBy>
  <cp:revision>228</cp:revision>
  <dcterms:created xsi:type="dcterms:W3CDTF">2011-06-13T13:05:30Z</dcterms:created>
  <dcterms:modified xsi:type="dcterms:W3CDTF">2016-04-15T18:58:31Z</dcterms:modified>
</cp:coreProperties>
</file>