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56" r:id="rId3"/>
    <p:sldId id="266" r:id="rId4"/>
    <p:sldId id="268" r:id="rId5"/>
    <p:sldId id="284" r:id="rId6"/>
    <p:sldId id="285" r:id="rId7"/>
    <p:sldId id="286" r:id="rId8"/>
    <p:sldId id="287" r:id="rId9"/>
    <p:sldId id="288" r:id="rId10"/>
    <p:sldId id="289" r:id="rId11"/>
    <p:sldId id="278" r:id="rId12"/>
    <p:sldId id="275" r:id="rId13"/>
    <p:sldId id="294" r:id="rId14"/>
    <p:sldId id="293" r:id="rId15"/>
    <p:sldId id="283" r:id="rId16"/>
    <p:sldId id="282" r:id="rId17"/>
    <p:sldId id="279" r:id="rId18"/>
    <p:sldId id="291" r:id="rId19"/>
  </p:sldIdLst>
  <p:sldSz cx="9144000" cy="6858000" type="screen4x3"/>
  <p:notesSz cx="7010400" cy="92964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0000"/>
    <a:srgbClr val="FF9900"/>
    <a:srgbClr val="B2B2B2"/>
    <a:srgbClr val="CCFFCC"/>
    <a:srgbClr val="00FF00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1A03880-DDD9-4B9A-8550-D1F11CF4395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4672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2201E60-6CC9-4AD0-9656-ED3F31641E25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8824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95B2B-7D98-4D64-82C4-4EAC2F3B67D0}" type="slidenum">
              <a:rPr lang="pt-BR"/>
              <a:pPr/>
              <a:t>18</a:t>
            </a:fld>
            <a:endParaRPr lang="pt-BR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5" tIns="45717" rIns="91435" bIns="45717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8B3780-6E47-446D-95DF-2EF5845C996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8AB475-B36E-461B-9EFA-8A262CC75A7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694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35EBE3-21C7-4979-BB5A-6E9B9A57705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676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BCF54-E7BE-4B72-89BD-2115B173380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pt-BR" sz="900" b="0"/>
              <a:t>Projeto:</a:t>
            </a:r>
            <a:r>
              <a:rPr lang="pt-BR" sz="1000" b="0"/>
              <a:t> </a:t>
            </a:r>
          </a:p>
          <a:p>
            <a:r>
              <a:rPr lang="pt-BR"/>
              <a:t>&lt;Nome do Projeto&gt;</a:t>
            </a:r>
          </a:p>
        </p:txBody>
      </p:sp>
      <p:pic>
        <p:nvPicPr>
          <p:cNvPr id="13" name="Picture 1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995936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fld id="{B21449D7-F484-4C79-A9C2-DD1AC9F16C73}" type="datetime4">
              <a:rPr lang="pt-BR" sz="1400" b="1" smtClean="0"/>
              <a:pPr/>
              <a:t>3 de junho de 2015</a:t>
            </a:fld>
            <a:endParaRPr lang="pt-BR" sz="1400" b="1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Ministério da Cultura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pt-BR"/>
              <a:t>&lt;Nome do Projeto&gt;</a:t>
            </a:r>
          </a:p>
        </p:txBody>
      </p:sp>
      <p:sp>
        <p:nvSpPr>
          <p:cNvPr id="143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564904"/>
            <a:ext cx="7304856" cy="537592"/>
          </a:xfrm>
        </p:spPr>
        <p:txBody>
          <a:bodyPr/>
          <a:lstStyle/>
          <a:p>
            <a:r>
              <a:rPr lang="pt-BR" b="1" dirty="0" smtClean="0"/>
              <a:t>DEP </a:t>
            </a:r>
            <a:r>
              <a:rPr lang="pt-BR" b="1" dirty="0"/>
              <a:t>– </a:t>
            </a:r>
            <a:r>
              <a:rPr lang="pt-BR" b="1" dirty="0" smtClean="0"/>
              <a:t>Decisão de </a:t>
            </a:r>
            <a:r>
              <a:rPr lang="pt-BR" b="1" dirty="0"/>
              <a:t>Encerramento do Projeto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DD/MM/AAAA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54F4C-2FE6-49DA-B504-A259726B946F}" type="slidenum">
              <a:rPr lang="pt-BR"/>
              <a:pPr/>
              <a:t>10</a:t>
            </a:fld>
            <a:endParaRPr lang="pt-B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Tratamento de defeitos residuais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Resultados de Testes e </a:t>
            </a:r>
            <a:r>
              <a:rPr lang="pt-BR" dirty="0" smtClean="0"/>
              <a:t>Validação</a:t>
            </a:r>
            <a:endParaRPr lang="pt-BR" dirty="0"/>
          </a:p>
          <a:p>
            <a:pPr lvl="1"/>
            <a:r>
              <a:rPr lang="pt-BR" dirty="0"/>
              <a:t>37 problemas encontrados</a:t>
            </a:r>
          </a:p>
          <a:p>
            <a:pPr lvl="2"/>
            <a:r>
              <a:rPr lang="pt-BR" dirty="0"/>
              <a:t>31 resolvidos/validados</a:t>
            </a:r>
          </a:p>
          <a:p>
            <a:pPr lvl="2"/>
            <a:r>
              <a:rPr lang="pt-BR" dirty="0"/>
              <a:t>6 cancelados</a:t>
            </a:r>
          </a:p>
          <a:p>
            <a:pPr lvl="2"/>
            <a:r>
              <a:rPr lang="pt-B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problemas residuais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198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EB14C-3DCC-4FBE-8190-4B8FE34E4580}" type="slidenum">
              <a:rPr lang="pt-BR"/>
              <a:pPr/>
              <a:t>11</a:t>
            </a:fld>
            <a:endParaRPr lang="pt-BR"/>
          </a:p>
        </p:txBody>
      </p:sp>
      <p:sp>
        <p:nvSpPr>
          <p:cNvPr id="27786" name="Line 138"/>
          <p:cNvSpPr>
            <a:spLocks noChangeShapeType="1"/>
          </p:cNvSpPr>
          <p:nvPr/>
        </p:nvSpPr>
        <p:spPr bwMode="auto">
          <a:xfrm>
            <a:off x="8077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81" name="Line 133"/>
          <p:cNvSpPr>
            <a:spLocks noChangeShapeType="1"/>
          </p:cNvSpPr>
          <p:nvPr/>
        </p:nvSpPr>
        <p:spPr bwMode="auto">
          <a:xfrm>
            <a:off x="5410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82" name="Text Box 134"/>
          <p:cNvSpPr txBox="1">
            <a:spLocks noChangeArrowheads="1"/>
          </p:cNvSpPr>
          <p:nvPr/>
        </p:nvSpPr>
        <p:spPr bwMode="auto">
          <a:xfrm>
            <a:off x="5257800" y="1676400"/>
            <a:ext cx="30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18/07</a:t>
            </a:r>
          </a:p>
        </p:txBody>
      </p:sp>
      <p:sp>
        <p:nvSpPr>
          <p:cNvPr id="27744" name="Line 96"/>
          <p:cNvSpPr>
            <a:spLocks noChangeShapeType="1"/>
          </p:cNvSpPr>
          <p:nvPr/>
        </p:nvSpPr>
        <p:spPr bwMode="auto">
          <a:xfrm>
            <a:off x="59436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4" name="Line 116"/>
          <p:cNvSpPr>
            <a:spLocks noChangeShapeType="1"/>
          </p:cNvSpPr>
          <p:nvPr/>
        </p:nvSpPr>
        <p:spPr bwMode="auto">
          <a:xfrm>
            <a:off x="33528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5" name="Line 117"/>
          <p:cNvSpPr>
            <a:spLocks noChangeShapeType="1"/>
          </p:cNvSpPr>
          <p:nvPr/>
        </p:nvSpPr>
        <p:spPr bwMode="auto">
          <a:xfrm>
            <a:off x="2819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6" name="Line 118"/>
          <p:cNvSpPr>
            <a:spLocks noChangeShapeType="1"/>
          </p:cNvSpPr>
          <p:nvPr/>
        </p:nvSpPr>
        <p:spPr bwMode="auto">
          <a:xfrm>
            <a:off x="22098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7543800" y="2209800"/>
            <a:ext cx="0" cy="4038600"/>
          </a:xfrm>
          <a:prstGeom prst="line">
            <a:avLst/>
          </a:prstGeom>
          <a:noFill/>
          <a:ln w="635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>
            <a:off x="85344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85344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533400" y="3124200"/>
            <a:ext cx="16764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Planejamento</a:t>
            </a:r>
            <a:endParaRPr lang="en-GB" sz="800" b="1" dirty="0"/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5410200" y="5029200"/>
            <a:ext cx="5334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Implantação</a:t>
            </a:r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8077200" y="5486400"/>
            <a:ext cx="457200" cy="3048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Op. Assistida</a:t>
            </a:r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19812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DP</a:t>
            </a:r>
            <a:endParaRPr lang="pt-BR" sz="1000" dirty="0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5181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27723" name="AutoShape 75"/>
          <p:cNvSpPr>
            <a:spLocks noChangeArrowheads="1"/>
          </p:cNvSpPr>
          <p:nvPr/>
        </p:nvSpPr>
        <p:spPr bwMode="auto">
          <a:xfrm>
            <a:off x="57150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</a:t>
            </a:r>
            <a:endParaRPr lang="pt-BR" sz="1000" dirty="0"/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27726" name="Oval 78"/>
          <p:cNvSpPr>
            <a:spLocks noChangeArrowheads="1"/>
          </p:cNvSpPr>
          <p:nvPr/>
        </p:nvSpPr>
        <p:spPr bwMode="auto">
          <a:xfrm>
            <a:off x="8305800" y="23622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533400" y="2260600"/>
            <a:ext cx="75438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8077200" y="2260600"/>
            <a:ext cx="4572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533400" y="3505200"/>
            <a:ext cx="22860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Desenvolvimento escopo original</a:t>
            </a:r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5334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6477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1" name="Line 93"/>
          <p:cNvSpPr>
            <a:spLocks noChangeShapeType="1"/>
          </p:cNvSpPr>
          <p:nvPr/>
        </p:nvSpPr>
        <p:spPr bwMode="auto">
          <a:xfrm>
            <a:off x="74676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2" name="Line 94"/>
          <p:cNvSpPr>
            <a:spLocks noChangeShapeType="1"/>
          </p:cNvSpPr>
          <p:nvPr/>
        </p:nvSpPr>
        <p:spPr bwMode="auto">
          <a:xfrm>
            <a:off x="85344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5" name="Line 97"/>
          <p:cNvSpPr>
            <a:spLocks noChangeShapeType="1"/>
          </p:cNvSpPr>
          <p:nvPr/>
        </p:nvSpPr>
        <p:spPr bwMode="auto">
          <a:xfrm>
            <a:off x="20574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>
            <a:off x="4191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50" name="Text Box 102"/>
          <p:cNvSpPr txBox="1">
            <a:spLocks noChangeArrowheads="1"/>
          </p:cNvSpPr>
          <p:nvPr/>
        </p:nvSpPr>
        <p:spPr bwMode="auto">
          <a:xfrm>
            <a:off x="762000" y="16144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...</a:t>
            </a:r>
          </a:p>
        </p:txBody>
      </p: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2819400" y="16002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Junho/11</a:t>
            </a:r>
          </a:p>
        </p:txBody>
      </p:sp>
      <p:sp>
        <p:nvSpPr>
          <p:cNvPr id="27752" name="Text Box 104"/>
          <p:cNvSpPr txBox="1">
            <a:spLocks noChangeArrowheads="1"/>
          </p:cNvSpPr>
          <p:nvPr/>
        </p:nvSpPr>
        <p:spPr bwMode="auto">
          <a:xfrm>
            <a:off x="4876800" y="16002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Julho/11</a:t>
            </a:r>
          </a:p>
        </p:txBody>
      </p:sp>
      <p:sp>
        <p:nvSpPr>
          <p:cNvPr id="27753" name="Text Box 105"/>
          <p:cNvSpPr txBox="1">
            <a:spLocks noChangeArrowheads="1"/>
          </p:cNvSpPr>
          <p:nvPr/>
        </p:nvSpPr>
        <p:spPr bwMode="auto">
          <a:xfrm>
            <a:off x="7010400" y="16002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Agosto/11</a:t>
            </a:r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2819400" y="3886200"/>
            <a:ext cx="5334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Homol</a:t>
            </a:r>
          </a:p>
        </p:txBody>
      </p:sp>
      <p:sp>
        <p:nvSpPr>
          <p:cNvPr id="27757" name="Line 109"/>
          <p:cNvSpPr>
            <a:spLocks noChangeShapeType="1"/>
          </p:cNvSpPr>
          <p:nvPr/>
        </p:nvSpPr>
        <p:spPr bwMode="auto">
          <a:xfrm>
            <a:off x="3124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7" name="Text Box 119"/>
          <p:cNvSpPr txBox="1">
            <a:spLocks noChangeArrowheads="1"/>
          </p:cNvSpPr>
          <p:nvPr/>
        </p:nvSpPr>
        <p:spPr bwMode="auto">
          <a:xfrm>
            <a:off x="20558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06/06</a:t>
            </a:r>
          </a:p>
        </p:txBody>
      </p:sp>
      <p:sp>
        <p:nvSpPr>
          <p:cNvPr id="27768" name="Text Box 120"/>
          <p:cNvSpPr txBox="1">
            <a:spLocks noChangeArrowheads="1"/>
          </p:cNvSpPr>
          <p:nvPr/>
        </p:nvSpPr>
        <p:spPr bwMode="auto">
          <a:xfrm>
            <a:off x="26654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10/06</a:t>
            </a:r>
          </a:p>
        </p:txBody>
      </p:sp>
      <p:sp>
        <p:nvSpPr>
          <p:cNvPr id="27769" name="Text Box 121"/>
          <p:cNvSpPr txBox="1">
            <a:spLocks noChangeArrowheads="1"/>
          </p:cNvSpPr>
          <p:nvPr/>
        </p:nvSpPr>
        <p:spPr bwMode="auto">
          <a:xfrm>
            <a:off x="31988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17/06</a:t>
            </a:r>
          </a:p>
        </p:txBody>
      </p:sp>
      <p:sp>
        <p:nvSpPr>
          <p:cNvPr id="27770" name="Text Box 122"/>
          <p:cNvSpPr txBox="1">
            <a:spLocks noChangeArrowheads="1"/>
          </p:cNvSpPr>
          <p:nvPr/>
        </p:nvSpPr>
        <p:spPr bwMode="auto">
          <a:xfrm>
            <a:off x="5791200" y="1676400"/>
            <a:ext cx="30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21/07</a:t>
            </a:r>
          </a:p>
        </p:txBody>
      </p:sp>
      <p:sp>
        <p:nvSpPr>
          <p:cNvPr id="27771" name="Text Box 123"/>
          <p:cNvSpPr txBox="1">
            <a:spLocks noChangeArrowheads="1"/>
          </p:cNvSpPr>
          <p:nvPr/>
        </p:nvSpPr>
        <p:spPr bwMode="auto">
          <a:xfrm>
            <a:off x="7391400" y="1676400"/>
            <a:ext cx="30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>
                <a:solidFill>
                  <a:srgbClr val="FF0000"/>
                </a:solidFill>
              </a:rPr>
              <a:t>18/08</a:t>
            </a:r>
          </a:p>
        </p:txBody>
      </p:sp>
      <p:sp>
        <p:nvSpPr>
          <p:cNvPr id="27779" name="AutoShape 131"/>
          <p:cNvSpPr>
            <a:spLocks noChangeArrowheads="1"/>
          </p:cNvSpPr>
          <p:nvPr/>
        </p:nvSpPr>
        <p:spPr bwMode="auto">
          <a:xfrm>
            <a:off x="1981200" y="5105400"/>
            <a:ext cx="1905000" cy="685800"/>
          </a:xfrm>
          <a:prstGeom prst="wedgeRoundRectCallout">
            <a:avLst>
              <a:gd name="adj1" fmla="val 47500"/>
              <a:gd name="adj2" fmla="val -13472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1000" b="1"/>
              <a:t>Alteração da decisão quanto ao Anexo de Publicação</a:t>
            </a:r>
            <a:endParaRPr lang="pt-BR" sz="1000" b="1"/>
          </a:p>
        </p:txBody>
      </p:sp>
      <p:sp>
        <p:nvSpPr>
          <p:cNvPr id="27780" name="AutoShape 132"/>
          <p:cNvSpPr>
            <a:spLocks noChangeArrowheads="1"/>
          </p:cNvSpPr>
          <p:nvPr/>
        </p:nvSpPr>
        <p:spPr bwMode="auto">
          <a:xfrm>
            <a:off x="6019800" y="5562600"/>
            <a:ext cx="1447800" cy="838200"/>
          </a:xfrm>
          <a:prstGeom prst="wedgeRoundRectCallout">
            <a:avLst>
              <a:gd name="adj1" fmla="val 2630"/>
              <a:gd name="adj2" fmla="val -8977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 b="1"/>
              <a:t>Período em suspenso (sistema sem utilização)</a:t>
            </a:r>
          </a:p>
        </p:txBody>
      </p:sp>
      <p:sp>
        <p:nvSpPr>
          <p:cNvPr id="27783" name="Line 135"/>
          <p:cNvSpPr>
            <a:spLocks noChangeShapeType="1"/>
          </p:cNvSpPr>
          <p:nvPr/>
        </p:nvSpPr>
        <p:spPr bwMode="auto">
          <a:xfrm>
            <a:off x="4191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84" name="Text Box 136"/>
          <p:cNvSpPr txBox="1">
            <a:spLocks noChangeArrowheads="1"/>
          </p:cNvSpPr>
          <p:nvPr/>
        </p:nvSpPr>
        <p:spPr bwMode="auto">
          <a:xfrm>
            <a:off x="4038600" y="1676400"/>
            <a:ext cx="30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30/06</a:t>
            </a:r>
          </a:p>
        </p:txBody>
      </p:sp>
      <p:sp>
        <p:nvSpPr>
          <p:cNvPr id="27778" name="Rectangle 130"/>
          <p:cNvSpPr>
            <a:spLocks noChangeArrowheads="1"/>
          </p:cNvSpPr>
          <p:nvPr/>
        </p:nvSpPr>
        <p:spPr bwMode="auto">
          <a:xfrm>
            <a:off x="4191000" y="4292600"/>
            <a:ext cx="1219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Desenv. Anexo + Quadro Síntese</a:t>
            </a:r>
          </a:p>
        </p:txBody>
      </p:sp>
      <p:sp>
        <p:nvSpPr>
          <p:cNvPr id="27785" name="Rectangle 137"/>
          <p:cNvSpPr>
            <a:spLocks noChangeArrowheads="1"/>
          </p:cNvSpPr>
          <p:nvPr/>
        </p:nvSpPr>
        <p:spPr bwMode="auto">
          <a:xfrm>
            <a:off x="4876800" y="4648200"/>
            <a:ext cx="5334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Homol</a:t>
            </a:r>
          </a:p>
        </p:txBody>
      </p:sp>
      <p:sp>
        <p:nvSpPr>
          <p:cNvPr id="27787" name="Rectangle 139"/>
          <p:cNvSpPr>
            <a:spLocks noChangeArrowheads="1"/>
          </p:cNvSpPr>
          <p:nvPr/>
        </p:nvSpPr>
        <p:spPr bwMode="auto">
          <a:xfrm>
            <a:off x="7543800" y="5029200"/>
            <a:ext cx="5334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Implantação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7923213" y="1676400"/>
            <a:ext cx="30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800"/>
              <a:t>26/08</a:t>
            </a:r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>
            <a:off x="6172200" y="2895600"/>
            <a:ext cx="1219200" cy="533400"/>
          </a:xfrm>
          <a:prstGeom prst="wedgeRoundRectCallout">
            <a:avLst>
              <a:gd name="adj1" fmla="val 59375"/>
              <a:gd name="adj2" fmla="val -14643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200" b="1">
                <a:solidFill>
                  <a:srgbClr val="FF0000"/>
                </a:solidFill>
              </a:rPr>
              <a:t>Fechamento do SIDOR?</a:t>
            </a:r>
          </a:p>
        </p:txBody>
      </p:sp>
      <p:sp>
        <p:nvSpPr>
          <p:cNvPr id="27791" name="AutoShape 143"/>
          <p:cNvSpPr>
            <a:spLocks noChangeArrowheads="1"/>
          </p:cNvSpPr>
          <p:nvPr/>
        </p:nvSpPr>
        <p:spPr bwMode="auto">
          <a:xfrm>
            <a:off x="7696200" y="3962400"/>
            <a:ext cx="1219200" cy="533400"/>
          </a:xfrm>
          <a:prstGeom prst="wedgeRoundRectCallout">
            <a:avLst>
              <a:gd name="adj1" fmla="val -32810"/>
              <a:gd name="adj2" fmla="val 13393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 b="1" dirty="0"/>
              <a:t>Nova migração necessária</a:t>
            </a:r>
          </a:p>
        </p:txBody>
      </p:sp>
      <p:sp>
        <p:nvSpPr>
          <p:cNvPr id="27792" name="WordArt 14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54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143A5-1EDC-4AA7-8460-BDC9C47F2881}" type="slidenum">
              <a:rPr lang="pt-BR"/>
              <a:pPr/>
              <a:t>12</a:t>
            </a:fld>
            <a:endParaRPr lang="pt-B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Orçamento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582" name="WordArt 6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6712"/>
            <a:ext cx="8534400" cy="457200"/>
          </a:xfrm>
        </p:spPr>
        <p:txBody>
          <a:bodyPr/>
          <a:lstStyle/>
          <a:p>
            <a:r>
              <a:rPr lang="pt-BR" dirty="0"/>
              <a:t>Lista de </a:t>
            </a:r>
            <a:r>
              <a:rPr lang="pt-BR" dirty="0" smtClean="0"/>
              <a:t>riscos (final)</a:t>
            </a:r>
            <a:endParaRPr lang="pt-BR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05800" cy="3962400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Falhas nas dependências de outros projetos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Desvio do prazo em função de atrasos ou paralizações em projetos dependentes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Garantir a priorização destes projetos e avaliar o seu desempenho no nível do portfólio.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Carlos Eduardo e Robson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Indisponibilidade de recursos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atraso no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sz="1000" dirty="0"/>
              <a:t>Alocar um dos novos </a:t>
            </a:r>
            <a:r>
              <a:rPr lang="pt-BR" sz="1000" dirty="0" err="1"/>
              <a:t>APOs</a:t>
            </a:r>
            <a:r>
              <a:rPr lang="pt-BR" sz="1000" dirty="0"/>
              <a:t> no desenvolvimento para suprir as situações de indisponibilidade.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pt-BR" sz="1000" dirty="0"/>
              <a:t>Planejar a implantação de 2 releases em produção.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Robson e Luis Felipe 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Instabilidade do escopo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Alteração no nível de esforço e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Congelar o escopo após fase de requisitos e planejar mudanças para melhorias pós-implantação.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Responsáveis: Gustavo e Luis Felipe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12738" y="1720850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477000" y="179228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621463" y="1752600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alto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400425" y="1792288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586163" y="1752600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médio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57200" y="1792288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36588" y="1752600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/>
              <a:t>Impacto baixo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81000" y="3429000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81000" y="4953000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381000" y="2209800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57358" name="WordArt 1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7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6AC6C21-8CA9-4FF6-8A9B-C23B3D57E394}" type="slidenum">
              <a:rPr lang="pt-BR"/>
              <a:pPr/>
              <a:t>13</a:t>
            </a:fld>
            <a:endParaRPr lang="pt-BR"/>
          </a:p>
        </p:txBody>
      </p:sp>
      <p:sp>
        <p:nvSpPr>
          <p:cNvPr id="18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D4E7-340D-4037-8DAD-319C45320433}" type="slidenum">
              <a:rPr lang="pt-BR"/>
              <a:pPr/>
              <a:t>14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Lista de interessados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r>
              <a:rPr lang="pt-BR" dirty="0" smtClean="0"/>
              <a:t>Líder </a:t>
            </a:r>
            <a:r>
              <a:rPr lang="pt-BR" dirty="0"/>
              <a:t>do Projeto</a:t>
            </a:r>
          </a:p>
          <a:p>
            <a:pPr lvl="1"/>
            <a:r>
              <a:rPr lang="pt-BR" dirty="0" smtClean="0"/>
              <a:t>Wisley Albuquerque (Hepta)</a:t>
            </a:r>
            <a:endParaRPr lang="pt-BR" dirty="0"/>
          </a:p>
          <a:p>
            <a:r>
              <a:rPr lang="pt-BR" dirty="0"/>
              <a:t>Comitê Gestor do Projeto</a:t>
            </a:r>
          </a:p>
          <a:p>
            <a:pPr lvl="1"/>
            <a:r>
              <a:rPr lang="pt-BR" dirty="0" smtClean="0"/>
              <a:t>Diego Aguilera (CGTI)</a:t>
            </a:r>
            <a:endParaRPr lang="pt-BR" dirty="0"/>
          </a:p>
          <a:p>
            <a:pPr lvl="1"/>
            <a:r>
              <a:rPr lang="pt-BR" dirty="0" smtClean="0"/>
              <a:t>Claudia </a:t>
            </a:r>
            <a:r>
              <a:rPr lang="pt-BR" dirty="0" err="1" smtClean="0"/>
              <a:t>Schulz</a:t>
            </a:r>
            <a:r>
              <a:rPr lang="pt-BR" dirty="0" smtClean="0"/>
              <a:t> (SCPC)</a:t>
            </a:r>
            <a:endParaRPr lang="pt-BR" dirty="0"/>
          </a:p>
          <a:p>
            <a:r>
              <a:rPr lang="pt-BR" dirty="0"/>
              <a:t>Usuários chave</a:t>
            </a:r>
          </a:p>
          <a:p>
            <a:pPr lvl="1"/>
            <a:r>
              <a:rPr lang="pt-BR" dirty="0" err="1" smtClean="0"/>
              <a:t>Antia</a:t>
            </a:r>
            <a:r>
              <a:rPr lang="pt-BR" dirty="0" smtClean="0"/>
              <a:t> Lima (OEI)</a:t>
            </a:r>
            <a:endParaRPr lang="pt-BR" dirty="0"/>
          </a:p>
          <a:p>
            <a:pPr lvl="1"/>
            <a:r>
              <a:rPr lang="pt-BR" dirty="0" smtClean="0"/>
              <a:t>Yuri Marques (Hepta)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096000" y="1447800"/>
            <a:ext cx="2514600" cy="762000"/>
          </a:xfrm>
          <a:prstGeom prst="wedgeRoundRectCallout">
            <a:avLst>
              <a:gd name="adj1" fmla="val -65532"/>
              <a:gd name="adj2" fmla="val 277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conduzir o projeto e garantir que os compromissos de escopo, prazo e qualidade sejam atendidos.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096000" y="2438400"/>
            <a:ext cx="2514600" cy="762000"/>
          </a:xfrm>
          <a:prstGeom prst="wedgeRoundRectCallout">
            <a:avLst>
              <a:gd name="adj1" fmla="val -64394"/>
              <a:gd name="adj2" fmla="val -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aprovar os marcos do projeto, mudanças nos compromissos de escopo e prazo e garantir a alocação dos recursos.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96000" y="3810000"/>
            <a:ext cx="2514600" cy="914400"/>
          </a:xfrm>
          <a:prstGeom prst="wedgeRoundRectCallout">
            <a:avLst>
              <a:gd name="adj1" fmla="val -103628"/>
              <a:gd name="adj2" fmla="val -1309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 dirty="0"/>
              <a:t>Responsável por identificar os requisitos, solucionar dúvidas, </a:t>
            </a:r>
            <a:r>
              <a:rPr lang="pt-BR" sz="1000" i="1" dirty="0" smtClean="0"/>
              <a:t>homologar </a:t>
            </a:r>
            <a:r>
              <a:rPr lang="pt-BR" sz="1000" i="1" dirty="0"/>
              <a:t>os produtos do projeto e coordenar as ações junto aos usuários (</a:t>
            </a:r>
            <a:r>
              <a:rPr lang="pt-BR" sz="1000" i="1" dirty="0" err="1"/>
              <a:t>ex</a:t>
            </a:r>
            <a:r>
              <a:rPr lang="pt-BR" sz="1000" i="1" dirty="0"/>
              <a:t>: treinamento).</a:t>
            </a:r>
          </a:p>
        </p:txBody>
      </p:sp>
      <p:sp>
        <p:nvSpPr>
          <p:cNvPr id="26632" name="WordArt 8"/>
          <p:cNvSpPr>
            <a:spLocks noChangeArrowheads="1" noChangeShapeType="1" noTextEdit="1"/>
          </p:cNvSpPr>
          <p:nvPr/>
        </p:nvSpPr>
        <p:spPr bwMode="auto">
          <a:xfrm>
            <a:off x="971600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31832" y="5033211"/>
            <a:ext cx="2514600" cy="914400"/>
          </a:xfrm>
          <a:prstGeom prst="wedgeRoundRectCallout">
            <a:avLst>
              <a:gd name="adj1" fmla="val -108892"/>
              <a:gd name="adj2" fmla="val -103881"/>
              <a:gd name="adj3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pt-BR" sz="1000" i="1" dirty="0" smtClean="0"/>
              <a:t>Em reuniões de projetos, mesmo com um usuário chave, o mesmo responde por todos os demais usuários chaves.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5C72E-3B92-48F8-B7C0-E6F9172ACE2B}" type="slidenum">
              <a:rPr lang="pt-BR"/>
              <a:pPr/>
              <a:t>15</a:t>
            </a:fld>
            <a:endParaRPr lang="pt-B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48992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WordArt 14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88039-F868-4615-94D3-DAF7D7E6B099}" type="slidenum">
              <a:rPr lang="pt-BR"/>
              <a:pPr/>
              <a:t>16</a:t>
            </a:fld>
            <a:endParaRPr lang="pt-B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534400" cy="457200"/>
          </a:xfrm>
        </p:spPr>
        <p:txBody>
          <a:bodyPr/>
          <a:lstStyle/>
          <a:p>
            <a:r>
              <a:rPr lang="pt-BR" dirty="0" smtClean="0"/>
              <a:t>Próximo Evento</a:t>
            </a:r>
            <a:endParaRPr lang="pt-BR" dirty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04800" y="2400299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48200" y="2400299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304800" y="1556792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solução em operação em relação aos objetivos de negócio e, se necessário, identificar novas ações de melhoria.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300192" y="987425"/>
            <a:ext cx="1981200" cy="31115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/>
              <a:t>Operação Assistida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8100392" y="838200"/>
            <a:ext cx="609600" cy="6096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DOC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811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80928"/>
            <a:ext cx="4191000" cy="3315072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/>
            <a:r>
              <a:rPr lang="pt-BR" sz="1400" dirty="0"/>
              <a:t>Objetivos de negócio</a:t>
            </a:r>
          </a:p>
          <a:p>
            <a:pPr marL="800100" lvl="1" indent="-342900">
              <a:buFontTx/>
              <a:buAutoNum type="arabicPeriod"/>
            </a:pPr>
            <a:r>
              <a:rPr lang="pt-BR" sz="1200" dirty="0"/>
              <a:t>Visão</a:t>
            </a:r>
          </a:p>
          <a:p>
            <a:pPr marL="800100" lvl="1" indent="-342900">
              <a:buFontTx/>
              <a:buAutoNum type="arabicPeriod"/>
            </a:pPr>
            <a:r>
              <a:rPr lang="pt-BR" sz="1200" dirty="0"/>
              <a:t>Benefícios atingidos</a:t>
            </a:r>
          </a:p>
          <a:p>
            <a:pPr marL="800100" lvl="1" indent="-342900">
              <a:buFontTx/>
              <a:buAutoNum type="arabicPeriod"/>
            </a:pPr>
            <a:r>
              <a:rPr lang="pt-BR" sz="1200" dirty="0"/>
              <a:t>Ações de melhoria identificadas</a:t>
            </a:r>
          </a:p>
          <a:p>
            <a:pPr marL="800100" lvl="1" indent="-342900">
              <a:buFontTx/>
              <a:buAutoNum type="arabicPeriod"/>
            </a:pPr>
            <a:r>
              <a:rPr lang="pt-BR" sz="1200" dirty="0"/>
              <a:t>Pesquisa de satisfação</a:t>
            </a:r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400" dirty="0"/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80928"/>
            <a:ext cx="4191000" cy="3315072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pt-BR" sz="1400" dirty="0"/>
              <a:t>Concluir a respeito dos benefícios de negócio atingidos a partir da operação da solução técnica</a:t>
            </a:r>
          </a:p>
          <a:p>
            <a:pPr marL="381000" indent="-381000">
              <a:buFontTx/>
              <a:buAutoNum type="arabicPeriod"/>
            </a:pPr>
            <a:r>
              <a:rPr lang="pt-BR" sz="1400" dirty="0"/>
              <a:t>Aprovar novas ações de melhoria para o portfólio.</a:t>
            </a:r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12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74861-A6BD-4FB7-ADD3-98F6B4BE9461}" type="slidenum">
              <a:rPr lang="pt-BR"/>
              <a:pPr/>
              <a:t>17</a:t>
            </a:fld>
            <a:endParaRPr lang="pt-B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5" y="1490111"/>
            <a:ext cx="8534400" cy="457200"/>
          </a:xfrm>
        </p:spPr>
        <p:txBody>
          <a:bodyPr/>
          <a:lstStyle/>
          <a:p>
            <a:r>
              <a:rPr lang="pt-BR" sz="2400" b="0" dirty="0"/>
              <a:t>Decisões esperadas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837" y="2859007"/>
            <a:ext cx="7927032" cy="237552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Confirmar que a </a:t>
            </a:r>
            <a:r>
              <a:rPr lang="pt-BR" sz="1600" dirty="0" smtClean="0"/>
              <a:t>solução </a:t>
            </a:r>
            <a:r>
              <a:rPr lang="pt-BR" sz="1600" dirty="0"/>
              <a:t>está operacional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Confirmar que a organização de suporte e manutenção assumiu a responsabilidade total da </a:t>
            </a:r>
            <a:r>
              <a:rPr lang="pt-BR" sz="1600" dirty="0" smtClean="0"/>
              <a:t>solução</a:t>
            </a:r>
            <a:endParaRPr lang="pt-BR" sz="16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Material de suporte desenvolvido (manuais, scripts de atendimento, </a:t>
            </a:r>
            <a:r>
              <a:rPr lang="pt-BR" sz="1200" dirty="0" err="1"/>
              <a:t>etc</a:t>
            </a:r>
            <a:r>
              <a:rPr lang="pt-BR" sz="12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Equipes de suporte preparadas (1o, 2o e 3o nível)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Confirmar se os usuários foram treinados e estão aptos à utilização da solução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os resultados do projeto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o encerramento do projeto</a:t>
            </a:r>
          </a:p>
          <a:p>
            <a:pPr marL="457200" indent="-457200">
              <a:buFont typeface="Wingdings" pitchFamily="2" charset="2"/>
              <a:buNone/>
            </a:pPr>
            <a:endParaRPr lang="pt-BR" sz="1600" dirty="0"/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58376" y="2210985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63263" y="2244322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o </a:t>
            </a:r>
            <a:r>
              <a:rPr lang="en-GB" sz="900" dirty="0" err="1"/>
              <a:t>projeto</a:t>
            </a:r>
            <a:endParaRPr lang="en-GB" sz="9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055645" y="2249085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</a:t>
            </a:r>
            <a:r>
              <a:rPr lang="en-GB" sz="900" dirty="0" smtClean="0"/>
              <a:t>a </a:t>
            </a:r>
            <a:r>
              <a:rPr lang="en-GB" sz="900" dirty="0" err="1" smtClean="0"/>
              <a:t>decisão</a:t>
            </a:r>
            <a:endParaRPr lang="en-GB" sz="900" dirty="0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534568" y="2249085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Desvio</a:t>
            </a:r>
            <a:r>
              <a:rPr lang="en-GB" sz="900" dirty="0"/>
              <a:t> </a:t>
            </a:r>
            <a:r>
              <a:rPr lang="en-GB" sz="900" dirty="0" err="1"/>
              <a:t>aceitável</a:t>
            </a:r>
            <a:endParaRPr lang="en-GB" sz="900" dirty="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5093060" y="2249085"/>
            <a:ext cx="684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Atendido</a:t>
            </a:r>
            <a:endParaRPr lang="en-GB" sz="900" dirty="0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195218" y="2235230"/>
            <a:ext cx="1116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aplicável</a:t>
            </a:r>
            <a:endParaRPr lang="en-GB" sz="900" dirty="0"/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7568405" y="2235230"/>
            <a:ext cx="11160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Pendente</a:t>
            </a:r>
            <a:endParaRPr lang="en-GB" sz="900" dirty="0"/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205" y="2210191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557" y="2221265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437" y="2221265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023" y="2220949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7932" y="2210191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1712" y="2221265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58376" y="980728"/>
            <a:ext cx="847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DEP – Decisão de Encerramento do Projeto</a:t>
            </a:r>
          </a:p>
        </p:txBody>
      </p:sp>
      <p:sp>
        <p:nvSpPr>
          <p:cNvPr id="20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534400" cy="336550"/>
          </a:xfrm>
        </p:spPr>
        <p:txBody>
          <a:bodyPr/>
          <a:lstStyle/>
          <a:p>
            <a:pPr algn="ctr"/>
            <a:r>
              <a:rPr lang="pt-BR" sz="3600" dirty="0"/>
              <a:t>Fim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1676400"/>
          </a:xfrm>
        </p:spPr>
        <p:txBody>
          <a:bodyPr/>
          <a:lstStyle/>
          <a:p>
            <a:pPr algn="ctr">
              <a:buNone/>
            </a:pPr>
            <a:r>
              <a:rPr lang="pt-BR" dirty="0"/>
              <a:t>Escritório de Projetos de TI</a:t>
            </a:r>
          </a:p>
          <a:p>
            <a:pPr algn="ctr">
              <a:buNone/>
            </a:pPr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pPr algn="ctr">
              <a:buFontTx/>
              <a:buNone/>
            </a:pPr>
            <a:endParaRPr lang="pt-BR" dirty="0"/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2ADC2-70D1-4A52-8F05-CE0D88BA261E}" type="slidenum">
              <a:rPr lang="pt-BR"/>
              <a:pPr/>
              <a:t>2</a:t>
            </a:fld>
            <a:endParaRPr lang="pt-BR"/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12954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7" name="Oval 89"/>
          <p:cNvSpPr>
            <a:spLocks noChangeArrowheads="1"/>
          </p:cNvSpPr>
          <p:nvPr/>
        </p:nvSpPr>
        <p:spPr bwMode="auto">
          <a:xfrm>
            <a:off x="228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DAV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2" name="AutoShape 84"/>
          <p:cNvSpPr>
            <a:spLocks noChangeArrowheads="1"/>
          </p:cNvSpPr>
          <p:nvPr/>
        </p:nvSpPr>
        <p:spPr bwMode="auto">
          <a:xfrm>
            <a:off x="2667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DDS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3" name="AutoShape 85"/>
          <p:cNvSpPr>
            <a:spLocks noChangeArrowheads="1"/>
          </p:cNvSpPr>
          <p:nvPr/>
        </p:nvSpPr>
        <p:spPr bwMode="auto">
          <a:xfrm>
            <a:off x="5207496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4" name="AutoShape 86"/>
          <p:cNvSpPr>
            <a:spLocks noChangeArrowheads="1"/>
          </p:cNvSpPr>
          <p:nvPr/>
        </p:nvSpPr>
        <p:spPr bwMode="auto">
          <a:xfrm>
            <a:off x="6131024" y="2895600"/>
            <a:ext cx="457200" cy="371227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2138" name="Oval 90"/>
          <p:cNvSpPr>
            <a:spLocks noChangeArrowheads="1"/>
          </p:cNvSpPr>
          <p:nvPr/>
        </p:nvSpPr>
        <p:spPr bwMode="auto">
          <a:xfrm>
            <a:off x="8610600" y="28956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8534400" cy="457200"/>
          </a:xfrm>
        </p:spPr>
        <p:txBody>
          <a:bodyPr/>
          <a:lstStyle/>
          <a:p>
            <a:pPr algn="ctr"/>
            <a:r>
              <a:rPr lang="pt-BR" dirty="0"/>
              <a:t>Metodologia de Gerenciamento de </a:t>
            </a:r>
            <a:r>
              <a:rPr lang="pt-BR" dirty="0" smtClean="0"/>
              <a:t>Projetos de TI</a:t>
            </a:r>
            <a:endParaRPr lang="pt-BR" dirty="0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1524000" y="33274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381000" y="35052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15240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2895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436096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6372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>
            <a:off x="7848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8839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381000" y="3581400"/>
            <a:ext cx="11430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>
                <a:solidFill>
                  <a:srgbClr val="B2B2B2"/>
                </a:solidFill>
              </a:rPr>
              <a:t>Pré-projeto</a:t>
            </a: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524000" y="3962400"/>
            <a:ext cx="13716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dirty="0" err="1" smtClean="0">
                <a:solidFill>
                  <a:srgbClr val="B2B2B2"/>
                </a:solidFill>
              </a:rPr>
              <a:t>Planejamento</a:t>
            </a:r>
            <a:endParaRPr lang="en-GB" sz="1200" dirty="0">
              <a:solidFill>
                <a:srgbClr val="B2B2B2"/>
              </a:solidFill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895600" y="4343400"/>
            <a:ext cx="2540496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dirty="0" err="1" smtClean="0">
                <a:solidFill>
                  <a:srgbClr val="B2B2B2"/>
                </a:solidFill>
              </a:rPr>
              <a:t>Desenvolvimento</a:t>
            </a:r>
            <a:r>
              <a:rPr lang="en-GB" sz="1200" dirty="0" smtClean="0">
                <a:solidFill>
                  <a:srgbClr val="B2B2B2"/>
                </a:solidFill>
              </a:rPr>
              <a:t> da </a:t>
            </a:r>
            <a:r>
              <a:rPr lang="en-GB" sz="1200" dirty="0" err="1" smtClean="0">
                <a:solidFill>
                  <a:srgbClr val="B2B2B2"/>
                </a:solidFill>
              </a:rPr>
              <a:t>Solução</a:t>
            </a:r>
            <a:endParaRPr lang="en-GB" sz="1200" dirty="0">
              <a:solidFill>
                <a:srgbClr val="B2B2B2"/>
              </a:solidFill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436097" y="4724400"/>
            <a:ext cx="936103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Validação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6372200" y="5105400"/>
            <a:ext cx="14764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Disponibilização</a:t>
            </a:r>
            <a:endParaRPr lang="en-GB" sz="1200" b="1" dirty="0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7848600" y="5486400"/>
            <a:ext cx="990600" cy="6096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/>
              <a:t>Operação Assistida</a:t>
            </a:r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381000" y="33274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848600" y="33274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28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8F8-2F9B-41D6-8EFB-3949C3C2BEF9}" type="slidenum">
              <a:rPr lang="pt-BR"/>
              <a:pPr/>
              <a:t>3</a:t>
            </a:fld>
            <a:endParaRPr lang="pt-BR"/>
          </a:p>
        </p:txBody>
      </p:sp>
      <p:sp>
        <p:nvSpPr>
          <p:cNvPr id="15381" name="Rectangle 21"/>
          <p:cNvSpPr>
            <a:spLocks noGrp="1" noChangeArrowheads="1"/>
          </p:cNvSpPr>
          <p:nvPr>
            <p:ph type="title"/>
          </p:nvPr>
        </p:nvSpPr>
        <p:spPr>
          <a:xfrm>
            <a:off x="281236" y="821854"/>
            <a:ext cx="8534400" cy="457200"/>
          </a:xfrm>
          <a:noFill/>
          <a:ln/>
        </p:spPr>
        <p:txBody>
          <a:bodyPr/>
          <a:lstStyle/>
          <a:p>
            <a:r>
              <a:rPr lang="pt-BR" sz="2000" dirty="0" smtClean="0"/>
              <a:t>DEP </a:t>
            </a:r>
            <a:r>
              <a:rPr lang="pt-BR" sz="2000" dirty="0"/>
              <a:t>– </a:t>
            </a:r>
            <a:r>
              <a:rPr lang="pt-BR" sz="2000" dirty="0" smtClean="0"/>
              <a:t>Decisão de </a:t>
            </a:r>
            <a:r>
              <a:rPr lang="pt-BR" sz="2000" dirty="0"/>
              <a:t>Encerramento do Projeto</a:t>
            </a:r>
          </a:p>
        </p:txBody>
      </p:sp>
      <p:sp>
        <p:nvSpPr>
          <p:cNvPr id="15382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Visão (refinada)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Solução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Resultados da disponibilização</a:t>
            </a:r>
          </a:p>
          <a:p>
            <a:pPr marL="1200150" lvl="2" indent="-342900">
              <a:lnSpc>
                <a:spcPct val="90000"/>
              </a:lnSpc>
            </a:pPr>
            <a:r>
              <a:rPr lang="pt-B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migração</a:t>
            </a:r>
          </a:p>
          <a:p>
            <a:pPr marL="1200150" lvl="2" indent="-342900">
              <a:lnSpc>
                <a:spcPct val="90000"/>
              </a:lnSpc>
            </a:pPr>
            <a:r>
              <a:rPr lang="pt-B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transição</a:t>
            </a:r>
          </a:p>
          <a:p>
            <a:pPr marL="1200150" lvl="2" indent="-342900">
              <a:lnSpc>
                <a:spcPct val="90000"/>
              </a:lnSpc>
            </a:pPr>
            <a:r>
              <a:rPr lang="pt-B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dos treinamentos dos usuários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Estrutura de suporte e manutenção (refinada)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Tratamento de defeitos residuais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Cronograma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pt-BR" sz="1200" dirty="0"/>
              <a:t>Lições aprendidas (final)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pt-BR" sz="1200" dirty="0"/>
              <a:t>Confirmar que a solução está operacional</a:t>
            </a:r>
          </a:p>
          <a:p>
            <a:pPr marL="381000" indent="-381000">
              <a:buFontTx/>
              <a:buAutoNum type="arabicPeriod"/>
            </a:pPr>
            <a:r>
              <a:rPr lang="pt-BR" sz="1200" dirty="0"/>
              <a:t>Confirmar que a organização de suporte e manutenção assumiu a responsabilidade total da solução</a:t>
            </a:r>
          </a:p>
          <a:p>
            <a:pPr marL="800100" lvl="1" indent="-342900">
              <a:buFontTx/>
              <a:buAutoNum type="arabicPeriod"/>
            </a:pPr>
            <a:r>
              <a:rPr lang="pt-BR" sz="1000" dirty="0"/>
              <a:t>Material de suporte desenvolvido (manuais, scripts de atendimento, </a:t>
            </a:r>
            <a:r>
              <a:rPr lang="pt-BR" sz="1000" dirty="0" err="1"/>
              <a:t>etc</a:t>
            </a:r>
            <a:r>
              <a:rPr lang="pt-BR" sz="1000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pt-BR" sz="1000" dirty="0"/>
              <a:t>Equipes de suporte preparadas (1</a:t>
            </a:r>
            <a:r>
              <a:rPr lang="pt-BR" sz="1000" baseline="30000" dirty="0"/>
              <a:t>o</a:t>
            </a:r>
            <a:r>
              <a:rPr lang="pt-BR" sz="1000" dirty="0"/>
              <a:t>, 2</a:t>
            </a:r>
            <a:r>
              <a:rPr lang="pt-BR" sz="1000" baseline="30000" dirty="0"/>
              <a:t>o</a:t>
            </a:r>
            <a:r>
              <a:rPr lang="pt-BR" sz="1000" dirty="0"/>
              <a:t> e 3</a:t>
            </a:r>
            <a:r>
              <a:rPr lang="pt-BR" sz="1000" baseline="30000" dirty="0"/>
              <a:t>o</a:t>
            </a:r>
            <a:r>
              <a:rPr lang="pt-BR" sz="1000" dirty="0"/>
              <a:t> nível)</a:t>
            </a:r>
          </a:p>
          <a:p>
            <a:pPr marL="381000" indent="-381000">
              <a:buFontTx/>
              <a:buAutoNum type="arabicPeriod"/>
            </a:pPr>
            <a:r>
              <a:rPr lang="pt-BR" sz="1200" dirty="0"/>
              <a:t>Confirmar se os usuários foram treinados e estão após à utilização da solução</a:t>
            </a:r>
          </a:p>
          <a:p>
            <a:pPr marL="381000" indent="-381000">
              <a:buFontTx/>
              <a:buAutoNum type="arabicPeriod"/>
            </a:pPr>
            <a:r>
              <a:rPr lang="pt-BR" sz="1200" dirty="0"/>
              <a:t>Aprovar os resultados do projeto</a:t>
            </a:r>
          </a:p>
          <a:p>
            <a:pPr marL="381000" indent="-381000">
              <a:buFontTx/>
              <a:buAutoNum type="arabicPeriod"/>
            </a:pPr>
            <a:r>
              <a:rPr lang="pt-BR" sz="1200" dirty="0"/>
              <a:t>Aprovar o encerramento do projeto</a:t>
            </a:r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0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04800" y="2261393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640932" y="2257424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304800" y="1412776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disponibilização da solução  realizada, transferir a responsabilidade para a organização de suporte e manutenção e encerrar o projeto.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588224" y="894879"/>
            <a:ext cx="1661864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Disponibilização</a:t>
            </a:r>
            <a:endParaRPr lang="en-GB" sz="1200" b="1" dirty="0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8028384" y="764704"/>
            <a:ext cx="685800" cy="5715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DEP</a:t>
            </a:r>
            <a:endParaRPr lang="pt-BR" sz="1400" dirty="0"/>
          </a:p>
        </p:txBody>
      </p:sp>
      <p:sp>
        <p:nvSpPr>
          <p:cNvPr id="12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1909-CE18-4B36-A0FB-0CA483628B91}" type="slidenum">
              <a:rPr lang="pt-BR"/>
              <a:pPr/>
              <a:t>4</a:t>
            </a:fld>
            <a:endParaRPr lang="pt-B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Visão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Implantar o módulo de Alterações Orçamentárias do SIOP para o DEST.</a:t>
            </a:r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DB2A6-3C67-432A-9D05-AD61A7A6CF62}" type="slidenum">
              <a:rPr lang="pt-BR"/>
              <a:pPr/>
              <a:t>5</a:t>
            </a:fld>
            <a:endParaRPr lang="pt-BR" dirty="0"/>
          </a:p>
        </p:txBody>
      </p:sp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Resultados da </a:t>
            </a:r>
            <a:r>
              <a:rPr lang="pt-BR" dirty="0" smtClean="0"/>
              <a:t>Disponibilização</a:t>
            </a:r>
            <a:endParaRPr lang="pt-BR" dirty="0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Disponibilização </a:t>
            </a:r>
            <a:r>
              <a:rPr lang="pt-BR" dirty="0"/>
              <a:t>das alterações no ambiente de produção realizada em </a:t>
            </a:r>
            <a:r>
              <a:rPr lang="pt-BR" u="sng" dirty="0">
                <a:solidFill>
                  <a:schemeClr val="accent2"/>
                </a:solidFill>
              </a:rPr>
              <a:t>21/07/11</a:t>
            </a:r>
            <a:r>
              <a:rPr lang="pt-BR" dirty="0"/>
              <a:t>.</a:t>
            </a:r>
          </a:p>
          <a:p>
            <a:r>
              <a:rPr lang="pt-BR" dirty="0"/>
              <a:t>Pendências:</a:t>
            </a:r>
          </a:p>
          <a:p>
            <a:pPr lvl="1"/>
            <a:r>
              <a:rPr lang="pt-BR" dirty="0"/>
              <a:t>Incluir a esfera 30 na rotina de migração de Lei + créditos do SIOP para o SIDOR</a:t>
            </a:r>
          </a:p>
          <a:p>
            <a:pPr lvl="2"/>
            <a:r>
              <a:rPr lang="pt-BR" dirty="0"/>
              <a:t>Depende do fechamento do módulo no SIDOR, senão causará inconsistência no valor de Lei + créditos.</a:t>
            </a:r>
          </a:p>
          <a:p>
            <a:pPr lvl="2"/>
            <a:r>
              <a:rPr lang="pt-BR" dirty="0"/>
              <a:t>Alteração preparada para implantação, aguardando apenas a sinalização do DEST</a:t>
            </a:r>
            <a:r>
              <a:rPr lang="pt-BR" dirty="0" smtClean="0"/>
              <a:t>.</a:t>
            </a:r>
          </a:p>
          <a:p>
            <a:r>
              <a:rPr lang="pt-BR" dirty="0"/>
              <a:t> informações de divulgação de finalização de </a:t>
            </a:r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Informações do produto para processo de divulgação ao MC.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6868" name="WordArt 1028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8" name="AutoShape 132"/>
          <p:cNvSpPr>
            <a:spLocks noChangeArrowheads="1"/>
          </p:cNvSpPr>
          <p:nvPr/>
        </p:nvSpPr>
        <p:spPr bwMode="auto">
          <a:xfrm>
            <a:off x="6019800" y="5562600"/>
            <a:ext cx="2656656" cy="838200"/>
          </a:xfrm>
          <a:prstGeom prst="wedgeRoundRectCallout">
            <a:avLst>
              <a:gd name="adj1" fmla="val 2630"/>
              <a:gd name="adj2" fmla="val -8977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pt-BR" sz="1000" b="1" dirty="0" smtClean="0"/>
              <a:t>Informações a serem disponibilizadas na intranet do MC visando divulgação do processo de disponibilização em produção da solução do projeto</a:t>
            </a:r>
            <a:endParaRPr lang="pt-BR" sz="1000" b="1" dirty="0"/>
          </a:p>
        </p:txBody>
      </p:sp>
      <p:sp>
        <p:nvSpPr>
          <p:cNvPr id="9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AA7D3-614F-4A8D-88F7-E67447055EA0}" type="slidenum">
              <a:rPr lang="pt-BR"/>
              <a:pPr/>
              <a:t>6</a:t>
            </a:fld>
            <a:endParaRPr lang="pt-BR"/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7" y="764704"/>
            <a:ext cx="8534400" cy="457200"/>
          </a:xfrm>
        </p:spPr>
        <p:txBody>
          <a:bodyPr/>
          <a:lstStyle/>
          <a:p>
            <a:r>
              <a:rPr lang="pt-BR" dirty="0"/>
              <a:t>Resultados da migração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Migração de tabelas do SIEST para SIOP produção realizada em </a:t>
            </a:r>
            <a:r>
              <a:rPr lang="pt-BR" u="sng">
                <a:solidFill>
                  <a:schemeClr val="accent2"/>
                </a:solidFill>
              </a:rPr>
              <a:t>20/07/11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TGI0FFII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ValorNaturezaReceitaOrgao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TGI0FFDD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FisicoMensalInvestimento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TGP0CORU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EmpresaOrgao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TGP0VPDG </a:t>
            </a:r>
            <a:r>
              <a:rPr lang="pt-BR" sz="1400">
                <a:sym typeface="Wingdings" pitchFamily="2" charset="2"/>
              </a:rPr>
              <a:t> </a:t>
            </a:r>
            <a:r>
              <a:rPr lang="pt-BR" sz="1400"/>
              <a:t> PlanoDispendioGlobal</a:t>
            </a:r>
          </a:p>
          <a:p>
            <a:pPr lvl="1">
              <a:lnSpc>
                <a:spcPct val="90000"/>
              </a:lnSpc>
            </a:pPr>
            <a:r>
              <a:rPr lang="pt-BR" sz="1400"/>
              <a:t>TGW0IDES </a:t>
            </a:r>
            <a:r>
              <a:rPr lang="pt-BR" sz="1400">
                <a:sym typeface="Wingdings" pitchFamily="2" charset="2"/>
              </a:rPr>
              <a:t> EmpresaEstatal</a:t>
            </a:r>
            <a:endParaRPr lang="pt-BR" sz="1400" u="sng"/>
          </a:p>
          <a:p>
            <a:pPr>
              <a:lnSpc>
                <a:spcPct val="90000"/>
              </a:lnSpc>
            </a:pPr>
            <a:r>
              <a:rPr lang="pt-BR"/>
              <a:t>Migração de créditos do SIDOR para SIOP produção realizada em </a:t>
            </a:r>
            <a:r>
              <a:rPr lang="pt-BR" u="sng">
                <a:solidFill>
                  <a:schemeClr val="accent2"/>
                </a:solidFill>
              </a:rPr>
              <a:t>20/07/11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94 pedidos de alteração orçamentária em andamento ou efetivados</a:t>
            </a:r>
          </a:p>
          <a:p>
            <a:pPr lvl="1">
              <a:lnSpc>
                <a:spcPct val="90000"/>
              </a:lnSpc>
            </a:pPr>
            <a:r>
              <a:rPr lang="pt-BR" sz="1800">
                <a:solidFill>
                  <a:srgbClr val="FF0000"/>
                </a:solidFill>
              </a:rPr>
              <a:t>** </a:t>
            </a:r>
            <a:r>
              <a:rPr lang="pt-BR" sz="1800" u="sng">
                <a:solidFill>
                  <a:srgbClr val="FF0000"/>
                </a:solidFill>
              </a:rPr>
              <a:t>Nova migração será necessária em função da decisão do DEST de não ter fechado o SIDOR.</a:t>
            </a:r>
            <a:r>
              <a:rPr lang="pt-BR" sz="1800">
                <a:solidFill>
                  <a:srgbClr val="FF0000"/>
                </a:solidFill>
              </a:rPr>
              <a:t> **</a:t>
            </a:r>
          </a:p>
          <a:p>
            <a:pPr lvl="2">
              <a:lnSpc>
                <a:spcPct val="90000"/>
              </a:lnSpc>
            </a:pPr>
            <a:r>
              <a:rPr lang="pt-BR" sz="1600"/>
              <a:t>Alteração na rotina de migração é necessária para não duplicar créditos já importados e manter créditos cadastrados no SIOP.</a:t>
            </a:r>
          </a:p>
          <a:p>
            <a:pPr lvl="1">
              <a:lnSpc>
                <a:spcPct val="90000"/>
              </a:lnSpc>
            </a:pPr>
            <a:endParaRPr lang="pt-BR" sz="1800"/>
          </a:p>
          <a:p>
            <a:pPr lvl="1">
              <a:lnSpc>
                <a:spcPct val="90000"/>
              </a:lnSpc>
            </a:pPr>
            <a:endParaRPr lang="pt-BR"/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8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C4EA-F24D-4B80-A2CA-B21047C1E3EE}" type="slidenum">
              <a:rPr lang="pt-BR"/>
              <a:pPr/>
              <a:t>7</a:t>
            </a:fld>
            <a:endParaRPr lang="pt-BR"/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7" y="764704"/>
            <a:ext cx="8534400" cy="457200"/>
          </a:xfrm>
        </p:spPr>
        <p:txBody>
          <a:bodyPr/>
          <a:lstStyle/>
          <a:p>
            <a:r>
              <a:rPr lang="pt-BR" dirty="0"/>
              <a:t>Resultados da </a:t>
            </a:r>
            <a:r>
              <a:rPr lang="pt-BR" dirty="0" smtClean="0"/>
              <a:t>transição</a:t>
            </a:r>
            <a:endParaRPr lang="pt-BR" dirty="0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SIDOR deveria ter sido fechado pelo DEST para lançamento de créditos no dia seguinte à </a:t>
            </a:r>
            <a:r>
              <a:rPr lang="pt-BR" sz="2000" dirty="0" smtClean="0"/>
              <a:t>disponibilização</a:t>
            </a:r>
            <a:endParaRPr lang="pt-BR" sz="2000" dirty="0"/>
          </a:p>
          <a:p>
            <a:pPr lvl="1"/>
            <a:r>
              <a:rPr lang="pt-BR" sz="1800" dirty="0"/>
              <a:t>Decisão acordada junto aos usuários-chave nas reuniões de ponto de controle</a:t>
            </a:r>
          </a:p>
          <a:p>
            <a:pPr lvl="1"/>
            <a:r>
              <a:rPr lang="pt-BR" sz="1800" dirty="0" smtClean="0"/>
              <a:t>Disponibilização </a:t>
            </a:r>
            <a:r>
              <a:rPr lang="pt-BR" sz="1800" dirty="0"/>
              <a:t>realizada em 21/07/11</a:t>
            </a:r>
          </a:p>
          <a:p>
            <a:r>
              <a:rPr lang="pt-BR" sz="2000" dirty="0"/>
              <a:t>Ambos os sistemas SIOP e SIDOR estão disponíveis em produção para Alterações Orçamentárias </a:t>
            </a:r>
            <a:r>
              <a:rPr lang="pt-BR" sz="2000" dirty="0">
                <a:sym typeface="Wingdings" pitchFamily="2" charset="2"/>
              </a:rPr>
              <a:t>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Risco de inconsistência</a:t>
            </a:r>
          </a:p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Sugestão fechar o SIDOR e usar apenas o SIOP</a:t>
            </a:r>
          </a:p>
          <a:p>
            <a:pPr lvl="1"/>
            <a:r>
              <a:rPr lang="pt-BR" sz="1800" dirty="0"/>
              <a:t>Enquanto isso não ocorre:</a:t>
            </a:r>
          </a:p>
          <a:p>
            <a:pPr lvl="2"/>
            <a:r>
              <a:rPr lang="pt-BR" sz="1600" dirty="0"/>
              <a:t>Não será possível realizar créditos no SIDOR com ações copiadas da base 2012</a:t>
            </a:r>
          </a:p>
          <a:p>
            <a:pPr lvl="2"/>
            <a:r>
              <a:rPr lang="pt-BR" sz="1600" dirty="0"/>
              <a:t>Está sendo postergada a curva de aprendizado no novo sistema </a:t>
            </a:r>
            <a:r>
              <a:rPr lang="pt-BR" sz="1600" dirty="0">
                <a:sym typeface="Wingdings" pitchFamily="2" charset="2"/>
              </a:rPr>
              <a:t> Aumento do risco para alterações orçamentárias em 2012</a:t>
            </a:r>
            <a:endParaRPr lang="pt-BR" sz="1600" dirty="0"/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8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A909D-B995-431F-A6B6-CFB79EC3BAAA}" type="slidenum">
              <a:rPr lang="pt-BR"/>
              <a:pPr/>
              <a:t>8</a:t>
            </a:fld>
            <a:endParaRPr lang="pt-BR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534400" cy="457200"/>
          </a:xfrm>
        </p:spPr>
        <p:txBody>
          <a:bodyPr/>
          <a:lstStyle/>
          <a:p>
            <a:r>
              <a:rPr lang="pt-BR" dirty="0"/>
              <a:t>Resultados dos treinamentos dos usuários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Usuários-chave e técnicos do DEST foram treinados no novo módulo do SIOP em </a:t>
            </a:r>
            <a:r>
              <a:rPr lang="pt-BR" u="sng">
                <a:solidFill>
                  <a:schemeClr val="accent2"/>
                </a:solidFill>
              </a:rPr>
              <a:t>10/06/11</a:t>
            </a:r>
            <a:r>
              <a:rPr lang="pt-BR"/>
              <a:t> </a:t>
            </a:r>
          </a:p>
          <a:p>
            <a:r>
              <a:rPr lang="pt-BR"/>
              <a:t>DEST ficou responsável por capacitar os usuários finais</a:t>
            </a: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  <p:sp>
        <p:nvSpPr>
          <p:cNvPr id="8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5B0A-512F-407E-B254-3566660469A6}" type="slidenum">
              <a:rPr lang="pt-BR"/>
              <a:pPr/>
              <a:t>9</a:t>
            </a:fld>
            <a:endParaRPr lang="pt-BR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04800" y="3124200"/>
            <a:ext cx="8534400" cy="289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u="sng">
                <a:effectLst>
                  <a:outerShdw blurRad="38100" dist="38100" dir="2700000" algn="tl">
                    <a:srgbClr val="C0C0C0"/>
                  </a:outerShdw>
                </a:effectLst>
              </a:rPr>
              <a:t>Avaliação do Nível de Serviço provido às demandas do DEST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185" y="764704"/>
            <a:ext cx="8534400" cy="457200"/>
          </a:xfrm>
        </p:spPr>
        <p:txBody>
          <a:bodyPr/>
          <a:lstStyle/>
          <a:p>
            <a:r>
              <a:rPr lang="pt-BR" dirty="0"/>
              <a:t>Estrutura de suporte e manutenção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1066800"/>
          </a:xfrm>
        </p:spPr>
        <p:txBody>
          <a:bodyPr/>
          <a:lstStyle/>
          <a:p>
            <a:r>
              <a:rPr lang="pt-BR" sz="1800"/>
              <a:t>Equipe de </a:t>
            </a:r>
            <a:r>
              <a:rPr lang="pt-BR" sz="1800" i="1"/>
              <a:t>help desk</a:t>
            </a:r>
            <a:r>
              <a:rPr lang="pt-BR" sz="1800"/>
              <a:t> (1</a:t>
            </a:r>
            <a:r>
              <a:rPr lang="pt-BR" sz="1800" baseline="30000"/>
              <a:t>o</a:t>
            </a:r>
            <a:r>
              <a:rPr lang="pt-BR" sz="1800"/>
              <a:t> nível) treinada em 10/06/11</a:t>
            </a:r>
          </a:p>
          <a:p>
            <a:r>
              <a:rPr lang="pt-BR" sz="1800"/>
              <a:t>Equipe de manutenção disponível para tratar chamados de 2</a:t>
            </a:r>
            <a:r>
              <a:rPr lang="pt-BR" sz="1800" baseline="30000"/>
              <a:t>o</a:t>
            </a:r>
            <a:r>
              <a:rPr lang="pt-BR" sz="1800"/>
              <a:t> nível (suporte ou problemas)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41960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60775"/>
            <a:ext cx="335280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5" name="WordArt 1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0" name="Espaço Reservado para Rodapé 5"/>
          <p:cNvSpPr txBox="1">
            <a:spLocks/>
          </p:cNvSpPr>
          <p:nvPr/>
        </p:nvSpPr>
        <p:spPr>
          <a:xfrm>
            <a:off x="323528" y="6309320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 sz="9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Projeto:</a:t>
            </a:r>
            <a:r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&lt;Nome do Projeto&gt;</a:t>
            </a: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1199</Words>
  <Application>Microsoft Office PowerPoint</Application>
  <PresentationFormat>Apresentação na tela (4:3)</PresentationFormat>
  <Paragraphs>257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Estrutura padrão</vt:lpstr>
      <vt:lpstr>&lt;Nome do Projeto&gt;</vt:lpstr>
      <vt:lpstr>Metodologia de Gerenciamento de Projetos de TI</vt:lpstr>
      <vt:lpstr>DEP – Decisão de Encerramento do Projeto</vt:lpstr>
      <vt:lpstr>Visão</vt:lpstr>
      <vt:lpstr>Resultados da Disponibilização</vt:lpstr>
      <vt:lpstr>Resultados da migração</vt:lpstr>
      <vt:lpstr>Resultados da transição</vt:lpstr>
      <vt:lpstr>Resultados dos treinamentos dos usuários</vt:lpstr>
      <vt:lpstr>Estrutura de suporte e manutenção</vt:lpstr>
      <vt:lpstr>Tratamento de defeitos residuais</vt:lpstr>
      <vt:lpstr>Cronograma</vt:lpstr>
      <vt:lpstr>Orçamento</vt:lpstr>
      <vt:lpstr>Lista de riscos (final)</vt:lpstr>
      <vt:lpstr>Lista de interessados</vt:lpstr>
      <vt:lpstr>Lições aprendidas</vt:lpstr>
      <vt:lpstr>Próximo Evento</vt:lpstr>
      <vt:lpstr>Decisões esperadas</vt:lpstr>
      <vt:lpstr>Fim</vt:lpstr>
    </vt:vector>
  </TitlesOfParts>
  <Company>SOF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minc</cp:lastModifiedBy>
  <cp:revision>219</cp:revision>
  <dcterms:created xsi:type="dcterms:W3CDTF">2011-06-13T13:05:30Z</dcterms:created>
  <dcterms:modified xsi:type="dcterms:W3CDTF">2015-06-03T12:30:55Z</dcterms:modified>
</cp:coreProperties>
</file>