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5" r:id="rId2"/>
    <p:sldId id="256" r:id="rId3"/>
    <p:sldId id="321" r:id="rId4"/>
    <p:sldId id="298" r:id="rId5"/>
    <p:sldId id="299" r:id="rId6"/>
    <p:sldId id="300" r:id="rId7"/>
    <p:sldId id="301" r:id="rId8"/>
    <p:sldId id="324" r:id="rId9"/>
    <p:sldId id="327" r:id="rId10"/>
    <p:sldId id="325" r:id="rId11"/>
    <p:sldId id="326" r:id="rId12"/>
    <p:sldId id="308" r:id="rId13"/>
    <p:sldId id="309" r:id="rId14"/>
    <p:sldId id="311" r:id="rId15"/>
    <p:sldId id="314" r:id="rId16"/>
    <p:sldId id="315" r:id="rId17"/>
    <p:sldId id="313" r:id="rId18"/>
    <p:sldId id="329" r:id="rId19"/>
    <p:sldId id="312" r:id="rId20"/>
    <p:sldId id="322" r:id="rId21"/>
    <p:sldId id="320" r:id="rId22"/>
    <p:sldId id="328" r:id="rId23"/>
  </p:sldIdLst>
  <p:sldSz cx="9144000" cy="6858000" type="screen4x3"/>
  <p:notesSz cx="7010400" cy="92964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C0C0"/>
    <a:srgbClr val="DDDDDD"/>
    <a:srgbClr val="99CCFF"/>
    <a:srgbClr val="FF0000"/>
    <a:srgbClr val="FFFF00"/>
    <a:srgbClr val="FFFFFF"/>
    <a:srgbClr val="CCFFFF"/>
    <a:srgbClr val="66FF66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76" autoAdjust="0"/>
    <p:restoredTop sz="90922" autoAdjust="0"/>
  </p:normalViewPr>
  <p:slideViewPr>
    <p:cSldViewPr>
      <p:cViewPr varScale="1">
        <p:scale>
          <a:sx n="109" d="100"/>
          <a:sy n="109" d="100"/>
        </p:scale>
        <p:origin x="-4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pt-BR"/>
          </a:p>
        </p:txBody>
      </p:sp>
      <p:sp>
        <p:nvSpPr>
          <p:cNvPr id="440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440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EAF7423-EFF2-492F-9E81-65FE5E71020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258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0FC0954-F78E-494A-BEB1-680C10EC38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8531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C0954-F78E-494A-BEB1-680C10EC385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9389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B6314-C49A-4CA4-8E9A-1B146EA141CF}" type="slidenum">
              <a:rPr lang="pt-BR"/>
              <a:pPr/>
              <a:t>3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B7B4B-E53D-4755-A5B1-01EC94BFE3EC}" type="slidenum">
              <a:rPr lang="pt-BR"/>
              <a:pPr/>
              <a:t>20</a:t>
            </a:fld>
            <a:endParaRPr lang="pt-B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95B2B-7D98-4D64-82C4-4EAC2F3B67D0}" type="slidenum">
              <a:rPr lang="pt-BR"/>
              <a:pPr/>
              <a:t>22</a:t>
            </a:fld>
            <a:endParaRPr lang="pt-B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7" rIns="91435" bIns="45717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BEEBAF-7C79-41AE-ADCC-8F9C7ACC100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00711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D7B6B8-4846-491A-9D27-80E1793EF87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819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E401-DA4B-4241-9637-F26BFF9BD18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709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E8B032-95AF-4690-8C4B-6BB1E2AA2D6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3" name="Picture 1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9"/>
          <p:cNvSpPr txBox="1">
            <a:spLocks/>
          </p:cNvSpPr>
          <p:nvPr userDrawn="1"/>
        </p:nvSpPr>
        <p:spPr>
          <a:xfrm>
            <a:off x="3779912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400" b="1" dirty="0" smtClean="0"/>
              <a:t>9 de julho de 2012</a:t>
            </a:r>
            <a:endParaRPr lang="pt-BR" sz="1400" b="1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Ministério da Cultura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209.64.83/monitd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Planilha_do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pt-BR"/>
              <a:t>&lt;Nome do Projeto&gt;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819400"/>
            <a:ext cx="7344816" cy="537592"/>
          </a:xfrm>
        </p:spPr>
        <p:txBody>
          <a:bodyPr/>
          <a:lstStyle/>
          <a:p>
            <a:r>
              <a:rPr lang="pt-BR" b="1" dirty="0" smtClean="0"/>
              <a:t>DV </a:t>
            </a:r>
            <a:r>
              <a:rPr lang="pt-BR" b="1" dirty="0"/>
              <a:t>– </a:t>
            </a:r>
            <a:r>
              <a:rPr lang="pt-BR" b="1" dirty="0" smtClean="0"/>
              <a:t>Decisão de Validação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DD/MM/AAAA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094" y="764704"/>
            <a:ext cx="8534400" cy="457200"/>
          </a:xfrm>
        </p:spPr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44824"/>
            <a:ext cx="8534400" cy="4251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1800" b="1" dirty="0"/>
              <a:t>Primeira entrega</a:t>
            </a:r>
            <a:r>
              <a:rPr lang="pt-BR" sz="1800" dirty="0"/>
              <a:t> envolve as funcionalidades: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r>
              <a:rPr lang="pt-BR" sz="1800" dirty="0"/>
              <a:t>Roteiros de testes de sistema disponibilizados para guiar os testes de aceitação </a:t>
            </a:r>
            <a:r>
              <a:rPr lang="pt-BR" sz="1800" dirty="0" smtClean="0"/>
              <a:t>(disponibilização)</a:t>
            </a:r>
            <a:endParaRPr lang="pt-BR" sz="1800" dirty="0"/>
          </a:p>
          <a:p>
            <a:pPr>
              <a:lnSpc>
                <a:spcPct val="90000"/>
              </a:lnSpc>
            </a:pPr>
            <a:r>
              <a:rPr lang="pt-BR" sz="1800" dirty="0"/>
              <a:t>Defeitos serão registrados no </a:t>
            </a:r>
            <a:r>
              <a:rPr lang="pt-BR" sz="1800" dirty="0" err="1"/>
              <a:t>Redmine</a:t>
            </a:r>
            <a:r>
              <a:rPr lang="pt-BR" sz="1800" dirty="0"/>
              <a:t>, associados à funcionalidade correspondente.</a:t>
            </a:r>
          </a:p>
          <a:p>
            <a:pPr>
              <a:lnSpc>
                <a:spcPct val="90000"/>
              </a:lnSpc>
            </a:pPr>
            <a:r>
              <a:rPr lang="pt-BR" sz="1800" dirty="0"/>
              <a:t>Ambiente de testes: </a:t>
            </a:r>
            <a:r>
              <a:rPr lang="pt-BR" sz="1800" dirty="0">
                <a:hlinkClick r:id="rId2"/>
              </a:rPr>
              <a:t>http://10.209.64.83/monitdest/</a:t>
            </a:r>
            <a:r>
              <a:rPr lang="pt-BR" sz="1800" dirty="0"/>
              <a:t> </a:t>
            </a:r>
          </a:p>
          <a:p>
            <a:pPr>
              <a:lnSpc>
                <a:spcPct val="90000"/>
              </a:lnSpc>
            </a:pPr>
            <a:r>
              <a:rPr lang="pt-BR" sz="1800" i="1" u="sng" dirty="0"/>
              <a:t>Prazo para </a:t>
            </a:r>
            <a:r>
              <a:rPr lang="pt-BR" sz="1800" i="1" u="sng" dirty="0" smtClean="0"/>
              <a:t>disponibilização: </a:t>
            </a:r>
            <a:r>
              <a:rPr lang="pt-BR" sz="1800" i="1" u="sng" dirty="0"/>
              <a:t>de 24/10 a 04/11/11.</a:t>
            </a: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1066800" y="25908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i="1"/>
              <a:t>Consultar Janela de Trabalho de Execução (#4046)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i="1" dirty="0"/>
              <a:t>1. Gerenciamento da Janela de Trabalho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2971800" y="25908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i="1"/>
              <a:t>Cadastrar Janela de Trabalho de Execução</a:t>
            </a:r>
          </a:p>
          <a:p>
            <a:pPr algn="ctr"/>
            <a:r>
              <a:rPr lang="pt-BR" sz="800" i="1"/>
              <a:t>(#4047)</a:t>
            </a:r>
          </a:p>
        </p:txBody>
      </p:sp>
      <p:cxnSp>
        <p:nvCxnSpPr>
          <p:cNvPr id="63495" name="AutoShape 7"/>
          <p:cNvCxnSpPr>
            <a:cxnSpLocks noChangeShapeType="1"/>
            <a:stCxn id="63492" idx="3"/>
            <a:endCxn id="63494" idx="1"/>
          </p:cNvCxnSpPr>
          <p:nvPr/>
        </p:nvCxnSpPr>
        <p:spPr bwMode="auto">
          <a:xfrm>
            <a:off x="25908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066800" y="34290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i="1"/>
              <a:t>Consultar Localizadores para Captação da Execução (#4042)</a:t>
            </a: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2971800" y="34290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i="1"/>
              <a:t>Captar Execução de Localizador (#4043)</a:t>
            </a:r>
          </a:p>
        </p:txBody>
      </p:sp>
      <p:cxnSp>
        <p:nvCxnSpPr>
          <p:cNvPr id="63498" name="AutoShape 10"/>
          <p:cNvCxnSpPr>
            <a:cxnSpLocks noChangeShapeType="1"/>
            <a:stCxn id="63496" idx="3"/>
            <a:endCxn id="63497" idx="1"/>
          </p:cNvCxnSpPr>
          <p:nvPr/>
        </p:nvCxnSpPr>
        <p:spPr bwMode="auto">
          <a:xfrm>
            <a:off x="2590800" y="36195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9" name="AutoShape 11"/>
          <p:cNvCxnSpPr>
            <a:cxnSpLocks noChangeShapeType="1"/>
            <a:stCxn id="63497" idx="3"/>
            <a:endCxn id="63500" idx="1"/>
          </p:cNvCxnSpPr>
          <p:nvPr/>
        </p:nvCxnSpPr>
        <p:spPr bwMode="auto">
          <a:xfrm>
            <a:off x="4495800" y="36195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4876800" y="34290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i="1"/>
              <a:t>Enviar Execução da Unidade Orçamentária (#4044)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762000" y="30480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i="1"/>
              <a:t>2. Captação da Execução</a:t>
            </a:r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6781800" y="34290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i="1"/>
              <a:t>Copiar Execução da Unidade Orçamentária (#4045)</a:t>
            </a:r>
          </a:p>
        </p:txBody>
      </p:sp>
      <p:pic>
        <p:nvPicPr>
          <p:cNvPr id="63503" name="Picture 15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7613" y="2514600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504" name="Picture 16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505" name="Picture 17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506" name="Picture 1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507" name="Picture 19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3528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508" name="Picture 20" descr="C:\Documents and Settings\lfsmonteiro\Desktop\Temp\Status-dialog-warning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528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509" name="AutoShape 21"/>
          <p:cNvSpPr>
            <a:spLocks noChangeArrowheads="1"/>
          </p:cNvSpPr>
          <p:nvPr/>
        </p:nvSpPr>
        <p:spPr bwMode="auto">
          <a:xfrm>
            <a:off x="6781800" y="2133600"/>
            <a:ext cx="1600200" cy="1066800"/>
          </a:xfrm>
          <a:prstGeom prst="wedgeRoundRectCallout">
            <a:avLst>
              <a:gd name="adj1" fmla="val -66569"/>
              <a:gd name="adj2" fmla="val 6741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000"/>
              <a:t>Em fase de implementação. Estará disponível durante o período de homologação</a:t>
            </a:r>
          </a:p>
        </p:txBody>
      </p:sp>
      <p:sp>
        <p:nvSpPr>
          <p:cNvPr id="63510" name="WordArt 22"/>
          <p:cNvSpPr>
            <a:spLocks noChangeArrowheads="1" noChangeShapeType="1" noTextEdit="1"/>
          </p:cNvSpPr>
          <p:nvPr/>
        </p:nvSpPr>
        <p:spPr bwMode="auto">
          <a:xfrm>
            <a:off x="2971800" y="4941168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5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7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Disponibilização (final)</a:t>
            </a:r>
            <a:endParaRPr lang="pt-BR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534400" cy="4827240"/>
          </a:xfrm>
        </p:spPr>
        <p:txBody>
          <a:bodyPr/>
          <a:lstStyle/>
          <a:p>
            <a:r>
              <a:rPr lang="pt-BR" dirty="0" smtClean="0"/>
              <a:t>Disponibilização </a:t>
            </a:r>
            <a:r>
              <a:rPr lang="pt-BR" dirty="0"/>
              <a:t>em produção em dois releases</a:t>
            </a:r>
          </a:p>
          <a:p>
            <a:pPr lvl="1"/>
            <a:r>
              <a:rPr lang="pt-BR" dirty="0"/>
              <a:t>Release 1 (Jan/12)</a:t>
            </a:r>
          </a:p>
          <a:p>
            <a:pPr lvl="2"/>
            <a:r>
              <a:rPr lang="pt-BR" dirty="0"/>
              <a:t>Primeira entrega: Janela de trabalho e Captação</a:t>
            </a:r>
          </a:p>
          <a:p>
            <a:pPr lvl="2"/>
            <a:r>
              <a:rPr lang="pt-BR" dirty="0"/>
              <a:t>Segunda entrega: Relatórios</a:t>
            </a:r>
          </a:p>
          <a:p>
            <a:pPr lvl="2"/>
            <a:r>
              <a:rPr lang="pt-BR" dirty="0"/>
              <a:t>Terceira entrega: Portaria Bimestral, Integrações (SIEST, Portal Transparência e SIGABRASIL)</a:t>
            </a:r>
          </a:p>
          <a:p>
            <a:pPr lvl="1"/>
            <a:r>
              <a:rPr lang="pt-BR" dirty="0"/>
              <a:t>Release 2 (</a:t>
            </a:r>
            <a:r>
              <a:rPr lang="pt-BR" dirty="0" err="1"/>
              <a:t>Fev</a:t>
            </a:r>
            <a:r>
              <a:rPr lang="pt-BR" dirty="0"/>
              <a:t>/12)</a:t>
            </a:r>
          </a:p>
          <a:p>
            <a:pPr lvl="2"/>
            <a:r>
              <a:rPr lang="pt-BR" dirty="0"/>
              <a:t>Migração de Dados</a:t>
            </a:r>
          </a:p>
          <a:p>
            <a:pPr lvl="2"/>
            <a:r>
              <a:rPr lang="pt-BR" dirty="0"/>
              <a:t>Quarta entrega (mudanças): Webservice de Captação da Execução</a:t>
            </a:r>
          </a:p>
        </p:txBody>
      </p:sp>
      <p:sp>
        <p:nvSpPr>
          <p:cNvPr id="64516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5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Estratégia </a:t>
            </a:r>
            <a:r>
              <a:rPr lang="pt-BR" dirty="0" smtClean="0"/>
              <a:t>para migração</a:t>
            </a:r>
            <a:endParaRPr lang="pt-B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0768"/>
            <a:ext cx="4191000" cy="4755232"/>
          </a:xfrm>
        </p:spPr>
        <p:txBody>
          <a:bodyPr/>
          <a:lstStyle/>
          <a:p>
            <a:r>
              <a:rPr lang="pt-BR" sz="2000" dirty="0"/>
              <a:t>Desenvolvimento: Out/</a:t>
            </a:r>
            <a:r>
              <a:rPr lang="pt-BR" sz="2000" dirty="0" err="1"/>
              <a:t>Nov</a:t>
            </a:r>
            <a:endParaRPr lang="pt-BR" sz="2000" dirty="0"/>
          </a:p>
          <a:p>
            <a:r>
              <a:rPr lang="pt-BR" sz="2000" dirty="0" smtClean="0"/>
              <a:t>Disponibilização: </a:t>
            </a:r>
            <a:r>
              <a:rPr lang="pt-BR" sz="2000" dirty="0" err="1"/>
              <a:t>Nov</a:t>
            </a:r>
            <a:endParaRPr lang="pt-BR" sz="2000" dirty="0"/>
          </a:p>
          <a:p>
            <a:r>
              <a:rPr lang="pt-BR" sz="2000" dirty="0"/>
              <a:t>Execução em produção: </a:t>
            </a:r>
            <a:r>
              <a:rPr lang="pt-BR" sz="2000" dirty="0" err="1"/>
              <a:t>Fev</a:t>
            </a:r>
            <a:r>
              <a:rPr lang="pt-BR" sz="2000" dirty="0"/>
              <a:t>/12</a:t>
            </a:r>
          </a:p>
          <a:p>
            <a:pPr lvl="1"/>
            <a:r>
              <a:rPr lang="pt-BR" sz="1800" dirty="0"/>
              <a:t>Após o fechamento do BGU 2011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4800600" y="2286000"/>
            <a:ext cx="1676400" cy="1524000"/>
          </a:xfrm>
          <a:prstGeom prst="flowChartMagneticDisk">
            <a:avLst/>
          </a:prstGeom>
          <a:solidFill>
            <a:srgbClr val="FFFF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SIOP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7239000" y="3429000"/>
            <a:ext cx="1295400" cy="117792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200"/>
              <a:t>SIDOR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6096000" y="3352800"/>
            <a:ext cx="533400" cy="533400"/>
          </a:xfrm>
          <a:prstGeom prst="flowChartMagneticTap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Migração</a:t>
            </a:r>
          </a:p>
          <a:p>
            <a:pPr algn="ctr"/>
            <a:r>
              <a:rPr lang="pt-BR" sz="800"/>
              <a:t>2000-2011l</a:t>
            </a:r>
          </a:p>
        </p:txBody>
      </p:sp>
      <p:cxnSp>
        <p:nvCxnSpPr>
          <p:cNvPr id="65543" name="AutoShape 7"/>
          <p:cNvCxnSpPr>
            <a:cxnSpLocks noChangeShapeType="1"/>
            <a:stCxn id="65541" idx="2"/>
            <a:endCxn id="65542" idx="3"/>
          </p:cNvCxnSpPr>
          <p:nvPr/>
        </p:nvCxnSpPr>
        <p:spPr bwMode="auto">
          <a:xfrm flipH="1" flipV="1">
            <a:off x="6629400" y="3619500"/>
            <a:ext cx="609600" cy="3984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4800600" y="3962400"/>
            <a:ext cx="1676400" cy="1524000"/>
          </a:xfrm>
          <a:prstGeom prst="flowChartMagneticDisk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BI SIOP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6096000" y="3962400"/>
            <a:ext cx="533400" cy="533400"/>
          </a:xfrm>
          <a:prstGeom prst="flowChartMagneticTap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Migração</a:t>
            </a:r>
          </a:p>
          <a:p>
            <a:pPr algn="ctr"/>
            <a:r>
              <a:rPr lang="pt-BR" sz="800"/>
              <a:t>1991-1999</a:t>
            </a:r>
          </a:p>
        </p:txBody>
      </p:sp>
      <p:cxnSp>
        <p:nvCxnSpPr>
          <p:cNvPr id="65546" name="AutoShape 10"/>
          <p:cNvCxnSpPr>
            <a:cxnSpLocks noChangeShapeType="1"/>
            <a:stCxn id="65541" idx="2"/>
            <a:endCxn id="65545" idx="3"/>
          </p:cNvCxnSpPr>
          <p:nvPr/>
        </p:nvCxnSpPr>
        <p:spPr bwMode="auto">
          <a:xfrm flipH="1">
            <a:off x="6629400" y="4017963"/>
            <a:ext cx="609600" cy="21113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E401-DA4B-4241-9637-F26BFF9BD18E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16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57200" y="4648200"/>
            <a:ext cx="8534400" cy="1219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r>
              <a:rPr lang="pt-BR" sz="1000" b="1"/>
              <a:t>Projeto de Alterações Orçamentárias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4704"/>
            <a:ext cx="8534400" cy="457200"/>
          </a:xfrm>
        </p:spPr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transição</a:t>
            </a:r>
            <a:endParaRPr lang="pt-BR" dirty="0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3886200" y="2514600"/>
            <a:ext cx="1905000" cy="762000"/>
          </a:xfrm>
          <a:prstGeom prst="wedgeRoundRectCallout">
            <a:avLst>
              <a:gd name="adj1" fmla="val 123667"/>
              <a:gd name="adj2" fmla="val -12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000" b="1">
                <a:solidFill>
                  <a:srgbClr val="FF0000"/>
                </a:solidFill>
              </a:rPr>
              <a:t>Fechamento do SIDOR e abertura do SIOP para captação da execução 2012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57200" y="3505200"/>
            <a:ext cx="6858000" cy="311150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 dirty="0" err="1"/>
              <a:t>Produção</a:t>
            </a:r>
            <a:r>
              <a:rPr lang="en-GB" sz="800" b="1" dirty="0"/>
              <a:t> SIDOR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7315200" y="3892550"/>
            <a:ext cx="1600200" cy="311150"/>
          </a:xfrm>
          <a:prstGeom prst="rect">
            <a:avLst/>
          </a:prstGeom>
          <a:solidFill>
            <a:srgbClr val="66FF66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/>
              <a:t>Produção SIOP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7315200" y="2286000"/>
            <a:ext cx="0" cy="4038600"/>
          </a:xfrm>
          <a:prstGeom prst="line">
            <a:avLst/>
          </a:prstGeom>
          <a:noFill/>
          <a:ln w="6350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000" y="2476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88392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1000" y="2260600"/>
            <a:ext cx="84582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81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838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362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6553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7315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8077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88392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038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715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143000" y="17668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Out/11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2819400" y="17526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Nov/11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44196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Dez/11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096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Jan/12</a:t>
            </a:r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4876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3200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1600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524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66588" name="AutoShape 28"/>
          <p:cNvSpPr>
            <a:spLocks noChangeArrowheads="1"/>
          </p:cNvSpPr>
          <p:nvPr/>
        </p:nvSpPr>
        <p:spPr bwMode="auto">
          <a:xfrm>
            <a:off x="6324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DV3</a:t>
            </a:r>
            <a:endParaRPr lang="pt-BR" sz="1000" dirty="0"/>
          </a:p>
        </p:txBody>
      </p:sp>
      <p:sp>
        <p:nvSpPr>
          <p:cNvPr id="66589" name="AutoShape 29"/>
          <p:cNvSpPr>
            <a:spLocks noChangeArrowheads="1"/>
          </p:cNvSpPr>
          <p:nvPr/>
        </p:nvSpPr>
        <p:spPr bwMode="auto">
          <a:xfrm>
            <a:off x="86106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DD2</a:t>
            </a:r>
            <a:endParaRPr lang="pt-BR" sz="1000" dirty="0"/>
          </a:p>
        </p:txBody>
      </p:sp>
      <p:sp>
        <p:nvSpPr>
          <p:cNvPr id="66590" name="AutoShape 30"/>
          <p:cNvSpPr>
            <a:spLocks noChangeArrowheads="1"/>
          </p:cNvSpPr>
          <p:nvPr/>
        </p:nvSpPr>
        <p:spPr bwMode="auto">
          <a:xfrm>
            <a:off x="1828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DV1</a:t>
            </a:r>
            <a:endParaRPr lang="pt-BR" sz="1000" dirty="0"/>
          </a:p>
        </p:txBody>
      </p:sp>
      <p:sp>
        <p:nvSpPr>
          <p:cNvPr id="66591" name="AutoShape 31"/>
          <p:cNvSpPr>
            <a:spLocks noChangeArrowheads="1"/>
          </p:cNvSpPr>
          <p:nvPr/>
        </p:nvSpPr>
        <p:spPr bwMode="auto">
          <a:xfrm>
            <a:off x="2971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DV2</a:t>
            </a:r>
            <a:endParaRPr lang="pt-BR" sz="1000" dirty="0"/>
          </a:p>
        </p:txBody>
      </p:sp>
      <p:sp>
        <p:nvSpPr>
          <p:cNvPr id="66592" name="AutoShape 32"/>
          <p:cNvSpPr>
            <a:spLocks noChangeArrowheads="1"/>
          </p:cNvSpPr>
          <p:nvPr/>
        </p:nvSpPr>
        <p:spPr bwMode="auto">
          <a:xfrm>
            <a:off x="8610600" y="27686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7620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Fev/12</a:t>
            </a: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DV4</a:t>
            </a:r>
            <a:endParaRPr lang="pt-BR" sz="1000" dirty="0"/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>
            <a:off x="709228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DD1</a:t>
            </a:r>
            <a:endParaRPr lang="pt-BR" sz="1000" dirty="0"/>
          </a:p>
        </p:txBody>
      </p:sp>
      <p:sp>
        <p:nvSpPr>
          <p:cNvPr id="66596" name="AutoShape 36"/>
          <p:cNvSpPr>
            <a:spLocks noChangeArrowheads="1"/>
          </p:cNvSpPr>
          <p:nvPr/>
        </p:nvSpPr>
        <p:spPr bwMode="auto">
          <a:xfrm>
            <a:off x="4114800" y="3657600"/>
            <a:ext cx="1905000" cy="914400"/>
          </a:xfrm>
          <a:prstGeom prst="wedgeRoundRectCallout">
            <a:avLst>
              <a:gd name="adj1" fmla="val 81833"/>
              <a:gd name="adj2" fmla="val -4878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900" b="1" u="sng"/>
              <a:t>Relatórios emitidos ainda no SIDOR:</a:t>
            </a:r>
          </a:p>
          <a:p>
            <a:pPr>
              <a:buFontTx/>
              <a:buChar char="•"/>
            </a:pPr>
            <a:r>
              <a:rPr lang="pt-BR" sz="900"/>
              <a:t> Portaria Bimestral Nov/Dez 2011</a:t>
            </a:r>
          </a:p>
          <a:p>
            <a:pPr>
              <a:buFontTx/>
              <a:buChar char="•"/>
            </a:pPr>
            <a:r>
              <a:rPr lang="pt-BR" sz="900"/>
              <a:t> BGU 2011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2286000" y="4724400"/>
            <a:ext cx="2438400" cy="4572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de créditos SIOP </a:t>
            </a:r>
            <a:r>
              <a:rPr lang="en-GB" sz="800" b="1">
                <a:sym typeface="Wingdings" pitchFamily="2" charset="2"/>
              </a:rPr>
              <a:t></a:t>
            </a:r>
            <a:r>
              <a:rPr lang="en-GB" sz="800" b="1"/>
              <a:t> SIDOR (tipo 200)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4724400" y="5334000"/>
            <a:ext cx="914400" cy="4572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de créditos SIDOR </a:t>
            </a:r>
            <a:r>
              <a:rPr lang="en-GB" sz="800" b="1">
                <a:sym typeface="Wingdings" pitchFamily="2" charset="2"/>
              </a:rPr>
              <a:t></a:t>
            </a:r>
            <a:r>
              <a:rPr lang="en-GB" sz="800" b="1"/>
              <a:t> SIOP</a:t>
            </a: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4724400" y="4724400"/>
            <a:ext cx="914400" cy="4572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de créditos SIOP </a:t>
            </a:r>
            <a:r>
              <a:rPr lang="en-GB" sz="800" b="1">
                <a:sym typeface="Wingdings" pitchFamily="2" charset="2"/>
              </a:rPr>
              <a:t></a:t>
            </a:r>
            <a:r>
              <a:rPr lang="en-GB" sz="800" b="1"/>
              <a:t> SIDOR</a:t>
            </a:r>
          </a:p>
        </p:txBody>
      </p:sp>
      <p:sp>
        <p:nvSpPr>
          <p:cNvPr id="66600" name="AutoShape 40"/>
          <p:cNvSpPr>
            <a:spLocks noChangeArrowheads="1"/>
          </p:cNvSpPr>
          <p:nvPr/>
        </p:nvSpPr>
        <p:spPr bwMode="auto">
          <a:xfrm>
            <a:off x="2514600" y="5257800"/>
            <a:ext cx="1905000" cy="381000"/>
          </a:xfrm>
          <a:prstGeom prst="wedgeRoundRectCallout">
            <a:avLst>
              <a:gd name="adj1" fmla="val -29833"/>
              <a:gd name="adj2" fmla="val -11458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Apenas atualização do financeiro Lei + Créditos</a:t>
            </a:r>
          </a:p>
        </p:txBody>
      </p:sp>
      <p:sp>
        <p:nvSpPr>
          <p:cNvPr id="66601" name="AutoShape 41"/>
          <p:cNvSpPr>
            <a:spLocks noChangeArrowheads="1"/>
          </p:cNvSpPr>
          <p:nvPr/>
        </p:nvSpPr>
        <p:spPr bwMode="auto">
          <a:xfrm>
            <a:off x="6019800" y="5029200"/>
            <a:ext cx="1219200" cy="685800"/>
          </a:xfrm>
          <a:prstGeom prst="wedgeRoundRectCallout">
            <a:avLst>
              <a:gd name="adj1" fmla="val -84375"/>
              <a:gd name="adj2" fmla="val -47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Inclusive movimentação do crédito.</a:t>
            </a:r>
          </a:p>
          <a:p>
            <a:pPr algn="ctr"/>
            <a:r>
              <a:rPr lang="pt-BR" sz="900"/>
              <a:t>(momento 40)</a:t>
            </a:r>
          </a:p>
        </p:txBody>
      </p:sp>
      <p:sp>
        <p:nvSpPr>
          <p:cNvPr id="45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  <p:sp>
        <p:nvSpPr>
          <p:cNvPr id="4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20574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4704"/>
            <a:ext cx="8534400" cy="457200"/>
          </a:xfrm>
        </p:spPr>
        <p:txBody>
          <a:bodyPr/>
          <a:lstStyle/>
          <a:p>
            <a:r>
              <a:rPr lang="pt-BR" dirty="0" smtClean="0"/>
              <a:t>Cronograma (final)</a:t>
            </a:r>
            <a:endParaRPr lang="pt-BR" dirty="0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81000" y="2476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81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32004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553200" y="2209800"/>
            <a:ext cx="1588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7315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8077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88392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8839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81000" y="2260600"/>
            <a:ext cx="84582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81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838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2362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6553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7315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8077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88392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4038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5715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143000" y="17668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Out/11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819400" y="17526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Nov/11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44196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Dez/11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6096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Jan/12</a:t>
            </a:r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4876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3200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1600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37" name="AutoShape 29"/>
          <p:cNvSpPr>
            <a:spLocks noChangeArrowheads="1"/>
          </p:cNvSpPr>
          <p:nvPr/>
        </p:nvSpPr>
        <p:spPr bwMode="auto">
          <a:xfrm>
            <a:off x="1524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68638" name="AutoShape 30"/>
          <p:cNvSpPr>
            <a:spLocks noChangeArrowheads="1"/>
          </p:cNvSpPr>
          <p:nvPr/>
        </p:nvSpPr>
        <p:spPr bwMode="auto">
          <a:xfrm>
            <a:off x="6324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DV3</a:t>
            </a:r>
            <a:endParaRPr lang="pt-BR" sz="1000" dirty="0"/>
          </a:p>
        </p:txBody>
      </p:sp>
      <p:sp>
        <p:nvSpPr>
          <p:cNvPr id="68639" name="AutoShape 31"/>
          <p:cNvSpPr>
            <a:spLocks noChangeArrowheads="1"/>
          </p:cNvSpPr>
          <p:nvPr/>
        </p:nvSpPr>
        <p:spPr bwMode="auto">
          <a:xfrm>
            <a:off x="8316416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DD2</a:t>
            </a:r>
            <a:endParaRPr lang="pt-BR" sz="1000" dirty="0"/>
          </a:p>
        </p:txBody>
      </p:sp>
      <p:sp>
        <p:nvSpPr>
          <p:cNvPr id="68640" name="AutoShape 32"/>
          <p:cNvSpPr>
            <a:spLocks noChangeArrowheads="1"/>
          </p:cNvSpPr>
          <p:nvPr/>
        </p:nvSpPr>
        <p:spPr bwMode="auto">
          <a:xfrm>
            <a:off x="1828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DV1</a:t>
            </a:r>
            <a:endParaRPr lang="pt-BR" sz="1000" dirty="0"/>
          </a:p>
        </p:txBody>
      </p:sp>
      <p:sp>
        <p:nvSpPr>
          <p:cNvPr id="68641" name="AutoShape 33"/>
          <p:cNvSpPr>
            <a:spLocks noChangeArrowheads="1"/>
          </p:cNvSpPr>
          <p:nvPr/>
        </p:nvSpPr>
        <p:spPr bwMode="auto">
          <a:xfrm>
            <a:off x="2971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DV2</a:t>
            </a:r>
            <a:endParaRPr lang="pt-BR" sz="1000" dirty="0"/>
          </a:p>
        </p:txBody>
      </p:sp>
      <p:sp>
        <p:nvSpPr>
          <p:cNvPr id="68642" name="AutoShape 34"/>
          <p:cNvSpPr>
            <a:spLocks noChangeArrowheads="1"/>
          </p:cNvSpPr>
          <p:nvPr/>
        </p:nvSpPr>
        <p:spPr bwMode="auto">
          <a:xfrm>
            <a:off x="8610600" y="27686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7620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Fev/12</a:t>
            </a:r>
          </a:p>
        </p:txBody>
      </p:sp>
      <p:sp>
        <p:nvSpPr>
          <p:cNvPr id="68644" name="AutoShape 36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DV4</a:t>
            </a:r>
            <a:endParaRPr lang="pt-BR" sz="1000" dirty="0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70866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DD1</a:t>
            </a:r>
            <a:endParaRPr lang="pt-BR" sz="1000" dirty="0"/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1219200" y="3048000"/>
            <a:ext cx="838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Captação</a:t>
            </a:r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6553200" y="5099050"/>
            <a:ext cx="7620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endParaRPr lang="en-GB" sz="800" b="1" dirty="0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8458200" y="5556250"/>
            <a:ext cx="6096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smtClean="0"/>
              <a:t>Disp.</a:t>
            </a:r>
            <a:endParaRPr lang="en-GB" sz="800" b="1" dirty="0"/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381000" y="3048000"/>
            <a:ext cx="838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Janela de trabalho</a:t>
            </a:r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2057400" y="3048000"/>
            <a:ext cx="11430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Relatórios</a:t>
            </a:r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3200400" y="3505200"/>
            <a:ext cx="16764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Webservice SIGABRASIL</a:t>
            </a: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2057400" y="3505200"/>
            <a:ext cx="11430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Webservice Port. Transp. 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4876800" y="3505200"/>
            <a:ext cx="16764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Webservice  SIEST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2057400" y="3987800"/>
            <a:ext cx="11430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SIDOR - SIOP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2057400" y="5099050"/>
            <a:ext cx="7620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endParaRPr lang="en-GB" sz="800" b="1" dirty="0"/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8077200" y="5099050"/>
            <a:ext cx="7620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endParaRPr lang="en-GB" sz="800" b="1" dirty="0"/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6553200" y="3505200"/>
            <a:ext cx="15240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Webservice Captação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7355160" y="5556250"/>
            <a:ext cx="4572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Disp</a:t>
            </a:r>
            <a:endParaRPr lang="en-GB" sz="800" b="1" dirty="0"/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3200400" y="5099050"/>
            <a:ext cx="8382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endParaRPr lang="en-GB" sz="800" b="1" dirty="0"/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2057400" y="4495800"/>
            <a:ext cx="11430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SIDOR - BI</a:t>
            </a:r>
          </a:p>
        </p:txBody>
      </p:sp>
      <p:sp>
        <p:nvSpPr>
          <p:cNvPr id="68661" name="Rectangle 53"/>
          <p:cNvSpPr>
            <a:spLocks noChangeArrowheads="1"/>
          </p:cNvSpPr>
          <p:nvPr/>
        </p:nvSpPr>
        <p:spPr bwMode="auto">
          <a:xfrm>
            <a:off x="3200400" y="3048000"/>
            <a:ext cx="33528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Portaria Bimestral</a:t>
            </a:r>
          </a:p>
        </p:txBody>
      </p:sp>
      <p:sp>
        <p:nvSpPr>
          <p:cNvPr id="68662" name="WordArt 5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64704"/>
            <a:ext cx="8534400" cy="457200"/>
          </a:xfrm>
        </p:spPr>
        <p:txBody>
          <a:bodyPr/>
          <a:lstStyle/>
          <a:p>
            <a:r>
              <a:rPr lang="pt-BR" dirty="0" smtClean="0"/>
              <a:t>Orçamento (final)</a:t>
            </a:r>
            <a:endParaRPr lang="pt-BR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534400" cy="48272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1684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1280590"/>
              </p:ext>
            </p:extLst>
          </p:nvPr>
        </p:nvGraphicFramePr>
        <p:xfrm>
          <a:off x="323527" y="1340768"/>
          <a:ext cx="8563260" cy="159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652"/>
                <a:gridCol w="1712652"/>
                <a:gridCol w="1712652"/>
                <a:gridCol w="1712652"/>
                <a:gridCol w="1712652"/>
              </a:tblGrid>
              <a:tr h="88340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Serviço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Forma de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</a:rPr>
                        <a:t> Mensuração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Quantidade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Valor Unitário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Valor Total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16543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97" y="764704"/>
            <a:ext cx="8534400" cy="457200"/>
          </a:xfrm>
        </p:spPr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riscos (final)</a:t>
            </a:r>
            <a:endParaRPr lang="pt-B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6792"/>
            <a:ext cx="8305800" cy="4539208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Falhas nas dependências de outros projetos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Desvio do prazo em função de atrasos nos projetos de </a:t>
            </a:r>
            <a:r>
              <a:rPr lang="pt-BR" sz="1200" u="sng" dirty="0"/>
              <a:t>Novo Layout e Administração SIOP 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Garantir a priorização destes projetos e avaliar o seu desempenho no nível do portfólio.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Responsáveis: Carlos Eduardo e Robson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Indisponibilidade de recursos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atraso no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sz="1000" dirty="0"/>
              <a:t>Alocar um dos novos </a:t>
            </a:r>
            <a:r>
              <a:rPr lang="pt-BR" sz="1000" dirty="0" err="1"/>
              <a:t>APOs</a:t>
            </a:r>
            <a:r>
              <a:rPr lang="pt-BR" sz="1000" dirty="0"/>
              <a:t> no desenvolvimento para suprir as situações de indisponibilidade.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sz="1000" dirty="0"/>
              <a:t>Planejar a implantação de 2 releases em produção.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Responsáveis: Robson e Luis Felipe 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Instabilidade do escopo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Alteração no nível de esforço e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Congelar o escopo após fase de requisitos e planejar mudanças para melhorias pós-implantação.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Responsáveis: Gustavo e Luis Felipe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30947" y="1196752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465599" y="126479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617999" y="1233048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alto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400425" y="1264798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552825" y="1233048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</a:t>
            </a:r>
            <a:r>
              <a:rPr lang="en-GB" sz="900" dirty="0" err="1"/>
              <a:t>médio</a:t>
            </a:r>
            <a:endParaRPr lang="en-GB" sz="900" dirty="0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57200" y="1264221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36588" y="1232471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</a:t>
            </a:r>
            <a:r>
              <a:rPr lang="en-GB" sz="900" dirty="0" err="1"/>
              <a:t>baixo</a:t>
            </a:r>
            <a:endParaRPr lang="en-GB" sz="900" dirty="0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81000" y="2844552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81000" y="4365104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81000" y="1628800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2718" name="WordArt 1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4704"/>
            <a:ext cx="8534400" cy="457200"/>
          </a:xfrm>
        </p:spPr>
        <p:txBody>
          <a:bodyPr/>
          <a:lstStyle/>
          <a:p>
            <a:r>
              <a:rPr lang="pt-BR" dirty="0"/>
              <a:t>Necessidade de </a:t>
            </a:r>
            <a:r>
              <a:rPr lang="pt-BR" dirty="0" smtClean="0"/>
              <a:t>recursos (final)</a:t>
            </a:r>
            <a:endParaRPr lang="pt-BR" dirty="0"/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399256" y="1196752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481982" y="126176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633623" y="1232471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designado</a:t>
            </a:r>
            <a:endParaRPr lang="en-GB" sz="900" dirty="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324225" y="1264221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476625" y="1232471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487652" y="1264221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66808" y="1232471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609600" y="2286000"/>
          <a:ext cx="7899400" cy="3554413"/>
        </p:xfrm>
        <a:graphic>
          <a:graphicData uri="http://schemas.openxmlformats.org/presentationml/2006/ole">
            <p:oleObj spid="_x0000_s78895" name="Worksheet" r:id="rId3" imgW="5562735" imgH="2505135" progId="Excel.Sheet.8">
              <p:embed/>
            </p:oleObj>
          </a:graphicData>
        </a:graphic>
      </p:graphicFrame>
      <p:sp>
        <p:nvSpPr>
          <p:cNvPr id="70667" name="WordArt 11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14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D4E7-340D-4037-8DAD-319C45320433}" type="slidenum">
              <a:rPr lang="pt-BR"/>
              <a:pPr/>
              <a:t>18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04800" y="630932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interessados (final)</a:t>
            </a:r>
            <a:endParaRPr lang="pt-B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r>
              <a:rPr lang="pt-BR" dirty="0" smtClean="0"/>
              <a:t>Líder </a:t>
            </a:r>
            <a:r>
              <a:rPr lang="pt-BR" dirty="0"/>
              <a:t>do Projeto</a:t>
            </a:r>
          </a:p>
          <a:p>
            <a:pPr lvl="1"/>
            <a:r>
              <a:rPr lang="pt-BR" dirty="0" smtClean="0"/>
              <a:t>Wisley Albuquerque (Hepta)</a:t>
            </a:r>
            <a:endParaRPr lang="pt-BR" dirty="0"/>
          </a:p>
          <a:p>
            <a:r>
              <a:rPr lang="pt-BR" dirty="0"/>
              <a:t>Comitê Gestor do Projeto</a:t>
            </a:r>
          </a:p>
          <a:p>
            <a:pPr lvl="1"/>
            <a:r>
              <a:rPr lang="pt-BR" dirty="0" smtClean="0"/>
              <a:t>Diego Aguilera (CGTI)</a:t>
            </a:r>
            <a:endParaRPr lang="pt-BR" dirty="0"/>
          </a:p>
          <a:p>
            <a:pPr lvl="1"/>
            <a:r>
              <a:rPr lang="pt-BR" dirty="0" smtClean="0"/>
              <a:t>Claudia </a:t>
            </a:r>
            <a:r>
              <a:rPr lang="pt-BR" dirty="0" err="1" smtClean="0"/>
              <a:t>Schulz</a:t>
            </a:r>
            <a:r>
              <a:rPr lang="pt-BR" dirty="0" smtClean="0"/>
              <a:t> (SCPC)</a:t>
            </a:r>
            <a:endParaRPr lang="pt-BR" dirty="0"/>
          </a:p>
          <a:p>
            <a:r>
              <a:rPr lang="pt-BR" dirty="0"/>
              <a:t>Usuários chave</a:t>
            </a:r>
          </a:p>
          <a:p>
            <a:pPr lvl="1"/>
            <a:r>
              <a:rPr lang="pt-BR" dirty="0" err="1" smtClean="0"/>
              <a:t>Antia</a:t>
            </a:r>
            <a:r>
              <a:rPr lang="pt-BR" dirty="0" smtClean="0"/>
              <a:t> Lima (OEI)</a:t>
            </a:r>
            <a:endParaRPr lang="pt-BR" dirty="0"/>
          </a:p>
          <a:p>
            <a:pPr lvl="1"/>
            <a:r>
              <a:rPr lang="pt-BR" dirty="0" smtClean="0"/>
              <a:t>Yuri Marques (Hepta)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096000" y="1447800"/>
            <a:ext cx="2514600" cy="762000"/>
          </a:xfrm>
          <a:prstGeom prst="wedgeRoundRectCallout">
            <a:avLst>
              <a:gd name="adj1" fmla="val -65532"/>
              <a:gd name="adj2" fmla="val 2770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conduzir o projeto e garantir que os compromissos de escopo, prazo e qualidade sejam atendidos.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096000" y="2438400"/>
            <a:ext cx="2514600" cy="762000"/>
          </a:xfrm>
          <a:prstGeom prst="wedgeRoundRectCallout">
            <a:avLst>
              <a:gd name="adj1" fmla="val -64394"/>
              <a:gd name="adj2" fmla="val -7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aprovar os marcos do projeto, mudanças nos compromissos de escopo e prazo e garantir a alocação dos recursos.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096000" y="3810000"/>
            <a:ext cx="2514600" cy="914400"/>
          </a:xfrm>
          <a:prstGeom prst="wedgeRoundRectCallout">
            <a:avLst>
              <a:gd name="adj1" fmla="val -103628"/>
              <a:gd name="adj2" fmla="val -1309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 dirty="0"/>
              <a:t>Responsável por identificar os requisitos, solucionar dúvidas, </a:t>
            </a:r>
            <a:r>
              <a:rPr lang="pt-BR" sz="1000" i="1" dirty="0" smtClean="0"/>
              <a:t>homologar </a:t>
            </a:r>
            <a:r>
              <a:rPr lang="pt-BR" sz="1000" i="1" dirty="0"/>
              <a:t>os produtos do projeto e coordenar as ações junto aos usuários (</a:t>
            </a:r>
            <a:r>
              <a:rPr lang="pt-BR" sz="1000" i="1" dirty="0" err="1"/>
              <a:t>ex</a:t>
            </a:r>
            <a:r>
              <a:rPr lang="pt-BR" sz="1000" i="1" dirty="0"/>
              <a:t>: treinamento).</a:t>
            </a:r>
          </a:p>
        </p:txBody>
      </p:sp>
      <p:sp>
        <p:nvSpPr>
          <p:cNvPr id="26632" name="WordArt 8"/>
          <p:cNvSpPr>
            <a:spLocks noChangeArrowheads="1" noChangeShapeType="1" noTextEdit="1"/>
          </p:cNvSpPr>
          <p:nvPr/>
        </p:nvSpPr>
        <p:spPr bwMode="auto">
          <a:xfrm>
            <a:off x="971600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31832" y="5033211"/>
            <a:ext cx="2514600" cy="914400"/>
          </a:xfrm>
          <a:prstGeom prst="wedgeRoundRectCallout">
            <a:avLst>
              <a:gd name="adj1" fmla="val -108892"/>
              <a:gd name="adj2" fmla="val -103881"/>
              <a:gd name="adj3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pt-BR" sz="1000" i="1" dirty="0" smtClean="0"/>
              <a:t>Em reuniões de projetos, mesmo com um usuário chave, o mesmo responde por todos os demais usuários chaves.</a:t>
            </a:r>
            <a:endParaRPr lang="pt-BR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4704"/>
            <a:ext cx="8534400" cy="457200"/>
          </a:xfrm>
        </p:spPr>
        <p:txBody>
          <a:bodyPr/>
          <a:lstStyle/>
          <a:p>
            <a:r>
              <a:rPr lang="pt-BR" dirty="0"/>
              <a:t>Dependência de outros projetos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004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381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838200" y="2209800"/>
            <a:ext cx="0" cy="39624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0574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553200" y="2209800"/>
            <a:ext cx="1588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7315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8077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8839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81000" y="3111500"/>
            <a:ext cx="28194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Receitas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381000" y="3644900"/>
            <a:ext cx="4495800" cy="311150"/>
          </a:xfrm>
          <a:prstGeom prst="rect">
            <a:avLst/>
          </a:prstGeom>
          <a:solidFill>
            <a:srgbClr val="CC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pt-BR" sz="800" b="1"/>
              <a:t>Nova arquitetura informacional e interface do SIOP</a:t>
            </a:r>
            <a:endParaRPr lang="en-GB" sz="800" b="1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838200" y="4718050"/>
            <a:ext cx="1524000" cy="311150"/>
          </a:xfrm>
          <a:prstGeom prst="rect">
            <a:avLst/>
          </a:prstGeom>
          <a:solidFill>
            <a:schemeClr val="accent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>
                <a:solidFill>
                  <a:schemeClr val="bg1"/>
                </a:solidFill>
              </a:rPr>
              <a:t>Implantação do PostgreSQL 9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81000" y="2260600"/>
            <a:ext cx="84582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381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838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2362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6553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7315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8077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88392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4038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5715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76200" y="1766888"/>
            <a:ext cx="76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...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1143000" y="17668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Out/11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819400" y="17526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Nov/11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44196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Dez/11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6096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Jan/12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4038600" y="4178300"/>
            <a:ext cx="1676400" cy="311150"/>
          </a:xfrm>
          <a:prstGeom prst="rect">
            <a:avLst/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Adequação do SIOP ao novo Layout</a:t>
            </a:r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4876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3200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1600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65" name="AutoShape 33"/>
          <p:cNvSpPr>
            <a:spLocks noChangeArrowheads="1"/>
          </p:cNvSpPr>
          <p:nvPr/>
        </p:nvSpPr>
        <p:spPr bwMode="auto">
          <a:xfrm>
            <a:off x="3657600" y="2514600"/>
            <a:ext cx="1676400" cy="685800"/>
          </a:xfrm>
          <a:prstGeom prst="wedgeRoundRectCallout">
            <a:avLst>
              <a:gd name="adj1" fmla="val -110227"/>
              <a:gd name="adj2" fmla="val 5046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Arquitetura e aplicação das definições preliminares do novo layout</a:t>
            </a:r>
          </a:p>
        </p:txBody>
      </p:sp>
      <p:sp>
        <p:nvSpPr>
          <p:cNvPr id="69666" name="AutoShape 34"/>
          <p:cNvSpPr>
            <a:spLocks noChangeArrowheads="1"/>
          </p:cNvSpPr>
          <p:nvPr/>
        </p:nvSpPr>
        <p:spPr bwMode="auto">
          <a:xfrm>
            <a:off x="3733800" y="3276600"/>
            <a:ext cx="1600200" cy="381000"/>
          </a:xfrm>
          <a:prstGeom prst="wedgeRoundRectCallout">
            <a:avLst>
              <a:gd name="adj1" fmla="val -12597"/>
              <a:gd name="adj2" fmla="val 7958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Definição final do novo Layout (risco de retrabalho)</a:t>
            </a:r>
          </a:p>
        </p:txBody>
      </p:sp>
      <p:sp>
        <p:nvSpPr>
          <p:cNvPr id="69667" name="AutoShape 35"/>
          <p:cNvSpPr>
            <a:spLocks noChangeArrowheads="1"/>
          </p:cNvSpPr>
          <p:nvPr/>
        </p:nvSpPr>
        <p:spPr bwMode="auto">
          <a:xfrm>
            <a:off x="4724400" y="4648200"/>
            <a:ext cx="1981200" cy="762000"/>
          </a:xfrm>
          <a:prstGeom prst="wedgeRoundRectCallout">
            <a:avLst>
              <a:gd name="adj1" fmla="val -9694"/>
              <a:gd name="adj2" fmla="val -8520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Integração dos módulos atuais e novos dentro da arquitetura e novo layout do SIOP</a:t>
            </a:r>
          </a:p>
        </p:txBody>
      </p:sp>
      <p:sp>
        <p:nvSpPr>
          <p:cNvPr id="69668" name="AutoShape 36"/>
          <p:cNvSpPr>
            <a:spLocks noChangeArrowheads="1"/>
          </p:cNvSpPr>
          <p:nvPr/>
        </p:nvSpPr>
        <p:spPr bwMode="auto">
          <a:xfrm>
            <a:off x="838200" y="5181600"/>
            <a:ext cx="1981200" cy="457200"/>
          </a:xfrm>
          <a:prstGeom prst="wedgeRoundRectCallout">
            <a:avLst>
              <a:gd name="adj1" fmla="val 19153"/>
              <a:gd name="adj2" fmla="val -107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Validação e implantação do PostgreSQL 9 que será usado no projeto.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7620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Fev/12</a:t>
            </a:r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381000" y="2476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88392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672" name="AutoShape 40"/>
          <p:cNvSpPr>
            <a:spLocks noChangeArrowheads="1"/>
          </p:cNvSpPr>
          <p:nvPr/>
        </p:nvSpPr>
        <p:spPr bwMode="auto">
          <a:xfrm>
            <a:off x="1524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69673" name="AutoShape 41"/>
          <p:cNvSpPr>
            <a:spLocks noChangeArrowheads="1"/>
          </p:cNvSpPr>
          <p:nvPr/>
        </p:nvSpPr>
        <p:spPr bwMode="auto">
          <a:xfrm>
            <a:off x="6347048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DV3</a:t>
            </a:r>
            <a:endParaRPr lang="pt-BR" sz="1000" dirty="0"/>
          </a:p>
        </p:txBody>
      </p:sp>
      <p:sp>
        <p:nvSpPr>
          <p:cNvPr id="69674" name="AutoShape 42"/>
          <p:cNvSpPr>
            <a:spLocks noChangeArrowheads="1"/>
          </p:cNvSpPr>
          <p:nvPr/>
        </p:nvSpPr>
        <p:spPr bwMode="auto">
          <a:xfrm>
            <a:off x="86106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DD2</a:t>
            </a:r>
            <a:endParaRPr lang="pt-BR" sz="1000" dirty="0"/>
          </a:p>
        </p:txBody>
      </p:sp>
      <p:sp>
        <p:nvSpPr>
          <p:cNvPr id="69675" name="AutoShape 43"/>
          <p:cNvSpPr>
            <a:spLocks noChangeArrowheads="1"/>
          </p:cNvSpPr>
          <p:nvPr/>
        </p:nvSpPr>
        <p:spPr bwMode="auto">
          <a:xfrm>
            <a:off x="1828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DV1</a:t>
            </a:r>
            <a:endParaRPr lang="pt-BR" sz="1000" dirty="0"/>
          </a:p>
        </p:txBody>
      </p:sp>
      <p:sp>
        <p:nvSpPr>
          <p:cNvPr id="69676" name="AutoShape 44"/>
          <p:cNvSpPr>
            <a:spLocks noChangeArrowheads="1"/>
          </p:cNvSpPr>
          <p:nvPr/>
        </p:nvSpPr>
        <p:spPr bwMode="auto">
          <a:xfrm>
            <a:off x="29718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DV2</a:t>
            </a:r>
            <a:endParaRPr lang="pt-BR" sz="1000" dirty="0"/>
          </a:p>
        </p:txBody>
      </p:sp>
      <p:sp>
        <p:nvSpPr>
          <p:cNvPr id="69677" name="AutoShape 45"/>
          <p:cNvSpPr>
            <a:spLocks noChangeArrowheads="1"/>
          </p:cNvSpPr>
          <p:nvPr/>
        </p:nvSpPr>
        <p:spPr bwMode="auto">
          <a:xfrm>
            <a:off x="8610600" y="27686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DV4</a:t>
            </a:r>
            <a:endParaRPr lang="pt-BR" sz="1000" dirty="0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auto">
          <a:xfrm>
            <a:off x="70866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DD1</a:t>
            </a:r>
            <a:endParaRPr lang="pt-BR" sz="1000" dirty="0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381000" y="5784850"/>
            <a:ext cx="5410200" cy="311150"/>
          </a:xfrm>
          <a:prstGeom prst="rect">
            <a:avLst/>
          </a:prstGeom>
          <a:solidFill>
            <a:srgbClr val="DDDDD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Administração SIOP</a:t>
            </a: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auto">
          <a:xfrm>
            <a:off x="6858000" y="5257800"/>
            <a:ext cx="1371600" cy="762000"/>
          </a:xfrm>
          <a:prstGeom prst="wedgeRoundRectCallout">
            <a:avLst>
              <a:gd name="adj1" fmla="val -141667"/>
              <a:gd name="adj2" fmla="val 37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900"/>
              <a:t>Nova administração de usuários e associação de UOs aos perfis</a:t>
            </a:r>
          </a:p>
        </p:txBody>
      </p:sp>
      <p:sp>
        <p:nvSpPr>
          <p:cNvPr id="53" name="WordArt 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4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12954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7" name="Oval 89"/>
          <p:cNvSpPr>
            <a:spLocks noChangeArrowheads="1"/>
          </p:cNvSpPr>
          <p:nvPr/>
        </p:nvSpPr>
        <p:spPr bwMode="auto">
          <a:xfrm>
            <a:off x="228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2" name="AutoShape 84"/>
          <p:cNvSpPr>
            <a:spLocks noChangeArrowheads="1"/>
          </p:cNvSpPr>
          <p:nvPr/>
        </p:nvSpPr>
        <p:spPr bwMode="auto">
          <a:xfrm>
            <a:off x="2667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DDS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3" name="AutoShape 85"/>
          <p:cNvSpPr>
            <a:spLocks noChangeArrowheads="1"/>
          </p:cNvSpPr>
          <p:nvPr/>
        </p:nvSpPr>
        <p:spPr bwMode="auto">
          <a:xfrm>
            <a:off x="5004048" y="2895600"/>
            <a:ext cx="457200" cy="381000"/>
          </a:xfrm>
          <a:prstGeom prst="diamond">
            <a:avLst/>
          </a:prstGeom>
          <a:solidFill>
            <a:srgbClr val="FFFF00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</a:t>
            </a:r>
            <a:endParaRPr lang="pt-BR" sz="1000" dirty="0"/>
          </a:p>
        </p:txBody>
      </p:sp>
      <p:sp>
        <p:nvSpPr>
          <p:cNvPr id="2134" name="AutoShape 86"/>
          <p:cNvSpPr>
            <a:spLocks noChangeArrowheads="1"/>
          </p:cNvSpPr>
          <p:nvPr/>
        </p:nvSpPr>
        <p:spPr bwMode="auto">
          <a:xfrm>
            <a:off x="6193971" y="2909866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5" name="AutoShape 87"/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DEP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8" name="Oval 90"/>
          <p:cNvSpPr>
            <a:spLocks noChangeArrowheads="1"/>
          </p:cNvSpPr>
          <p:nvPr/>
        </p:nvSpPr>
        <p:spPr bwMode="auto">
          <a:xfrm>
            <a:off x="8610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DOC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Gerenciamento de Projetos de TI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1524000" y="332740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381000" y="35052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15240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2895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364088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>
            <a:off x="6444208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>
            <a:off x="7848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88392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381000" y="3581400"/>
            <a:ext cx="11430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>
                <a:solidFill>
                  <a:srgbClr val="B2B2B2"/>
                </a:solidFill>
              </a:rPr>
              <a:t>Pré-projeto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524000" y="3962400"/>
            <a:ext cx="13716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Planejamento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895600" y="4343400"/>
            <a:ext cx="2438400" cy="311150"/>
          </a:xfrm>
          <a:prstGeom prst="rect">
            <a:avLst/>
          </a:prstGeom>
          <a:solidFill>
            <a:srgbClr val="FFFF00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Desenvolvimento</a:t>
            </a:r>
            <a:r>
              <a:rPr lang="en-GB" sz="1100" b="1" dirty="0" smtClean="0"/>
              <a:t> da </a:t>
            </a:r>
            <a:r>
              <a:rPr lang="en-GB" sz="1100" b="1" dirty="0" err="1" smtClean="0"/>
              <a:t>Solução</a:t>
            </a:r>
            <a:endParaRPr lang="en-GB" sz="1100" b="1" dirty="0"/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354585" y="4724400"/>
            <a:ext cx="1062037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Validação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6416622" y="5105400"/>
            <a:ext cx="1431978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Disponibilizacão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7848600" y="5486400"/>
            <a:ext cx="990600" cy="60960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Operação</a:t>
            </a:r>
            <a:r>
              <a:rPr lang="en-GB" sz="1100" dirty="0" smtClean="0">
                <a:solidFill>
                  <a:srgbClr val="B2B2B2"/>
                </a:solidFill>
              </a:rPr>
              <a:t> </a:t>
            </a:r>
            <a:r>
              <a:rPr lang="en-GB" sz="1100" dirty="0" err="1" smtClean="0">
                <a:solidFill>
                  <a:srgbClr val="B2B2B2"/>
                </a:solidFill>
              </a:rPr>
              <a:t>Assistida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381000" y="332740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7848600" y="332740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72391"/>
            <a:ext cx="8534400" cy="457200"/>
          </a:xfrm>
        </p:spPr>
        <p:txBody>
          <a:bodyPr/>
          <a:lstStyle/>
          <a:p>
            <a:r>
              <a:rPr lang="pt-BR" sz="2000" dirty="0" smtClean="0"/>
              <a:t>Próximo Evento</a:t>
            </a:r>
            <a:endParaRPr lang="pt-BR" sz="2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Mudanças no escopo desde a última decisão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Resultados da validação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Estratégia de disponibilização(refinada)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(final).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Treinamento dos usuários (final).</a:t>
            </a:r>
            <a:endParaRPr lang="pt-BR" sz="12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Lista de riscos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Necessidades de recursos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interessados (refinado)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desenvolvida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das necessidades / especificação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segurança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residuais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disponibilização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suporte e manutenção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treinamento dos usuários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Confirmar que a organização está preparada para realizar a disponibilização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Ambiente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Processo de disponibilização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Equipe designada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5284" y="2272650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32710" y="2272650"/>
            <a:ext cx="4206489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90083" y="1439163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solução </a:t>
            </a:r>
            <a:r>
              <a:rPr lang="pt-BR" sz="1600" i="1" dirty="0" smtClean="0"/>
              <a:t>está </a:t>
            </a:r>
            <a:r>
              <a:rPr lang="pt-BR" sz="1600" i="1" dirty="0"/>
              <a:t>pronta para </a:t>
            </a:r>
            <a:r>
              <a:rPr lang="pt-BR" sz="1600" i="1" dirty="0" smtClean="0"/>
              <a:t>disponibilização </a:t>
            </a:r>
            <a:r>
              <a:rPr lang="pt-BR" sz="1600" i="1" dirty="0"/>
              <a:t>e se a organização está preparada para recebê-la.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143768" y="857231"/>
            <a:ext cx="1604696" cy="310013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Disponiblização</a:t>
            </a:r>
            <a:endParaRPr lang="en-GB" sz="1200" b="1" dirty="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643570" y="857232"/>
            <a:ext cx="1282647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6715140" y="714356"/>
            <a:ext cx="685800" cy="571500"/>
          </a:xfrm>
          <a:prstGeom prst="diamond">
            <a:avLst/>
          </a:prstGeom>
          <a:solidFill>
            <a:srgbClr val="00CC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</a:t>
            </a:r>
            <a:endParaRPr lang="pt-BR" sz="1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E401-DA4B-4241-9637-F26BFF9BD18E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3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7864" y="1340768"/>
            <a:ext cx="8534400" cy="457200"/>
          </a:xfrm>
        </p:spPr>
        <p:txBody>
          <a:bodyPr/>
          <a:lstStyle/>
          <a:p>
            <a:r>
              <a:rPr lang="pt-BR" sz="2400" b="0" dirty="0"/>
              <a:t>Decisões esperadas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6070" y="2348880"/>
            <a:ext cx="7644606" cy="1944216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pt-BR" sz="1600" dirty="0"/>
              <a:t>Aprovar a qualidade da </a:t>
            </a:r>
            <a:r>
              <a:rPr lang="pt-BR" sz="1600" dirty="0" smtClean="0"/>
              <a:t>solução </a:t>
            </a:r>
            <a:r>
              <a:rPr lang="pt-BR" sz="1600" dirty="0"/>
              <a:t>desenvolvida</a:t>
            </a:r>
          </a:p>
          <a:p>
            <a:pPr marL="838200" lvl="1" indent="-381000">
              <a:buFontTx/>
              <a:buChar char="•"/>
            </a:pPr>
            <a:r>
              <a:rPr lang="pt-BR" sz="1400" dirty="0"/>
              <a:t>Cobertura </a:t>
            </a:r>
            <a:r>
              <a:rPr lang="pt-BR" sz="1400" dirty="0" smtClean="0"/>
              <a:t>das necessidades / especificações</a:t>
            </a:r>
            <a:endParaRPr lang="pt-BR" sz="1400" dirty="0"/>
          </a:p>
          <a:p>
            <a:pPr marL="838200" lvl="1" indent="-381000">
              <a:buFontTx/>
              <a:buChar char="•"/>
            </a:pPr>
            <a:r>
              <a:rPr lang="pt-BR" sz="1400" dirty="0"/>
              <a:t>Aderência aos padrões de qualidade e segurança</a:t>
            </a:r>
          </a:p>
          <a:p>
            <a:pPr marL="838200" lvl="1" indent="-381000">
              <a:buFontTx/>
              <a:buChar char="•"/>
            </a:pPr>
            <a:r>
              <a:rPr lang="pt-BR" sz="1400" dirty="0"/>
              <a:t>Impacto dos defeitos residuais</a:t>
            </a:r>
          </a:p>
          <a:p>
            <a:pPr marL="457200" indent="-457200">
              <a:buFontTx/>
              <a:buNone/>
            </a:pPr>
            <a:r>
              <a:rPr lang="pt-BR" sz="1600" dirty="0"/>
              <a:t>Aprovar o início da </a:t>
            </a:r>
            <a:r>
              <a:rPr lang="pt-BR" sz="1600" dirty="0" smtClean="0"/>
              <a:t>validação </a:t>
            </a:r>
            <a:r>
              <a:rPr lang="pt-BR" sz="1600" dirty="0"/>
              <a:t>da </a:t>
            </a:r>
            <a:r>
              <a:rPr lang="pt-BR" sz="1600" dirty="0" smtClean="0"/>
              <a:t>solução</a:t>
            </a:r>
            <a:endParaRPr lang="pt-BR" sz="1600" dirty="0"/>
          </a:p>
          <a:p>
            <a:pPr marL="457200" indent="-457200">
              <a:buFont typeface="Wingdings" pitchFamily="2" charset="2"/>
              <a:buNone/>
            </a:pP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90215" y="1917626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95102" y="1950963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o </a:t>
            </a:r>
            <a:r>
              <a:rPr lang="en-GB" sz="900" dirty="0" err="1"/>
              <a:t>projeto</a:t>
            </a:r>
            <a:endParaRPr lang="en-GB" sz="900" dirty="0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087484" y="1955726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</a:t>
            </a:r>
            <a:r>
              <a:rPr lang="en-GB" sz="900" dirty="0" smtClean="0"/>
              <a:t>a </a:t>
            </a:r>
            <a:r>
              <a:rPr lang="en-GB" sz="900" dirty="0" err="1" smtClean="0"/>
              <a:t>decisão</a:t>
            </a:r>
            <a:endParaRPr lang="en-GB" sz="900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566407" y="1955726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Desvio</a:t>
            </a:r>
            <a:r>
              <a:rPr lang="en-GB" sz="900" dirty="0"/>
              <a:t> </a:t>
            </a:r>
            <a:r>
              <a:rPr lang="en-GB" sz="900" dirty="0" err="1"/>
              <a:t>aceitável</a:t>
            </a:r>
            <a:endParaRPr lang="en-GB" sz="900" dirty="0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5124899" y="1955726"/>
            <a:ext cx="684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Atendido</a:t>
            </a:r>
            <a:endParaRPr lang="en-GB" sz="9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227057" y="1941871"/>
            <a:ext cx="11160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aplicável</a:t>
            </a:r>
            <a:endParaRPr lang="en-GB" sz="900" dirty="0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600244" y="1941871"/>
            <a:ext cx="11160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Pendente</a:t>
            </a:r>
            <a:endParaRPr lang="en-GB" sz="900" dirty="0"/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044" y="191683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396" y="192790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1276" y="192790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62" y="1927590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9771" y="191683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3551" y="192790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90215" y="908720"/>
            <a:ext cx="5176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DV – Decisão de Validação</a:t>
            </a:r>
          </a:p>
        </p:txBody>
      </p:sp>
      <p:sp>
        <p:nvSpPr>
          <p:cNvPr id="20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534400" cy="336550"/>
          </a:xfrm>
        </p:spPr>
        <p:txBody>
          <a:bodyPr/>
          <a:lstStyle/>
          <a:p>
            <a:pPr algn="ctr"/>
            <a:r>
              <a:rPr lang="pt-BR" sz="3600" dirty="0"/>
              <a:t>Fim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534400" cy="1676400"/>
          </a:xfrm>
        </p:spPr>
        <p:txBody>
          <a:bodyPr/>
          <a:lstStyle/>
          <a:p>
            <a:pPr algn="ctr">
              <a:buNone/>
            </a:pPr>
            <a:r>
              <a:rPr lang="pt-BR" dirty="0"/>
              <a:t>Escritório de Projetos de TI</a:t>
            </a:r>
          </a:p>
          <a:p>
            <a:pPr algn="ctr">
              <a:buNone/>
            </a:pPr>
            <a:r>
              <a:rPr lang="pt-BR" dirty="0" smtClean="0">
                <a:hlinkClick r:id="rId3"/>
              </a:rPr>
              <a:t>cgti@cultura.gov.br</a:t>
            </a:r>
            <a:endParaRPr lang="pt-BR" dirty="0"/>
          </a:p>
          <a:p>
            <a:pPr algn="ctr">
              <a:buFontTx/>
              <a:buNone/>
            </a:pPr>
            <a:endParaRPr lang="pt-BR" dirty="0"/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a última decisão</a:t>
            </a: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Solução 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de testes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validação</a:t>
            </a:r>
            <a:endParaRPr lang="pt-BR" sz="1000" dirty="0">
              <a:solidFill>
                <a:srgbClr val="B2B2B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disponibilização 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Estrutura de suporte e manutenção (preliminar)</a:t>
            </a:r>
            <a:endParaRPr lang="pt-BR" sz="10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21854"/>
            <a:ext cx="4114800" cy="457200"/>
          </a:xfrm>
        </p:spPr>
        <p:txBody>
          <a:bodyPr/>
          <a:lstStyle/>
          <a:p>
            <a:r>
              <a:rPr lang="pt-BR" sz="2000" dirty="0" smtClean="0"/>
              <a:t>DV </a:t>
            </a:r>
            <a:r>
              <a:rPr lang="pt-BR" sz="2000" dirty="0"/>
              <a:t>– </a:t>
            </a:r>
            <a:r>
              <a:rPr lang="pt-BR" sz="2000" dirty="0" smtClean="0"/>
              <a:t>Decisão de Validação</a:t>
            </a:r>
            <a:endParaRPr lang="pt-BR" sz="2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desenvolvida.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das necessidades /  especificações.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segurança.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residuais.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início de validação da solução.</a:t>
            </a:r>
          </a:p>
          <a:p>
            <a:pPr>
              <a:buFont typeface="Arial" pitchFamily="34" charset="0"/>
              <a:buChar char="•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" y="2251868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29069" y="2251867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04800" y="1412776"/>
            <a:ext cx="8515672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</a:t>
            </a:r>
            <a:r>
              <a:rPr lang="pt-BR" sz="1600" i="1" dirty="0" smtClean="0"/>
              <a:t>solução está </a:t>
            </a:r>
            <a:r>
              <a:rPr lang="pt-BR" sz="1600" i="1" dirty="0"/>
              <a:t>pronta para início </a:t>
            </a:r>
            <a:r>
              <a:rPr lang="pt-BR" sz="1600" i="1" dirty="0" smtClean="0"/>
              <a:t>de validação pelo </a:t>
            </a:r>
            <a:r>
              <a:rPr lang="pt-BR" sz="1600" i="1" dirty="0"/>
              <a:t>usuário.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524328" y="894879"/>
            <a:ext cx="1314872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88024" y="894879"/>
            <a:ext cx="2520279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7092280" y="764704"/>
            <a:ext cx="685800" cy="5715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DV</a:t>
            </a:r>
            <a:endParaRPr lang="pt-BR" sz="1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E401-DA4B-4241-9637-F26BFF9BD18E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3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Escopo e </a:t>
            </a:r>
            <a:r>
              <a:rPr lang="pt-BR" dirty="0" smtClean="0"/>
              <a:t>limitações (refinados)</a:t>
            </a:r>
            <a:endParaRPr lang="pt-BR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18 funcionalidades/suporte de usuário criadas no </a:t>
            </a:r>
            <a:r>
              <a:rPr lang="pt-BR" dirty="0" err="1"/>
              <a:t>Redmine</a:t>
            </a:r>
            <a:endParaRPr lang="pt-BR" dirty="0"/>
          </a:p>
          <a:p>
            <a:pPr lvl="1"/>
            <a:r>
              <a:rPr lang="pt-BR" dirty="0"/>
              <a:t>18 especificadas (100%)</a:t>
            </a:r>
          </a:p>
          <a:p>
            <a:pPr lvl="1"/>
            <a:r>
              <a:rPr lang="pt-BR" dirty="0"/>
              <a:t>18 validadas pelos usuários-chave (100%)</a:t>
            </a:r>
          </a:p>
          <a:p>
            <a:pPr lvl="1"/>
            <a:r>
              <a:rPr lang="pt-BR" dirty="0"/>
              <a:t>18 estimadas pela equipe de desenvolvimento/testes (100%)</a:t>
            </a:r>
          </a:p>
        </p:txBody>
      </p:sp>
      <p:sp>
        <p:nvSpPr>
          <p:cNvPr id="55301" name="WordArt 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4704"/>
            <a:ext cx="8534400" cy="457200"/>
          </a:xfrm>
        </p:spPr>
        <p:txBody>
          <a:bodyPr/>
          <a:lstStyle/>
          <a:p>
            <a:r>
              <a:rPr lang="pt-BR" dirty="0"/>
              <a:t>Escopo e limitações 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838200" y="19812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Consultar Janela de Trabalho de Execução (#4046)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1. Gerenciamento da Janela de Trabalho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2743200" y="19812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Cadastrar Janela de Trabalho de Execução</a:t>
            </a:r>
          </a:p>
          <a:p>
            <a:pPr algn="ctr"/>
            <a:r>
              <a:rPr lang="pt-BR" sz="800"/>
              <a:t>(#4047)</a:t>
            </a:r>
          </a:p>
        </p:txBody>
      </p:sp>
      <p:cxnSp>
        <p:nvCxnSpPr>
          <p:cNvPr id="56326" name="AutoShape 6"/>
          <p:cNvCxnSpPr>
            <a:cxnSpLocks noChangeShapeType="1"/>
            <a:stCxn id="56323" idx="3"/>
            <a:endCxn id="56325" idx="1"/>
          </p:cNvCxnSpPr>
          <p:nvPr/>
        </p:nvCxnSpPr>
        <p:spPr bwMode="auto">
          <a:xfrm>
            <a:off x="2362200" y="2171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838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Consultar Localizadores para Captação da Execução (#4042)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2743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Captar Execução de Localizador (#4043)</a:t>
            </a:r>
          </a:p>
        </p:txBody>
      </p:sp>
      <p:cxnSp>
        <p:nvCxnSpPr>
          <p:cNvPr id="56329" name="AutoShape 9"/>
          <p:cNvCxnSpPr>
            <a:cxnSpLocks noChangeShapeType="1"/>
            <a:stCxn id="56327" idx="3"/>
            <a:endCxn id="56328" idx="1"/>
          </p:cNvCxnSpPr>
          <p:nvPr/>
        </p:nvCxnSpPr>
        <p:spPr bwMode="auto">
          <a:xfrm>
            <a:off x="23622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0" name="AutoShape 10"/>
          <p:cNvCxnSpPr>
            <a:cxnSpLocks noChangeShapeType="1"/>
            <a:stCxn id="56328" idx="3"/>
            <a:endCxn id="56331" idx="1"/>
          </p:cNvCxnSpPr>
          <p:nvPr/>
        </p:nvCxnSpPr>
        <p:spPr bwMode="auto">
          <a:xfrm>
            <a:off x="42672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1" name="AutoShape 11"/>
          <p:cNvSpPr>
            <a:spLocks noChangeArrowheads="1"/>
          </p:cNvSpPr>
          <p:nvPr/>
        </p:nvSpPr>
        <p:spPr bwMode="auto">
          <a:xfrm>
            <a:off x="4648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Enviar Execução da Unidade Orçamentária (#4044)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33400" y="24384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2. Captação da Execução</a:t>
            </a:r>
          </a:p>
        </p:txBody>
      </p: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6553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Copiar Execução da Unidade Orçamentária (#4045)</a:t>
            </a:r>
          </a:p>
        </p:txBody>
      </p:sp>
      <p:sp>
        <p:nvSpPr>
          <p:cNvPr id="56334" name="AutoShape 14"/>
          <p:cNvSpPr>
            <a:spLocks noChangeArrowheads="1"/>
          </p:cNvSpPr>
          <p:nvPr/>
        </p:nvSpPr>
        <p:spPr bwMode="auto">
          <a:xfrm>
            <a:off x="838200" y="36576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Mapa de Análise da Execução (#4204)</a:t>
            </a:r>
          </a:p>
        </p:txBody>
      </p:sp>
      <p:sp>
        <p:nvSpPr>
          <p:cNvPr id="56335" name="AutoShape 15"/>
          <p:cNvSpPr>
            <a:spLocks noChangeArrowheads="1"/>
          </p:cNvSpPr>
          <p:nvPr/>
        </p:nvSpPr>
        <p:spPr bwMode="auto">
          <a:xfrm>
            <a:off x="2743200" y="36576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Espelho da Execução (#3868)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33400" y="32766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3. Relatórios</a:t>
            </a:r>
          </a:p>
        </p:txBody>
      </p:sp>
      <p:sp>
        <p:nvSpPr>
          <p:cNvPr id="56337" name="AutoShape 17"/>
          <p:cNvSpPr>
            <a:spLocks noChangeArrowheads="1"/>
          </p:cNvSpPr>
          <p:nvPr/>
        </p:nvSpPr>
        <p:spPr bwMode="auto">
          <a:xfrm>
            <a:off x="838200" y="48768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Emitir Portaria Bimestral de Execução Orçamentária (#4205)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33400" y="42672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4. Relatório da Portaria Bimestral de Execução Orçamentária</a:t>
            </a:r>
          </a:p>
        </p:txBody>
      </p:sp>
      <p:sp>
        <p:nvSpPr>
          <p:cNvPr id="56339" name="AutoShape 19"/>
          <p:cNvSpPr>
            <a:spLocks noChangeArrowheads="1"/>
          </p:cNvSpPr>
          <p:nvPr/>
        </p:nvSpPr>
        <p:spPr bwMode="auto">
          <a:xfrm>
            <a:off x="2743200" y="46482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da Portaria Bimestral - Demonstrativo da Execução Mensal (#4207)</a:t>
            </a:r>
          </a:p>
        </p:txBody>
      </p:sp>
      <p:sp>
        <p:nvSpPr>
          <p:cNvPr id="56340" name="AutoShape 20"/>
          <p:cNvSpPr>
            <a:spLocks noChangeArrowheads="1"/>
          </p:cNvSpPr>
          <p:nvPr/>
        </p:nvSpPr>
        <p:spPr bwMode="auto">
          <a:xfrm>
            <a:off x="2743200" y="51054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Relatório da Portaria Bimestral – Tabelas Consolidadas (#3869)</a:t>
            </a:r>
          </a:p>
        </p:txBody>
      </p:sp>
      <p:cxnSp>
        <p:nvCxnSpPr>
          <p:cNvPr id="56341" name="AutoShape 21"/>
          <p:cNvCxnSpPr>
            <a:cxnSpLocks noChangeShapeType="1"/>
            <a:stCxn id="56337" idx="3"/>
            <a:endCxn id="56340" idx="1"/>
          </p:cNvCxnSpPr>
          <p:nvPr/>
        </p:nvCxnSpPr>
        <p:spPr bwMode="auto">
          <a:xfrm>
            <a:off x="2362200" y="5067300"/>
            <a:ext cx="3810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2" name="AutoShape 22"/>
          <p:cNvCxnSpPr>
            <a:cxnSpLocks noChangeShapeType="1"/>
            <a:stCxn id="56337" idx="3"/>
            <a:endCxn id="56339" idx="1"/>
          </p:cNvCxnSpPr>
          <p:nvPr/>
        </p:nvCxnSpPr>
        <p:spPr bwMode="auto">
          <a:xfrm flipV="1">
            <a:off x="2362200" y="4838700"/>
            <a:ext cx="3810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7162800" y="5410200"/>
            <a:ext cx="16764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56344" name="Picture 24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750" y="5494338"/>
            <a:ext cx="179388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45" name="Picture 25" descr="C:\Documents and Settings\lfsmonteiro\Desktop\Temp\Status-dialog-warnin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6737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46" name="Picture 26" descr="C:\Documents and Settings\lfsmonteiro\Desktop\Temp\Delet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9023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7481888" y="5441950"/>
            <a:ext cx="1509712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900"/>
              <a:t>Especificado e validado</a:t>
            </a:r>
          </a:p>
          <a:p>
            <a:endParaRPr lang="pt-BR" sz="500"/>
          </a:p>
          <a:p>
            <a:r>
              <a:rPr lang="pt-BR" sz="900"/>
              <a:t>Apenas especificado</a:t>
            </a:r>
          </a:p>
          <a:p>
            <a:endParaRPr lang="pt-BR" sz="500"/>
          </a:p>
          <a:p>
            <a:r>
              <a:rPr lang="pt-BR" sz="900"/>
              <a:t>Não especificado </a:t>
            </a:r>
          </a:p>
        </p:txBody>
      </p:sp>
      <p:pic>
        <p:nvPicPr>
          <p:cNvPr id="56348" name="Picture 2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9013" y="1905000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49" name="Picture 29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0" name="Picture 30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1" name="Picture 31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2" name="Picture 32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3" name="Picture 33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4" name="Picture 34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5" name="Picture 35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29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6" name="Picture 36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9013" y="4800600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7" name="Picture 37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58" name="Picture 3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359" name="WordArt 39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2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10" y="764704"/>
            <a:ext cx="8534400" cy="457200"/>
          </a:xfrm>
        </p:spPr>
        <p:txBody>
          <a:bodyPr/>
          <a:lstStyle/>
          <a:p>
            <a:r>
              <a:rPr lang="pt-BR" dirty="0"/>
              <a:t>Escopo e limitações 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838200" y="19812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Webservice de Integração com o Portal da Transparência (#3871)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5. Integração – Portal da Transparência (CGU)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8382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Webservice de Integração com o SIGABRASIL (#3872)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6. Integração – SIGABRASIL (PRODASEN)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914400" y="36576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Webservice de Consulta da Execução para Integração com o SIEST (#3873)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09600" y="32766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7. Integração – SIEST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28194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Migração de dados de execução de 1991 a 1999 do SIDOR para BI SIOP (#4357)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09600" y="41148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8. Migração de Dados</a:t>
            </a:r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9144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Migração de dados de execução a partir de 2000 do SIDOR para SIOP (#3875)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7162800" y="5410200"/>
            <a:ext cx="16764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57357" name="Picture 13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750" y="5494338"/>
            <a:ext cx="179388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58" name="Picture 14" descr="C:\Documents and Settings\lfsmonteiro\Desktop\Temp\Status-dialog-warnin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6737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59" name="Picture 15" descr="C:\Documents and Settings\lfsmonteiro\Desktop\Temp\Delet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902325"/>
            <a:ext cx="179387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7481888" y="5441950"/>
            <a:ext cx="1509712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900"/>
              <a:t>Especificado e validado</a:t>
            </a:r>
          </a:p>
          <a:p>
            <a:endParaRPr lang="pt-BR" sz="500"/>
          </a:p>
          <a:p>
            <a:r>
              <a:rPr lang="pt-BR" sz="900"/>
              <a:t>Apenas especificado</a:t>
            </a:r>
          </a:p>
          <a:p>
            <a:endParaRPr lang="pt-BR" sz="500"/>
          </a:p>
          <a:p>
            <a:r>
              <a:rPr lang="pt-BR" sz="900"/>
              <a:t>Não especificado </a:t>
            </a:r>
          </a:p>
        </p:txBody>
      </p:sp>
      <p:pic>
        <p:nvPicPr>
          <p:cNvPr id="57361" name="Picture 17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62" name="Picture 18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63" name="Picture 19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64" name="Picture 20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65" name="Picture 21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609600" y="5105400"/>
            <a:ext cx="822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9. Integração para Captação da Execução</a:t>
            </a:r>
          </a:p>
        </p:txBody>
      </p:sp>
      <p:sp>
        <p:nvSpPr>
          <p:cNvPr id="57367" name="AutoShape 23"/>
          <p:cNvSpPr>
            <a:spLocks noChangeArrowheads="1"/>
          </p:cNvSpPr>
          <p:nvPr/>
        </p:nvSpPr>
        <p:spPr bwMode="auto">
          <a:xfrm>
            <a:off x="914400" y="54864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/>
              <a:t>Webservice de Captação da Execução Mensal (#4560)</a:t>
            </a:r>
          </a:p>
        </p:txBody>
      </p:sp>
      <p:pic>
        <p:nvPicPr>
          <p:cNvPr id="57368" name="Picture 24" descr="C:\Documents and Settings\lfsmonteiro\Desktop\Temp\acce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10200"/>
            <a:ext cx="179388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369" name="WordArt 2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Mudanças no escopo desde </a:t>
            </a:r>
            <a:r>
              <a:rPr lang="pt-BR" dirty="0" smtClean="0"/>
              <a:t>a última decisão</a:t>
            </a:r>
            <a:endParaRPr lang="pt-BR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Itens inseridos no escopo</a:t>
            </a:r>
          </a:p>
          <a:p>
            <a:pPr lvl="1"/>
            <a:r>
              <a:rPr lang="pt-BR" dirty="0"/>
              <a:t>Webservice de Captação da Execução Mensal</a:t>
            </a:r>
          </a:p>
          <a:p>
            <a:pPr lvl="2"/>
            <a:r>
              <a:rPr lang="pt-BR" dirty="0"/>
              <a:t>Impacto: Acréscimo de 22d (1 mês) no cronograma (final para </a:t>
            </a:r>
            <a:r>
              <a:rPr lang="pt-BR" dirty="0" err="1"/>
              <a:t>Fev</a:t>
            </a:r>
            <a:r>
              <a:rPr lang="pt-BR" dirty="0"/>
              <a:t>/2012)</a:t>
            </a:r>
          </a:p>
          <a:p>
            <a:r>
              <a:rPr lang="pt-BR" dirty="0"/>
              <a:t>Itens alterados no escopo</a:t>
            </a:r>
          </a:p>
          <a:p>
            <a:pPr lvl="1"/>
            <a:r>
              <a:rPr lang="pt-BR" dirty="0"/>
              <a:t>Gerar Arquivo de Integração com o Portal da Transparência </a:t>
            </a:r>
            <a:r>
              <a:rPr lang="pt-BR" dirty="0">
                <a:sym typeface="Wingdings" pitchFamily="2" charset="2"/>
              </a:rPr>
              <a:t> Webservice de Integração com o Portal da Transparência</a:t>
            </a:r>
          </a:p>
          <a:p>
            <a:pPr lvl="2"/>
            <a:r>
              <a:rPr lang="pt-BR" dirty="0"/>
              <a:t>Motivo: Aderência ao padrão de interoperabilidade do SIOP</a:t>
            </a:r>
          </a:p>
          <a:p>
            <a:pPr lvl="2"/>
            <a:r>
              <a:rPr lang="pt-BR" dirty="0"/>
              <a:t>Sem impacto</a:t>
            </a:r>
          </a:p>
          <a:p>
            <a:r>
              <a:rPr lang="pt-BR" dirty="0"/>
              <a:t>Itens excluídos do escopo </a:t>
            </a:r>
          </a:p>
          <a:p>
            <a:pPr lvl="1"/>
            <a:r>
              <a:rPr lang="pt-BR" dirty="0"/>
              <a:t>Não aplicável.</a:t>
            </a:r>
          </a:p>
          <a:p>
            <a:endParaRPr lang="pt-BR" sz="2000" dirty="0"/>
          </a:p>
        </p:txBody>
      </p:sp>
      <p:sp>
        <p:nvSpPr>
          <p:cNvPr id="58372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 smtClean="0"/>
              <a:t>Solução (refinada)</a:t>
            </a:r>
            <a:endParaRPr lang="pt-BR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48992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246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3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Resultados </a:t>
            </a:r>
            <a:r>
              <a:rPr lang="pt-BR" dirty="0" smtClean="0"/>
              <a:t>de </a:t>
            </a:r>
            <a:r>
              <a:rPr lang="pt-BR" dirty="0"/>
              <a:t>testes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48992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B6B8-4846-491A-9D27-80E1793EF87B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0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 bwMode="auto">
          <a:xfrm>
            <a:off x="300711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7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1738</Words>
  <Application>Microsoft Office PowerPoint</Application>
  <PresentationFormat>Apresentação na tela (4:3)</PresentationFormat>
  <Paragraphs>412</Paragraphs>
  <Slides>22</Slides>
  <Notes>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Estrutura padrão</vt:lpstr>
      <vt:lpstr>Planilha do Microsoft Office Excel 97-2003</vt:lpstr>
      <vt:lpstr>&lt;Nome do Projeto&gt;</vt:lpstr>
      <vt:lpstr>Metodologia de Gerenciamento de Projetos de TI</vt:lpstr>
      <vt:lpstr>DV – Decisão de Validação</vt:lpstr>
      <vt:lpstr>Escopo e limitações (refinados)</vt:lpstr>
      <vt:lpstr>Escopo e limitações (cont)</vt:lpstr>
      <vt:lpstr>Escopo e limitações (cont)</vt:lpstr>
      <vt:lpstr>Mudanças no escopo desde a última decisão</vt:lpstr>
      <vt:lpstr>Solução (refinada)</vt:lpstr>
      <vt:lpstr>Resultados de testes</vt:lpstr>
      <vt:lpstr>Estratégia de validação</vt:lpstr>
      <vt:lpstr>Estratégia de Disponibilização (final)</vt:lpstr>
      <vt:lpstr>Estratégia para migração</vt:lpstr>
      <vt:lpstr>Estratégia de transição</vt:lpstr>
      <vt:lpstr>Cronograma (final)</vt:lpstr>
      <vt:lpstr>Orçamento (final)</vt:lpstr>
      <vt:lpstr>Lista de riscos (final)</vt:lpstr>
      <vt:lpstr>Necessidade de recursos (final)</vt:lpstr>
      <vt:lpstr>Lista de interessados (final)</vt:lpstr>
      <vt:lpstr>Dependência de outros projetos</vt:lpstr>
      <vt:lpstr>Próximo Evento</vt:lpstr>
      <vt:lpstr>Decisões esperadas</vt:lpstr>
      <vt:lpstr>Fim</vt:lpstr>
    </vt:vector>
  </TitlesOfParts>
  <Company>SOF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minc</cp:lastModifiedBy>
  <cp:revision>260</cp:revision>
  <dcterms:created xsi:type="dcterms:W3CDTF">2011-06-13T13:05:30Z</dcterms:created>
  <dcterms:modified xsi:type="dcterms:W3CDTF">2015-06-03T12:37:59Z</dcterms:modified>
</cp:coreProperties>
</file>