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5673"/>
  </p:normalViewPr>
  <p:slideViewPr>
    <p:cSldViewPr snapToGrid="0" snapToObjects="1">
      <p:cViewPr varScale="1">
        <p:scale>
          <a:sx n="103" d="100"/>
          <a:sy n="103" d="100"/>
        </p:scale>
        <p:origin x="16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44E2D-6BD8-F042-A5A7-6A18C1A222F3}" type="doc">
      <dgm:prSet loTypeId="urn:microsoft.com/office/officeart/2005/8/layout/hProcess11" loCatId="" qsTypeId="urn:microsoft.com/office/officeart/2005/8/quickstyle/simple2" qsCatId="simple" csTypeId="urn:microsoft.com/office/officeart/2005/8/colors/accent1_2" csCatId="accent1" phldr="1"/>
      <dgm:spPr/>
    </dgm:pt>
    <dgm:pt modelId="{916DA697-239F-DC4D-8E13-267EE0B76787}">
      <dgm:prSet phldrT="[Text]"/>
      <dgm:spPr/>
      <dgm:t>
        <a:bodyPr/>
        <a:lstStyle/>
        <a:p>
          <a:r>
            <a:rPr lang="en-US" dirty="0" err="1" smtClean="0"/>
            <a:t>Monitoramento</a:t>
          </a:r>
          <a:r>
            <a:rPr lang="en-US" dirty="0" smtClean="0"/>
            <a:t> do </a:t>
          </a:r>
          <a:r>
            <a:rPr lang="en-US" dirty="0" err="1" smtClean="0"/>
            <a:t>Portfólio</a:t>
          </a:r>
          <a:r>
            <a:rPr lang="en-US" dirty="0" smtClean="0"/>
            <a:t> (14/out/15)</a:t>
          </a:r>
          <a:endParaRPr lang="en-US" dirty="0"/>
        </a:p>
      </dgm:t>
    </dgm:pt>
    <dgm:pt modelId="{0160C88F-7F5C-DF46-AB60-52AB9CCDAF2B}" type="parTrans" cxnId="{A32EB8DC-AC48-364E-B474-555A657747A4}">
      <dgm:prSet/>
      <dgm:spPr/>
      <dgm:t>
        <a:bodyPr/>
        <a:lstStyle/>
        <a:p>
          <a:endParaRPr lang="en-US"/>
        </a:p>
      </dgm:t>
    </dgm:pt>
    <dgm:pt modelId="{CF825DC7-C84D-2044-A63D-FDC61675AE3C}" type="sibTrans" cxnId="{A32EB8DC-AC48-364E-B474-555A657747A4}">
      <dgm:prSet/>
      <dgm:spPr/>
      <dgm:t>
        <a:bodyPr/>
        <a:lstStyle/>
        <a:p>
          <a:endParaRPr lang="en-US"/>
        </a:p>
      </dgm:t>
    </dgm:pt>
    <dgm:pt modelId="{56A95A70-9855-B54C-8417-44AE26895479}">
      <dgm:prSet phldrT="[Text]"/>
      <dgm:spPr/>
      <dgm:t>
        <a:bodyPr/>
        <a:lstStyle/>
        <a:p>
          <a:r>
            <a:rPr lang="en-US" dirty="0" err="1" smtClean="0"/>
            <a:t>Encerramento</a:t>
          </a:r>
          <a:r>
            <a:rPr lang="en-US" dirty="0" smtClean="0"/>
            <a:t> 2º </a:t>
          </a:r>
          <a:r>
            <a:rPr lang="en-US" dirty="0" err="1" smtClean="0"/>
            <a:t>Semestre</a:t>
          </a:r>
          <a:r>
            <a:rPr lang="en-US" dirty="0" smtClean="0"/>
            <a:t> (09/</a:t>
          </a:r>
          <a:r>
            <a:rPr lang="en-US" dirty="0" err="1" smtClean="0"/>
            <a:t>dez</a:t>
          </a:r>
          <a:r>
            <a:rPr lang="en-US" dirty="0" smtClean="0"/>
            <a:t>/15)</a:t>
          </a:r>
          <a:endParaRPr lang="en-US" dirty="0"/>
        </a:p>
      </dgm:t>
    </dgm:pt>
    <dgm:pt modelId="{5096D140-AD11-A544-AFB9-9F833F744789}" type="parTrans" cxnId="{3802FBAE-C7B8-4342-9747-2CEB9F0C88AC}">
      <dgm:prSet/>
      <dgm:spPr/>
      <dgm:t>
        <a:bodyPr/>
        <a:lstStyle/>
        <a:p>
          <a:endParaRPr lang="en-US"/>
        </a:p>
      </dgm:t>
    </dgm:pt>
    <dgm:pt modelId="{59EC053B-C6FF-7C4C-AA7D-F18AE70DAE3C}" type="sibTrans" cxnId="{3802FBAE-C7B8-4342-9747-2CEB9F0C88AC}">
      <dgm:prSet/>
      <dgm:spPr/>
      <dgm:t>
        <a:bodyPr/>
        <a:lstStyle/>
        <a:p>
          <a:endParaRPr lang="en-US"/>
        </a:p>
      </dgm:t>
    </dgm:pt>
    <dgm:pt modelId="{578D3E35-65B1-D046-8C95-252D90C0D853}">
      <dgm:prSet phldrT="[Text]"/>
      <dgm:spPr/>
      <dgm:t>
        <a:bodyPr/>
        <a:lstStyle/>
        <a:p>
          <a:r>
            <a:rPr lang="en-US" dirty="0" err="1" smtClean="0"/>
            <a:t>Priorização</a:t>
          </a:r>
          <a:r>
            <a:rPr lang="en-US" dirty="0" smtClean="0"/>
            <a:t> 1º </a:t>
          </a:r>
          <a:r>
            <a:rPr lang="en-US" dirty="0" err="1" smtClean="0"/>
            <a:t>Semestre</a:t>
          </a:r>
          <a:r>
            <a:rPr lang="en-US" dirty="0" smtClean="0"/>
            <a:t> 2016 (13/</a:t>
          </a:r>
          <a:r>
            <a:rPr lang="en-US" dirty="0" err="1" smtClean="0"/>
            <a:t>jan</a:t>
          </a:r>
          <a:r>
            <a:rPr lang="en-US" dirty="0" smtClean="0"/>
            <a:t>/16)</a:t>
          </a:r>
          <a:endParaRPr lang="en-US" dirty="0"/>
        </a:p>
      </dgm:t>
    </dgm:pt>
    <dgm:pt modelId="{8F9D27F4-FFFF-634B-B701-1E50DE91D0EA}" type="parTrans" cxnId="{544D474C-AF9F-EB41-9A42-C6E765B82DFE}">
      <dgm:prSet/>
      <dgm:spPr/>
      <dgm:t>
        <a:bodyPr/>
        <a:lstStyle/>
        <a:p>
          <a:endParaRPr lang="en-US"/>
        </a:p>
      </dgm:t>
    </dgm:pt>
    <dgm:pt modelId="{9517FA9E-4CFC-C343-8A2B-FE6D819FD7E0}" type="sibTrans" cxnId="{544D474C-AF9F-EB41-9A42-C6E765B82DFE}">
      <dgm:prSet/>
      <dgm:spPr/>
      <dgm:t>
        <a:bodyPr/>
        <a:lstStyle/>
        <a:p>
          <a:endParaRPr lang="en-US"/>
        </a:p>
      </dgm:t>
    </dgm:pt>
    <dgm:pt modelId="{654AD519-EDD5-8E45-B633-B0390690D8FF}" type="pres">
      <dgm:prSet presAssocID="{98D44E2D-6BD8-F042-A5A7-6A18C1A222F3}" presName="Name0" presStyleCnt="0">
        <dgm:presLayoutVars>
          <dgm:dir/>
          <dgm:resizeHandles val="exact"/>
        </dgm:presLayoutVars>
      </dgm:prSet>
      <dgm:spPr/>
    </dgm:pt>
    <dgm:pt modelId="{E55CADE0-1297-6F4D-AB26-1A4F6E2963AB}" type="pres">
      <dgm:prSet presAssocID="{98D44E2D-6BD8-F042-A5A7-6A18C1A222F3}" presName="arrow" presStyleLbl="bgShp" presStyleIdx="0" presStyleCnt="1"/>
      <dgm:spPr/>
    </dgm:pt>
    <dgm:pt modelId="{510A4B13-4B29-F44D-A62D-259ACB247E11}" type="pres">
      <dgm:prSet presAssocID="{98D44E2D-6BD8-F042-A5A7-6A18C1A222F3}" presName="points" presStyleCnt="0"/>
      <dgm:spPr/>
    </dgm:pt>
    <dgm:pt modelId="{2FBC8521-9617-4F48-82C0-BF29AD3E9D67}" type="pres">
      <dgm:prSet presAssocID="{916DA697-239F-DC4D-8E13-267EE0B76787}" presName="compositeA" presStyleCnt="0"/>
      <dgm:spPr/>
    </dgm:pt>
    <dgm:pt modelId="{0BF28C57-B06C-A446-BD71-25425B4035AE}" type="pres">
      <dgm:prSet presAssocID="{916DA697-239F-DC4D-8E13-267EE0B76787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A9346-C61A-3F46-85D9-5E36C5AA544C}" type="pres">
      <dgm:prSet presAssocID="{916DA697-239F-DC4D-8E13-267EE0B76787}" presName="circleA" presStyleLbl="node1" presStyleIdx="0" presStyleCnt="3"/>
      <dgm:spPr/>
    </dgm:pt>
    <dgm:pt modelId="{F2A0E4D4-1A96-1049-B928-B440E1A0CB4F}" type="pres">
      <dgm:prSet presAssocID="{916DA697-239F-DC4D-8E13-267EE0B76787}" presName="spaceA" presStyleCnt="0"/>
      <dgm:spPr/>
    </dgm:pt>
    <dgm:pt modelId="{0508A248-31EC-5442-8FFD-339951542AE6}" type="pres">
      <dgm:prSet presAssocID="{CF825DC7-C84D-2044-A63D-FDC61675AE3C}" presName="space" presStyleCnt="0"/>
      <dgm:spPr/>
    </dgm:pt>
    <dgm:pt modelId="{D9A2F664-27BC-E44B-979A-736B4454DA7E}" type="pres">
      <dgm:prSet presAssocID="{56A95A70-9855-B54C-8417-44AE26895479}" presName="compositeB" presStyleCnt="0"/>
      <dgm:spPr/>
    </dgm:pt>
    <dgm:pt modelId="{DB623EEC-9667-C248-80F0-39216ED48E5C}" type="pres">
      <dgm:prSet presAssocID="{56A95A70-9855-B54C-8417-44AE26895479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35D2C-B875-2D43-BFD1-36BE03BB2225}" type="pres">
      <dgm:prSet presAssocID="{56A95A70-9855-B54C-8417-44AE26895479}" presName="circleB" presStyleLbl="node1" presStyleIdx="1" presStyleCnt="3"/>
      <dgm:spPr/>
    </dgm:pt>
    <dgm:pt modelId="{82013984-4FB0-754A-9016-48DE877E42A0}" type="pres">
      <dgm:prSet presAssocID="{56A95A70-9855-B54C-8417-44AE26895479}" presName="spaceB" presStyleCnt="0"/>
      <dgm:spPr/>
    </dgm:pt>
    <dgm:pt modelId="{DF83E0C1-AEEB-004E-92C4-43B68C65825C}" type="pres">
      <dgm:prSet presAssocID="{59EC053B-C6FF-7C4C-AA7D-F18AE70DAE3C}" presName="space" presStyleCnt="0"/>
      <dgm:spPr/>
    </dgm:pt>
    <dgm:pt modelId="{3D18AC29-55AD-064C-A2F5-815F2AB64552}" type="pres">
      <dgm:prSet presAssocID="{578D3E35-65B1-D046-8C95-252D90C0D853}" presName="compositeA" presStyleCnt="0"/>
      <dgm:spPr/>
    </dgm:pt>
    <dgm:pt modelId="{9A20C73D-9F3F-1649-B1E4-E1AFC6F9242F}" type="pres">
      <dgm:prSet presAssocID="{578D3E35-65B1-D046-8C95-252D90C0D853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68204-1019-EE45-8EE6-79F182681E0D}" type="pres">
      <dgm:prSet presAssocID="{578D3E35-65B1-D046-8C95-252D90C0D853}" presName="circleA" presStyleLbl="node1" presStyleIdx="2" presStyleCnt="3"/>
      <dgm:spPr/>
    </dgm:pt>
    <dgm:pt modelId="{DB5AD73A-79FE-044D-83BF-9FDA71D6CFC7}" type="pres">
      <dgm:prSet presAssocID="{578D3E35-65B1-D046-8C95-252D90C0D853}" presName="spaceA" presStyleCnt="0"/>
      <dgm:spPr/>
    </dgm:pt>
  </dgm:ptLst>
  <dgm:cxnLst>
    <dgm:cxn modelId="{544D474C-AF9F-EB41-9A42-C6E765B82DFE}" srcId="{98D44E2D-6BD8-F042-A5A7-6A18C1A222F3}" destId="{578D3E35-65B1-D046-8C95-252D90C0D853}" srcOrd="2" destOrd="0" parTransId="{8F9D27F4-FFFF-634B-B701-1E50DE91D0EA}" sibTransId="{9517FA9E-4CFC-C343-8A2B-FE6D819FD7E0}"/>
    <dgm:cxn modelId="{3802FBAE-C7B8-4342-9747-2CEB9F0C88AC}" srcId="{98D44E2D-6BD8-F042-A5A7-6A18C1A222F3}" destId="{56A95A70-9855-B54C-8417-44AE26895479}" srcOrd="1" destOrd="0" parTransId="{5096D140-AD11-A544-AFB9-9F833F744789}" sibTransId="{59EC053B-C6FF-7C4C-AA7D-F18AE70DAE3C}"/>
    <dgm:cxn modelId="{09E24B64-DCD0-EB49-A358-954C01B20D5A}" type="presOf" srcId="{98D44E2D-6BD8-F042-A5A7-6A18C1A222F3}" destId="{654AD519-EDD5-8E45-B633-B0390690D8FF}" srcOrd="0" destOrd="0" presId="urn:microsoft.com/office/officeart/2005/8/layout/hProcess11"/>
    <dgm:cxn modelId="{4EE2B430-AD1F-9244-8AF2-083D2E765AC7}" type="presOf" srcId="{916DA697-239F-DC4D-8E13-267EE0B76787}" destId="{0BF28C57-B06C-A446-BD71-25425B4035AE}" srcOrd="0" destOrd="0" presId="urn:microsoft.com/office/officeart/2005/8/layout/hProcess11"/>
    <dgm:cxn modelId="{2F303E13-6951-2847-84D1-9C1020DB7DA9}" type="presOf" srcId="{578D3E35-65B1-D046-8C95-252D90C0D853}" destId="{9A20C73D-9F3F-1649-B1E4-E1AFC6F9242F}" srcOrd="0" destOrd="0" presId="urn:microsoft.com/office/officeart/2005/8/layout/hProcess11"/>
    <dgm:cxn modelId="{A32EB8DC-AC48-364E-B474-555A657747A4}" srcId="{98D44E2D-6BD8-F042-A5A7-6A18C1A222F3}" destId="{916DA697-239F-DC4D-8E13-267EE0B76787}" srcOrd="0" destOrd="0" parTransId="{0160C88F-7F5C-DF46-AB60-52AB9CCDAF2B}" sibTransId="{CF825DC7-C84D-2044-A63D-FDC61675AE3C}"/>
    <dgm:cxn modelId="{523239A8-CB76-494C-BE02-9681D2F536B9}" type="presOf" srcId="{56A95A70-9855-B54C-8417-44AE26895479}" destId="{DB623EEC-9667-C248-80F0-39216ED48E5C}" srcOrd="0" destOrd="0" presId="urn:microsoft.com/office/officeart/2005/8/layout/hProcess11"/>
    <dgm:cxn modelId="{927F2504-EAB8-1B4F-A469-123044CA249E}" type="presParOf" srcId="{654AD519-EDD5-8E45-B633-B0390690D8FF}" destId="{E55CADE0-1297-6F4D-AB26-1A4F6E2963AB}" srcOrd="0" destOrd="0" presId="urn:microsoft.com/office/officeart/2005/8/layout/hProcess11"/>
    <dgm:cxn modelId="{88EE96D3-C09B-504C-894F-4DB4B7E062BE}" type="presParOf" srcId="{654AD519-EDD5-8E45-B633-B0390690D8FF}" destId="{510A4B13-4B29-F44D-A62D-259ACB247E11}" srcOrd="1" destOrd="0" presId="urn:microsoft.com/office/officeart/2005/8/layout/hProcess11"/>
    <dgm:cxn modelId="{C9124071-4D5C-724C-8F99-EB6B7B5E6FDA}" type="presParOf" srcId="{510A4B13-4B29-F44D-A62D-259ACB247E11}" destId="{2FBC8521-9617-4F48-82C0-BF29AD3E9D67}" srcOrd="0" destOrd="0" presId="urn:microsoft.com/office/officeart/2005/8/layout/hProcess11"/>
    <dgm:cxn modelId="{60955234-3D01-4A4F-89B6-785A13C45975}" type="presParOf" srcId="{2FBC8521-9617-4F48-82C0-BF29AD3E9D67}" destId="{0BF28C57-B06C-A446-BD71-25425B4035AE}" srcOrd="0" destOrd="0" presId="urn:microsoft.com/office/officeart/2005/8/layout/hProcess11"/>
    <dgm:cxn modelId="{9365536D-7CC8-D948-8C72-FD1344080EFD}" type="presParOf" srcId="{2FBC8521-9617-4F48-82C0-BF29AD3E9D67}" destId="{132A9346-C61A-3F46-85D9-5E36C5AA544C}" srcOrd="1" destOrd="0" presId="urn:microsoft.com/office/officeart/2005/8/layout/hProcess11"/>
    <dgm:cxn modelId="{C3588039-7F18-BF40-A402-3F677614A378}" type="presParOf" srcId="{2FBC8521-9617-4F48-82C0-BF29AD3E9D67}" destId="{F2A0E4D4-1A96-1049-B928-B440E1A0CB4F}" srcOrd="2" destOrd="0" presId="urn:microsoft.com/office/officeart/2005/8/layout/hProcess11"/>
    <dgm:cxn modelId="{E6F91B19-B305-1A43-B8BB-BEAAB29399F8}" type="presParOf" srcId="{510A4B13-4B29-F44D-A62D-259ACB247E11}" destId="{0508A248-31EC-5442-8FFD-339951542AE6}" srcOrd="1" destOrd="0" presId="urn:microsoft.com/office/officeart/2005/8/layout/hProcess11"/>
    <dgm:cxn modelId="{CFE8A1F9-FE3E-4D46-ABF6-57F236274519}" type="presParOf" srcId="{510A4B13-4B29-F44D-A62D-259ACB247E11}" destId="{D9A2F664-27BC-E44B-979A-736B4454DA7E}" srcOrd="2" destOrd="0" presId="urn:microsoft.com/office/officeart/2005/8/layout/hProcess11"/>
    <dgm:cxn modelId="{FEF9EA04-A803-6943-BCA8-8C665A1B3A0B}" type="presParOf" srcId="{D9A2F664-27BC-E44B-979A-736B4454DA7E}" destId="{DB623EEC-9667-C248-80F0-39216ED48E5C}" srcOrd="0" destOrd="0" presId="urn:microsoft.com/office/officeart/2005/8/layout/hProcess11"/>
    <dgm:cxn modelId="{37A155BA-BDD1-C547-936B-273950069062}" type="presParOf" srcId="{D9A2F664-27BC-E44B-979A-736B4454DA7E}" destId="{06D35D2C-B875-2D43-BFD1-36BE03BB2225}" srcOrd="1" destOrd="0" presId="urn:microsoft.com/office/officeart/2005/8/layout/hProcess11"/>
    <dgm:cxn modelId="{78B75CFE-3C1A-7E4B-8E12-439F020A6D84}" type="presParOf" srcId="{D9A2F664-27BC-E44B-979A-736B4454DA7E}" destId="{82013984-4FB0-754A-9016-48DE877E42A0}" srcOrd="2" destOrd="0" presId="urn:microsoft.com/office/officeart/2005/8/layout/hProcess11"/>
    <dgm:cxn modelId="{CE47275A-9301-F941-B9AF-EA1DC89DF292}" type="presParOf" srcId="{510A4B13-4B29-F44D-A62D-259ACB247E11}" destId="{DF83E0C1-AEEB-004E-92C4-43B68C65825C}" srcOrd="3" destOrd="0" presId="urn:microsoft.com/office/officeart/2005/8/layout/hProcess11"/>
    <dgm:cxn modelId="{7E43454B-41A5-3E4D-B8B0-12A9D49079FB}" type="presParOf" srcId="{510A4B13-4B29-F44D-A62D-259ACB247E11}" destId="{3D18AC29-55AD-064C-A2F5-815F2AB64552}" srcOrd="4" destOrd="0" presId="urn:microsoft.com/office/officeart/2005/8/layout/hProcess11"/>
    <dgm:cxn modelId="{FBA43952-2A61-AF4E-BA3A-9295672F7D78}" type="presParOf" srcId="{3D18AC29-55AD-064C-A2F5-815F2AB64552}" destId="{9A20C73D-9F3F-1649-B1E4-E1AFC6F9242F}" srcOrd="0" destOrd="0" presId="urn:microsoft.com/office/officeart/2005/8/layout/hProcess11"/>
    <dgm:cxn modelId="{214D5545-9AF7-3540-811C-724768E554C3}" type="presParOf" srcId="{3D18AC29-55AD-064C-A2F5-815F2AB64552}" destId="{46C68204-1019-EE45-8EE6-79F182681E0D}" srcOrd="1" destOrd="0" presId="urn:microsoft.com/office/officeart/2005/8/layout/hProcess11"/>
    <dgm:cxn modelId="{CB221159-7F39-9141-A781-6CCB0840FE6C}" type="presParOf" srcId="{3D18AC29-55AD-064C-A2F5-815F2AB64552}" destId="{DB5AD73A-79FE-044D-83BF-9FDA71D6CF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CADE0-1297-6F4D-AB26-1A4F6E2963AB}">
      <dsp:nvSpPr>
        <dsp:cNvPr id="0" name=""/>
        <dsp:cNvSpPr/>
      </dsp:nvSpPr>
      <dsp:spPr>
        <a:xfrm>
          <a:off x="0" y="1494366"/>
          <a:ext cx="9017000" cy="199248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28C57-B06C-A446-BD71-25425B4035AE}">
      <dsp:nvSpPr>
        <dsp:cNvPr id="0" name=""/>
        <dsp:cNvSpPr/>
      </dsp:nvSpPr>
      <dsp:spPr>
        <a:xfrm>
          <a:off x="3962" y="0"/>
          <a:ext cx="2615282" cy="1992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Monitoramento</a:t>
          </a:r>
          <a:r>
            <a:rPr lang="en-US" sz="2700" kern="1200" dirty="0" smtClean="0"/>
            <a:t> do </a:t>
          </a:r>
          <a:r>
            <a:rPr lang="en-US" sz="2700" kern="1200" dirty="0" err="1" smtClean="0"/>
            <a:t>Portfólio</a:t>
          </a:r>
          <a:r>
            <a:rPr lang="en-US" sz="2700" kern="1200" dirty="0" smtClean="0"/>
            <a:t> (14/out/15)</a:t>
          </a:r>
          <a:endParaRPr lang="en-US" sz="2700" kern="1200" dirty="0"/>
        </a:p>
      </dsp:txBody>
      <dsp:txXfrm>
        <a:off x="3962" y="0"/>
        <a:ext cx="2615282" cy="1992488"/>
      </dsp:txXfrm>
    </dsp:sp>
    <dsp:sp modelId="{132A9346-C61A-3F46-85D9-5E36C5AA544C}">
      <dsp:nvSpPr>
        <dsp:cNvPr id="0" name=""/>
        <dsp:cNvSpPr/>
      </dsp:nvSpPr>
      <dsp:spPr>
        <a:xfrm>
          <a:off x="1062542" y="2241549"/>
          <a:ext cx="498122" cy="498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623EEC-9667-C248-80F0-39216ED48E5C}">
      <dsp:nvSpPr>
        <dsp:cNvPr id="0" name=""/>
        <dsp:cNvSpPr/>
      </dsp:nvSpPr>
      <dsp:spPr>
        <a:xfrm>
          <a:off x="2750008" y="2988733"/>
          <a:ext cx="2615282" cy="1992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Encerramento</a:t>
          </a:r>
          <a:r>
            <a:rPr lang="en-US" sz="2700" kern="1200" dirty="0" smtClean="0"/>
            <a:t> 2º </a:t>
          </a:r>
          <a:r>
            <a:rPr lang="en-US" sz="2700" kern="1200" dirty="0" err="1" smtClean="0"/>
            <a:t>Semestre</a:t>
          </a:r>
          <a:r>
            <a:rPr lang="en-US" sz="2700" kern="1200" dirty="0" smtClean="0"/>
            <a:t> (09/</a:t>
          </a:r>
          <a:r>
            <a:rPr lang="en-US" sz="2700" kern="1200" dirty="0" err="1" smtClean="0"/>
            <a:t>dez</a:t>
          </a:r>
          <a:r>
            <a:rPr lang="en-US" sz="2700" kern="1200" dirty="0" smtClean="0"/>
            <a:t>/15)</a:t>
          </a:r>
          <a:endParaRPr lang="en-US" sz="2700" kern="1200" dirty="0"/>
        </a:p>
      </dsp:txBody>
      <dsp:txXfrm>
        <a:off x="2750008" y="2988733"/>
        <a:ext cx="2615282" cy="1992488"/>
      </dsp:txXfrm>
    </dsp:sp>
    <dsp:sp modelId="{06D35D2C-B875-2D43-BFD1-36BE03BB2225}">
      <dsp:nvSpPr>
        <dsp:cNvPr id="0" name=""/>
        <dsp:cNvSpPr/>
      </dsp:nvSpPr>
      <dsp:spPr>
        <a:xfrm>
          <a:off x="3808588" y="2241549"/>
          <a:ext cx="498122" cy="498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20C73D-9F3F-1649-B1E4-E1AFC6F9242F}">
      <dsp:nvSpPr>
        <dsp:cNvPr id="0" name=""/>
        <dsp:cNvSpPr/>
      </dsp:nvSpPr>
      <dsp:spPr>
        <a:xfrm>
          <a:off x="5496055" y="0"/>
          <a:ext cx="2615282" cy="1992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Priorização</a:t>
          </a:r>
          <a:r>
            <a:rPr lang="en-US" sz="2700" kern="1200" dirty="0" smtClean="0"/>
            <a:t> 1º </a:t>
          </a:r>
          <a:r>
            <a:rPr lang="en-US" sz="2700" kern="1200" dirty="0" err="1" smtClean="0"/>
            <a:t>Semestre</a:t>
          </a:r>
          <a:r>
            <a:rPr lang="en-US" sz="2700" kern="1200" dirty="0" smtClean="0"/>
            <a:t> 2016 (13/</a:t>
          </a:r>
          <a:r>
            <a:rPr lang="en-US" sz="2700" kern="1200" dirty="0" err="1" smtClean="0"/>
            <a:t>jan</a:t>
          </a:r>
          <a:r>
            <a:rPr lang="en-US" sz="2700" kern="1200" dirty="0" smtClean="0"/>
            <a:t>/16)</a:t>
          </a:r>
          <a:endParaRPr lang="en-US" sz="2700" kern="1200" dirty="0"/>
        </a:p>
      </dsp:txBody>
      <dsp:txXfrm>
        <a:off x="5496055" y="0"/>
        <a:ext cx="2615282" cy="1992488"/>
      </dsp:txXfrm>
    </dsp:sp>
    <dsp:sp modelId="{46C68204-1019-EE45-8EE6-79F182681E0D}">
      <dsp:nvSpPr>
        <dsp:cNvPr id="0" name=""/>
        <dsp:cNvSpPr/>
      </dsp:nvSpPr>
      <dsp:spPr>
        <a:xfrm>
          <a:off x="6554635" y="2241549"/>
          <a:ext cx="498122" cy="498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‹n.º›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diegoaguilera\ownCloud\CULTURA\ADMINISTRATIVO\COMITE%20DE%20TI\1a%20Reunia&#771;o\Macintosh%20HD:Users:diegoaguilera:ownCloud:CULTURA:NORMATIVOS:MinutaPDTIMinc_2015_v1.doc!OLE_LINK1" TargetMode="External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1ª </a:t>
            </a:r>
            <a:r>
              <a:rPr lang="en-US" dirty="0" err="1" smtClean="0"/>
              <a:t>Reunião</a:t>
            </a:r>
            <a:r>
              <a:rPr lang="en-US" dirty="0" smtClean="0"/>
              <a:t> do </a:t>
            </a:r>
            <a:r>
              <a:rPr lang="en-US" dirty="0" err="1" smtClean="0"/>
              <a:t>Comitê</a:t>
            </a:r>
            <a:r>
              <a:rPr lang="en-US" dirty="0" smtClean="0"/>
              <a:t> </a:t>
            </a:r>
            <a:r>
              <a:rPr lang="en-US" dirty="0" err="1" smtClean="0"/>
              <a:t>Executivo</a:t>
            </a:r>
            <a:r>
              <a:rPr lang="en-US" dirty="0" smtClean="0"/>
              <a:t> de TI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err="1" smtClean="0"/>
              <a:t>Aprovação</a:t>
            </a:r>
            <a:r>
              <a:rPr lang="en-US" sz="2000" dirty="0" smtClean="0"/>
              <a:t> do PDTI 2015-17</a:t>
            </a:r>
          </a:p>
          <a:p>
            <a:pPr algn="ctr"/>
            <a:r>
              <a:rPr lang="en-US" sz="1600" dirty="0" smtClean="0"/>
              <a:t>19 de </a:t>
            </a:r>
            <a:r>
              <a:rPr lang="en-US" sz="1600" dirty="0" err="1" smtClean="0"/>
              <a:t>agosto</a:t>
            </a:r>
            <a:r>
              <a:rPr lang="en-US" sz="1600" dirty="0" smtClean="0"/>
              <a:t> de 2015</a:t>
            </a:r>
            <a:endParaRPr lang="en-US" sz="1600" dirty="0"/>
          </a:p>
        </p:txBody>
      </p:sp>
      <p:pic>
        <p:nvPicPr>
          <p:cNvPr id="9" name="Picture Placeholder 8" descr="contenido_original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 b="6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838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de </a:t>
            </a:r>
            <a:r>
              <a:rPr lang="en-US" dirty="0" err="1" smtClean="0"/>
              <a:t>Priorização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97332"/>
              </p:ext>
            </p:extLst>
          </p:nvPr>
        </p:nvGraphicFramePr>
        <p:xfrm>
          <a:off x="739423" y="1933400"/>
          <a:ext cx="7699022" cy="49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5638800" imgH="3606800" progId="Word.Document.12">
                  <p:link updateAutomatic="1"/>
                </p:oleObj>
              </mc:Choice>
              <mc:Fallback>
                <p:oleObj name="Document" r:id="rId3" imgW="5638800" imgH="36068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423" y="1933400"/>
                        <a:ext cx="7699022" cy="49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05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9768" y="4826825"/>
            <a:ext cx="7772400" cy="1051560"/>
          </a:xfrm>
        </p:spPr>
        <p:txBody>
          <a:bodyPr/>
          <a:lstStyle/>
          <a:p>
            <a:r>
              <a:rPr lang="en-US" dirty="0" err="1" smtClean="0"/>
              <a:t>Governança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70608"/>
              </p:ext>
            </p:extLst>
          </p:nvPr>
        </p:nvGraphicFramePr>
        <p:xfrm>
          <a:off x="266523" y="56709"/>
          <a:ext cx="8581143" cy="4669101"/>
        </p:xfrm>
        <a:graphic>
          <a:graphicData uri="http://schemas.openxmlformats.org/drawingml/2006/table">
            <a:tbl>
              <a:tblPr/>
              <a:tblGrid>
                <a:gridCol w="466757"/>
                <a:gridCol w="4685520"/>
                <a:gridCol w="412900"/>
                <a:gridCol w="412900"/>
                <a:gridCol w="412900"/>
                <a:gridCol w="412900"/>
                <a:gridCol w="1777266"/>
              </a:tblGrid>
              <a:tr h="10292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Revisão do PDTI 2015-2017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Processo Eletrônico Nacional - SEI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Auditoria dos pontos de controle da CGU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Implementação do Framework de 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Capacitação da Equipe de TI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Plano de Dados Abertos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Blog Agenda Digital MinC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Gestão de Incidentes, Mudanças e Configuração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Revisão da Política de Segurança (POSIC)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Catálogo de serviços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47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Governança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r>
              <a:rPr lang="en-US" dirty="0" smtClean="0"/>
              <a:t> de </a:t>
            </a:r>
            <a:r>
              <a:rPr lang="en-US" dirty="0" err="1" smtClean="0"/>
              <a:t>Priorização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22866"/>
              </p:ext>
            </p:extLst>
          </p:nvPr>
        </p:nvGraphicFramePr>
        <p:xfrm>
          <a:off x="266523" y="44009"/>
          <a:ext cx="8581143" cy="4669101"/>
        </p:xfrm>
        <a:graphic>
          <a:graphicData uri="http://schemas.openxmlformats.org/drawingml/2006/table">
            <a:tbl>
              <a:tblPr/>
              <a:tblGrid>
                <a:gridCol w="466757"/>
                <a:gridCol w="4685520"/>
                <a:gridCol w="412900"/>
                <a:gridCol w="412900"/>
                <a:gridCol w="412900"/>
                <a:gridCol w="412900"/>
                <a:gridCol w="1777266"/>
              </a:tblGrid>
              <a:tr h="10292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Revisão do PDTI 2015-2017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Processo Eletrônico Nacional - SEI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Auditoria dos pontos de controle da CGU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Implementação do Framework de 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Capacitação da Equipe de TI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Plano de Dados Abertos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Blog Agenda Digital MinC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Gestão de Incidentes, Mudanças e Configuração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Revisão da Política de Segurança (POSIC)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Catálogo de serviços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16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Aquisições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4724"/>
              </p:ext>
            </p:extLst>
          </p:nvPr>
        </p:nvGraphicFramePr>
        <p:xfrm>
          <a:off x="268113" y="280365"/>
          <a:ext cx="8565441" cy="4533759"/>
        </p:xfrm>
        <a:graphic>
          <a:graphicData uri="http://schemas.openxmlformats.org/drawingml/2006/table">
            <a:tbl>
              <a:tblPr/>
              <a:tblGrid>
                <a:gridCol w="465903"/>
                <a:gridCol w="4676948"/>
                <a:gridCol w="412144"/>
                <a:gridCol w="412144"/>
                <a:gridCol w="412144"/>
                <a:gridCol w="412144"/>
                <a:gridCol w="1774014"/>
              </a:tblGrid>
              <a:tr h="10561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Tokens de </a:t>
                      </a:r>
                      <a:r>
                        <a:rPr lang="nl-NL" sz="1600" b="0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Assinatura</a:t>
                      </a:r>
                      <a:r>
                        <a:rPr lang="nl-NL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Digital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Serviço de Digitalização de Documentos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Aquisição de licenças Microsoft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Ampliação da capacidade de </a:t>
                      </a:r>
                      <a:r>
                        <a:rPr lang="pt-BR" sz="1600" b="0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storage</a:t>
                      </a:r>
                      <a:endParaRPr lang="pt-BR" sz="16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Aquisição de Central de atendimento 0800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Aquisição de Sistema de Mailing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Aquisição de suíte Adobe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Ampliação do parque de servidores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Aquisição de Equipamentos de Audiovisual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1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Aquisições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r>
              <a:rPr lang="en-US" dirty="0" smtClean="0"/>
              <a:t> de </a:t>
            </a:r>
            <a:r>
              <a:rPr lang="en-US" dirty="0" err="1" smtClean="0"/>
              <a:t>Priorização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5031"/>
              </p:ext>
            </p:extLst>
          </p:nvPr>
        </p:nvGraphicFramePr>
        <p:xfrm>
          <a:off x="268113" y="280365"/>
          <a:ext cx="8565441" cy="4533759"/>
        </p:xfrm>
        <a:graphic>
          <a:graphicData uri="http://schemas.openxmlformats.org/drawingml/2006/table">
            <a:tbl>
              <a:tblPr/>
              <a:tblGrid>
                <a:gridCol w="465903"/>
                <a:gridCol w="4676948"/>
                <a:gridCol w="412144"/>
                <a:gridCol w="412144"/>
                <a:gridCol w="412144"/>
                <a:gridCol w="412144"/>
                <a:gridCol w="1774014"/>
              </a:tblGrid>
              <a:tr h="10561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Tokens de </a:t>
                      </a:r>
                      <a:r>
                        <a:rPr lang="nl-NL" sz="1600" b="0" i="0" u="none" strike="noStrike" dirty="0" err="1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Assinatura</a:t>
                      </a:r>
                      <a:r>
                        <a:rPr lang="nl-NL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 Digital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Serviço de Digitalização de Documentos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Aquisição de licenças Microsoft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Ampliação da capacidade de </a:t>
                      </a:r>
                      <a:r>
                        <a:rPr lang="pt-BR" sz="1600" b="0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storage</a:t>
                      </a:r>
                      <a:endParaRPr lang="pt-BR" sz="16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Aquisição de Central de atendimento 0800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Aquisição de Sistema de Mailing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Aquisição de suíte Adobe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Ampliação do parque de servidores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Aquisição de Equipamentos de Audiovisual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8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35977"/>
              </p:ext>
            </p:extLst>
          </p:nvPr>
        </p:nvGraphicFramePr>
        <p:xfrm>
          <a:off x="251379" y="137325"/>
          <a:ext cx="8596287" cy="4626339"/>
        </p:xfrm>
        <a:graphic>
          <a:graphicData uri="http://schemas.openxmlformats.org/drawingml/2006/table">
            <a:tbl>
              <a:tblPr/>
              <a:tblGrid>
                <a:gridCol w="467580"/>
                <a:gridCol w="4693789"/>
                <a:gridCol w="413629"/>
                <a:gridCol w="413629"/>
                <a:gridCol w="413629"/>
                <a:gridCol w="413629"/>
                <a:gridCol w="1780402"/>
              </a:tblGrid>
              <a:tr h="1106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SiMinC</a:t>
                      </a:r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- Planejamento, Orçamento e Emendas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Salic Web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Migração do Portal do Minc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Gestão do SNC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Gestão de Patrimonio e Almoxarifado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effectLst/>
                          <a:latin typeface="Arial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Desenvolvimento e Inovação com </a:t>
                      </a:r>
                      <a:r>
                        <a:rPr lang="pt-BR" sz="16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Universidades</a:t>
                      </a:r>
                      <a:endParaRPr lang="pt-BR" sz="16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effectLst/>
                          <a:latin typeface="Arial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Gabinete Digital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Informatização do RH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ID da Cultura (SSO)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effectLst/>
                          <a:latin typeface="Arial"/>
                        </a:rPr>
                        <a:t>1. </a:t>
                      </a:r>
                      <a:r>
                        <a:rPr lang="cs-CZ" sz="1600" b="0" i="0" u="none" strike="noStrike" dirty="0" err="1">
                          <a:effectLst/>
                          <a:latin typeface="Arial"/>
                        </a:rPr>
                        <a:t>Pré</a:t>
                      </a:r>
                      <a:r>
                        <a:rPr lang="cs-CZ" sz="1600" b="0" i="0" u="none" strike="noStrike" dirty="0">
                          <a:effectLst/>
                          <a:latin typeface="Arial"/>
                        </a:rPr>
                        <a:t>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3269"/>
              </p:ext>
            </p:extLst>
          </p:nvPr>
        </p:nvGraphicFramePr>
        <p:xfrm>
          <a:off x="251379" y="137325"/>
          <a:ext cx="8596287" cy="4626339"/>
        </p:xfrm>
        <a:graphic>
          <a:graphicData uri="http://schemas.openxmlformats.org/drawingml/2006/table">
            <a:tbl>
              <a:tblPr/>
              <a:tblGrid>
                <a:gridCol w="467580"/>
                <a:gridCol w="4693789"/>
                <a:gridCol w="413629"/>
                <a:gridCol w="413629"/>
                <a:gridCol w="413629"/>
                <a:gridCol w="413629"/>
                <a:gridCol w="1780402"/>
              </a:tblGrid>
              <a:tr h="1106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Gestão de e-Praças (CEUs)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effectLst/>
                          <a:latin typeface="Arial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Implementação Mapas Culturais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Consulta Pública DDI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BI ValeCultura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Migração do Registro Aberto da Cultura RAC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Gestão de Kits Bibliotecas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Migração da Intranet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Sistema para Gestão de Contratos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Gestão de Transporte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54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73857"/>
              </p:ext>
            </p:extLst>
          </p:nvPr>
        </p:nvGraphicFramePr>
        <p:xfrm>
          <a:off x="251379" y="137325"/>
          <a:ext cx="8596287" cy="2832455"/>
        </p:xfrm>
        <a:graphic>
          <a:graphicData uri="http://schemas.openxmlformats.org/drawingml/2006/table">
            <a:tbl>
              <a:tblPr/>
              <a:tblGrid>
                <a:gridCol w="467580"/>
                <a:gridCol w="4693789"/>
                <a:gridCol w="413629"/>
                <a:gridCol w="413629"/>
                <a:gridCol w="413629"/>
                <a:gridCol w="413629"/>
                <a:gridCol w="1780402"/>
              </a:tblGrid>
              <a:tr h="1106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3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Sistema de Ponto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Sistema de Portaria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Gestão da DRI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effectLst/>
                          <a:latin typeface="Arial"/>
                        </a:rPr>
                        <a:t>1. </a:t>
                      </a:r>
                      <a:r>
                        <a:rPr lang="cs-CZ" sz="1600" b="0" i="0" u="none" strike="noStrike" dirty="0" err="1">
                          <a:effectLst/>
                          <a:latin typeface="Arial"/>
                        </a:rPr>
                        <a:t>Pré</a:t>
                      </a:r>
                      <a:r>
                        <a:rPr lang="cs-CZ" sz="1600" b="0" i="0" u="none" strike="noStrike" dirty="0">
                          <a:effectLst/>
                          <a:latin typeface="Arial"/>
                        </a:rPr>
                        <a:t>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Mapa SNB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3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r>
              <a:rPr lang="en-US" dirty="0" smtClean="0"/>
              <a:t> de </a:t>
            </a:r>
            <a:r>
              <a:rPr lang="en-US" dirty="0" err="1" smtClean="0"/>
              <a:t>Priorização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0623"/>
              </p:ext>
            </p:extLst>
          </p:nvPr>
        </p:nvGraphicFramePr>
        <p:xfrm>
          <a:off x="251379" y="137325"/>
          <a:ext cx="8596287" cy="4626339"/>
        </p:xfrm>
        <a:graphic>
          <a:graphicData uri="http://schemas.openxmlformats.org/drawingml/2006/table">
            <a:tbl>
              <a:tblPr/>
              <a:tblGrid>
                <a:gridCol w="467580"/>
                <a:gridCol w="4693789"/>
                <a:gridCol w="413629"/>
                <a:gridCol w="413629"/>
                <a:gridCol w="413629"/>
                <a:gridCol w="413629"/>
                <a:gridCol w="1780402"/>
              </a:tblGrid>
              <a:tr h="1106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SiMinC</a:t>
                      </a:r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- Planejamento, Orçamento e Emendas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Salic Web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Migração do Portal do Minc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Gestão do SNC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Gestão de </a:t>
                      </a:r>
                      <a:r>
                        <a:rPr lang="pt-BR" sz="1600" b="0" i="0" u="none" strike="noStrike" dirty="0" err="1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Patrimonio</a:t>
                      </a:r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 e Almoxarifado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cs-CZ" sz="1600" b="0" i="0" u="none" strike="noStrike" dirty="0" err="1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Pré</a:t>
                      </a:r>
                      <a:r>
                        <a:rPr lang="cs-CZ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Desenvolvimento e Inovação com </a:t>
                      </a:r>
                      <a:r>
                        <a:rPr lang="pt-BR" sz="16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Universidades</a:t>
                      </a:r>
                      <a:endParaRPr lang="pt-BR" sz="1600" b="0" i="0" u="none" strike="noStrike" dirty="0">
                        <a:solidFill>
                          <a:srgbClr val="BFBFB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cs-CZ" sz="1600" b="0" i="0" u="none" strike="noStrike" dirty="0" err="1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Pré</a:t>
                      </a:r>
                      <a:r>
                        <a:rPr lang="cs-CZ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Gabinete Digital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Informatização do RH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ID da Cultura (SSO)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effectLst/>
                          <a:latin typeface="Arial"/>
                        </a:rPr>
                        <a:t>1. </a:t>
                      </a:r>
                      <a:r>
                        <a:rPr lang="cs-CZ" sz="1600" b="0" i="0" u="none" strike="noStrike" dirty="0" err="1">
                          <a:effectLst/>
                          <a:latin typeface="Arial"/>
                        </a:rPr>
                        <a:t>Pré</a:t>
                      </a:r>
                      <a:r>
                        <a:rPr lang="cs-CZ" sz="1600" b="0" i="0" u="none" strike="noStrike" dirty="0">
                          <a:effectLst/>
                          <a:latin typeface="Arial"/>
                        </a:rPr>
                        <a:t>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12888" y="1143000"/>
            <a:ext cx="8847667" cy="1453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8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Proposta</a:t>
            </a:r>
            <a:r>
              <a:rPr lang="en-US" dirty="0"/>
              <a:t> de </a:t>
            </a:r>
            <a:r>
              <a:rPr lang="en-US" dirty="0" err="1"/>
              <a:t>Priorização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90888"/>
              </p:ext>
            </p:extLst>
          </p:nvPr>
        </p:nvGraphicFramePr>
        <p:xfrm>
          <a:off x="251379" y="137325"/>
          <a:ext cx="8596287" cy="4626339"/>
        </p:xfrm>
        <a:graphic>
          <a:graphicData uri="http://schemas.openxmlformats.org/drawingml/2006/table">
            <a:tbl>
              <a:tblPr/>
              <a:tblGrid>
                <a:gridCol w="467580"/>
                <a:gridCol w="4693789"/>
                <a:gridCol w="413629"/>
                <a:gridCol w="413629"/>
                <a:gridCol w="413629"/>
                <a:gridCol w="413629"/>
                <a:gridCol w="1780402"/>
              </a:tblGrid>
              <a:tr h="1106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Gestão de e-Praças (</a:t>
                      </a:r>
                      <a:r>
                        <a:rPr lang="pt-BR" sz="1600" b="0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CEUs</a:t>
                      </a:r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effectLst/>
                          <a:latin typeface="Arial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Implementação Mapas Culturais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Consulta Pública DDI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BI </a:t>
                      </a:r>
                      <a:r>
                        <a:rPr lang="en-US" sz="1600" b="0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ValeCultura</a:t>
                      </a:r>
                      <a:endParaRPr lang="en-US" sz="16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Migração do Registro Aberto da Cultura RAC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Gestão de Kits Bibliotecas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Migração da Intranet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Sistema para Gestão de Contratos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Gestão de Transporte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2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rgbClr val="FF6600"/>
                </a:solidFill>
                <a:latin typeface="Corbel"/>
                <a:ea typeface="+mj-ea"/>
                <a:cs typeface="+mj-cs"/>
              </a:rPr>
              <a:t>Pauta</a:t>
            </a:r>
            <a:endParaRPr lang="en-US" sz="3200" b="1" dirty="0" smtClean="0">
              <a:solidFill>
                <a:srgbClr val="FF6600"/>
              </a:solidFill>
              <a:latin typeface="Corbel"/>
              <a:ea typeface="+mj-ea"/>
              <a:cs typeface="+mj-cs"/>
            </a:endParaRPr>
          </a:p>
          <a:p>
            <a:r>
              <a:rPr lang="en-US" dirty="0" err="1"/>
              <a:t>Informes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CGTI</a:t>
            </a:r>
          </a:p>
          <a:p>
            <a:r>
              <a:rPr lang="en-US" dirty="0" err="1"/>
              <a:t>Aprovação</a:t>
            </a:r>
            <a:r>
              <a:rPr lang="en-US" dirty="0"/>
              <a:t> do PDTI</a:t>
            </a:r>
          </a:p>
          <a:p>
            <a:r>
              <a:rPr lang="en-US" dirty="0" err="1"/>
              <a:t>Priorização</a:t>
            </a:r>
            <a:r>
              <a:rPr lang="en-US" dirty="0"/>
              <a:t> do </a:t>
            </a:r>
            <a:r>
              <a:rPr lang="en-US" dirty="0" err="1"/>
              <a:t>Portfólio</a:t>
            </a:r>
            <a:r>
              <a:rPr lang="en-US" dirty="0"/>
              <a:t> de TI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93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Proposta</a:t>
            </a:r>
            <a:r>
              <a:rPr lang="en-US" dirty="0"/>
              <a:t> de </a:t>
            </a:r>
            <a:r>
              <a:rPr lang="en-US" dirty="0" err="1"/>
              <a:t>Priorização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38438"/>
              </p:ext>
            </p:extLst>
          </p:nvPr>
        </p:nvGraphicFramePr>
        <p:xfrm>
          <a:off x="251379" y="137325"/>
          <a:ext cx="8596287" cy="2832455"/>
        </p:xfrm>
        <a:graphic>
          <a:graphicData uri="http://schemas.openxmlformats.org/drawingml/2006/table">
            <a:tbl>
              <a:tblPr/>
              <a:tblGrid>
                <a:gridCol w="467580"/>
                <a:gridCol w="4693789"/>
                <a:gridCol w="413629"/>
                <a:gridCol w="413629"/>
                <a:gridCol w="413629"/>
                <a:gridCol w="413629"/>
                <a:gridCol w="1780402"/>
              </a:tblGrid>
              <a:tr h="11060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3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Sistema de Ponto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Sistema de </a:t>
                      </a:r>
                      <a:r>
                        <a:rPr lang="es-ES_tradnl" sz="1600" b="0" i="0" u="none" strike="noStrike" dirty="0" err="1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Portaria</a:t>
                      </a:r>
                      <a:endParaRPr lang="es-ES_tradnl" sz="1600" b="0" i="0" u="none" strike="noStrike" dirty="0">
                        <a:solidFill>
                          <a:srgbClr val="BFBFB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Gestão da DRI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cs-CZ" sz="1600" b="0" i="0" u="none" strike="noStrike" dirty="0" err="1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Pré</a:t>
                      </a:r>
                      <a:r>
                        <a:rPr lang="cs-CZ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Mapa SNB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0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Infraestrutura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36605"/>
              </p:ext>
            </p:extLst>
          </p:nvPr>
        </p:nvGraphicFramePr>
        <p:xfrm>
          <a:off x="266524" y="-2790"/>
          <a:ext cx="8616080" cy="4813749"/>
        </p:xfrm>
        <a:graphic>
          <a:graphicData uri="http://schemas.openxmlformats.org/drawingml/2006/table">
            <a:tbl>
              <a:tblPr/>
              <a:tblGrid>
                <a:gridCol w="468657"/>
                <a:gridCol w="4704597"/>
                <a:gridCol w="414581"/>
                <a:gridCol w="414581"/>
                <a:gridCol w="414581"/>
                <a:gridCol w="414581"/>
                <a:gridCol w="1784502"/>
              </a:tblGrid>
              <a:tr h="11085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4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Evolução da solução de monitoramento de ativos e serviços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Distribuição dos novos Computadores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Melhoria da rede de internet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Doação de Equipamentos desativados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Melhoramento da rede VOIP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effectLst/>
                          <a:latin typeface="Arial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Melhoria dos processos de segurança da 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Melhoria do suporte de usuário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Instalação do WIFi das Salas de Reunião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Replicação de storages Off-Site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5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Infraestrutura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r>
              <a:rPr lang="en-US" dirty="0" smtClean="0"/>
              <a:t> de </a:t>
            </a:r>
            <a:r>
              <a:rPr lang="en-US" dirty="0" err="1" smtClean="0"/>
              <a:t>Priorização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85399"/>
              </p:ext>
            </p:extLst>
          </p:nvPr>
        </p:nvGraphicFramePr>
        <p:xfrm>
          <a:off x="266524" y="-2790"/>
          <a:ext cx="8616080" cy="4813749"/>
        </p:xfrm>
        <a:graphic>
          <a:graphicData uri="http://schemas.openxmlformats.org/drawingml/2006/table">
            <a:tbl>
              <a:tblPr/>
              <a:tblGrid>
                <a:gridCol w="468657"/>
                <a:gridCol w="4704597"/>
                <a:gridCol w="414581"/>
                <a:gridCol w="414581"/>
                <a:gridCol w="414581"/>
                <a:gridCol w="414581"/>
                <a:gridCol w="1784502"/>
              </a:tblGrid>
              <a:tr h="11085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effectLst/>
                          <a:latin typeface="Arial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effectLst/>
                          <a:latin typeface="Arial"/>
                        </a:rPr>
                        <a:t>Impacto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effectLst/>
                          <a:latin typeface="Arial"/>
                        </a:rPr>
                        <a:t>Urgência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effectLst/>
                          <a:latin typeface="Arial"/>
                        </a:rPr>
                        <a:t>Abrangência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effectLst/>
                          <a:latin typeface="Arial"/>
                        </a:rPr>
                        <a:t>Alinham. PE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effectLst/>
                          <a:latin typeface="Arial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4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Evolução da solução de monitoramento de ativos e serviços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Distribuição dos novos Computadores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Melhoria da rede de internet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Doação de Equipamentos desativados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Melhoramento da rede VOIP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1. </a:t>
                      </a:r>
                      <a:r>
                        <a:rPr lang="cs-CZ" sz="1600" b="0" i="0" u="none" strike="noStrike" dirty="0" err="1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Pré</a:t>
                      </a:r>
                      <a:r>
                        <a:rPr lang="cs-CZ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Melhoria dos processos de segurança da 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Melhoria do suporte de usuário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Instalação do </a:t>
                      </a:r>
                      <a:r>
                        <a:rPr lang="pt-BR" sz="1600" b="0" i="0" u="none" strike="noStrike" dirty="0" err="1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WIFi</a:t>
                      </a:r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 das Salas de Reunião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Replicação de storages Off-Site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1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92637494"/>
              </p:ext>
            </p:extLst>
          </p:nvPr>
        </p:nvGraphicFramePr>
        <p:xfrm>
          <a:off x="127000" y="1397000"/>
          <a:ext cx="9017000" cy="498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16112" y="649111"/>
            <a:ext cx="55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/>
              <a:t>Próximas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Reuniões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548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Obrigado!</a:t>
            </a:r>
            <a:endParaRPr lang="en-US" dirty="0"/>
          </a:p>
        </p:txBody>
      </p:sp>
      <p:pic>
        <p:nvPicPr>
          <p:cNvPr id="5" name="Picture Placeholder 4" descr="img1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8" b="1038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 smtClean="0"/>
              <a:t>diego.aguilera@cultura.gov.br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98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6115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NOVO ATENDETI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a </a:t>
            </a:r>
            <a:r>
              <a:rPr lang="en-US" dirty="0" err="1" smtClean="0"/>
              <a:t>cultura</a:t>
            </a:r>
            <a:r>
              <a:rPr lang="en-US" dirty="0" smtClean="0"/>
              <a:t> de </a:t>
            </a:r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lang="en-US" dirty="0" err="1" smtClean="0"/>
              <a:t>chamados</a:t>
            </a:r>
            <a:r>
              <a:rPr lang="en-US" dirty="0" smtClean="0"/>
              <a:t> </a:t>
            </a:r>
            <a:r>
              <a:rPr lang="en-US" dirty="0" err="1" smtClean="0"/>
              <a:t>atendeti.cultura.gov.br</a:t>
            </a:r>
            <a:endParaRPr lang="en-US" dirty="0" smtClean="0"/>
          </a:p>
          <a:p>
            <a:r>
              <a:rPr lang="en-US" dirty="0" smtClean="0"/>
              <a:t>TREINAMENTO SEI</a:t>
            </a:r>
          </a:p>
          <a:p>
            <a:pPr lvl="1"/>
            <a:r>
              <a:rPr lang="en-US" dirty="0" err="1" smtClean="0"/>
              <a:t>Multiplicadores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áreas</a:t>
            </a:r>
            <a:endParaRPr lang="en-US" dirty="0" smtClean="0"/>
          </a:p>
          <a:p>
            <a:r>
              <a:rPr lang="en-US" dirty="0" smtClean="0"/>
              <a:t>NOVO WEBMAIL</a:t>
            </a:r>
          </a:p>
          <a:p>
            <a:pPr lvl="1"/>
            <a:r>
              <a:rPr lang="en-US" dirty="0" err="1" smtClean="0"/>
              <a:t>Apresentação</a:t>
            </a:r>
            <a:r>
              <a:rPr lang="en-US" dirty="0" smtClean="0"/>
              <a:t> e </a:t>
            </a:r>
            <a:r>
              <a:rPr lang="en-US" dirty="0" err="1" smtClean="0"/>
              <a:t>capacitação</a:t>
            </a:r>
            <a:endParaRPr lang="en-US" dirty="0" smtClean="0"/>
          </a:p>
          <a:p>
            <a:pPr lvl="1"/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endParaRPr lang="en-US" dirty="0"/>
          </a:p>
          <a:p>
            <a:r>
              <a:rPr lang="en-US" dirty="0" smtClean="0"/>
              <a:t>WIFI LIVRE</a:t>
            </a:r>
          </a:p>
          <a:p>
            <a:pPr lvl="1"/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cadastro</a:t>
            </a:r>
            <a:endParaRPr lang="en-US" dirty="0" smtClean="0"/>
          </a:p>
          <a:p>
            <a:r>
              <a:rPr lang="en-US" dirty="0" smtClean="0"/>
              <a:t>COMPUTADORES NOVOS</a:t>
            </a:r>
          </a:p>
          <a:p>
            <a:pPr lvl="1"/>
            <a:r>
              <a:rPr lang="en-US" dirty="0" smtClean="0"/>
              <a:t>Plano de </a:t>
            </a:r>
            <a:r>
              <a:rPr lang="en-US" dirty="0" err="1" smtClean="0"/>
              <a:t>distribuição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e-mail</a:t>
            </a:r>
          </a:p>
          <a:p>
            <a:pPr lvl="1"/>
            <a:r>
              <a:rPr lang="en-US" dirty="0" err="1" smtClean="0"/>
              <a:t>Substituir</a:t>
            </a:r>
            <a:r>
              <a:rPr lang="en-US" dirty="0" smtClean="0"/>
              <a:t> as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antigas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51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PDTI 2015 - 17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 </a:t>
            </a:r>
            <a:r>
              <a:rPr lang="en-US" sz="1800" dirty="0" err="1" smtClean="0"/>
              <a:t>Ministério</a:t>
            </a:r>
            <a:r>
              <a:rPr lang="en-US" sz="1800" dirty="0" smtClean="0"/>
              <a:t> da </a:t>
            </a:r>
            <a:r>
              <a:rPr lang="en-US" sz="1800" dirty="0" err="1" smtClean="0"/>
              <a:t>Cultura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um novo </a:t>
            </a:r>
            <a:r>
              <a:rPr lang="en-US" sz="1800" dirty="0" err="1" smtClean="0"/>
              <a:t>patamar</a:t>
            </a:r>
            <a:r>
              <a:rPr lang="en-US" sz="1800" dirty="0" smtClean="0"/>
              <a:t> </a:t>
            </a:r>
            <a:r>
              <a:rPr lang="en-US" sz="1800" dirty="0" err="1" smtClean="0"/>
              <a:t>tecnológico</a:t>
            </a:r>
            <a:endParaRPr lang="en-US" sz="1800" dirty="0"/>
          </a:p>
        </p:txBody>
      </p:sp>
      <p:pic>
        <p:nvPicPr>
          <p:cNvPr id="9" name="Picture Placeholder 8" descr="star-trek-enterprise-how-much-cost-1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4" b="10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7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PDTI 2015-17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Estratégia</a:t>
            </a:r>
            <a:endParaRPr lang="en-US" dirty="0" smtClean="0"/>
          </a:p>
          <a:p>
            <a:pPr lvl="1"/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Digitais</a:t>
            </a:r>
            <a:endParaRPr lang="en-US" dirty="0"/>
          </a:p>
          <a:p>
            <a:pPr lvl="1"/>
            <a:r>
              <a:rPr lang="en-US" dirty="0" smtClean="0"/>
              <a:t>12 </a:t>
            </a:r>
            <a:r>
              <a:rPr lang="en-US" dirty="0" err="1" smtClean="0"/>
              <a:t>Metas</a:t>
            </a:r>
            <a:r>
              <a:rPr lang="en-US" dirty="0" smtClean="0"/>
              <a:t> </a:t>
            </a:r>
            <a:r>
              <a:rPr lang="en-US" dirty="0" err="1" smtClean="0"/>
              <a:t>elencadas</a:t>
            </a:r>
            <a:endParaRPr lang="en-US" dirty="0" smtClean="0"/>
          </a:p>
          <a:p>
            <a:r>
              <a:rPr lang="en-US" dirty="0"/>
              <a:t>+ de 180 </a:t>
            </a:r>
            <a:r>
              <a:rPr lang="en-US" dirty="0" err="1"/>
              <a:t>necessidades</a:t>
            </a:r>
            <a:r>
              <a:rPr lang="en-US" dirty="0"/>
              <a:t> </a:t>
            </a:r>
            <a:r>
              <a:rPr lang="en-US" dirty="0" err="1" smtClean="0"/>
              <a:t>mapeadas</a:t>
            </a:r>
            <a:endParaRPr lang="en-US" dirty="0" smtClean="0"/>
          </a:p>
          <a:p>
            <a:pPr lvl="1"/>
            <a:r>
              <a:rPr lang="en-US" dirty="0" smtClean="0"/>
              <a:t>Grande </a:t>
            </a:r>
            <a:r>
              <a:rPr lang="en-US" dirty="0" err="1" smtClean="0"/>
              <a:t>demanda</a:t>
            </a:r>
            <a:r>
              <a:rPr lang="en-US" dirty="0" smtClean="0"/>
              <a:t> </a:t>
            </a:r>
            <a:r>
              <a:rPr lang="en-US" dirty="0" err="1" smtClean="0"/>
              <a:t>represada</a:t>
            </a:r>
            <a:endParaRPr lang="en-US" dirty="0"/>
          </a:p>
          <a:p>
            <a:r>
              <a:rPr lang="en-US" dirty="0" err="1"/>
              <a:t>Alteração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smtClean="0"/>
              <a:t>CGTIC</a:t>
            </a:r>
          </a:p>
          <a:p>
            <a:pPr lvl="1"/>
            <a:r>
              <a:rPr lang="en-US" dirty="0" err="1" smtClean="0"/>
              <a:t>Tecnologias</a:t>
            </a:r>
            <a:r>
              <a:rPr lang="en-US" dirty="0" smtClean="0"/>
              <a:t> da </a:t>
            </a:r>
            <a:r>
              <a:rPr lang="en-US" dirty="0" err="1" smtClean="0"/>
              <a:t>Informação</a:t>
            </a:r>
            <a:r>
              <a:rPr lang="en-US" dirty="0" smtClean="0"/>
              <a:t> e </a:t>
            </a:r>
            <a:r>
              <a:rPr lang="en-US" dirty="0" err="1" smtClean="0"/>
              <a:t>Comunicação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9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PDTI 2015-17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Ampliação</a:t>
            </a:r>
            <a:r>
              <a:rPr lang="en-US" dirty="0" smtClean="0"/>
              <a:t> da </a:t>
            </a:r>
            <a:r>
              <a:rPr lang="en-US" dirty="0" err="1" smtClean="0"/>
              <a:t>Equipe</a:t>
            </a:r>
            <a:endParaRPr lang="en-US" dirty="0" smtClean="0"/>
          </a:p>
          <a:p>
            <a:pPr lvl="1"/>
            <a:r>
              <a:rPr lang="en-US" dirty="0" smtClean="0"/>
              <a:t>18 -&gt; 20 / 20 -&gt;24</a:t>
            </a:r>
          </a:p>
          <a:p>
            <a:pPr lvl="1"/>
            <a:r>
              <a:rPr lang="en-US" dirty="0" err="1" smtClean="0"/>
              <a:t>Concurso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Temporários</a:t>
            </a:r>
            <a:r>
              <a:rPr lang="en-US" dirty="0"/>
              <a:t> de </a:t>
            </a:r>
            <a:r>
              <a:rPr lang="en-US" dirty="0" smtClean="0"/>
              <a:t>TI -&gt; 40</a:t>
            </a:r>
            <a:endParaRPr lang="en-US" dirty="0"/>
          </a:p>
          <a:p>
            <a:r>
              <a:rPr lang="en-US" dirty="0" err="1"/>
              <a:t>Portfólio</a:t>
            </a:r>
            <a:r>
              <a:rPr lang="en-US" dirty="0"/>
              <a:t> com 60 </a:t>
            </a:r>
            <a:r>
              <a:rPr lang="en-US" dirty="0" err="1" smtClean="0"/>
              <a:t>projetos</a:t>
            </a:r>
            <a:endParaRPr lang="en-US" dirty="0" smtClean="0"/>
          </a:p>
          <a:p>
            <a:pPr lvl="1"/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identificados</a:t>
            </a:r>
            <a:endParaRPr lang="en-US" dirty="0" smtClean="0"/>
          </a:p>
          <a:p>
            <a:r>
              <a:rPr lang="en-US" dirty="0" err="1" smtClean="0"/>
              <a:t>Integração</a:t>
            </a:r>
            <a:r>
              <a:rPr lang="en-US" dirty="0" smtClean="0"/>
              <a:t> com a </a:t>
            </a:r>
            <a:r>
              <a:rPr lang="en-US" dirty="0" err="1" smtClean="0"/>
              <a:t>Estratégia</a:t>
            </a:r>
            <a:r>
              <a:rPr lang="en-US" dirty="0" smtClean="0"/>
              <a:t> de </a:t>
            </a:r>
            <a:r>
              <a:rPr lang="en-US" dirty="0" err="1" smtClean="0"/>
              <a:t>Governança</a:t>
            </a:r>
            <a:r>
              <a:rPr lang="en-US" dirty="0" smtClean="0"/>
              <a:t> Digital</a:t>
            </a:r>
          </a:p>
          <a:p>
            <a:pPr lvl="1"/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satisfação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lvl="1"/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cidadão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5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PDTI 2015-17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Dúvidas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polegarparacimaeparabaix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2586566"/>
            <a:ext cx="41402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1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Portfólio</a:t>
            </a:r>
            <a:r>
              <a:rPr lang="en-US" dirty="0" smtClean="0"/>
              <a:t> de </a:t>
            </a:r>
            <a:r>
              <a:rPr lang="en-US" dirty="0" err="1" smtClean="0"/>
              <a:t>Projetos</a:t>
            </a:r>
            <a:r>
              <a:rPr lang="en-US" dirty="0" smtClean="0"/>
              <a:t> de TI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Prioridades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o 2º </a:t>
            </a:r>
            <a:r>
              <a:rPr lang="en-US" sz="2000" dirty="0" err="1" smtClean="0"/>
              <a:t>Semestre</a:t>
            </a:r>
            <a:r>
              <a:rPr lang="en-US" sz="2000" dirty="0" smtClean="0"/>
              <a:t> de 2015</a:t>
            </a:r>
            <a:endParaRPr lang="en-US" sz="2000" dirty="0"/>
          </a:p>
        </p:txBody>
      </p:sp>
      <p:pic>
        <p:nvPicPr>
          <p:cNvPr id="3" name="Picture Placeholder 2" descr="tesla_patent_381968.gif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4" t="23421" r="-8378"/>
          <a:stretch/>
        </p:blipFill>
        <p:spPr>
          <a:xfrm>
            <a:off x="284163" y="457200"/>
            <a:ext cx="8577262" cy="3822700"/>
          </a:xfrm>
        </p:spPr>
      </p:pic>
    </p:spTree>
    <p:extLst>
      <p:ext uri="{BB962C8B-B14F-4D97-AF65-F5344CB8AC3E}">
        <p14:creationId xmlns:p14="http://schemas.microsoft.com/office/powerpoint/2010/main" val="315147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386511"/>
              </p:ext>
            </p:extLst>
          </p:nvPr>
        </p:nvGraphicFramePr>
        <p:xfrm>
          <a:off x="467609" y="2213736"/>
          <a:ext cx="5783614" cy="35125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8280"/>
                <a:gridCol w="2229556"/>
                <a:gridCol w="1495778"/>
              </a:tblGrid>
              <a:tr h="547155">
                <a:tc>
                  <a:txBody>
                    <a:bodyPr/>
                    <a:lstStyle/>
                    <a:p>
                      <a:r>
                        <a:rPr lang="en-US" dirty="0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Execução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Capacidade</a:t>
                      </a:r>
                      <a:endParaRPr lang="en-US" dirty="0"/>
                    </a:p>
                  </a:txBody>
                  <a:tcPr/>
                </a:tc>
              </a:tr>
              <a:tr h="38418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Governança</a:t>
                      </a:r>
                      <a:r>
                        <a:rPr lang="en-US" dirty="0" smtClean="0"/>
                        <a:t> (4)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Interna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603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Aquisições</a:t>
                      </a:r>
                      <a:r>
                        <a:rPr lang="en-US" dirty="0" smtClean="0"/>
                        <a:t> (3)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Interna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6703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Desenvolvimento</a:t>
                      </a:r>
                      <a:r>
                        <a:rPr lang="en-US" dirty="0" smtClean="0"/>
                        <a:t> (10)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Interno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0100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*UFABC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*UFPR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13270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*UFG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590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Infraestrutura</a:t>
                      </a:r>
                      <a:r>
                        <a:rPr lang="en-US" dirty="0" smtClean="0"/>
                        <a:t> (5)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17029" y="2088445"/>
            <a:ext cx="24412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Capacidade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Execução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Simultânea</a:t>
            </a:r>
            <a:endParaRPr lang="en-US" sz="24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Atual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15</a:t>
            </a:r>
            <a:endParaRPr lang="en-US" sz="2000" b="1" dirty="0" smtClean="0"/>
          </a:p>
          <a:p>
            <a:pPr algn="ctr"/>
            <a:r>
              <a:rPr lang="en-US" sz="3200" b="1" dirty="0" err="1" smtClean="0">
                <a:solidFill>
                  <a:schemeClr val="accent5"/>
                </a:solidFill>
              </a:rPr>
              <a:t>Futura</a:t>
            </a:r>
            <a:endParaRPr lang="en-US" sz="3200" b="1" dirty="0">
              <a:solidFill>
                <a:schemeClr val="accent5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22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706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380</TotalTime>
  <Words>1726</Words>
  <Application>Microsoft Macintosh PowerPoint</Application>
  <PresentationFormat>Apresentação na tela (4:3)</PresentationFormat>
  <Paragraphs>882</Paragraphs>
  <Slides>24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Calibri</vt:lpstr>
      <vt:lpstr>Corbel</vt:lpstr>
      <vt:lpstr>Wingdings</vt:lpstr>
      <vt:lpstr>Arial</vt:lpstr>
      <vt:lpstr>Spectrum</vt:lpstr>
      <vt:lpstr>\\localhost\Users\diegoaguilera\ownCloud\CULTURA\ADMINISTRATIVO\COMITE DE TI\1a Reunião\Macintosh HD:Users:diegoaguilera:ownCloud:CULTURA:NORMATIVOS:MinutaPDTIMinc_2015_v1.doc!OLE_LINK1</vt:lpstr>
      <vt:lpstr>1ª Reunião do Comitê Executivo de TI</vt:lpstr>
      <vt:lpstr>Apresentação do PowerPoint</vt:lpstr>
      <vt:lpstr>INFORMES</vt:lpstr>
      <vt:lpstr>PDTI 2015 - 17</vt:lpstr>
      <vt:lpstr>PDTI 2015-17</vt:lpstr>
      <vt:lpstr>PDTI 2015-17</vt:lpstr>
      <vt:lpstr>PDTI 2015-17</vt:lpstr>
      <vt:lpstr>Portfólio de Projetos de TI</vt:lpstr>
      <vt:lpstr>Capacidade de Execução</vt:lpstr>
      <vt:lpstr>Método de Priorização</vt:lpstr>
      <vt:lpstr>Governança</vt:lpstr>
      <vt:lpstr>Governança</vt:lpstr>
      <vt:lpstr>Aquisições</vt:lpstr>
      <vt:lpstr>Aquisições</vt:lpstr>
      <vt:lpstr>Sistemas</vt:lpstr>
      <vt:lpstr>Sistemas</vt:lpstr>
      <vt:lpstr>Sistemas</vt:lpstr>
      <vt:lpstr>Sistemas</vt:lpstr>
      <vt:lpstr>Sistemas</vt:lpstr>
      <vt:lpstr>Sistemas</vt:lpstr>
      <vt:lpstr>Infraestrutura</vt:lpstr>
      <vt:lpstr>Infraestrutura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1ª Reunião do Comitê Executivo de TI</dc:title>
  <dc:creator>Diego .</dc:creator>
  <cp:lastModifiedBy>Usuário do Microsoft Office</cp:lastModifiedBy>
  <cp:revision>30</cp:revision>
  <dcterms:created xsi:type="dcterms:W3CDTF">2015-08-19T00:43:38Z</dcterms:created>
  <dcterms:modified xsi:type="dcterms:W3CDTF">2015-10-28T01:48:39Z</dcterms:modified>
</cp:coreProperties>
</file>