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3" r:id="rId8"/>
    <p:sldId id="260" r:id="rId9"/>
    <p:sldId id="261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04447870975\AppData\Local\Microsoft\PORTFOLIO\Auditoria%20dos%20Pontos%20de%20Controle%20da%20CGU" TargetMode="External"/><Relationship Id="rId2" Type="http://schemas.openxmlformats.org/officeDocument/2006/relationships/hyperlink" Target="file:///C:\Users\04447870975\AppData\Local\Microsoft\PORTFOLIO\PEN%20SEI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C:\Users\04447870975\AppData\Local\Microsoft\PORTFOLIO\Revis&#227;o%20da%20Pol&#237;tica%20de%20Seguran&#231;a%20(POSIC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04447870975\AppData\Local\Microsoft\PORTFOLIO\Auditoria%20dos%20Pontos%20de%20Controle%20da%20CGU" TargetMode="External"/><Relationship Id="rId2" Type="http://schemas.openxmlformats.org/officeDocument/2006/relationships/hyperlink" Target="file:///C:\Users\04447870975\AppData\Local\Microsoft\PORTFOLIO\PEN%20SEI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C:\Users\04447870975\AppData\Local\Microsoft\PORTFOLIO\Revis&#227;o%20da%20Pol&#237;tica%20de%20Seguran&#231;a%20(POSIC)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04447870975\AppData\Local\Microsoft\PORTFOLIO\Amplia&#231;&#227;o%20do%20Parque%20de%20Servidores" TargetMode="External"/><Relationship Id="rId3" Type="http://schemas.openxmlformats.org/officeDocument/2006/relationships/hyperlink" Target="file:///C:\Users\04447870975\AppData\Local\Microsoft\PORTFOLIO\Aquisi&#231;&#227;o%20de%20Licen&#231;as%20Microsoft" TargetMode="External"/><Relationship Id="rId7" Type="http://schemas.openxmlformats.org/officeDocument/2006/relationships/hyperlink" Target="file:///C:\Users\04447870975\AppData\Local\Microsoft\PORTFOLIO\Servi&#231;o%20de%20Digitaliza&#231;&#227;o%20de%20DOcumentos" TargetMode="External"/><Relationship Id="rId2" Type="http://schemas.openxmlformats.org/officeDocument/2006/relationships/hyperlink" Target="file:///C:\Users\04447870975\AppData\Local\Microsoft\PORTFOLIO\Aquisi&#231;&#227;o%20de%20Licen&#231;as%20Zim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Users\04447870975\AppData\Local\Microsoft\PORTFOLIO\Aquisi&#231;&#227;o%20de%20Links%20Telebras" TargetMode="External"/><Relationship Id="rId5" Type="http://schemas.openxmlformats.org/officeDocument/2006/relationships/hyperlink" Target="file:///C:\Users\04447870975\AppData\Local\Microsoft\PORTFOLIO\Tokens%20de%20Assinatura%20Digital" TargetMode="External"/><Relationship Id="rId4" Type="http://schemas.openxmlformats.org/officeDocument/2006/relationships/hyperlink" Target="file:///C:\Users\04447870975\AppData\Local\Microsoft\PORTFOLIO\Aquisi&#231;&#227;o%20de%20Suporte%20para%20a%20Sala%20Cofre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04447870975\AppData\Local\Microsoft\PORTFOLIO\Amplia&#231;&#227;o%20do%20Parque%20de%20Servidores" TargetMode="External"/><Relationship Id="rId3" Type="http://schemas.openxmlformats.org/officeDocument/2006/relationships/hyperlink" Target="file:///C:\Users\04447870975\AppData\Local\Microsoft\PORTFOLIO\Aquisi&#231;&#227;o%20de%20Licen&#231;as%20Microsoft" TargetMode="External"/><Relationship Id="rId7" Type="http://schemas.openxmlformats.org/officeDocument/2006/relationships/hyperlink" Target="file:///C:\Users\04447870975\AppData\Local\Microsoft\PORTFOLIO\Servi&#231;o%20de%20Digitaliza&#231;&#227;o%20de%20DOcumentos" TargetMode="External"/><Relationship Id="rId2" Type="http://schemas.openxmlformats.org/officeDocument/2006/relationships/hyperlink" Target="file:///C:\Users\04447870975\AppData\Local\Microsoft\PORTFOLIO\Aquisi&#231;&#227;o%20de%20Licen&#231;as%20Zim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Users\04447870975\AppData\Local\Microsoft\PORTFOLIO\Aquisi&#231;&#227;o%20de%20Links%20Telebras" TargetMode="External"/><Relationship Id="rId5" Type="http://schemas.openxmlformats.org/officeDocument/2006/relationships/hyperlink" Target="file:///C:\Users\04447870975\AppData\Local\Microsoft\PORTFOLIO\Tokens%20de%20Assinatura%20Digital" TargetMode="External"/><Relationship Id="rId4" Type="http://schemas.openxmlformats.org/officeDocument/2006/relationships/hyperlink" Target="file:///C:\Users\04447870975\AppData\Local\Microsoft\PORTFOLIO\Aquisi&#231;&#227;o%20de%20Suporte%20para%20a%20Sala%20Cofre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04447870975\AppData\Local\Microsoft\PORTFOLIO\SALIC%20FRONT%20END%20(Hotsite)" TargetMode="External"/><Relationship Id="rId3" Type="http://schemas.openxmlformats.org/officeDocument/2006/relationships/hyperlink" Target="file:///C:\Users\04447870975\AppData\Local\Microsoft\PORTFOLIO\Gest&#227;o%20de%20Recursos%20Governamentais" TargetMode="External"/><Relationship Id="rId7" Type="http://schemas.openxmlformats.org/officeDocument/2006/relationships/hyperlink" Target="file:///C:\Users\04447870975\AppData\Local\Microsoft\PORTFOLIO\SALIC%20Aplicativo" TargetMode="External"/><Relationship Id="rId2" Type="http://schemas.openxmlformats.org/officeDocument/2006/relationships/hyperlink" Target="file:///C:\Users\04447870975\AppData\Local\Microsoft\PORTFOLIO\SALIC%20BACKLO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Users\04447870975\AppData\Local\Microsoft\PORTFOLIO\Gest&#227;o%20de%20e-Pra&#231;as%20(CEUs)%20(E-Pra&#231;a)" TargetMode="External"/><Relationship Id="rId5" Type="http://schemas.openxmlformats.org/officeDocument/2006/relationships/hyperlink" Target="file:///C:\Users\04447870975\AppData\Local\Microsoft\PORTFOLIO\SALIC%20BR" TargetMode="External"/><Relationship Id="rId10" Type="http://schemas.openxmlformats.org/officeDocument/2006/relationships/hyperlink" Target="file:///C:\Users\04447870975\AppData\PORTFOLIO\Plano%20de%20Dados%20Abertos" TargetMode="External"/><Relationship Id="rId4" Type="http://schemas.openxmlformats.org/officeDocument/2006/relationships/hyperlink" Target="file:///C:\Users\04447870975\AppData\Local\Microsoft\PORTFOLIO\Certifica&#231;&#227;o%20Cultura%20Viva" TargetMode="External"/><Relationship Id="rId9" Type="http://schemas.openxmlformats.org/officeDocument/2006/relationships/hyperlink" Target="file:///C:\Users\04447870975\AppData\Local\Microsoft\PORTFOLIO\Invent&#225;rio%20do%20Parque%20de%20Desktops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04447870975\AppData\Local\Microsoft\PORTFOLIO\SALIC%20FRONT%20END%20(Hotsite)" TargetMode="External"/><Relationship Id="rId3" Type="http://schemas.openxmlformats.org/officeDocument/2006/relationships/hyperlink" Target="file:///C:\Users\04447870975\AppData\Local\Microsoft\PORTFOLIO\Gest&#227;o%20de%20Recursos%20Governamentais" TargetMode="External"/><Relationship Id="rId7" Type="http://schemas.openxmlformats.org/officeDocument/2006/relationships/hyperlink" Target="file:///C:\Users\04447870975\AppData\Local\Microsoft\PORTFOLIO\SALIC%20Aplicativo" TargetMode="External"/><Relationship Id="rId2" Type="http://schemas.openxmlformats.org/officeDocument/2006/relationships/hyperlink" Target="file:///C:\Users\04447870975\AppData\Local\Microsoft\PORTFOLIO\SALIC%20BACKLO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Users\04447870975\AppData\Local\Microsoft\PORTFOLIO\Gest&#227;o%20de%20e-Pra&#231;as%20(CEUs)%20(E-Pra&#231;a)" TargetMode="External"/><Relationship Id="rId5" Type="http://schemas.openxmlformats.org/officeDocument/2006/relationships/hyperlink" Target="file:///C:\Users\04447870975\AppData\Local\Microsoft\PORTFOLIO\SALIC%20BR" TargetMode="External"/><Relationship Id="rId10" Type="http://schemas.openxmlformats.org/officeDocument/2006/relationships/hyperlink" Target="file:///C:\Users\04447870975\AppData\PORTFOLIO\Plano%20de%20Dados%20Abertos" TargetMode="External"/><Relationship Id="rId4" Type="http://schemas.openxmlformats.org/officeDocument/2006/relationships/hyperlink" Target="file:///C:\Users\04447870975\AppData\Local\Microsoft\PORTFOLIO\Certifica&#231;&#227;o%20Cultura%20Viva" TargetMode="External"/><Relationship Id="rId9" Type="http://schemas.openxmlformats.org/officeDocument/2006/relationships/hyperlink" Target="file:///C:\Users\04447870975\AppData\Local\Microsoft\PORTFOLIO\Invent&#225;rio%20do%20Parque%20de%20Desktop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04447870975\AppData\Local\Microsoft\PORTFOLIO\BI%20Corporativo" TargetMode="External"/><Relationship Id="rId7" Type="http://schemas.openxmlformats.org/officeDocument/2006/relationships/hyperlink" Target="file:///C:\Users\04447870975\AppData\Local\Microsoft\PORTFOLIO\Atualiza&#231;&#227;o%20Sistema%20de%20Colegiados" TargetMode="External"/><Relationship Id="rId2" Type="http://schemas.openxmlformats.org/officeDocument/2006/relationships/hyperlink" Target="file:///C:\Users\04447870975\AppData\Local\Microsoft\PORTFOLIO\Migra&#231;&#227;o%20do%20Portal%20do%20Minc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Users\04447870975\AppData\Local\Microsoft\PORTFOLIO\Aquisi&#231;&#227;o%20de%20Su&#237;te%20Adobe" TargetMode="External"/><Relationship Id="rId5" Type="http://schemas.openxmlformats.org/officeDocument/2006/relationships/hyperlink" Target="file:///C:\Users\04447870975\AppData\Local\Microsoft\PORTFOLIO\Gest&#227;o%20de%20Kits%20Bibliotecas" TargetMode="External"/><Relationship Id="rId4" Type="http://schemas.openxmlformats.org/officeDocument/2006/relationships/hyperlink" Target="file:///C:\Users\04447870975\AppData\PORTFOLIO\Plano%20de%20Dados%20Aberto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04447870975\AppData\Local\Microsoft\PORTFOLIO\BI%20Corporativo" TargetMode="External"/><Relationship Id="rId7" Type="http://schemas.openxmlformats.org/officeDocument/2006/relationships/hyperlink" Target="file:///C:\Users\04447870975\AppData\Local\Microsoft\PORTFOLIO\Atualiza&#231;&#227;o%20Sistema%20de%20Colegiados" TargetMode="External"/><Relationship Id="rId2" Type="http://schemas.openxmlformats.org/officeDocument/2006/relationships/hyperlink" Target="file:///C:\Users\04447870975\AppData\Local\Microsoft\PORTFOLIO\Migra&#231;&#227;o%20do%20Portal%20do%20Minc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Users\04447870975\AppData\Local\Microsoft\PORTFOLIO\Aquisi&#231;&#227;o%20de%20Su&#237;te%20Adobe" TargetMode="External"/><Relationship Id="rId5" Type="http://schemas.openxmlformats.org/officeDocument/2006/relationships/hyperlink" Target="file:///C:\Users\04447870975\AppData\Local\Microsoft\PORTFOLIO\Gest&#227;o%20de%20Kits%20Bibliotecas" TargetMode="External"/><Relationship Id="rId4" Type="http://schemas.openxmlformats.org/officeDocument/2006/relationships/hyperlink" Target="file:///C:\Users\04447870975\AppData\PORTFOLIO\Plano%20de%20Dados%20Aberto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04447870975\AppData\Local\Microsoft\PORTFOLIO\Automa&#231;&#227;o%20da%20Infraestrutura%20Computacional" TargetMode="External"/><Relationship Id="rId3" Type="http://schemas.openxmlformats.org/officeDocument/2006/relationships/hyperlink" Target="file:///C:\Users\04447870975\AppData\Local\Microsoft\PORTFOLIO\Biblioteca%20Demonstrativa%20de%20Bras&#237;lia%20-%20BDMCMS" TargetMode="External"/><Relationship Id="rId7" Type="http://schemas.openxmlformats.org/officeDocument/2006/relationships/hyperlink" Target="file:///C:\Users\04447870975\AppData\Local\Microsoft\PORTFOLIO\Otrs" TargetMode="External"/><Relationship Id="rId2" Type="http://schemas.openxmlformats.org/officeDocument/2006/relationships/hyperlink" Target="file:///C:\Users\04447870975\AppData\Local\Microsoft\PORTFOLIO\Implanta&#231;&#227;o%20Rede%20MPL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Users\04447870975\AppData\Local\Microsoft\PORTFOLIO\Migra&#231;&#227;o%20do%20AD%20para%20Samba" TargetMode="External"/><Relationship Id="rId5" Type="http://schemas.openxmlformats.org/officeDocument/2006/relationships/hyperlink" Target="file:///C:\Users\04447870975\AppData\Local\Microsoft\PORTFOLIO\Distribui&#231;&#227;o%20de%20Novos%20Desktops" TargetMode="External"/><Relationship Id="rId4" Type="http://schemas.openxmlformats.org/officeDocument/2006/relationships/hyperlink" Target="file:///C:\Users\04447870975\AppData\Local\Microsoft\PORTFOLIO\Evolu&#231;&#227;o%20da%20solu&#231;&#227;o%20de%20monitoramento%20de%20ativos%20e%20servi&#231;os" TargetMode="External"/><Relationship Id="rId9" Type="http://schemas.openxmlformats.org/officeDocument/2006/relationships/hyperlink" Target="file:///C:\Users\04447870975\AppData\Local\Microsoft\PORTFOLIO\Implanta&#231;&#227;o%20de%20Rede%20WiFi%20para%20Usu&#225;rios%20Visitante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04447870975\AppData\Local\Microsoft\PORTFOLIO\Automa&#231;&#227;o%20da%20Infraestrutura%20Computacional" TargetMode="External"/><Relationship Id="rId3" Type="http://schemas.openxmlformats.org/officeDocument/2006/relationships/hyperlink" Target="file:///C:\Users\04447870975\AppData\Local\Microsoft\PORTFOLIO\Biblioteca%20Demonstrativa%20de%20Bras&#237;lia%20-%20BDMCMS" TargetMode="External"/><Relationship Id="rId7" Type="http://schemas.openxmlformats.org/officeDocument/2006/relationships/hyperlink" Target="file:///C:\Users\04447870975\AppData\Local\Microsoft\PORTFOLIO\Otrs" TargetMode="External"/><Relationship Id="rId2" Type="http://schemas.openxmlformats.org/officeDocument/2006/relationships/hyperlink" Target="file:///C:\Users\04447870975\AppData\Local\Microsoft\PORTFOLIO\Implanta&#231;&#227;o%20Rede%20MPL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Users\04447870975\AppData\Local\Microsoft\PORTFOLIO\Migra&#231;&#227;o%20do%20AD%20para%20Samba" TargetMode="External"/><Relationship Id="rId5" Type="http://schemas.openxmlformats.org/officeDocument/2006/relationships/hyperlink" Target="file:///C:\Users\04447870975\AppData\Local\Microsoft\PORTFOLIO\Distribui&#231;&#227;o%20de%20Novos%20Desktops" TargetMode="External"/><Relationship Id="rId4" Type="http://schemas.openxmlformats.org/officeDocument/2006/relationships/hyperlink" Target="file:///C:\Users\04447870975\AppData\Local\Microsoft\PORTFOLIO\Evolu&#231;&#227;o%20da%20solu&#231;&#227;o%20de%20monitoramento%20de%20ativos%20e%20servi&#231;os" TargetMode="External"/><Relationship Id="rId9" Type="http://schemas.openxmlformats.org/officeDocument/2006/relationships/hyperlink" Target="file:///C:\Users\04447870975\AppData\Local\Microsoft\PORTFOLIO\Implanta&#231;&#227;o%20de%20Rede%20WiFi%20para%20Usu&#225;rios%20Visitant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04447870975\AppData\Local\Microsoft\PORTFOLIO\Replica&#231;&#227;o%20de%20Storages%20Off-Site" TargetMode="External"/><Relationship Id="rId2" Type="http://schemas.openxmlformats.org/officeDocument/2006/relationships/hyperlink" Target="file:///C:\Users\04447870975\AppData\Local\Microsoft\PORTFOLIO\Melhoramento%20da%20rede%20VOI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3ª Reunião do CETI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35863"/>
          </a:xfrm>
        </p:spPr>
        <p:txBody>
          <a:bodyPr>
            <a:normAutofit/>
          </a:bodyPr>
          <a:lstStyle/>
          <a:p>
            <a:r>
              <a:rPr lang="pt-BR" dirty="0" smtClean="0"/>
              <a:t>Monitoramento do Portfólio de Projetos</a:t>
            </a:r>
          </a:p>
          <a:p>
            <a:r>
              <a:rPr lang="pt-BR" dirty="0" smtClean="0"/>
              <a:t>Revisão 1.2 do PDTI do MinC</a:t>
            </a:r>
          </a:p>
          <a:p>
            <a:r>
              <a:rPr lang="pt-BR" sz="1600" dirty="0" smtClean="0"/>
              <a:t>Período 2015-16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19175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/>
              <a:t>Portfólio de Projetos de TI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r>
              <a:rPr lang="pt-BR" dirty="0" smtClean="0"/>
              <a:t>Monitoramento do Portfólio de Projetos de TI e priorização dos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085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 smtClean="0"/>
              <a:t>Capacidade de Execução</a:t>
            </a:r>
            <a:endParaRPr lang="pt-BR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01895389"/>
              </p:ext>
            </p:extLst>
          </p:nvPr>
        </p:nvGraphicFramePr>
        <p:xfrm>
          <a:off x="1073151" y="2559256"/>
          <a:ext cx="10504957" cy="398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431"/>
                <a:gridCol w="1444756"/>
                <a:gridCol w="1261876"/>
                <a:gridCol w="1627635"/>
                <a:gridCol w="1831112"/>
                <a:gridCol w="1820147"/>
              </a:tblGrid>
              <a:tr h="6212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Execução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Capac.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Concluídos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Vagas</a:t>
                      </a:r>
                      <a:endParaRPr lang="en-US" dirty="0"/>
                    </a:p>
                  </a:txBody>
                  <a:tcPr anchor="ctr"/>
                </a:tc>
              </a:tr>
              <a:tr h="43623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Governança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Interno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53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532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Aquisições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Interno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439104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Desenvolvimento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Interno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532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UFABC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532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UFPR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532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UFG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532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Infraestrutura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020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47750"/>
          </a:xfrm>
        </p:spPr>
        <p:txBody>
          <a:bodyPr/>
          <a:lstStyle/>
          <a:p>
            <a:r>
              <a:rPr lang="pt-BR" sz="4000" dirty="0" smtClean="0"/>
              <a:t>Governança</a:t>
            </a:r>
            <a:endParaRPr lang="pt-BR" sz="4000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5569572"/>
              </p:ext>
            </p:extLst>
          </p:nvPr>
        </p:nvGraphicFramePr>
        <p:xfrm>
          <a:off x="1685538" y="1360079"/>
          <a:ext cx="8877301" cy="2209800"/>
        </p:xfrm>
        <a:graphic>
          <a:graphicData uri="http://schemas.openxmlformats.org/drawingml/2006/table">
            <a:tbl>
              <a:tblPr/>
              <a:tblGrid>
                <a:gridCol w="291787"/>
                <a:gridCol w="294959"/>
                <a:gridCol w="3491928"/>
                <a:gridCol w="1056142"/>
                <a:gridCol w="1357444"/>
                <a:gridCol w="1294012"/>
                <a:gridCol w="1091029"/>
              </a:tblGrid>
              <a:tr h="7810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Líder de 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Execução do 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Processo Eletrônico Nacional - SEI</a:t>
                      </a:r>
                      <a:endParaRPr lang="pt-BR" sz="100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Francisco Eduardo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Auditoria dos pontos de controle da CGU</a:t>
                      </a:r>
                      <a:endParaRPr lang="pt-BR" sz="100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Christian Moryah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Implementação do Framework de 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Christian </a:t>
                      </a:r>
                      <a:r>
                        <a:rPr lang="pt-BR" sz="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Moryah</a:t>
                      </a:r>
                      <a:endParaRPr lang="pt-BR" sz="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Capacitação da Equipe de TI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 Cancelado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Claudilea Queiroz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4" action="ppaction://hlinkfile"/>
                        </a:rPr>
                        <a:t>Revisão da Política de Segurança (POSIC)</a:t>
                      </a:r>
                      <a:endParaRPr lang="pt-BR" sz="10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Christian Moryah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44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47750"/>
          </a:xfrm>
        </p:spPr>
        <p:txBody>
          <a:bodyPr/>
          <a:lstStyle/>
          <a:p>
            <a:r>
              <a:rPr lang="pt-BR" sz="4000" dirty="0" smtClean="0"/>
              <a:t>Governança</a:t>
            </a:r>
            <a:endParaRPr lang="pt-BR" sz="4000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5569572"/>
              </p:ext>
            </p:extLst>
          </p:nvPr>
        </p:nvGraphicFramePr>
        <p:xfrm>
          <a:off x="1685538" y="1360079"/>
          <a:ext cx="8877301" cy="2209800"/>
        </p:xfrm>
        <a:graphic>
          <a:graphicData uri="http://schemas.openxmlformats.org/drawingml/2006/table">
            <a:tbl>
              <a:tblPr/>
              <a:tblGrid>
                <a:gridCol w="291787"/>
                <a:gridCol w="294959"/>
                <a:gridCol w="3491928"/>
                <a:gridCol w="1056142"/>
                <a:gridCol w="1357444"/>
                <a:gridCol w="1294012"/>
                <a:gridCol w="1091029"/>
              </a:tblGrid>
              <a:tr h="7810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Líder de 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Execução do 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Processo Eletrônico Nacional - SEI</a:t>
                      </a:r>
                      <a:endParaRPr lang="pt-BR" sz="100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Francisco Eduardo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Auditoria dos pontos de controle da CGU</a:t>
                      </a:r>
                      <a:endParaRPr lang="pt-BR" sz="100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Christian Moryah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Implementação do Framework de 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Christian Moryah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Capacitação da Equipe de TI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 Cancelado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Claudilea Queiroz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4" action="ppaction://hlinkfile"/>
                        </a:rPr>
                        <a:t>Revisão da Política de Segurança (POSIC)</a:t>
                      </a:r>
                      <a:endParaRPr lang="pt-BR" sz="10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Governança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Christian Moryah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1524000" y="2364259"/>
            <a:ext cx="9144000" cy="4201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798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47750"/>
          </a:xfrm>
        </p:spPr>
        <p:txBody>
          <a:bodyPr/>
          <a:lstStyle/>
          <a:p>
            <a:r>
              <a:rPr lang="pt-BR" sz="4000" dirty="0" smtClean="0"/>
              <a:t>Aquisições</a:t>
            </a:r>
            <a:endParaRPr lang="pt-BR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120043"/>
              </p:ext>
            </p:extLst>
          </p:nvPr>
        </p:nvGraphicFramePr>
        <p:xfrm>
          <a:off x="810000" y="336783"/>
          <a:ext cx="10580601" cy="4177551"/>
        </p:xfrm>
        <a:graphic>
          <a:graphicData uri="http://schemas.openxmlformats.org/drawingml/2006/table">
            <a:tbl>
              <a:tblPr/>
              <a:tblGrid>
                <a:gridCol w="347773"/>
                <a:gridCol w="351553"/>
                <a:gridCol w="4161929"/>
                <a:gridCol w="1258785"/>
                <a:gridCol w="1617899"/>
                <a:gridCol w="1542296"/>
                <a:gridCol w="1300366"/>
              </a:tblGrid>
              <a:tr h="978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Líder de 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Execução do 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580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Aquisição de correio eletrônico</a:t>
                      </a:r>
                      <a:endParaRPr lang="pt-BR" sz="105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Jeske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0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Telefonia Móvel (Conjunta MPOG)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Jeske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61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Aquisição de licenças Microsoft</a:t>
                      </a:r>
                      <a:endParaRPr lang="pt-BR" sz="105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</a:t>
                      </a:r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Jeske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61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4" action="ppaction://hlinkfile"/>
                        </a:rPr>
                        <a:t>Aquisição de Suporte para a Sala Cofre</a:t>
                      </a:r>
                      <a:endParaRPr lang="pt-BR" sz="105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</a:t>
                      </a:r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Jeske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0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5" action="ppaction://hlinkfile"/>
                        </a:rPr>
                        <a:t>Tokens de Assinatura Digital</a:t>
                      </a:r>
                      <a:endParaRPr lang="pt-BR" sz="105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</a:t>
                      </a:r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Jeske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61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Aquisição de Links Seguro Redundante</a:t>
                      </a:r>
                      <a:endParaRPr lang="pt-BR" sz="105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</a:t>
                      </a:r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Jeske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0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 de Atelier de Software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</a:t>
                      </a:r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Jeske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0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7" action="ppaction://hlinkfile"/>
                        </a:rPr>
                        <a:t>Serviço de Digitalização de Documentos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Jeske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0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Ampliação do parque de servidores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Jeske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07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47750"/>
          </a:xfrm>
        </p:spPr>
        <p:txBody>
          <a:bodyPr/>
          <a:lstStyle/>
          <a:p>
            <a:r>
              <a:rPr lang="pt-BR" sz="4000" dirty="0" smtClean="0"/>
              <a:t>Aquisições</a:t>
            </a:r>
            <a:endParaRPr lang="pt-BR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0928224"/>
              </p:ext>
            </p:extLst>
          </p:nvPr>
        </p:nvGraphicFramePr>
        <p:xfrm>
          <a:off x="810000" y="336783"/>
          <a:ext cx="10580601" cy="4177551"/>
        </p:xfrm>
        <a:graphic>
          <a:graphicData uri="http://schemas.openxmlformats.org/drawingml/2006/table">
            <a:tbl>
              <a:tblPr/>
              <a:tblGrid>
                <a:gridCol w="347773"/>
                <a:gridCol w="351553"/>
                <a:gridCol w="4161929"/>
                <a:gridCol w="1258785"/>
                <a:gridCol w="1617899"/>
                <a:gridCol w="1542296"/>
                <a:gridCol w="1300366"/>
              </a:tblGrid>
              <a:tr h="978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Líder de 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Execução do 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580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Aquisição de correio eletrônico</a:t>
                      </a:r>
                      <a:endParaRPr lang="pt-BR" sz="105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Jeske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0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Telefonia Móvel (Conjunta MPOG)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Jeske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61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Aquisição de licenças Microsoft</a:t>
                      </a:r>
                      <a:endParaRPr lang="pt-BR" sz="105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</a:t>
                      </a:r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Jeske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61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4" action="ppaction://hlinkfile"/>
                        </a:rPr>
                        <a:t>Aquisição de Suporte para a Sala Cofre</a:t>
                      </a:r>
                      <a:endParaRPr lang="pt-BR" sz="105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</a:t>
                      </a:r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Jeske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0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5" action="ppaction://hlinkfile"/>
                        </a:rPr>
                        <a:t>Tokens de Assinatura Digital</a:t>
                      </a:r>
                      <a:endParaRPr lang="pt-BR" sz="105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</a:t>
                      </a:r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Jeske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61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Aquisição de Links Seguro Redundante</a:t>
                      </a:r>
                      <a:endParaRPr lang="pt-BR" sz="105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</a:t>
                      </a:r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Jeske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0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 de Atelier de Software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</a:t>
                      </a:r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Jeske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0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7" action="ppaction://hlinkfile"/>
                        </a:rPr>
                        <a:t>Serviço de Digitalização de Documentos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Jeske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0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Ampliação do parque de servidores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Aquisição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Jonas Jeske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810000" y="1276864"/>
            <a:ext cx="10624119" cy="14580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10000" y="3068595"/>
            <a:ext cx="10624119" cy="366584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10000" y="4143634"/>
            <a:ext cx="10624119" cy="366584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06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47750"/>
          </a:xfrm>
        </p:spPr>
        <p:txBody>
          <a:bodyPr/>
          <a:lstStyle/>
          <a:p>
            <a:r>
              <a:rPr lang="pt-BR" sz="4000" dirty="0" smtClean="0"/>
              <a:t>Desenvolvimento</a:t>
            </a:r>
            <a:endParaRPr lang="pt-BR" sz="40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9953607"/>
              </p:ext>
            </p:extLst>
          </p:nvPr>
        </p:nvGraphicFramePr>
        <p:xfrm>
          <a:off x="1265070" y="67274"/>
          <a:ext cx="9658302" cy="4776574"/>
        </p:xfrm>
        <a:graphic>
          <a:graphicData uri="http://schemas.openxmlformats.org/drawingml/2006/table">
            <a:tbl>
              <a:tblPr/>
              <a:tblGrid>
                <a:gridCol w="317457"/>
                <a:gridCol w="320908"/>
                <a:gridCol w="3799138"/>
                <a:gridCol w="1149059"/>
                <a:gridCol w="1476869"/>
                <a:gridCol w="1407856"/>
                <a:gridCol w="1187015"/>
              </a:tblGrid>
              <a:tr h="7740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Líder de 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Execução do 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Salic</a:t>
                      </a:r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 </a:t>
                      </a:r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Backlog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Gestão de Recursos Governamentais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Sebastião Lima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Atualização SIMEC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Gestão do CNPC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09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4" action="ppaction://hlinkfile"/>
                        </a:rPr>
                        <a:t>Rede Cultura Viva - Certificação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Jorge Luiz Jr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UFABC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5" action="ppaction://hlinkfile"/>
                        </a:rPr>
                        <a:t>SALIC BR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Jorge Luiz Jr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UFABC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Consulta Pública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Gestão de e-Praças (</a:t>
                      </a:r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CEUs</a:t>
                      </a:r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)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Jorge Luiz Jr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UFABC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7" action="ppaction://hlinkfile"/>
                        </a:rPr>
                        <a:t>Salic</a:t>
                      </a:r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7" action="ppaction://hlinkfile"/>
                        </a:rPr>
                        <a:t> Aplicativo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</a:t>
                      </a:r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Salic</a:t>
                      </a:r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 Front </a:t>
                      </a:r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End</a:t>
                      </a:r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 (Hotsite)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</a:t>
                      </a:r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9" action="ppaction://hlinkfile"/>
                        </a:rPr>
                        <a:t>Inventário do Parque de Desktops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10" action="ppaction://hlinkfile"/>
                        </a:rPr>
                        <a:t>API de Dados Abertos do SALIC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Dalton Martins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Mailing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Sistema de Ouvidoria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8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47750"/>
          </a:xfrm>
        </p:spPr>
        <p:txBody>
          <a:bodyPr/>
          <a:lstStyle/>
          <a:p>
            <a:r>
              <a:rPr lang="pt-BR" sz="4000" dirty="0" smtClean="0"/>
              <a:t>Desenvolvimento</a:t>
            </a:r>
            <a:endParaRPr lang="pt-BR" sz="40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9953607"/>
              </p:ext>
            </p:extLst>
          </p:nvPr>
        </p:nvGraphicFramePr>
        <p:xfrm>
          <a:off x="1265070" y="67274"/>
          <a:ext cx="9658302" cy="4776574"/>
        </p:xfrm>
        <a:graphic>
          <a:graphicData uri="http://schemas.openxmlformats.org/drawingml/2006/table">
            <a:tbl>
              <a:tblPr/>
              <a:tblGrid>
                <a:gridCol w="317457"/>
                <a:gridCol w="320908"/>
                <a:gridCol w="3799138"/>
                <a:gridCol w="1149059"/>
                <a:gridCol w="1476869"/>
                <a:gridCol w="1407856"/>
                <a:gridCol w="1187015"/>
              </a:tblGrid>
              <a:tr h="7740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Líder de 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Execução do 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Salic</a:t>
                      </a:r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 </a:t>
                      </a:r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Backlog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Gestão de Recursos Governamentais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Sebastião Lima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Atualização SIMEC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Gestão do CNPC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09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4" action="ppaction://hlinkfile"/>
                        </a:rPr>
                        <a:t>Rede Cultura Viva - Certificação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Jorge Luiz Jr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UFABC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5" action="ppaction://hlinkfile"/>
                        </a:rPr>
                        <a:t>SALIC BR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Jorge Luiz Jr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UFABC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Consulta Pública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Gestão de e-Praças (</a:t>
                      </a:r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CEUs</a:t>
                      </a:r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)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Jorge Luiz Jr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UFABC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7" action="ppaction://hlinkfile"/>
                        </a:rPr>
                        <a:t>Salic</a:t>
                      </a:r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7" action="ppaction://hlinkfile"/>
                        </a:rPr>
                        <a:t> Aplicativo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</a:t>
                      </a:r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Salic</a:t>
                      </a:r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 Front </a:t>
                      </a:r>
                      <a:r>
                        <a:rPr lang="pt-BR" sz="105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End</a:t>
                      </a:r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 (Hotsite)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</a:t>
                      </a:r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9" action="ppaction://hlinkfile"/>
                        </a:rPr>
                        <a:t>Inventário do Parque de Desktops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10" action="ppaction://hlinkfile"/>
                        </a:rPr>
                        <a:t>API de Dados Abertos do SALIC</a:t>
                      </a:r>
                      <a:endParaRPr lang="pt-BR" sz="105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Dalton Martins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Mailing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83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Sistema de Ouvidoria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263082" y="811427"/>
            <a:ext cx="9668530" cy="333632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3082" y="1664043"/>
            <a:ext cx="9668530" cy="333632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256444" y="3114275"/>
            <a:ext cx="9668530" cy="1721336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800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47750"/>
          </a:xfrm>
        </p:spPr>
        <p:txBody>
          <a:bodyPr/>
          <a:lstStyle/>
          <a:p>
            <a:r>
              <a:rPr lang="pt-BR" sz="4000" dirty="0" smtClean="0"/>
              <a:t>Desenvolvimento</a:t>
            </a:r>
            <a:endParaRPr lang="pt-BR" sz="4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9412390"/>
              </p:ext>
            </p:extLst>
          </p:nvPr>
        </p:nvGraphicFramePr>
        <p:xfrm>
          <a:off x="1120987" y="83751"/>
          <a:ext cx="10019753" cy="4751863"/>
        </p:xfrm>
        <a:graphic>
          <a:graphicData uri="http://schemas.openxmlformats.org/drawingml/2006/table">
            <a:tbl>
              <a:tblPr/>
              <a:tblGrid>
                <a:gridCol w="329339"/>
                <a:gridCol w="332918"/>
                <a:gridCol w="3941316"/>
                <a:gridCol w="1192061"/>
                <a:gridCol w="1532138"/>
                <a:gridCol w="1460543"/>
                <a:gridCol w="1231438"/>
              </a:tblGrid>
              <a:tr h="8815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Líder de 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Execução do 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Migração do Portal do Minc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</a:t>
                      </a:r>
                      <a:r>
                        <a:rPr lang="pt-BR" sz="120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App</a:t>
                      </a:r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120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Movel</a:t>
                      </a:r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de Informações da Cultura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Orçamento Participativo FNC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6. Cancelado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Análise de Redes Sociais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6. Cancelado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Acompanhamento de Obras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6. Cancelado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Carta de Serviço do MinC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BI Corporativo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4" action="ppaction://hlinkfile"/>
                        </a:rPr>
                        <a:t>Plano de Dados Abertos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Dalton Martins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177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5" action="ppaction://hlinkfile"/>
                        </a:rPr>
                        <a:t>Gestão de Kits Bibliotecas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UFABC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177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Migração da Intranet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40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7" action="ppaction://hlinkfile"/>
                        </a:rPr>
                        <a:t>Atualização Sistema de Colegiados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Agenda do Ministro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7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47750"/>
          </a:xfrm>
        </p:spPr>
        <p:txBody>
          <a:bodyPr/>
          <a:lstStyle/>
          <a:p>
            <a:r>
              <a:rPr lang="pt-BR" sz="4000" dirty="0" smtClean="0"/>
              <a:t>Desenvolvimento</a:t>
            </a:r>
            <a:endParaRPr lang="pt-BR" sz="4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9412390"/>
              </p:ext>
            </p:extLst>
          </p:nvPr>
        </p:nvGraphicFramePr>
        <p:xfrm>
          <a:off x="1120987" y="83751"/>
          <a:ext cx="10019753" cy="4751863"/>
        </p:xfrm>
        <a:graphic>
          <a:graphicData uri="http://schemas.openxmlformats.org/drawingml/2006/table">
            <a:tbl>
              <a:tblPr/>
              <a:tblGrid>
                <a:gridCol w="329339"/>
                <a:gridCol w="332918"/>
                <a:gridCol w="3941316"/>
                <a:gridCol w="1192061"/>
                <a:gridCol w="1532138"/>
                <a:gridCol w="1460543"/>
                <a:gridCol w="1231438"/>
              </a:tblGrid>
              <a:tr h="8815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Líder de 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Execução do 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Migração do Portal do Minc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</a:t>
                      </a:r>
                      <a:r>
                        <a:rPr lang="pt-BR" sz="120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App</a:t>
                      </a:r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120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Movel</a:t>
                      </a:r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de Informações da Cultura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Orçamento Participativo FNC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6. Cancelado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Análise de Redes Sociais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6. Cancelado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Acompanhamento de Obras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6. Cancelado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Gabinete Digital - Carta de Serviço do MinC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João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UFPR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BI Corporativo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4" action="ppaction://hlinkfile"/>
                        </a:rPr>
                        <a:t>Plano de Dados Abertos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Dalton Martins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177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5" action="ppaction://hlinkfile"/>
                        </a:rPr>
                        <a:t>Gestão de Kits Bibliotecas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UFABC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177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Migração da Intranet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402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7" action="ppaction://hlinkfile"/>
                        </a:rPr>
                        <a:t>Atualização Sistema de Colegiados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2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Agenda do Ministro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Desenvolvimento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128583" y="939113"/>
            <a:ext cx="10008973" cy="3707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28583" y="3826475"/>
            <a:ext cx="10008973" cy="6878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64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PAUTA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 INFORMES</a:t>
            </a:r>
          </a:p>
          <a:p>
            <a:r>
              <a:rPr lang="pt-BR" sz="3600" dirty="0" smtClean="0"/>
              <a:t> REVISÃO 1.2 PDTI</a:t>
            </a:r>
          </a:p>
          <a:p>
            <a:r>
              <a:rPr lang="pt-BR" sz="3600" dirty="0" smtClean="0"/>
              <a:t> PLANO DE METAS E INDICADORES</a:t>
            </a:r>
          </a:p>
          <a:p>
            <a:r>
              <a:rPr lang="pt-BR" sz="3600" dirty="0" smtClean="0"/>
              <a:t> PORTFÓLIO DE TI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xmlns="" val="19998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47750"/>
          </a:xfrm>
        </p:spPr>
        <p:txBody>
          <a:bodyPr/>
          <a:lstStyle/>
          <a:p>
            <a:r>
              <a:rPr lang="pt-BR" sz="4000" dirty="0" smtClean="0"/>
              <a:t>Infraestrutura</a:t>
            </a:r>
            <a:endParaRPr lang="pt-BR" sz="4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5390340"/>
              </p:ext>
            </p:extLst>
          </p:nvPr>
        </p:nvGraphicFramePr>
        <p:xfrm>
          <a:off x="810000" y="646219"/>
          <a:ext cx="10552246" cy="3739762"/>
        </p:xfrm>
        <a:graphic>
          <a:graphicData uri="http://schemas.openxmlformats.org/drawingml/2006/table">
            <a:tbl>
              <a:tblPr/>
              <a:tblGrid>
                <a:gridCol w="346841"/>
                <a:gridCol w="350611"/>
                <a:gridCol w="4150775"/>
                <a:gridCol w="1255412"/>
                <a:gridCol w="1613563"/>
                <a:gridCol w="1538163"/>
                <a:gridCol w="1296881"/>
              </a:tblGrid>
              <a:tr h="9284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Líder de 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Execução do 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396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Implantação Rede MPLS</a:t>
                      </a:r>
                      <a:endParaRPr lang="pt-BR" sz="120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96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Biblioteca Demonstrativa de Brasília - BDMCMS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Sebastião Lima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96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4" action="ppaction://hlinkfile"/>
                        </a:rPr>
                        <a:t>Evolução da solução de monitoramento de ativos e serviços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Francisco Eduardo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834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5" action="ppaction://hlinkfile"/>
                        </a:rPr>
                        <a:t>Distribuição dos novos Computadores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Bruno Emmanuel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96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Migração do AD para Samba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23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7" action="ppaction://hlinkfile"/>
                        </a:rPr>
                        <a:t>Migração do Sistema da Central de Serviços - OTRS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23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Reorganização da Infraestrutura computacional (virtualização e automação)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  <a:endParaRPr lang="pt-BR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Francisco Eduardo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9" action="ppaction://hlinkfile"/>
                        </a:rPr>
                        <a:t>Implantação de Rede </a:t>
                      </a:r>
                      <a:r>
                        <a:rPr lang="pt-BR" sz="120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9" action="ppaction://hlinkfile"/>
                        </a:rPr>
                        <a:t>Wifi</a:t>
                      </a:r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9" action="ppaction://hlinkfile"/>
                        </a:rPr>
                        <a:t> Visitante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  <a:endParaRPr lang="pt-B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633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47750"/>
          </a:xfrm>
        </p:spPr>
        <p:txBody>
          <a:bodyPr/>
          <a:lstStyle/>
          <a:p>
            <a:r>
              <a:rPr lang="pt-BR" sz="4000" dirty="0" smtClean="0"/>
              <a:t>Infraestrutura</a:t>
            </a:r>
            <a:endParaRPr lang="pt-BR" sz="4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5390340"/>
              </p:ext>
            </p:extLst>
          </p:nvPr>
        </p:nvGraphicFramePr>
        <p:xfrm>
          <a:off x="810000" y="646219"/>
          <a:ext cx="10552246" cy="3739762"/>
        </p:xfrm>
        <a:graphic>
          <a:graphicData uri="http://schemas.openxmlformats.org/drawingml/2006/table">
            <a:tbl>
              <a:tblPr/>
              <a:tblGrid>
                <a:gridCol w="346841"/>
                <a:gridCol w="350611"/>
                <a:gridCol w="4150775"/>
                <a:gridCol w="1255412"/>
                <a:gridCol w="1613563"/>
                <a:gridCol w="1538163"/>
                <a:gridCol w="1296881"/>
              </a:tblGrid>
              <a:tr h="92841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Líder de 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Execução do 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396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Implantação Rede MPLS</a:t>
                      </a:r>
                      <a:endParaRPr lang="pt-BR" sz="120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96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Biblioteca Demonstrativa de Brasília - BDMCMS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Sebastião Lima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96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4" action="ppaction://hlinkfile"/>
                        </a:rPr>
                        <a:t>Evolução da solução de monitoramento de ativos e serviços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Francisco Eduardo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834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5" action="ppaction://hlinkfile"/>
                        </a:rPr>
                        <a:t>Distribuição dos novos Computadores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Bruno Emmanuel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96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6" action="ppaction://hlinkfile"/>
                        </a:rPr>
                        <a:t>Migração do AD para Samba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1. Pré-projeto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23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7" action="ppaction://hlinkfile"/>
                        </a:rPr>
                        <a:t>Migração do Sistema da Central de Serviços - OTRS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23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8" action="ppaction://hlinkfile"/>
                        </a:rPr>
                        <a:t>Reorganização da Infraestrutura computacional (virtualização e automação)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  <a:endParaRPr lang="pt-BR" sz="1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Francisco Eduardo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62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9" action="ppaction://hlinkfile"/>
                        </a:rPr>
                        <a:t>Implantação de Rede </a:t>
                      </a:r>
                      <a:r>
                        <a:rPr lang="pt-BR" sz="120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9" action="ppaction://hlinkfile"/>
                        </a:rPr>
                        <a:t>Wifi</a:t>
                      </a:r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9" action="ppaction://hlinkfile"/>
                        </a:rPr>
                        <a:t> Visitante</a:t>
                      </a:r>
                      <a:endParaRPr lang="pt-BR" sz="1200" b="0" i="0" u="sng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3. Em execução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  <a:endParaRPr lang="pt-B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810000" y="2244809"/>
            <a:ext cx="10561418" cy="67138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10000" y="3270420"/>
            <a:ext cx="10561418" cy="333632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10000" y="4024181"/>
            <a:ext cx="10561418" cy="333632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231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47750"/>
          </a:xfrm>
        </p:spPr>
        <p:txBody>
          <a:bodyPr/>
          <a:lstStyle/>
          <a:p>
            <a:r>
              <a:rPr lang="pt-BR" sz="4000" dirty="0" smtClean="0"/>
              <a:t>Infraestrutura</a:t>
            </a:r>
            <a:endParaRPr lang="pt-BR" sz="40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5096621"/>
              </p:ext>
            </p:extLst>
          </p:nvPr>
        </p:nvGraphicFramePr>
        <p:xfrm>
          <a:off x="968846" y="966852"/>
          <a:ext cx="10344685" cy="2624845"/>
        </p:xfrm>
        <a:graphic>
          <a:graphicData uri="http://schemas.openxmlformats.org/drawingml/2006/table">
            <a:tbl>
              <a:tblPr/>
              <a:tblGrid>
                <a:gridCol w="340018"/>
                <a:gridCol w="343715"/>
                <a:gridCol w="4069131"/>
                <a:gridCol w="1230718"/>
                <a:gridCol w="1581824"/>
                <a:gridCol w="1507907"/>
                <a:gridCol w="1271372"/>
              </a:tblGrid>
              <a:tr h="9101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Projeto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Líder de 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Execução do projeto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218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2" action="ppaction://hlinkfile"/>
                        </a:rPr>
                        <a:t>Melhoramento da rede VOIP</a:t>
                      </a:r>
                      <a:endParaRPr lang="pt-BR" sz="120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Wisley Albuquerque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51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BOX da Cultura (OwnCloud)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 Suspenso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Marcus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51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Replicação de storages Off-Site</a:t>
                      </a:r>
                      <a:endParaRPr lang="pt-BR" sz="1200" b="0" i="0" u="sng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Francisco Eduardo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Interna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29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Docs da Cultura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 Cancelado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Hepta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94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sng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Reorganização das Salas Técnicas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 Não iniciado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Francisco Eduardo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358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6"/>
          </p:nvPr>
        </p:nvSpPr>
        <p:spPr/>
        <p:txBody>
          <a:bodyPr anchor="b"/>
          <a:lstStyle/>
          <a:p>
            <a:r>
              <a:rPr lang="pt-BR" dirty="0" smtClean="0"/>
              <a:t>diego.aguilera@cultura.gov.br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673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424" y="2387044"/>
            <a:ext cx="10554574" cy="3636511"/>
          </a:xfrm>
        </p:spPr>
        <p:txBody>
          <a:bodyPr/>
          <a:lstStyle/>
          <a:p>
            <a:r>
              <a:rPr lang="pt-BR" sz="2400" dirty="0" smtClean="0"/>
              <a:t>Implantação do SEI</a:t>
            </a:r>
          </a:p>
          <a:p>
            <a:r>
              <a:rPr lang="pt-BR" sz="2400" dirty="0" smtClean="0"/>
              <a:t>Incidentes nas Regionais PE / BA / RJ</a:t>
            </a:r>
          </a:p>
          <a:p>
            <a:r>
              <a:rPr lang="pt-BR" sz="2400" dirty="0" smtClean="0"/>
              <a:t>Novo Link de Internet Redundante</a:t>
            </a:r>
          </a:p>
          <a:p>
            <a:r>
              <a:rPr lang="pt-BR" sz="2400" dirty="0" smtClean="0"/>
              <a:t>Lançamento da Plataforma do CNPC</a:t>
            </a:r>
          </a:p>
          <a:p>
            <a:r>
              <a:rPr lang="pt-BR" sz="2400" dirty="0" smtClean="0"/>
              <a:t>Aplicativo de informações do SALIC</a:t>
            </a:r>
          </a:p>
          <a:p>
            <a:r>
              <a:rPr lang="pt-BR" sz="2400" dirty="0" smtClean="0"/>
              <a:t>Sistema de Gestão de Recursos Governamentais</a:t>
            </a:r>
          </a:p>
          <a:p>
            <a:r>
              <a:rPr lang="pt-BR" sz="2400" dirty="0" smtClean="0"/>
              <a:t>Atualização do SIMEC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478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 smtClean="0"/>
              <a:t>PDTI MinC v1.2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r>
              <a:rPr lang="pt-BR" dirty="0" smtClean="0"/>
              <a:t>Revisão das necessidades de TI do Ministério da Cultura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928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1.2 DO PDTI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446772"/>
          </a:xfrm>
        </p:spPr>
        <p:txBody>
          <a:bodyPr anchor="t">
            <a:normAutofit lnSpcReduction="10000"/>
          </a:bodyPr>
          <a:lstStyle/>
          <a:p>
            <a:r>
              <a:rPr lang="pt-BR" sz="2400" dirty="0" smtClean="0"/>
              <a:t>Novas demandas: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6845167"/>
              </p:ext>
            </p:extLst>
          </p:nvPr>
        </p:nvGraphicFramePr>
        <p:xfrm>
          <a:off x="959923" y="2819701"/>
          <a:ext cx="10177807" cy="35728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396099"/>
                <a:gridCol w="1342767"/>
                <a:gridCol w="1227438"/>
                <a:gridCol w="4802832"/>
                <a:gridCol w="1408671"/>
              </a:tblGrid>
              <a:tr h="3763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Código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Alinhamento PETI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Demandante</a:t>
                      </a:r>
                      <a:endParaRPr lang="pt-BR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5327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NSIS97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9.2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Aquisição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Aquisição de licenças para os softwares Microsoft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SPOA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51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NIC68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3.2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Aquisição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Suporte Técnico para sala cofre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SPOA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39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NIC69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3.2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Aquisição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Ampliação da Capacidade de </a:t>
                      </a:r>
                      <a:r>
                        <a:rPr lang="pt-BR" sz="1200" u="none" strike="noStrike" dirty="0" err="1">
                          <a:effectLst/>
                        </a:rPr>
                        <a:t>Storage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SPOA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63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NIC70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3.2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Aquisição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Manutenção de </a:t>
                      </a:r>
                      <a:r>
                        <a:rPr lang="pt-BR" sz="1200" u="none" strike="noStrike" dirty="0" err="1">
                          <a:effectLst/>
                        </a:rPr>
                        <a:t>Storage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SPOA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51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NS23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1.1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Aquisição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Central de atendimento 0800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SPOA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15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NS24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3.2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Aquisição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Melhorar os serviços de telefonia do Ministério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SPOA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15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NSIS98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9.2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Aquisição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Aquisição</a:t>
                      </a:r>
                      <a:r>
                        <a:rPr lang="pt-BR" sz="1200" u="none" strike="noStrike" baseline="0" dirty="0" smtClean="0">
                          <a:effectLst/>
                        </a:rPr>
                        <a:t> da SONOTECA para as olímpiadas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DLLLB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530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Aprovar a Revisão 1.2 do PDTI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 PDTI MinC 1.2  APROVADO?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xmlns="" val="904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sz="3200" dirty="0" smtClean="0"/>
              <a:t>Objetivos Estratégicos de TI</a:t>
            </a:r>
            <a:endParaRPr lang="pt-BR" sz="3200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Monitoramento das metas para os objetivos estratégicos de TI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02" y="446088"/>
            <a:ext cx="7261466" cy="59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42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Metas e Indicadores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72415396"/>
              </p:ext>
            </p:extLst>
          </p:nvPr>
        </p:nvGraphicFramePr>
        <p:xfrm>
          <a:off x="264830" y="2382591"/>
          <a:ext cx="11662337" cy="4477974"/>
        </p:xfrm>
        <a:graphic>
          <a:graphicData uri="http://schemas.openxmlformats.org/drawingml/2006/table">
            <a:tbl>
              <a:tblPr firstRow="1" firstCol="1" lastRow="1" bandRow="1" bandCol="1">
                <a:tableStyleId>{5C22544A-7EE6-4342-B048-85BDC9FD1C3A}</a:tableStyleId>
              </a:tblPr>
              <a:tblGrid>
                <a:gridCol w="884312"/>
                <a:gridCol w="5526322"/>
                <a:gridCol w="3411277"/>
                <a:gridCol w="758601"/>
                <a:gridCol w="1081825"/>
              </a:tblGrid>
              <a:tr h="51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ID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effectLst/>
                        </a:rPr>
                        <a:t>Descrição</a:t>
                      </a:r>
                      <a:r>
                        <a:rPr lang="en-US" sz="1800" kern="50" dirty="0">
                          <a:effectLst/>
                        </a:rPr>
                        <a:t> da Meta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effectLst/>
                        </a:rPr>
                        <a:t>Indicador</a:t>
                      </a:r>
                      <a:r>
                        <a:rPr lang="en-US" sz="1800" kern="50" dirty="0">
                          <a:effectLst/>
                        </a:rPr>
                        <a:t> da Meta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2015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Realizado</a:t>
                      </a:r>
                      <a:endParaRPr lang="pt-BR" dirty="0"/>
                    </a:p>
                  </a:txBody>
                  <a:tcPr marL="47918" marR="47918" marT="0" marB="0"/>
                </a:tc>
              </a:tr>
              <a:tr h="542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1.1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 dirty="0">
                          <a:effectLst/>
                        </a:rPr>
                        <a:t>Integrar sistemas por meio de uma identidade única</a:t>
                      </a:r>
                      <a:endParaRPr lang="pt-BR" sz="20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 dirty="0">
                          <a:effectLst/>
                        </a:rPr>
                        <a:t>% de sistemas do portfólio com acesso unificado</a:t>
                      </a:r>
                      <a:endParaRPr lang="pt-BR" sz="20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</a:rPr>
                        <a:t>20%</a:t>
                      </a:r>
                      <a:endParaRPr lang="pt-BR" sz="32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15%</a:t>
                      </a:r>
                      <a:endParaRPr lang="pt-BR" b="1" dirty="0"/>
                    </a:p>
                  </a:txBody>
                  <a:tcPr marL="47918" marR="47918" marT="0" marB="0" anchor="ctr">
                    <a:solidFill>
                      <a:srgbClr val="FFFF00"/>
                    </a:solidFill>
                  </a:tcPr>
                </a:tc>
              </a:tr>
              <a:tr h="542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1.2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>
                          <a:effectLst/>
                        </a:rPr>
                        <a:t>Disponibilizar carta de serviços do Minc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 dirty="0">
                          <a:effectLst/>
                        </a:rPr>
                        <a:t>Carta de serviços do Minc publicada/revisada</a:t>
                      </a:r>
                      <a:endParaRPr lang="pt-BR" sz="20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</a:rPr>
                        <a:t>1</a:t>
                      </a:r>
                      <a:endParaRPr lang="pt-BR" sz="32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 marL="47918" marR="47918" marT="0" marB="0" anchor="ctr">
                    <a:solidFill>
                      <a:schemeClr val="accent1"/>
                    </a:solidFill>
                  </a:tcPr>
                </a:tc>
              </a:tr>
              <a:tr h="5701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2.1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 dirty="0">
                          <a:effectLst/>
                        </a:rPr>
                        <a:t>Melhorar a satisfação do usuário de TI</a:t>
                      </a:r>
                      <a:endParaRPr lang="pt-BR" sz="20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 dirty="0">
                          <a:effectLst/>
                        </a:rPr>
                        <a:t>Nota na Pesquisa anual de satisfação, com escala de 1 a 5</a:t>
                      </a:r>
                      <a:endParaRPr lang="pt-BR" sz="20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effectLst/>
                        </a:rPr>
                        <a:t>2</a:t>
                      </a:r>
                      <a:endParaRPr lang="pt-BR" sz="32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3,9</a:t>
                      </a:r>
                      <a:endParaRPr lang="pt-BR" b="1" dirty="0"/>
                    </a:p>
                  </a:txBody>
                  <a:tcPr marL="47918" marR="47918" marT="0" marB="0" anchor="ctr">
                    <a:solidFill>
                      <a:schemeClr val="accent1"/>
                    </a:solidFill>
                  </a:tcPr>
                </a:tc>
              </a:tr>
              <a:tr h="7904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3.1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>
                          <a:effectLst/>
                        </a:rPr>
                        <a:t>Assegurar disponibilidade de acesso à internet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>
                          <a:effectLst/>
                        </a:rPr>
                        <a:t>Porcentagem de tempo disponível em relação ao período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</a:rPr>
                        <a:t>85%</a:t>
                      </a:r>
                      <a:endParaRPr lang="pt-BR" sz="32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93%</a:t>
                      </a:r>
                      <a:endParaRPr lang="pt-BR" b="1" dirty="0"/>
                    </a:p>
                  </a:txBody>
                  <a:tcPr marL="47918" marR="47918" marT="0" marB="0" anchor="ctr">
                    <a:solidFill>
                      <a:schemeClr val="accent1"/>
                    </a:solidFill>
                  </a:tcPr>
                </a:tc>
              </a:tr>
              <a:tr h="5426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4.1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Mapear processos de TI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 dirty="0">
                          <a:effectLst/>
                        </a:rPr>
                        <a:t>Domínios de processos mapeados (COBIT)</a:t>
                      </a:r>
                      <a:endParaRPr lang="pt-BR" sz="20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</a:rPr>
                        <a:t>1</a:t>
                      </a:r>
                      <a:endParaRPr lang="pt-BR" sz="32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0,8</a:t>
                      </a:r>
                      <a:endParaRPr lang="pt-BR" b="1" dirty="0"/>
                    </a:p>
                  </a:txBody>
                  <a:tcPr marL="47918" marR="47918" marT="0" marB="0" anchor="ctr">
                    <a:solidFill>
                      <a:srgbClr val="FFFF00"/>
                    </a:solidFill>
                  </a:tcPr>
                </a:tc>
              </a:tr>
              <a:tr h="5611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5.1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 dirty="0">
                          <a:effectLst/>
                        </a:rPr>
                        <a:t>Publicar o resultado do monitoramento dos ativos e serviços da TI</a:t>
                      </a:r>
                      <a:endParaRPr lang="pt-BR" sz="20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effectLst/>
                        </a:rPr>
                        <a:t>Relatório</a:t>
                      </a:r>
                      <a:r>
                        <a:rPr lang="en-US" sz="1600" kern="50" dirty="0">
                          <a:effectLst/>
                        </a:rPr>
                        <a:t> </a:t>
                      </a:r>
                      <a:r>
                        <a:rPr lang="en-US" sz="1600" kern="50" dirty="0" err="1">
                          <a:effectLst/>
                        </a:rPr>
                        <a:t>publicado</a:t>
                      </a:r>
                      <a:endParaRPr lang="pt-BR" sz="20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</a:rPr>
                        <a:t>1</a:t>
                      </a:r>
                      <a:endParaRPr lang="pt-BR" sz="32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marL="47918" marR="47918" marT="0" marB="0" anchor="ctr">
                    <a:solidFill>
                      <a:srgbClr val="FF0000"/>
                    </a:solidFill>
                  </a:tcPr>
                </a:tc>
              </a:tr>
              <a:tr h="257743">
                <a:tc gridSpan="5">
                  <a:txBody>
                    <a:bodyPr/>
                    <a:lstStyle/>
                    <a:p>
                      <a:endParaRPr lang="pt-BR" dirty="0"/>
                    </a:p>
                  </a:txBody>
                  <a:tcPr marL="47918" marR="47918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4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Metas e Indicadores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1054616"/>
              </p:ext>
            </p:extLst>
          </p:nvPr>
        </p:nvGraphicFramePr>
        <p:xfrm>
          <a:off x="290587" y="2266526"/>
          <a:ext cx="11610823" cy="4381377"/>
        </p:xfrm>
        <a:graphic>
          <a:graphicData uri="http://schemas.openxmlformats.org/drawingml/2006/table">
            <a:tbl>
              <a:tblPr firstRow="1" firstCol="1" lastRow="1" bandRow="1" bandCol="1">
                <a:tableStyleId>{5C22544A-7EE6-4342-B048-85BDC9FD1C3A}</a:tableStyleId>
              </a:tblPr>
              <a:tblGrid>
                <a:gridCol w="880406"/>
                <a:gridCol w="5501912"/>
                <a:gridCol w="3396209"/>
                <a:gridCol w="698954"/>
                <a:gridCol w="1133342"/>
              </a:tblGrid>
              <a:tr h="1607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ID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effectLst/>
                        </a:rPr>
                        <a:t>Descrição</a:t>
                      </a:r>
                      <a:r>
                        <a:rPr lang="en-US" sz="1800" kern="50" dirty="0">
                          <a:effectLst/>
                        </a:rPr>
                        <a:t> da Meta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effectLst/>
                        </a:rPr>
                        <a:t>Indicador</a:t>
                      </a:r>
                      <a:r>
                        <a:rPr lang="en-US" sz="1800" kern="50" dirty="0">
                          <a:effectLst/>
                        </a:rPr>
                        <a:t> da Meta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2015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Realizado</a:t>
                      </a:r>
                      <a:endParaRPr lang="pt-BR" dirty="0"/>
                    </a:p>
                  </a:txBody>
                  <a:tcPr marL="47918" marR="47918" marT="0" marB="0"/>
                </a:tc>
              </a:tr>
              <a:tr h="321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6.1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effectLst/>
                        </a:rPr>
                        <a:t>Publicar</a:t>
                      </a:r>
                      <a:r>
                        <a:rPr lang="en-US" sz="1600" kern="50" dirty="0">
                          <a:effectLst/>
                        </a:rPr>
                        <a:t> </a:t>
                      </a:r>
                      <a:r>
                        <a:rPr lang="en-US" sz="1600" kern="50" dirty="0" err="1">
                          <a:effectLst/>
                        </a:rPr>
                        <a:t>padrão</a:t>
                      </a:r>
                      <a:r>
                        <a:rPr lang="en-US" sz="1600" kern="50" dirty="0">
                          <a:effectLst/>
                        </a:rPr>
                        <a:t> de </a:t>
                      </a:r>
                      <a:r>
                        <a:rPr lang="en-US" sz="1600" kern="50" dirty="0" err="1">
                          <a:effectLst/>
                        </a:rPr>
                        <a:t>usabilidade</a:t>
                      </a:r>
                      <a:endParaRPr lang="pt-BR" sz="20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400" kern="50">
                          <a:effectLst/>
                        </a:rPr>
                        <a:t>Padrão de usabilidade publicado/revisado</a:t>
                      </a:r>
                      <a:endParaRPr lang="pt-BR" sz="18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</a:rPr>
                        <a:t>1</a:t>
                      </a:r>
                      <a:endParaRPr lang="pt-BR" sz="24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marL="47918" marR="47918" marT="0" marB="0" anchor="ctr">
                    <a:solidFill>
                      <a:srgbClr val="FF0000"/>
                    </a:solidFill>
                  </a:tcPr>
                </a:tc>
              </a:tr>
              <a:tr h="48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</a:rPr>
                        <a:t>6.2</a:t>
                      </a:r>
                      <a:endParaRPr lang="pt-BR" sz="24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 dirty="0">
                          <a:effectLst/>
                        </a:rPr>
                        <a:t>Garantir a qualidade dos sistemas desenvolvidos</a:t>
                      </a:r>
                      <a:endParaRPr lang="pt-BR" sz="20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400" kern="50" dirty="0">
                          <a:effectLst/>
                        </a:rPr>
                        <a:t>Satisfação dos usuários com relação aos sistemas desenvolvidos (1 à 5)</a:t>
                      </a:r>
                      <a:endParaRPr lang="pt-BR" sz="18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800" kern="50">
                          <a:effectLst/>
                        </a:rPr>
                        <a:t>2</a:t>
                      </a:r>
                      <a:endParaRPr lang="pt-BR" sz="24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3,5</a:t>
                      </a:r>
                      <a:endParaRPr lang="pt-BR" dirty="0"/>
                    </a:p>
                  </a:txBody>
                  <a:tcPr marL="47918" marR="47918" marT="0" marB="0" anchor="ctr">
                    <a:solidFill>
                      <a:schemeClr val="accent1"/>
                    </a:solidFill>
                  </a:tcPr>
                </a:tc>
              </a:tr>
              <a:tr h="321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</a:rPr>
                        <a:t>7.1</a:t>
                      </a:r>
                      <a:endParaRPr lang="pt-BR" sz="24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>
                          <a:effectLst/>
                        </a:rPr>
                        <a:t>Criar repositórios abertos com o código-fonte dos sistemas desenvolvidos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400" kern="50" dirty="0">
                          <a:effectLst/>
                        </a:rPr>
                        <a:t>Número de soluções do com código-fonte aberto</a:t>
                      </a:r>
                      <a:endParaRPr lang="pt-BR" sz="18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3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 marL="47918" marR="47918" marT="0" marB="0" anchor="ctr">
                    <a:solidFill>
                      <a:schemeClr val="accent1"/>
                    </a:solidFill>
                  </a:tcPr>
                </a:tc>
              </a:tr>
              <a:tr h="321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</a:rPr>
                        <a:t>7.2</a:t>
                      </a:r>
                      <a:endParaRPr lang="pt-BR" sz="24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>
                          <a:effectLst/>
                        </a:rPr>
                        <a:t>Publicar normativo de licenciamento de código-fonte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 err="1">
                          <a:effectLst/>
                        </a:rPr>
                        <a:t>Normativo</a:t>
                      </a:r>
                      <a:r>
                        <a:rPr lang="en-US" sz="1400" kern="50" dirty="0">
                          <a:effectLst/>
                        </a:rPr>
                        <a:t> </a:t>
                      </a:r>
                      <a:r>
                        <a:rPr lang="en-US" sz="1400" kern="50" dirty="0" err="1">
                          <a:effectLst/>
                        </a:rPr>
                        <a:t>publicado</a:t>
                      </a:r>
                      <a:r>
                        <a:rPr lang="en-US" sz="1400" kern="50" dirty="0">
                          <a:effectLst/>
                        </a:rPr>
                        <a:t>/</a:t>
                      </a:r>
                      <a:r>
                        <a:rPr lang="en-US" sz="1400" kern="50" dirty="0" err="1">
                          <a:effectLst/>
                        </a:rPr>
                        <a:t>revisado</a:t>
                      </a:r>
                      <a:endParaRPr lang="pt-BR" sz="18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</a:rPr>
                        <a:t>1</a:t>
                      </a:r>
                      <a:endParaRPr lang="pt-BR" sz="24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marL="47918" marR="47918" marT="0" marB="0" anchor="ctr">
                    <a:solidFill>
                      <a:srgbClr val="FF0000"/>
                    </a:solidFill>
                  </a:tcPr>
                </a:tc>
              </a:tr>
              <a:tr h="321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</a:rPr>
                        <a:t>8.1</a:t>
                      </a:r>
                      <a:endParaRPr lang="pt-BR" sz="24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>
                          <a:effectLst/>
                        </a:rPr>
                        <a:t>Realizar eventos de capacitação em serviços digitais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 err="1">
                          <a:effectLst/>
                        </a:rPr>
                        <a:t>Evento</a:t>
                      </a:r>
                      <a:r>
                        <a:rPr lang="en-US" sz="1400" kern="50" dirty="0">
                          <a:effectLst/>
                        </a:rPr>
                        <a:t> de </a:t>
                      </a:r>
                      <a:r>
                        <a:rPr lang="en-US" sz="1400" kern="50" dirty="0" err="1">
                          <a:effectLst/>
                        </a:rPr>
                        <a:t>capacitação</a:t>
                      </a:r>
                      <a:r>
                        <a:rPr lang="en-US" sz="1400" kern="50" dirty="0">
                          <a:effectLst/>
                        </a:rPr>
                        <a:t> </a:t>
                      </a:r>
                      <a:r>
                        <a:rPr lang="en-US" sz="1400" kern="50" dirty="0" err="1">
                          <a:effectLst/>
                        </a:rPr>
                        <a:t>realizado</a:t>
                      </a:r>
                      <a:endParaRPr lang="pt-BR" sz="18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3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marL="47918" marR="47918" marT="0" marB="0" anchor="ctr">
                    <a:solidFill>
                      <a:srgbClr val="FFFF00"/>
                    </a:solidFill>
                  </a:tcPr>
                </a:tc>
              </a:tr>
              <a:tr h="321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</a:rPr>
                        <a:t>9.1</a:t>
                      </a:r>
                      <a:endParaRPr lang="pt-BR" sz="24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>
                          <a:effectLst/>
                        </a:rPr>
                        <a:t>Desenvolvimento de Software baseado em inovação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effectLst/>
                        </a:rPr>
                        <a:t>Parcerias realizadas</a:t>
                      </a:r>
                      <a:endParaRPr lang="pt-BR" sz="18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3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marL="47918" marR="47918" marT="0" marB="0" anchor="ctr">
                    <a:solidFill>
                      <a:schemeClr val="accent1"/>
                    </a:solidFill>
                  </a:tcPr>
                </a:tc>
              </a:tr>
              <a:tr h="321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</a:rPr>
                        <a:t>10.1</a:t>
                      </a:r>
                      <a:endParaRPr lang="pt-BR" sz="24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>
                          <a:effectLst/>
                        </a:rPr>
                        <a:t>Ampliar a quantidade de servidores na TI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400" kern="50" dirty="0">
                          <a:effectLst/>
                        </a:rPr>
                        <a:t>Servidores com formação superior alocados na TI</a:t>
                      </a:r>
                      <a:endParaRPr lang="pt-BR" sz="18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</a:rPr>
                        <a:t>20</a:t>
                      </a:r>
                      <a:endParaRPr lang="pt-BR" sz="24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marL="47918" marR="47918" marT="0" marB="0" anchor="ctr">
                    <a:solidFill>
                      <a:srgbClr val="FF0000"/>
                    </a:solidFill>
                  </a:tcPr>
                </a:tc>
              </a:tr>
              <a:tr h="321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</a:rPr>
                        <a:t>10.2</a:t>
                      </a:r>
                      <a:endParaRPr lang="pt-BR" sz="24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600" kern="50">
                          <a:effectLst/>
                        </a:rPr>
                        <a:t>Ampliar a capacidade de desenvolvimento de sistemas</a:t>
                      </a:r>
                      <a:endParaRPr lang="pt-BR" sz="20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400" kern="50" dirty="0">
                          <a:effectLst/>
                        </a:rPr>
                        <a:t>Capacidade de projetos de sistemas simultâneos</a:t>
                      </a:r>
                      <a:endParaRPr lang="pt-BR" sz="1800" kern="5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pt-BR" sz="1800" kern="50">
                          <a:effectLst/>
                        </a:rPr>
                        <a:t>11</a:t>
                      </a:r>
                      <a:endParaRPr lang="pt-BR" sz="2400" kern="5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918" marR="4791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 marL="47918" marR="47918" marT="0" marB="0" anchor="ctr">
                    <a:solidFill>
                      <a:srgbClr val="92D050"/>
                    </a:solidFill>
                  </a:tcPr>
                </a:tc>
              </a:tr>
              <a:tr h="160762">
                <a:tc gridSpan="5">
                  <a:txBody>
                    <a:bodyPr/>
                    <a:lstStyle/>
                    <a:p>
                      <a:endParaRPr lang="pt-BR" dirty="0"/>
                    </a:p>
                  </a:txBody>
                  <a:tcPr marL="47918" marR="47918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98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252</TotalTime>
  <Words>2127</Words>
  <Application>Microsoft Office PowerPoint</Application>
  <PresentationFormat>Personalizar</PresentationFormat>
  <Paragraphs>997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Citável</vt:lpstr>
      <vt:lpstr>3ª Reunião do CETI</vt:lpstr>
      <vt:lpstr>PAUTA</vt:lpstr>
      <vt:lpstr>INFORMES</vt:lpstr>
      <vt:lpstr>PDTI MinC v1.2</vt:lpstr>
      <vt:lpstr>REVISÃO 1.2 DO PDTI</vt:lpstr>
      <vt:lpstr>Aprovar a Revisão 1.2 do PDTI</vt:lpstr>
      <vt:lpstr>Objetivos Estratégicos de TI</vt:lpstr>
      <vt:lpstr>Plano de Metas e Indicadores</vt:lpstr>
      <vt:lpstr>Plano de Metas e Indicadores</vt:lpstr>
      <vt:lpstr>Portfólio de Projetos de TI</vt:lpstr>
      <vt:lpstr>Capacidade de Execução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FIM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3ª Reunião do CETI</dc:title>
  <dc:creator>Diego Luiz Dorgam Aguilera</dc:creator>
  <cp:lastModifiedBy>minc</cp:lastModifiedBy>
  <cp:revision>26</cp:revision>
  <dcterms:created xsi:type="dcterms:W3CDTF">2016-06-16T20:29:38Z</dcterms:created>
  <dcterms:modified xsi:type="dcterms:W3CDTF">2016-06-24T18:42:49Z</dcterms:modified>
</cp:coreProperties>
</file>