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10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10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11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3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45" name="Bowl with salmon cakes, salad, and humm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4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umm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7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7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8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9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E. Culurciello, August 2025"/>
          <p:cNvSpPr txBox="1"/>
          <p:nvPr>
            <p:ph type="body" idx="21"/>
          </p:nvPr>
        </p:nvSpPr>
        <p:spPr>
          <a:xfrm>
            <a:off x="1206499" y="11839048"/>
            <a:ext cx="21971002" cy="636979"/>
          </a:xfrm>
          <a:prstGeom prst="rect">
            <a:avLst/>
          </a:prstGeom>
          <a:extLst>
            <a:ext uri="{C572A759-6A51-4108-AA02-DFA0A04FC94B}">
              <ma14:wrappingTextBoxFlag xmlns:ma14="http://schemas.microsoft.com/office/mac/drawingml/2011/main" val="1"/>
            </a:ext>
          </a:extLst>
        </p:spPr>
        <p:txBody>
          <a:bodyPr/>
          <a:lstStyle/>
          <a:p>
            <a:pPr/>
            <a:r>
              <a:t>E. Culurciello, August 2025</a:t>
            </a:r>
          </a:p>
        </p:txBody>
      </p:sp>
      <p:sp>
        <p:nvSpPr>
          <p:cNvPr id="172" name="Teach AI to High Schoolers!"/>
          <p:cNvSpPr txBox="1"/>
          <p:nvPr>
            <p:ph type="ctrTitle"/>
          </p:nvPr>
        </p:nvSpPr>
        <p:spPr>
          <a:prstGeom prst="rect">
            <a:avLst/>
          </a:prstGeom>
        </p:spPr>
        <p:txBody>
          <a:bodyPr/>
          <a:lstStyle/>
          <a:p>
            <a:pPr/>
            <a:r>
              <a:t>Teach AI to High Schoolers!</a:t>
            </a:r>
          </a:p>
        </p:txBody>
      </p:sp>
      <p:sp>
        <p:nvSpPr>
          <p:cNvPr id="173" name="Teaching material"/>
          <p:cNvSpPr txBox="1"/>
          <p:nvPr>
            <p:ph type="subTitle" sz="quarter" idx="1"/>
          </p:nvPr>
        </p:nvSpPr>
        <p:spPr>
          <a:prstGeom prst="rect">
            <a:avLst/>
          </a:prstGeom>
        </p:spPr>
        <p:txBody>
          <a:bodyPr/>
          <a:lstStyle/>
          <a:p>
            <a:pPr/>
            <a:r>
              <a:t>Teaching material</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Teaching AI to high schoolers?"/>
          <p:cNvSpPr txBox="1"/>
          <p:nvPr/>
        </p:nvSpPr>
        <p:spPr>
          <a:xfrm>
            <a:off x="615320" y="539841"/>
            <a:ext cx="8946320"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00000"/>
              </a:lnSpc>
              <a:spcBef>
                <a:spcPts val="3000"/>
              </a:spcBef>
              <a:defRPr b="1" sz="4500">
                <a:solidFill>
                  <a:srgbClr val="2D3748"/>
                </a:solidFill>
                <a:latin typeface="Tahoma"/>
                <a:ea typeface="Tahoma"/>
                <a:cs typeface="Tahoma"/>
                <a:sym typeface="Tahoma"/>
              </a:defRPr>
            </a:lvl1pPr>
          </a:lstStyle>
          <a:p>
            <a:pPr/>
            <a:r>
              <a:t>Teaching AI to high schoolers?</a:t>
            </a:r>
          </a:p>
        </p:txBody>
      </p:sp>
      <p:sp>
        <p:nvSpPr>
          <p:cNvPr id="176" name="Pedagogical Approach:…"/>
          <p:cNvSpPr txBox="1"/>
          <p:nvPr/>
        </p:nvSpPr>
        <p:spPr>
          <a:xfrm>
            <a:off x="1380897" y="7743073"/>
            <a:ext cx="11090418" cy="3479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lnSpc>
                <a:spcPct val="100000"/>
              </a:lnSpc>
              <a:spcBef>
                <a:spcPts val="1500"/>
              </a:spcBef>
              <a:defRPr b="1" sz="3880">
                <a:solidFill>
                  <a:srgbClr val="4A5568"/>
                </a:solidFill>
                <a:latin typeface="Tahoma"/>
                <a:ea typeface="Tahoma"/>
                <a:cs typeface="Tahoma"/>
                <a:sym typeface="Tahoma"/>
              </a:defRPr>
            </a:pPr>
            <a:r>
              <a:t>Pedagogical Approach:</a:t>
            </a:r>
          </a:p>
          <a:p>
            <a:pPr defTabSz="457200">
              <a:lnSpc>
                <a:spcPct val="100000"/>
              </a:lnSpc>
              <a:spcBef>
                <a:spcPts val="1500"/>
              </a:spcBef>
              <a:defRPr sz="2760">
                <a:solidFill>
                  <a:srgbClr val="4A5568"/>
                </a:solidFill>
                <a:latin typeface="Tahoma"/>
                <a:ea typeface="Tahoma"/>
                <a:cs typeface="Tahoma"/>
                <a:sym typeface="Tahoma"/>
              </a:defRPr>
            </a:pPr>
            <a:r>
              <a:rPr b="1"/>
              <a:t>Start with Intuition, Build to Mathematics</a:t>
            </a:r>
            <a:r>
              <a:t> Begin with real-world analogies before introducing technical concepts. Use pattern recognition examples students understand (recognizing faces, predicting weather) to explain ML fundamentals. Introduce neural networks as "digital brains" that learn from examples, then gradually add mathematical formulations.</a:t>
            </a:r>
          </a:p>
        </p:txBody>
      </p:sp>
      <p:sp>
        <p:nvSpPr>
          <p:cNvPr id="177" name="Key Benefits for high school Students…"/>
          <p:cNvSpPr txBox="1"/>
          <p:nvPr/>
        </p:nvSpPr>
        <p:spPr>
          <a:xfrm>
            <a:off x="13228908" y="4925503"/>
            <a:ext cx="10729036" cy="5778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lnSpc>
                <a:spcPct val="100000"/>
              </a:lnSpc>
              <a:spcBef>
                <a:spcPts val="1500"/>
              </a:spcBef>
              <a:defRPr b="1" sz="3880">
                <a:solidFill>
                  <a:srgbClr val="4A5568"/>
                </a:solidFill>
                <a:latin typeface="Tahoma"/>
                <a:ea typeface="Tahoma"/>
                <a:cs typeface="Tahoma"/>
                <a:sym typeface="Tahoma"/>
              </a:defRPr>
            </a:pPr>
            <a:r>
              <a:t>Key Benefits for high school Students</a:t>
            </a:r>
          </a:p>
          <a:p>
            <a:pPr defTabSz="457200">
              <a:lnSpc>
                <a:spcPct val="100000"/>
              </a:lnSpc>
              <a:spcBef>
                <a:spcPts val="1500"/>
              </a:spcBef>
              <a:defRPr sz="2760">
                <a:solidFill>
                  <a:srgbClr val="4A5568"/>
                </a:solidFill>
                <a:latin typeface="Tahoma"/>
                <a:ea typeface="Tahoma"/>
                <a:cs typeface="Tahoma"/>
                <a:sym typeface="Tahoma"/>
              </a:defRPr>
            </a:pPr>
            <a:r>
              <a:rPr b="1"/>
              <a:t>Foundation for Modern Engineering</a:t>
            </a:r>
            <a:r>
              <a:t> </a:t>
            </a:r>
          </a:p>
          <a:p>
            <a:pPr defTabSz="457200">
              <a:lnSpc>
                <a:spcPct val="100000"/>
              </a:lnSpc>
              <a:spcBef>
                <a:spcPts val="1500"/>
              </a:spcBef>
              <a:defRPr sz="2760">
                <a:solidFill>
                  <a:srgbClr val="4A5568"/>
                </a:solidFill>
                <a:latin typeface="Tahoma"/>
                <a:ea typeface="Tahoma"/>
                <a:cs typeface="Tahoma"/>
                <a:sym typeface="Tahoma"/>
              </a:defRPr>
            </a:pPr>
            <a:r>
              <a:t>ML is increasingly integrated across all engineering disciplines - from optimizing manufacturing processes to designing smart infrastructure. Early exposure prepares students for interdisciplinary collaboration and emerging career paths.</a:t>
            </a:r>
          </a:p>
          <a:p>
            <a:pPr defTabSz="457200">
              <a:lnSpc>
                <a:spcPct val="100000"/>
              </a:lnSpc>
              <a:spcBef>
                <a:spcPts val="1500"/>
              </a:spcBef>
              <a:defRPr b="1" sz="3880">
                <a:solidFill>
                  <a:srgbClr val="4A5568"/>
                </a:solidFill>
                <a:latin typeface="Tahoma"/>
                <a:ea typeface="Tahoma"/>
                <a:cs typeface="Tahoma"/>
                <a:sym typeface="Tahoma"/>
              </a:defRPr>
            </a:pPr>
            <a:r>
              <a:rPr sz="2760"/>
              <a:t>Problem-Solving Mindset </a:t>
            </a:r>
            <a:endParaRPr sz="2760"/>
          </a:p>
          <a:p>
            <a:pPr defTabSz="457200">
              <a:lnSpc>
                <a:spcPct val="100000"/>
              </a:lnSpc>
              <a:spcBef>
                <a:spcPts val="1500"/>
              </a:spcBef>
              <a:defRPr b="1" sz="3880">
                <a:solidFill>
                  <a:srgbClr val="4A5568"/>
                </a:solidFill>
                <a:latin typeface="Tahoma"/>
                <a:ea typeface="Tahoma"/>
                <a:cs typeface="Tahoma"/>
                <a:sym typeface="Tahoma"/>
              </a:defRPr>
            </a:pPr>
            <a:r>
              <a:rPr b="0" sz="2760"/>
              <a:t>Teaching ML concepts develops systems thinking, data-driven decision making, and iterative refinement approaches that benefit any engineering domain. Students learn to break complex problems into manageable components.</a:t>
            </a:r>
          </a:p>
        </p:txBody>
      </p:sp>
      <p:pic>
        <p:nvPicPr>
          <p:cNvPr id="178" name="Can you teach AI in just 3 lectures?… Can you teach AI in just 3 lectures?YES WE CAN!" descr="Can you teach AI in just 3 lectures?… Can you teach AI in just 3 lectures?YES WE CAN!"/>
          <p:cNvPicPr>
            <a:picLocks noChangeAspect="0"/>
          </p:cNvPicPr>
          <p:nvPr/>
        </p:nvPicPr>
        <p:blipFill>
          <a:blip r:embed="rId2">
            <a:extLst/>
          </a:blip>
          <a:stretch>
            <a:fillRect/>
          </a:stretch>
        </p:blipFill>
        <p:spPr>
          <a:xfrm>
            <a:off x="1797886" y="1994049"/>
            <a:ext cx="9849473" cy="4306388"/>
          </a:xfrm>
          <a:prstGeom prst="rect">
            <a:avLst/>
          </a:prstGeom>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Conclusion"/>
          <p:cNvSpPr txBox="1"/>
          <p:nvPr/>
        </p:nvSpPr>
        <p:spPr>
          <a:xfrm>
            <a:off x="615320" y="539841"/>
            <a:ext cx="3239133"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00000"/>
              </a:lnSpc>
              <a:spcBef>
                <a:spcPts val="3000"/>
              </a:spcBef>
              <a:defRPr b="1" sz="4500">
                <a:solidFill>
                  <a:srgbClr val="2D3748"/>
                </a:solidFill>
                <a:latin typeface="Tahoma"/>
                <a:ea typeface="Tahoma"/>
                <a:cs typeface="Tahoma"/>
                <a:sym typeface="Tahoma"/>
              </a:defRPr>
            </a:lvl1pPr>
          </a:lstStyle>
          <a:p>
            <a:pPr/>
            <a:r>
              <a:t>Conclusion</a:t>
            </a:r>
          </a:p>
        </p:txBody>
      </p:sp>
      <p:sp>
        <p:nvSpPr>
          <p:cNvPr id="181" name="WE are awesome and we will!"/>
          <p:cNvSpPr txBox="1"/>
          <p:nvPr/>
        </p:nvSpPr>
        <p:spPr>
          <a:xfrm>
            <a:off x="6497129" y="3747467"/>
            <a:ext cx="10729036" cy="1485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457200">
              <a:lnSpc>
                <a:spcPct val="100000"/>
              </a:lnSpc>
              <a:spcBef>
                <a:spcPts val="1500"/>
              </a:spcBef>
              <a:defRPr b="1" sz="3880">
                <a:solidFill>
                  <a:srgbClr val="4A5568"/>
                </a:solidFill>
                <a:latin typeface="Tahoma"/>
                <a:ea typeface="Tahoma"/>
                <a:cs typeface="Tahoma"/>
                <a:sym typeface="Tahoma"/>
              </a:defRPr>
            </a:lvl1pPr>
          </a:lstStyle>
          <a:p>
            <a:pPr/>
            <a:r>
              <a:t>WE are awesome and we will!</a:t>
            </a:r>
          </a:p>
        </p:txBody>
      </p:sp>
      <p:sp>
        <p:nvSpPr>
          <p:cNvPr id="182" name="Eugenio Culurciello, August 2025"/>
          <p:cNvSpPr txBox="1"/>
          <p:nvPr/>
        </p:nvSpPr>
        <p:spPr>
          <a:xfrm>
            <a:off x="6497129" y="10356922"/>
            <a:ext cx="10729036" cy="1485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457200">
              <a:lnSpc>
                <a:spcPct val="100000"/>
              </a:lnSpc>
              <a:spcBef>
                <a:spcPts val="1500"/>
              </a:spcBef>
              <a:defRPr b="1" sz="3880">
                <a:solidFill>
                  <a:srgbClr val="4A5568"/>
                </a:solidFill>
                <a:latin typeface="Tahoma"/>
                <a:ea typeface="Tahoma"/>
                <a:cs typeface="Tahoma"/>
                <a:sym typeface="Tahoma"/>
              </a:defRPr>
            </a:lvl1pPr>
          </a:lstStyle>
          <a:p>
            <a:pPr/>
            <a:r>
              <a:t>Eugenio Culurciello, August 2025</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