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4"/>
  </p:notesMasterIdLst>
  <p:sldIdLst>
    <p:sldId id="259" r:id="rId5"/>
    <p:sldId id="305" r:id="rId6"/>
    <p:sldId id="281" r:id="rId7"/>
    <p:sldId id="295" r:id="rId8"/>
    <p:sldId id="294" r:id="rId9"/>
    <p:sldId id="296" r:id="rId10"/>
    <p:sldId id="323" r:id="rId11"/>
    <p:sldId id="324" r:id="rId12"/>
    <p:sldId id="331" r:id="rId13"/>
    <p:sldId id="332" r:id="rId14"/>
    <p:sldId id="328" r:id="rId15"/>
    <p:sldId id="333" r:id="rId16"/>
    <p:sldId id="316" r:id="rId17"/>
    <p:sldId id="325" r:id="rId18"/>
    <p:sldId id="326" r:id="rId19"/>
    <p:sldId id="334" r:id="rId20"/>
    <p:sldId id="327" r:id="rId21"/>
    <p:sldId id="335"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A3947-5DB6-4F53-A1FF-68778A1A630B}" v="1794" dt="2024-01-27T18:31:12.412"/>
    <p1510:client id="{66033830-156C-4808-BB27-39A64E5B2D0B}" v="31" dt="2024-01-28T02:37:19.884"/>
    <p1510:client id="{69E2CEC0-1B48-42E5-8FA9-D40B8100087D}" v="265" dt="2024-01-27T18:28:20.971"/>
    <p1510:client id="{719BE1EA-1CB8-4086-9068-79895934A541}" v="1" dt="2024-01-27T18:41:09.626"/>
    <p1510:client id="{95552B7E-32C1-4C6E-98A7-14D52F76759E}" v="65" dt="2024-01-27T15:33:06.352"/>
    <p1510:client id="{EB83C578-DD40-4191-A29C-A4DA919B7EC4}" v="69" dt="2024-01-28T05:49:09.482"/>
    <p1510:client id="{EEE41C75-2B1F-4445-AD47-DDDE0ED50318}" v="20" dt="2024-01-27T09:25:14.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A4AC3-5F7C-48A8-9110-1593E218D707}" type="doc">
      <dgm:prSet loTypeId="urn:microsoft.com/office/officeart/2005/8/layout/vList6" loCatId="process" qsTypeId="urn:microsoft.com/office/officeart/2005/8/quickstyle/simple1" qsCatId="simple" csTypeId="urn:microsoft.com/office/officeart/2005/8/colors/accent4_3" csCatId="accent4" phldr="1"/>
      <dgm:spPr/>
      <dgm:t>
        <a:bodyPr/>
        <a:lstStyle/>
        <a:p>
          <a:endParaRPr lang="en-US"/>
        </a:p>
      </dgm:t>
    </dgm:pt>
    <dgm:pt modelId="{404F6D60-BE57-4D8F-9B59-056F0B9B9C1F}">
      <dgm:prSet phldrT="[Text]" phldr="0"/>
      <dgm:spPr/>
      <dgm:t>
        <a:bodyPr/>
        <a:lstStyle/>
        <a:p>
          <a:pPr rtl="0"/>
          <a:r>
            <a:rPr lang="en-US" b="1" dirty="0"/>
            <a:t>Combining Model Predictions</a:t>
          </a:r>
          <a:r>
            <a:rPr lang="en-US" dirty="0"/>
            <a:t>:</a:t>
          </a:r>
        </a:p>
      </dgm:t>
    </dgm:pt>
    <dgm:pt modelId="{FF799B78-D565-457E-B188-3558F63F5CF4}" type="parTrans" cxnId="{FFAFFF66-5AC5-461D-A3CB-0E91F8148D04}">
      <dgm:prSet/>
      <dgm:spPr/>
      <dgm:t>
        <a:bodyPr/>
        <a:lstStyle/>
        <a:p>
          <a:endParaRPr lang="en-US"/>
        </a:p>
      </dgm:t>
    </dgm:pt>
    <dgm:pt modelId="{EB698135-D6F0-448D-B005-49C991A7A75D}" type="sibTrans" cxnId="{FFAFFF66-5AC5-461D-A3CB-0E91F8148D04}">
      <dgm:prSet/>
      <dgm:spPr/>
      <dgm:t>
        <a:bodyPr/>
        <a:lstStyle/>
        <a:p>
          <a:endParaRPr lang="en-US"/>
        </a:p>
      </dgm:t>
    </dgm:pt>
    <dgm:pt modelId="{5215369C-D3B0-42EB-9635-602B47A3D60D}">
      <dgm:prSet phldrT="[Text]" phldr="0"/>
      <dgm:spPr/>
      <dgm:t>
        <a:bodyPr/>
        <a:lstStyle/>
        <a:p>
          <a:pPr rtl="0"/>
          <a:r>
            <a:rPr lang="en-US" b="0" i="1" dirty="0">
              <a:latin typeface="Calibri"/>
              <a:ea typeface="Verdana"/>
              <a:cs typeface="Calibri"/>
            </a:rPr>
            <a:t>Leveraging the Strengths of Multiple Models (</a:t>
          </a:r>
          <a:r>
            <a:rPr lang="en-US" b="0" i="0" dirty="0">
              <a:latin typeface="Calibri"/>
              <a:cs typeface="Calibri"/>
            </a:rPr>
            <a:t>Combine predictions from our top-performing models</a:t>
          </a:r>
          <a:r>
            <a:rPr lang="en-US" b="0" i="1" dirty="0">
              <a:latin typeface="Calibri"/>
              <a:ea typeface="Verdana"/>
              <a:cs typeface="Calibri"/>
            </a:rPr>
            <a:t>)</a:t>
          </a:r>
          <a:endParaRPr lang="en-US" b="0" dirty="0">
            <a:latin typeface="Calibri"/>
            <a:ea typeface="Verdana"/>
            <a:cs typeface="Calibri"/>
          </a:endParaRPr>
        </a:p>
      </dgm:t>
    </dgm:pt>
    <dgm:pt modelId="{7D6EF40F-4F4A-440B-B672-A0C54179EFF3}" type="parTrans" cxnId="{0B5CD3D9-8E6C-497E-8C97-688B8F7116FD}">
      <dgm:prSet/>
      <dgm:spPr/>
      <dgm:t>
        <a:bodyPr/>
        <a:lstStyle/>
        <a:p>
          <a:endParaRPr lang="en-US"/>
        </a:p>
      </dgm:t>
    </dgm:pt>
    <dgm:pt modelId="{1C5EA48A-163F-4B8E-AC4A-818D821CCADF}" type="sibTrans" cxnId="{0B5CD3D9-8E6C-497E-8C97-688B8F7116FD}">
      <dgm:prSet/>
      <dgm:spPr/>
      <dgm:t>
        <a:bodyPr/>
        <a:lstStyle/>
        <a:p>
          <a:endParaRPr lang="en-US"/>
        </a:p>
      </dgm:t>
    </dgm:pt>
    <dgm:pt modelId="{00430E09-875D-4113-B660-B69013612C4E}">
      <dgm:prSet phldrT="[Text]" phldr="0"/>
      <dgm:spPr/>
      <dgm:t>
        <a:bodyPr/>
        <a:lstStyle/>
        <a:p>
          <a:pPr rtl="0"/>
          <a:r>
            <a:rPr lang="en-US" b="0" i="1" dirty="0">
              <a:latin typeface="Calibri"/>
              <a:ea typeface="Verdana"/>
              <a:cs typeface="Calibri"/>
            </a:rPr>
            <a:t>Implementing Advanced Ensemble Methods (</a:t>
          </a:r>
          <a:r>
            <a:rPr lang="en-US" b="0" i="0" dirty="0">
              <a:latin typeface="Calibri"/>
              <a:cs typeface="Calibri"/>
            </a:rPr>
            <a:t>stacking or blending</a:t>
          </a:r>
          <a:r>
            <a:rPr lang="en-US" b="0" i="1" dirty="0">
              <a:latin typeface="Calibri"/>
              <a:ea typeface="Verdana"/>
              <a:cs typeface="Calibri"/>
            </a:rPr>
            <a:t>)</a:t>
          </a:r>
          <a:endParaRPr lang="en-US" b="0" i="0" dirty="0">
            <a:latin typeface="Calibri"/>
            <a:ea typeface="Verdana"/>
            <a:cs typeface="Calibri"/>
          </a:endParaRPr>
        </a:p>
      </dgm:t>
    </dgm:pt>
    <dgm:pt modelId="{D4124BFE-AC32-42BE-95CB-05DD0B296BCD}" type="parTrans" cxnId="{2612BB1F-6654-4C43-BDE0-E0BE3F5112EB}">
      <dgm:prSet/>
      <dgm:spPr/>
      <dgm:t>
        <a:bodyPr/>
        <a:lstStyle/>
        <a:p>
          <a:endParaRPr lang="en-US"/>
        </a:p>
      </dgm:t>
    </dgm:pt>
    <dgm:pt modelId="{C2A49C52-9EDA-4C30-852E-E553BFE7D8E8}" type="sibTrans" cxnId="{2612BB1F-6654-4C43-BDE0-E0BE3F5112EB}">
      <dgm:prSet/>
      <dgm:spPr/>
      <dgm:t>
        <a:bodyPr/>
        <a:lstStyle/>
        <a:p>
          <a:endParaRPr lang="en-US"/>
        </a:p>
      </dgm:t>
    </dgm:pt>
    <dgm:pt modelId="{C7C8D338-E225-47B7-BAC6-3B6E68FFE701}" type="pres">
      <dgm:prSet presAssocID="{D34A4AC3-5F7C-48A8-9110-1593E218D707}" presName="Name0" presStyleCnt="0">
        <dgm:presLayoutVars>
          <dgm:dir/>
          <dgm:animLvl val="lvl"/>
          <dgm:resizeHandles/>
        </dgm:presLayoutVars>
      </dgm:prSet>
      <dgm:spPr/>
    </dgm:pt>
    <dgm:pt modelId="{5E053079-4BD1-4BEA-950D-1C2EEC8C6197}" type="pres">
      <dgm:prSet presAssocID="{404F6D60-BE57-4D8F-9B59-056F0B9B9C1F}" presName="linNode" presStyleCnt="0"/>
      <dgm:spPr/>
    </dgm:pt>
    <dgm:pt modelId="{3356B490-34A3-4203-A565-0CB589E60D13}" type="pres">
      <dgm:prSet presAssocID="{404F6D60-BE57-4D8F-9B59-056F0B9B9C1F}" presName="parentShp" presStyleLbl="node1" presStyleIdx="0" presStyleCnt="1">
        <dgm:presLayoutVars>
          <dgm:bulletEnabled val="1"/>
        </dgm:presLayoutVars>
      </dgm:prSet>
      <dgm:spPr/>
    </dgm:pt>
    <dgm:pt modelId="{52BB8885-B20D-4D6B-ADD1-747BA99BA9F1}" type="pres">
      <dgm:prSet presAssocID="{404F6D60-BE57-4D8F-9B59-056F0B9B9C1F}" presName="childShp" presStyleLbl="bgAccFollowNode1" presStyleIdx="0" presStyleCnt="1">
        <dgm:presLayoutVars>
          <dgm:bulletEnabled val="1"/>
        </dgm:presLayoutVars>
      </dgm:prSet>
      <dgm:spPr/>
    </dgm:pt>
  </dgm:ptLst>
  <dgm:cxnLst>
    <dgm:cxn modelId="{DCD28B04-D2C2-47B5-8A9C-6F938A9031FD}" type="presOf" srcId="{5215369C-D3B0-42EB-9635-602B47A3D60D}" destId="{52BB8885-B20D-4D6B-ADD1-747BA99BA9F1}" srcOrd="0" destOrd="0" presId="urn:microsoft.com/office/officeart/2005/8/layout/vList6"/>
    <dgm:cxn modelId="{2612BB1F-6654-4C43-BDE0-E0BE3F5112EB}" srcId="{404F6D60-BE57-4D8F-9B59-056F0B9B9C1F}" destId="{00430E09-875D-4113-B660-B69013612C4E}" srcOrd="1" destOrd="0" parTransId="{D4124BFE-AC32-42BE-95CB-05DD0B296BCD}" sibTransId="{C2A49C52-9EDA-4C30-852E-E553BFE7D8E8}"/>
    <dgm:cxn modelId="{CB766332-7FD0-423C-B40E-F31692A2E876}" type="presOf" srcId="{404F6D60-BE57-4D8F-9B59-056F0B9B9C1F}" destId="{3356B490-34A3-4203-A565-0CB589E60D13}" srcOrd="0" destOrd="0" presId="urn:microsoft.com/office/officeart/2005/8/layout/vList6"/>
    <dgm:cxn modelId="{FFAFFF66-5AC5-461D-A3CB-0E91F8148D04}" srcId="{D34A4AC3-5F7C-48A8-9110-1593E218D707}" destId="{404F6D60-BE57-4D8F-9B59-056F0B9B9C1F}" srcOrd="0" destOrd="0" parTransId="{FF799B78-D565-457E-B188-3558F63F5CF4}" sibTransId="{EB698135-D6F0-448D-B005-49C991A7A75D}"/>
    <dgm:cxn modelId="{4120395A-4A1A-4C3A-9974-41038BA34A00}" type="presOf" srcId="{D34A4AC3-5F7C-48A8-9110-1593E218D707}" destId="{C7C8D338-E225-47B7-BAC6-3B6E68FFE701}" srcOrd="0" destOrd="0" presId="urn:microsoft.com/office/officeart/2005/8/layout/vList6"/>
    <dgm:cxn modelId="{67257194-F76B-4B6D-AED8-2EE7AABB7701}" type="presOf" srcId="{00430E09-875D-4113-B660-B69013612C4E}" destId="{52BB8885-B20D-4D6B-ADD1-747BA99BA9F1}" srcOrd="0" destOrd="1" presId="urn:microsoft.com/office/officeart/2005/8/layout/vList6"/>
    <dgm:cxn modelId="{0B5CD3D9-8E6C-497E-8C97-688B8F7116FD}" srcId="{404F6D60-BE57-4D8F-9B59-056F0B9B9C1F}" destId="{5215369C-D3B0-42EB-9635-602B47A3D60D}" srcOrd="0" destOrd="0" parTransId="{7D6EF40F-4F4A-440B-B672-A0C54179EFF3}" sibTransId="{1C5EA48A-163F-4B8E-AC4A-818D821CCADF}"/>
    <dgm:cxn modelId="{F5104CEC-D5E7-496D-8CE4-ECA258D7CFCC}" type="presParOf" srcId="{C7C8D338-E225-47B7-BAC6-3B6E68FFE701}" destId="{5E053079-4BD1-4BEA-950D-1C2EEC8C6197}" srcOrd="0" destOrd="0" presId="urn:microsoft.com/office/officeart/2005/8/layout/vList6"/>
    <dgm:cxn modelId="{1CD77083-1786-42B2-A1E2-E586CD4BB21B}" type="presParOf" srcId="{5E053079-4BD1-4BEA-950D-1C2EEC8C6197}" destId="{3356B490-34A3-4203-A565-0CB589E60D13}" srcOrd="0" destOrd="0" presId="urn:microsoft.com/office/officeart/2005/8/layout/vList6"/>
    <dgm:cxn modelId="{CE39F502-9CF0-4EB5-935B-9E3BB7CA66BA}" type="presParOf" srcId="{5E053079-4BD1-4BEA-950D-1C2EEC8C6197}" destId="{52BB8885-B20D-4D6B-ADD1-747BA99BA9F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B8885-B20D-4D6B-ADD1-747BA99BA9F1}">
      <dsp:nvSpPr>
        <dsp:cNvPr id="0" name=""/>
        <dsp:cNvSpPr/>
      </dsp:nvSpPr>
      <dsp:spPr>
        <a:xfrm>
          <a:off x="4388719" y="0"/>
          <a:ext cx="6583078" cy="2597807"/>
        </a:xfrm>
        <a:prstGeom prst="rightArrow">
          <a:avLst>
            <a:gd name="adj1" fmla="val 75000"/>
            <a:gd name="adj2" fmla="val 50000"/>
          </a:avLst>
        </a:prstGeom>
        <a:solidFill>
          <a:schemeClr val="accent4">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rtl="0">
            <a:lnSpc>
              <a:spcPct val="90000"/>
            </a:lnSpc>
            <a:spcBef>
              <a:spcPct val="0"/>
            </a:spcBef>
            <a:spcAft>
              <a:spcPct val="15000"/>
            </a:spcAft>
            <a:buChar char="•"/>
          </a:pPr>
          <a:r>
            <a:rPr lang="en-US" sz="2600" b="0" i="1" kern="1200" dirty="0">
              <a:latin typeface="Calibri"/>
              <a:ea typeface="Verdana"/>
              <a:cs typeface="Calibri"/>
            </a:rPr>
            <a:t>Leveraging the Strengths of Multiple Models (</a:t>
          </a:r>
          <a:r>
            <a:rPr lang="en-US" sz="2600" b="0" i="0" kern="1200" dirty="0">
              <a:latin typeface="Calibri"/>
              <a:cs typeface="Calibri"/>
            </a:rPr>
            <a:t>Combine predictions from our top-performing models</a:t>
          </a:r>
          <a:r>
            <a:rPr lang="en-US" sz="2600" b="0" i="1" kern="1200" dirty="0">
              <a:latin typeface="Calibri"/>
              <a:ea typeface="Verdana"/>
              <a:cs typeface="Calibri"/>
            </a:rPr>
            <a:t>)</a:t>
          </a:r>
          <a:endParaRPr lang="en-US" sz="2600" b="0" kern="1200" dirty="0">
            <a:latin typeface="Calibri"/>
            <a:ea typeface="Verdana"/>
            <a:cs typeface="Calibri"/>
          </a:endParaRPr>
        </a:p>
        <a:p>
          <a:pPr marL="228600" lvl="1" indent="-228600" algn="l" defTabSz="1155700" rtl="0">
            <a:lnSpc>
              <a:spcPct val="90000"/>
            </a:lnSpc>
            <a:spcBef>
              <a:spcPct val="0"/>
            </a:spcBef>
            <a:spcAft>
              <a:spcPct val="15000"/>
            </a:spcAft>
            <a:buChar char="•"/>
          </a:pPr>
          <a:r>
            <a:rPr lang="en-US" sz="2600" b="0" i="1" kern="1200" dirty="0">
              <a:latin typeface="Calibri"/>
              <a:ea typeface="Verdana"/>
              <a:cs typeface="Calibri"/>
            </a:rPr>
            <a:t>Implementing Advanced Ensemble Methods (</a:t>
          </a:r>
          <a:r>
            <a:rPr lang="en-US" sz="2600" b="0" i="0" kern="1200" dirty="0">
              <a:latin typeface="Calibri"/>
              <a:cs typeface="Calibri"/>
            </a:rPr>
            <a:t>stacking or blending</a:t>
          </a:r>
          <a:r>
            <a:rPr lang="en-US" sz="2600" b="0" i="1" kern="1200" dirty="0">
              <a:latin typeface="Calibri"/>
              <a:ea typeface="Verdana"/>
              <a:cs typeface="Calibri"/>
            </a:rPr>
            <a:t>)</a:t>
          </a:r>
          <a:endParaRPr lang="en-US" sz="2600" b="0" i="0" kern="1200" dirty="0">
            <a:latin typeface="Calibri"/>
            <a:ea typeface="Verdana"/>
            <a:cs typeface="Calibri"/>
          </a:endParaRPr>
        </a:p>
      </dsp:txBody>
      <dsp:txXfrm>
        <a:off x="4388719" y="324726"/>
        <a:ext cx="5608900" cy="1948355"/>
      </dsp:txXfrm>
    </dsp:sp>
    <dsp:sp modelId="{3356B490-34A3-4203-A565-0CB589E60D13}">
      <dsp:nvSpPr>
        <dsp:cNvPr id="0" name=""/>
        <dsp:cNvSpPr/>
      </dsp:nvSpPr>
      <dsp:spPr>
        <a:xfrm>
          <a:off x="0" y="0"/>
          <a:ext cx="4388719" cy="2597807"/>
        </a:xfrm>
        <a:prstGeom prst="round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rtl="0">
            <a:lnSpc>
              <a:spcPct val="90000"/>
            </a:lnSpc>
            <a:spcBef>
              <a:spcPct val="0"/>
            </a:spcBef>
            <a:spcAft>
              <a:spcPct val="35000"/>
            </a:spcAft>
            <a:buNone/>
          </a:pPr>
          <a:r>
            <a:rPr lang="en-US" sz="5000" b="1" kern="1200" dirty="0"/>
            <a:t>Combining Model Predictions</a:t>
          </a:r>
          <a:r>
            <a:rPr lang="en-US" sz="5000" kern="1200" dirty="0"/>
            <a:t>:</a:t>
          </a:r>
        </a:p>
      </dsp:txBody>
      <dsp:txXfrm>
        <a:off x="126814" y="126814"/>
        <a:ext cx="4135091" cy="234417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i="0"/>
              <a:t>Data science and machine learning – Project</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2231397" cy="1801812"/>
          </a:xfrm>
        </p:spPr>
        <p:txBody>
          <a:bodyPr/>
          <a:lstStyle/>
          <a:p>
            <a:r>
              <a:rPr lang="en-US"/>
              <a:t>Presented by: Group 5, Batch 6</a:t>
            </a:r>
          </a:p>
          <a:p>
            <a:r>
              <a:rPr lang="en-US"/>
              <a:t>January 28, 2024</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B1CC4-56D8-4835-F0C3-73DAB2BCE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5C8E3-EFA1-28D6-92FD-5B64CF0EF737}"/>
              </a:ext>
            </a:extLst>
          </p:cNvPr>
          <p:cNvSpPr>
            <a:spLocks noGrp="1"/>
          </p:cNvSpPr>
          <p:nvPr>
            <p:ph type="title"/>
          </p:nvPr>
        </p:nvSpPr>
        <p:spPr>
          <a:xfrm>
            <a:off x="1143000" y="533401"/>
            <a:ext cx="9906000" cy="1382156"/>
          </a:xfrm>
        </p:spPr>
        <p:txBody>
          <a:bodyPr vert="horz" lIns="91440" tIns="45720" rIns="91440" bIns="45720" rtlCol="0" anchor="ctr">
            <a:noAutofit/>
          </a:bodyPr>
          <a:lstStyle/>
          <a:p>
            <a:r>
              <a:rPr lang="en-US" sz="2400" b="1" i="0">
                <a:latin typeface="Walbaum Display Light"/>
                <a:ea typeface="+mj-lt"/>
                <a:cs typeface="Arial"/>
              </a:rPr>
              <a:t>FEATURE ENGINEERING: Distribution</a:t>
            </a:r>
            <a:r>
              <a:rPr lang="en-US" sz="2400" b="1" i="0">
                <a:latin typeface="Walbaum Display Light"/>
                <a:cs typeface="Arial"/>
              </a:rPr>
              <a:t> of Median House Value</a:t>
            </a:r>
            <a:endParaRPr lang="en-US" sz="2400" b="1" i="0">
              <a:latin typeface="Walbaum Display Light"/>
            </a:endParaRPr>
          </a:p>
        </p:txBody>
      </p:sp>
      <p:sp>
        <p:nvSpPr>
          <p:cNvPr id="6" name="Footer Placeholder 5">
            <a:extLst>
              <a:ext uri="{FF2B5EF4-FFF2-40B4-BE49-F238E27FC236}">
                <a16:creationId xmlns:a16="http://schemas.microsoft.com/office/drawing/2014/main" id="{507FC593-A710-11BB-4166-3903A5D10A7D}"/>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0C6D4FD5-F3AB-743F-4B69-2E49C3AD4356}"/>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a:p>
        </p:txBody>
      </p:sp>
      <p:pic>
        <p:nvPicPr>
          <p:cNvPr id="3" name="Content Placeholder 2" descr="A graph with blue squares&#10;&#10;Description automatically generated">
            <a:extLst>
              <a:ext uri="{FF2B5EF4-FFF2-40B4-BE49-F238E27FC236}">
                <a16:creationId xmlns:a16="http://schemas.microsoft.com/office/drawing/2014/main" id="{19E102AC-7EC0-37EE-9B49-6CBA691AA350}"/>
              </a:ext>
            </a:extLst>
          </p:cNvPr>
          <p:cNvPicPr>
            <a:picLocks noGrp="1" noChangeAspect="1"/>
          </p:cNvPicPr>
          <p:nvPr>
            <p:ph idx="1"/>
          </p:nvPr>
        </p:nvPicPr>
        <p:blipFill>
          <a:blip r:embed="rId2"/>
          <a:stretch>
            <a:fillRect/>
          </a:stretch>
        </p:blipFill>
        <p:spPr>
          <a:xfrm>
            <a:off x="1036705" y="1650671"/>
            <a:ext cx="5134933" cy="3762034"/>
          </a:xfrm>
        </p:spPr>
      </p:pic>
      <p:sp>
        <p:nvSpPr>
          <p:cNvPr id="4" name="TextBox 3">
            <a:extLst>
              <a:ext uri="{FF2B5EF4-FFF2-40B4-BE49-F238E27FC236}">
                <a16:creationId xmlns:a16="http://schemas.microsoft.com/office/drawing/2014/main" id="{DB4A2D19-C1AC-ECE3-D41A-2E26511D4BEB}"/>
              </a:ext>
            </a:extLst>
          </p:cNvPr>
          <p:cNvSpPr txBox="1"/>
          <p:nvPr/>
        </p:nvSpPr>
        <p:spPr>
          <a:xfrm>
            <a:off x="6912741" y="2014482"/>
            <a:ext cx="474016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a:buChar char="v"/>
            </a:pPr>
            <a:r>
              <a:rPr lang="en-US" sz="1600" dirty="0">
                <a:ea typeface="+mn-lt"/>
                <a:cs typeface="+mn-lt"/>
              </a:rPr>
              <a:t>We can visually see that distribution is skewed and not normal.</a:t>
            </a:r>
          </a:p>
          <a:p>
            <a:pPr marL="228600" indent="-228600">
              <a:buFont typeface="Wingdings"/>
              <a:buChar char="v"/>
            </a:pPr>
            <a:endParaRPr lang="en-US" sz="1600">
              <a:ea typeface="+mn-lt"/>
              <a:cs typeface="+mn-lt"/>
            </a:endParaRPr>
          </a:p>
          <a:p>
            <a:pPr marL="228600" indent="-228600">
              <a:buFont typeface="Wingdings"/>
              <a:buChar char="v"/>
            </a:pPr>
            <a:r>
              <a:rPr lang="en-US" sz="1600" dirty="0">
                <a:ea typeface="+mn-lt"/>
                <a:cs typeface="+mn-lt"/>
              </a:rPr>
              <a:t>Checking numerically we found that around 5% house price is clipped at 500000.</a:t>
            </a:r>
            <a:endParaRPr lang="en-US" sz="1600" dirty="0"/>
          </a:p>
        </p:txBody>
      </p:sp>
    </p:spTree>
    <p:extLst>
      <p:ext uri="{BB962C8B-B14F-4D97-AF65-F5344CB8AC3E}">
        <p14:creationId xmlns:p14="http://schemas.microsoft.com/office/powerpoint/2010/main" val="250000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normAutofit/>
          </a:bodyPr>
          <a:lstStyle/>
          <a:p>
            <a:pPr>
              <a:lnSpc>
                <a:spcPct val="100000"/>
              </a:lnSpc>
              <a:spcBef>
                <a:spcPts val="1000"/>
              </a:spcBef>
            </a:pPr>
            <a:r>
              <a:rPr lang="en-US" sz="2400" b="1" i="0">
                <a:latin typeface="Walbaum Display Light"/>
                <a:cs typeface="Arial"/>
              </a:rPr>
              <a:t>FEATURE ENGINEERING: identifying the cluster of house rates and population.</a:t>
            </a:r>
            <a:endParaRPr lang="en-US" sz="2400" b="1">
              <a:latin typeface="Walbaum Display Light"/>
            </a:endParaRPr>
          </a:p>
          <a:p>
            <a:endParaRPr lang="en-US" sz="2400" b="1" i="0">
              <a:latin typeface="Walbaum Display Light"/>
              <a:cs typeface="Arial"/>
            </a:endParaRP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938213" y="1709502"/>
            <a:ext cx="4175064" cy="3665774"/>
          </a:xfrm>
        </p:spPr>
        <p:txBody>
          <a:bodyPr vert="horz" lIns="91440" tIns="45720" rIns="91440" bIns="45720" rtlCol="0" anchor="t">
            <a:noAutofit/>
          </a:bodyPr>
          <a:lstStyle/>
          <a:p>
            <a:pPr marL="285750" indent="-285750">
              <a:buFont typeface="Wingdings" panose="020B0604020202020204" pitchFamily="34" charset="0"/>
              <a:buChar char="v"/>
            </a:pPr>
            <a:r>
              <a:rPr lang="en-US" sz="1800">
                <a:solidFill>
                  <a:srgbClr val="001E2E"/>
                </a:solidFill>
                <a:ea typeface="+mn-lt"/>
                <a:cs typeface="+mn-lt"/>
              </a:rPr>
              <a:t>This map shows the cluster of house rates and population. It is obvious from the graph that some areas are densely populated and there are clusters of high, medium and low price houses.</a:t>
            </a:r>
            <a:endParaRPr lang="en-US" sz="1800"/>
          </a:p>
          <a:p>
            <a:pPr marL="285750" indent="-285750">
              <a:buFont typeface="Wingdings" panose="020B0604020202020204" pitchFamily="34" charset="0"/>
              <a:buChar char="v"/>
            </a:pPr>
            <a:r>
              <a:rPr lang="en-US" sz="1800">
                <a:solidFill>
                  <a:srgbClr val="001E2E"/>
                </a:solidFill>
                <a:ea typeface="+mn-lt"/>
                <a:cs typeface="+mn-lt"/>
              </a:rPr>
              <a:t>Using </a:t>
            </a:r>
            <a:r>
              <a:rPr lang="en-US" sz="1800" err="1">
                <a:solidFill>
                  <a:srgbClr val="001E2E"/>
                </a:solidFill>
                <a:ea typeface="+mn-lt"/>
                <a:cs typeface="+mn-lt"/>
              </a:rPr>
              <a:t>Kmeans</a:t>
            </a:r>
            <a:r>
              <a:rPr lang="en-US" sz="1800">
                <a:solidFill>
                  <a:srgbClr val="001E2E"/>
                </a:solidFill>
                <a:ea typeface="+mn-lt"/>
                <a:cs typeface="+mn-lt"/>
              </a:rPr>
              <a:t>, we included 4 clusters in our dataset. We named it 0,1,2,3.</a:t>
            </a:r>
            <a:endParaRPr lang="en-US" sz="1800"/>
          </a:p>
          <a:p>
            <a:pPr marL="0" indent="0">
              <a:buNone/>
            </a:pPr>
            <a:endParaRPr lang="en-US" sz="180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a:p>
        </p:txBody>
      </p:sp>
      <p:pic>
        <p:nvPicPr>
          <p:cNvPr id="5" name="Picture 4" descr="A colorful dots on a white background&#10;&#10;Description automatically generated">
            <a:extLst>
              <a:ext uri="{FF2B5EF4-FFF2-40B4-BE49-F238E27FC236}">
                <a16:creationId xmlns:a16="http://schemas.microsoft.com/office/drawing/2014/main" id="{A493D415-78C6-0757-8671-5C7B1948F3CB}"/>
              </a:ext>
            </a:extLst>
          </p:cNvPr>
          <p:cNvPicPr>
            <a:picLocks noChangeAspect="1"/>
          </p:cNvPicPr>
          <p:nvPr/>
        </p:nvPicPr>
        <p:blipFill>
          <a:blip r:embed="rId2"/>
          <a:stretch>
            <a:fillRect/>
          </a:stretch>
        </p:blipFill>
        <p:spPr>
          <a:xfrm>
            <a:off x="5694677" y="1381469"/>
            <a:ext cx="6136331" cy="3900194"/>
          </a:xfrm>
          <a:prstGeom prst="rect">
            <a:avLst/>
          </a:prstGeom>
        </p:spPr>
      </p:pic>
    </p:spTree>
    <p:extLst>
      <p:ext uri="{BB962C8B-B14F-4D97-AF65-F5344CB8AC3E}">
        <p14:creationId xmlns:p14="http://schemas.microsoft.com/office/powerpoint/2010/main" val="293445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89530-1058-F637-DF2D-955DC3A76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ED239-BD07-230B-27ED-429A2C22755F}"/>
              </a:ext>
            </a:extLst>
          </p:cNvPr>
          <p:cNvSpPr>
            <a:spLocks noGrp="1"/>
          </p:cNvSpPr>
          <p:nvPr>
            <p:ph type="title"/>
          </p:nvPr>
        </p:nvSpPr>
        <p:spPr>
          <a:xfrm>
            <a:off x="839788" y="365125"/>
            <a:ext cx="10515600" cy="1325563"/>
          </a:xfrm>
        </p:spPr>
        <p:txBody>
          <a:bodyPr>
            <a:normAutofit/>
          </a:bodyPr>
          <a:lstStyle/>
          <a:p>
            <a:r>
              <a:rPr lang="en-US" sz="2400" b="1" i="0">
                <a:latin typeface="Walbaum Display Light"/>
                <a:cs typeface="Arial"/>
              </a:rPr>
              <a:t>FEATURE ENGINEERING: Adding New Features</a:t>
            </a:r>
          </a:p>
          <a:p>
            <a:pPr>
              <a:lnSpc>
                <a:spcPct val="100000"/>
              </a:lnSpc>
              <a:spcBef>
                <a:spcPts val="1000"/>
              </a:spcBef>
            </a:pPr>
            <a:endParaRPr lang="en-US" sz="1800" i="0">
              <a:latin typeface="Arial"/>
              <a:cs typeface="Arial"/>
            </a:endParaRPr>
          </a:p>
        </p:txBody>
      </p:sp>
      <p:sp>
        <p:nvSpPr>
          <p:cNvPr id="4" name="Content Placeholder 3">
            <a:extLst>
              <a:ext uri="{FF2B5EF4-FFF2-40B4-BE49-F238E27FC236}">
                <a16:creationId xmlns:a16="http://schemas.microsoft.com/office/drawing/2014/main" id="{64B00D8C-97A9-6F06-7408-289BB9E6864D}"/>
              </a:ext>
            </a:extLst>
          </p:cNvPr>
          <p:cNvSpPr>
            <a:spLocks noGrp="1"/>
          </p:cNvSpPr>
          <p:nvPr>
            <p:ph sz="half" idx="2"/>
          </p:nvPr>
        </p:nvSpPr>
        <p:spPr>
          <a:xfrm>
            <a:off x="938213" y="1359157"/>
            <a:ext cx="9456511" cy="3665774"/>
          </a:xfrm>
        </p:spPr>
        <p:txBody>
          <a:bodyPr vert="horz" lIns="91440" tIns="45720" rIns="91440" bIns="45720" rtlCol="0" anchor="t">
            <a:noAutofit/>
          </a:bodyPr>
          <a:lstStyle/>
          <a:p>
            <a:pPr marL="0" indent="0">
              <a:buNone/>
            </a:pPr>
            <a:r>
              <a:rPr lang="en-US" sz="1800" b="1" dirty="0">
                <a:solidFill>
                  <a:srgbClr val="001E2E"/>
                </a:solidFill>
                <a:ea typeface="+mn-lt"/>
                <a:cs typeface="+mn-lt"/>
              </a:rPr>
              <a:t>Added New Combinations of features that might have a more direct relationship with the target variable. </a:t>
            </a:r>
            <a:endParaRPr lang="en-US" sz="1800" b="1" dirty="0">
              <a:solidFill>
                <a:srgbClr val="001E2E"/>
              </a:solidFill>
            </a:endParaRPr>
          </a:p>
          <a:p>
            <a:pPr marL="0" indent="0">
              <a:buNone/>
            </a:pPr>
            <a:r>
              <a:rPr lang="en-US" sz="1800" b="1" dirty="0">
                <a:solidFill>
                  <a:srgbClr val="001E2E"/>
                </a:solidFill>
                <a:ea typeface="+mn-lt"/>
                <a:cs typeface="+mn-lt"/>
              </a:rPr>
              <a:t>Matrices</a:t>
            </a:r>
          </a:p>
          <a:p>
            <a:pPr marL="283210" lvl="1" indent="-285750">
              <a:buFont typeface="Courier New" panose="020B0604020202020204" pitchFamily="34" charset="0"/>
              <a:buChar char="o"/>
            </a:pPr>
            <a:r>
              <a:rPr lang="en-US" sz="1600" err="1">
                <a:solidFill>
                  <a:srgbClr val="001E2E"/>
                </a:solidFill>
                <a:ea typeface="+mn-lt"/>
                <a:cs typeface="+mn-lt"/>
              </a:rPr>
              <a:t>rooms_per_household</a:t>
            </a:r>
            <a:endParaRPr lang="en-US" sz="1600">
              <a:solidFill>
                <a:srgbClr val="001E2E"/>
              </a:solidFill>
            </a:endParaRPr>
          </a:p>
          <a:p>
            <a:pPr marL="283210" lvl="1" indent="-285750">
              <a:buFont typeface="Courier New" panose="020B0604020202020204" pitchFamily="34" charset="0"/>
              <a:buChar char="o"/>
            </a:pPr>
            <a:r>
              <a:rPr lang="en-US" sz="1600" err="1">
                <a:solidFill>
                  <a:srgbClr val="001E2E"/>
                </a:solidFill>
                <a:ea typeface="+mn-lt"/>
                <a:cs typeface="+mn-lt"/>
              </a:rPr>
              <a:t>bedrooms_per_room</a:t>
            </a:r>
            <a:endParaRPr lang="en-US" sz="1600"/>
          </a:p>
          <a:p>
            <a:pPr marL="283210" lvl="1" indent="-285750">
              <a:buFont typeface="Courier New" panose="020B0604020202020204" pitchFamily="34" charset="0"/>
              <a:buChar char="o"/>
            </a:pPr>
            <a:r>
              <a:rPr lang="en-US" sz="1600" err="1">
                <a:solidFill>
                  <a:srgbClr val="001E2E"/>
                </a:solidFill>
                <a:ea typeface="+mn-lt"/>
                <a:cs typeface="+mn-lt"/>
              </a:rPr>
              <a:t>population_per_household</a:t>
            </a:r>
            <a:endParaRPr lang="en-US" sz="1600"/>
          </a:p>
          <a:p>
            <a:pPr marL="283210" lvl="1" indent="-285750">
              <a:buFont typeface="Courier New" panose="020B0604020202020204" pitchFamily="34" charset="0"/>
              <a:buChar char="o"/>
            </a:pPr>
            <a:r>
              <a:rPr lang="en-US" sz="1600" err="1">
                <a:solidFill>
                  <a:srgbClr val="001E2E"/>
                </a:solidFill>
                <a:ea typeface="+mn-lt"/>
                <a:cs typeface="+mn-lt"/>
              </a:rPr>
              <a:t>population_per_room</a:t>
            </a:r>
            <a:endParaRPr lang="en-US" sz="1600"/>
          </a:p>
          <a:p>
            <a:pPr marL="283210" lvl="1" indent="-285750">
              <a:buFont typeface="Courier New" panose="020B0604020202020204" pitchFamily="34" charset="0"/>
              <a:buChar char="o"/>
            </a:pPr>
            <a:r>
              <a:rPr lang="en-US" sz="1600" err="1">
                <a:solidFill>
                  <a:srgbClr val="001E2E"/>
                </a:solidFill>
                <a:ea typeface="+mn-lt"/>
                <a:cs typeface="+mn-lt"/>
              </a:rPr>
              <a:t>population_per_bedrooms</a:t>
            </a:r>
            <a:endParaRPr lang="en-US" sz="1600"/>
          </a:p>
          <a:p>
            <a:pPr marL="283210" lvl="1" indent="-285750">
              <a:buFont typeface="Courier New" panose="020B0604020202020204" pitchFamily="34" charset="0"/>
              <a:buChar char="o"/>
            </a:pPr>
            <a:r>
              <a:rPr lang="en-US" sz="1600" err="1">
                <a:solidFill>
                  <a:srgbClr val="001E2E"/>
                </a:solidFill>
                <a:ea typeface="+mn-lt"/>
                <a:cs typeface="+mn-lt"/>
              </a:rPr>
              <a:t>income_per_household</a:t>
            </a:r>
            <a:endParaRPr lang="en-US" sz="1600"/>
          </a:p>
          <a:p>
            <a:pPr marL="283210" lvl="1" indent="-285750">
              <a:buFont typeface="Courier New" panose="020B0604020202020204" pitchFamily="34" charset="0"/>
              <a:buChar char="o"/>
            </a:pPr>
            <a:r>
              <a:rPr lang="en-US" sz="1600" dirty="0" err="1">
                <a:solidFill>
                  <a:srgbClr val="001E2E"/>
                </a:solidFill>
                <a:ea typeface="+mn-lt"/>
                <a:cs typeface="+mn-lt"/>
              </a:rPr>
              <a:t>income_per_person</a:t>
            </a:r>
            <a:endParaRPr lang="en-US" sz="1600" dirty="0" err="1"/>
          </a:p>
          <a:p>
            <a:pPr marL="285750" lvl="1" indent="-285750">
              <a:buFont typeface="Courier New" panose="020B0604020202020204" pitchFamily="34" charset="0"/>
              <a:buChar char="o"/>
            </a:pPr>
            <a:r>
              <a:rPr lang="en-US" sz="1600" err="1">
                <a:solidFill>
                  <a:srgbClr val="001E2E"/>
                </a:solidFill>
                <a:ea typeface="+mn-lt"/>
                <a:cs typeface="+mn-lt"/>
              </a:rPr>
              <a:t>income_per_bedrooms</a:t>
            </a:r>
            <a:endParaRPr lang="en-US" sz="1600"/>
          </a:p>
          <a:p>
            <a:pPr marL="285750" indent="-285750">
              <a:buFont typeface="Wingdings" panose="020B0604020202020204" pitchFamily="34" charset="0"/>
              <a:buChar char="v"/>
            </a:pPr>
            <a:endParaRPr lang="en-US" sz="1800"/>
          </a:p>
        </p:txBody>
      </p:sp>
      <p:sp>
        <p:nvSpPr>
          <p:cNvPr id="8" name="Footer Placeholder 7">
            <a:extLst>
              <a:ext uri="{FF2B5EF4-FFF2-40B4-BE49-F238E27FC236}">
                <a16:creationId xmlns:a16="http://schemas.microsoft.com/office/drawing/2014/main" id="{33E8AEA4-FF6F-05F3-7B16-D7DB82799BBF}"/>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E17BF43-EBCB-F974-24F3-6BBDF24C5F7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a:p>
        </p:txBody>
      </p:sp>
    </p:spTree>
    <p:extLst>
      <p:ext uri="{BB962C8B-B14F-4D97-AF65-F5344CB8AC3E}">
        <p14:creationId xmlns:p14="http://schemas.microsoft.com/office/powerpoint/2010/main" val="32873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3" y="2679192"/>
            <a:ext cx="5250783" cy="3273552"/>
          </a:xfrm>
        </p:spPr>
        <p:txBody>
          <a:bodyPr>
            <a:normAutofit/>
          </a:bodyPr>
          <a:lstStyle/>
          <a:p>
            <a:r>
              <a:rPr lang="en-US" i="0">
                <a:ea typeface="+mj-lt"/>
                <a:cs typeface="+mj-lt"/>
              </a:rPr>
              <a:t>Model Building</a:t>
            </a:r>
            <a:endParaRPr lang="en-US"/>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a:t>Step 3</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5456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normAutofit/>
          </a:bodyPr>
          <a:lstStyle/>
          <a:p>
            <a:r>
              <a:rPr lang="en-US" sz="2800" b="1" i="0"/>
              <a:t>Model Building: Model Selection</a:t>
            </a:r>
            <a:endParaRPr lang="en-US" sz="280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85662" y="1585585"/>
            <a:ext cx="10087750" cy="3684588"/>
          </a:xfrm>
        </p:spPr>
        <p:txBody>
          <a:bodyPr vert="horz" lIns="91440" tIns="45720" rIns="91440" bIns="45720" rtlCol="0" anchor="t">
            <a:noAutofit/>
          </a:bodyPr>
          <a:lstStyle/>
          <a:p>
            <a:pPr marL="0" indent="0">
              <a:buNone/>
            </a:pPr>
            <a:r>
              <a:rPr lang="en-US" sz="1800" b="1">
                <a:solidFill>
                  <a:srgbClr val="001E2E"/>
                </a:solidFill>
                <a:ea typeface="+mn-lt"/>
                <a:cs typeface="+mn-lt"/>
              </a:rPr>
              <a:t>The model was trained using both original and engineered features, which improved its ability to capture complex patterns in the data. We selected to implement both complex and simple model.</a:t>
            </a:r>
          </a:p>
          <a:p>
            <a:pPr marL="283210" indent="-283210"/>
            <a:r>
              <a:rPr lang="en-US" sz="1800" err="1">
                <a:solidFill>
                  <a:srgbClr val="001E2E"/>
                </a:solidFill>
                <a:ea typeface="+mn-lt"/>
                <a:cs typeface="+mn-lt"/>
              </a:rPr>
              <a:t>MLPRegressor</a:t>
            </a:r>
            <a:endParaRPr lang="en-US" err="1"/>
          </a:p>
          <a:p>
            <a:pPr marL="283210" indent="-283210"/>
            <a:r>
              <a:rPr lang="en-US" sz="1800">
                <a:solidFill>
                  <a:srgbClr val="001E2E"/>
                </a:solidFill>
                <a:ea typeface="+mn-lt"/>
                <a:cs typeface="+mn-lt"/>
              </a:rPr>
              <a:t>Random Forest</a:t>
            </a:r>
            <a:endParaRPr lang="en-US"/>
          </a:p>
          <a:p>
            <a:pPr marL="283210" indent="-283210"/>
            <a:r>
              <a:rPr lang="en-US" sz="1800" err="1">
                <a:solidFill>
                  <a:srgbClr val="001E2E"/>
                </a:solidFill>
                <a:ea typeface="+mn-lt"/>
                <a:cs typeface="+mn-lt"/>
              </a:rPr>
              <a:t>XGBoost</a:t>
            </a:r>
            <a:endParaRPr lang="en-US" err="1"/>
          </a:p>
          <a:p>
            <a:pPr marL="283210" indent="-283210"/>
            <a:r>
              <a:rPr lang="en-US" sz="1800" err="1">
                <a:solidFill>
                  <a:srgbClr val="001E2E"/>
                </a:solidFill>
                <a:ea typeface="+mn-lt"/>
                <a:cs typeface="+mn-lt"/>
              </a:rPr>
              <a:t>GradientBoosting</a:t>
            </a:r>
            <a:endParaRPr lang="en-US" err="1"/>
          </a:p>
          <a:p>
            <a:pPr marL="283210" indent="-283210"/>
            <a:r>
              <a:rPr lang="en-US" sz="1800">
                <a:solidFill>
                  <a:srgbClr val="001E2E"/>
                </a:solidFill>
                <a:ea typeface="+mn-lt"/>
                <a:cs typeface="+mn-lt"/>
              </a:rPr>
              <a:t>Decision Tree</a:t>
            </a:r>
            <a:endParaRPr lang="en-US"/>
          </a:p>
          <a:p>
            <a:pPr marL="283210" indent="-283210"/>
            <a:r>
              <a:rPr lang="en-US" sz="1800">
                <a:solidFill>
                  <a:srgbClr val="001E2E"/>
                </a:solidFill>
                <a:ea typeface="+mn-lt"/>
                <a:cs typeface="+mn-lt"/>
              </a:rPr>
              <a:t>Linear Regression</a:t>
            </a:r>
            <a:endParaRPr lang="en-US"/>
          </a:p>
          <a:p>
            <a:pPr marL="283210" indent="-283210"/>
            <a:r>
              <a:rPr lang="en-US" sz="1800" err="1">
                <a:solidFill>
                  <a:srgbClr val="001E2E"/>
                </a:solidFill>
                <a:ea typeface="+mn-lt"/>
                <a:cs typeface="+mn-lt"/>
              </a:rPr>
              <a:t>SVM_regression</a:t>
            </a:r>
            <a:endParaRPr lang="en-US" err="1"/>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a:p>
        </p:txBody>
      </p:sp>
    </p:spTree>
    <p:extLst>
      <p:ext uri="{BB962C8B-B14F-4D97-AF65-F5344CB8AC3E}">
        <p14:creationId xmlns:p14="http://schemas.microsoft.com/office/powerpoint/2010/main" val="134280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normAutofit/>
          </a:bodyPr>
          <a:lstStyle/>
          <a:p>
            <a:r>
              <a:rPr lang="en-US" sz="2800" b="1" i="0">
                <a:ea typeface="+mj-lt"/>
                <a:cs typeface="+mj-lt"/>
              </a:rPr>
              <a:t>MODEL BUILDING: Finetuning Hyperparameters</a:t>
            </a:r>
            <a:endParaRPr lang="en-US" sz="2800" i="0">
              <a:ea typeface="+mj-lt"/>
              <a:cs typeface="+mj-lt"/>
            </a:endParaRPr>
          </a:p>
          <a:p>
            <a:endParaRPr lang="en-US" sz="2400" b="1" i="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938213" y="1690688"/>
            <a:ext cx="10087750" cy="3684588"/>
          </a:xfrm>
        </p:spPr>
        <p:txBody>
          <a:bodyPr vert="horz" lIns="91440" tIns="45720" rIns="91440" bIns="45720" rtlCol="0" anchor="t">
            <a:noAutofit/>
          </a:bodyPr>
          <a:lstStyle/>
          <a:p>
            <a:pPr marL="283210" indent="-283210">
              <a:buFont typeface="Wingdings" panose="020B0604020202020204" pitchFamily="34" charset="0"/>
              <a:buChar char="v"/>
            </a:pPr>
            <a:r>
              <a:rPr lang="en-US" b="1" dirty="0"/>
              <a:t>Automated tuning</a:t>
            </a:r>
            <a:endParaRPr lang="en-US" sz="3200" dirty="0"/>
          </a:p>
          <a:p>
            <a:pPr marL="283210" indent="-283210">
              <a:buFont typeface="Wingdings" panose="020B0604020202020204" pitchFamily="34" charset="0"/>
              <a:buChar char="v"/>
            </a:pPr>
            <a:r>
              <a:rPr lang="en-US" b="1" dirty="0"/>
              <a:t>Manual Tuning</a:t>
            </a:r>
            <a:endParaRPr lang="en-US" sz="1800" b="1" dirty="0"/>
          </a:p>
          <a:p>
            <a:pPr marL="283210" indent="-283210">
              <a:buFont typeface="Wingdings" panose="020B0604020202020204" pitchFamily="34" charset="0"/>
              <a:buChar char="v"/>
            </a:pPr>
            <a:r>
              <a:rPr lang="en-US" b="1" dirty="0"/>
              <a:t>Cross Validation for checking model stability</a:t>
            </a:r>
          </a:p>
          <a:p>
            <a:pPr marL="0" indent="0">
              <a:buNone/>
            </a:pPr>
            <a:endParaRPr lang="en-US" sz="140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dirty="0" smtClean="0"/>
              <a:pPr/>
              <a:t>15</a:t>
            </a:fld>
            <a:endParaRPr lang="en-US"/>
          </a:p>
        </p:txBody>
      </p:sp>
    </p:spTree>
    <p:extLst>
      <p:ext uri="{BB962C8B-B14F-4D97-AF65-F5344CB8AC3E}">
        <p14:creationId xmlns:p14="http://schemas.microsoft.com/office/powerpoint/2010/main" val="92402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C04E-C28C-1560-D122-A8795B1F3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FDFC6-6A6E-2A9E-0850-B1D34D490C80}"/>
              </a:ext>
            </a:extLst>
          </p:cNvPr>
          <p:cNvSpPr>
            <a:spLocks noGrp="1"/>
          </p:cNvSpPr>
          <p:nvPr>
            <p:ph type="title"/>
          </p:nvPr>
        </p:nvSpPr>
        <p:spPr>
          <a:xfrm>
            <a:off x="839788" y="365125"/>
            <a:ext cx="10515600" cy="1325563"/>
          </a:xfrm>
        </p:spPr>
        <p:txBody>
          <a:bodyPr>
            <a:normAutofit/>
          </a:bodyPr>
          <a:lstStyle/>
          <a:p>
            <a:r>
              <a:rPr lang="en-US" sz="2800" b="1" i="0">
                <a:ea typeface="+mj-lt"/>
                <a:cs typeface="+mj-lt"/>
              </a:rPr>
              <a:t>MODEL BUILDING: Predicted Vs Measured</a:t>
            </a:r>
            <a:endParaRPr lang="en-US" sz="2800" i="0">
              <a:ea typeface="+mj-lt"/>
              <a:cs typeface="+mj-lt"/>
            </a:endParaRPr>
          </a:p>
          <a:p>
            <a:endParaRPr lang="en-US" sz="2400" b="1" i="0"/>
          </a:p>
        </p:txBody>
      </p:sp>
      <p:pic>
        <p:nvPicPr>
          <p:cNvPr id="3" name="Content Placeholder 2">
            <a:extLst>
              <a:ext uri="{FF2B5EF4-FFF2-40B4-BE49-F238E27FC236}">
                <a16:creationId xmlns:a16="http://schemas.microsoft.com/office/drawing/2014/main" id="{BC92BF11-87CC-F499-5686-AF63845F1E21}"/>
              </a:ext>
            </a:extLst>
          </p:cNvPr>
          <p:cNvPicPr>
            <a:picLocks noGrp="1" noChangeAspect="1"/>
          </p:cNvPicPr>
          <p:nvPr>
            <p:ph sz="half" idx="2"/>
          </p:nvPr>
        </p:nvPicPr>
        <p:blipFill>
          <a:blip r:embed="rId2"/>
          <a:stretch>
            <a:fillRect/>
          </a:stretch>
        </p:blipFill>
        <p:spPr>
          <a:xfrm>
            <a:off x="4773907" y="1025033"/>
            <a:ext cx="7294913" cy="4534174"/>
          </a:xfrm>
        </p:spPr>
      </p:pic>
      <p:sp>
        <p:nvSpPr>
          <p:cNvPr id="8" name="Footer Placeholder 7">
            <a:extLst>
              <a:ext uri="{FF2B5EF4-FFF2-40B4-BE49-F238E27FC236}">
                <a16:creationId xmlns:a16="http://schemas.microsoft.com/office/drawing/2014/main" id="{73AA3F36-96A1-5CBC-986A-B66B51609CC8}"/>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BA0BB51A-50E1-37DF-35A7-31D9E4B2A59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a:p>
        </p:txBody>
      </p:sp>
      <p:sp>
        <p:nvSpPr>
          <p:cNvPr id="5" name="TextBox 4">
            <a:extLst>
              <a:ext uri="{FF2B5EF4-FFF2-40B4-BE49-F238E27FC236}">
                <a16:creationId xmlns:a16="http://schemas.microsoft.com/office/drawing/2014/main" id="{CA2D4170-C066-E979-C675-A9DD9D7C2239}"/>
              </a:ext>
            </a:extLst>
          </p:cNvPr>
          <p:cNvSpPr txBox="1"/>
          <p:nvPr/>
        </p:nvSpPr>
        <p:spPr>
          <a:xfrm>
            <a:off x="788275" y="1587500"/>
            <a:ext cx="34789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Plotting Predicted vs Measured Median House Price to understand the output better.</a:t>
            </a:r>
          </a:p>
        </p:txBody>
      </p:sp>
    </p:spTree>
    <p:extLst>
      <p:ext uri="{BB962C8B-B14F-4D97-AF65-F5344CB8AC3E}">
        <p14:creationId xmlns:p14="http://schemas.microsoft.com/office/powerpoint/2010/main" val="407046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normAutofit/>
          </a:bodyPr>
          <a:lstStyle/>
          <a:p>
            <a:r>
              <a:rPr lang="en-US" sz="2400" b="1" i="0">
                <a:ea typeface="+mj-lt"/>
                <a:cs typeface="+mj-lt"/>
              </a:rPr>
              <a:t>Results and Evaluation</a:t>
            </a:r>
            <a:endParaRPr lang="en-US"/>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938213" y="1690688"/>
            <a:ext cx="10087750" cy="3684588"/>
          </a:xfrm>
        </p:spPr>
        <p:txBody>
          <a:bodyPr vert="horz" lIns="91440" tIns="45720" rIns="91440" bIns="45720" rtlCol="0" anchor="t">
            <a:noAutofit/>
          </a:bodyPr>
          <a:lstStyle/>
          <a:p>
            <a:pPr marL="283210" indent="-283210"/>
            <a:endParaRPr lang="en-US" sz="1800" b="1">
              <a:highlight>
                <a:srgbClr val="FFFF00"/>
              </a:highlight>
            </a:endParaRPr>
          </a:p>
          <a:p>
            <a:pPr marL="0" indent="0">
              <a:buNone/>
            </a:pPr>
            <a:endParaRPr lang="en-US" sz="140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a:p>
        </p:txBody>
      </p:sp>
      <p:graphicFrame>
        <p:nvGraphicFramePr>
          <p:cNvPr id="11" name="Table 10">
            <a:extLst>
              <a:ext uri="{FF2B5EF4-FFF2-40B4-BE49-F238E27FC236}">
                <a16:creationId xmlns:a16="http://schemas.microsoft.com/office/drawing/2014/main" id="{D3D9EE55-6417-5745-45DA-5C5E75DD244E}"/>
              </a:ext>
            </a:extLst>
          </p:cNvPr>
          <p:cNvGraphicFramePr>
            <a:graphicFrameLocks noGrp="1"/>
          </p:cNvGraphicFramePr>
          <p:nvPr>
            <p:extLst>
              <p:ext uri="{D42A27DB-BD31-4B8C-83A1-F6EECF244321}">
                <p14:modId xmlns:p14="http://schemas.microsoft.com/office/powerpoint/2010/main" val="2595177523"/>
              </p:ext>
            </p:extLst>
          </p:nvPr>
        </p:nvGraphicFramePr>
        <p:xfrm>
          <a:off x="838035" y="1484236"/>
          <a:ext cx="4097980" cy="3749040"/>
        </p:xfrm>
        <a:graphic>
          <a:graphicData uri="http://schemas.openxmlformats.org/drawingml/2006/table">
            <a:tbl>
              <a:tblPr firstRow="1" bandRow="1">
                <a:tableStyleId>{5C22544A-7EE6-4342-B048-85BDC9FD1C3A}</a:tableStyleId>
              </a:tblPr>
              <a:tblGrid>
                <a:gridCol w="1521810">
                  <a:extLst>
                    <a:ext uri="{9D8B030D-6E8A-4147-A177-3AD203B41FA5}">
                      <a16:colId xmlns:a16="http://schemas.microsoft.com/office/drawing/2014/main" val="2745734641"/>
                    </a:ext>
                  </a:extLst>
                </a:gridCol>
                <a:gridCol w="1210177">
                  <a:extLst>
                    <a:ext uri="{9D8B030D-6E8A-4147-A177-3AD203B41FA5}">
                      <a16:colId xmlns:a16="http://schemas.microsoft.com/office/drawing/2014/main" val="3543700017"/>
                    </a:ext>
                  </a:extLst>
                </a:gridCol>
                <a:gridCol w="1365993">
                  <a:extLst>
                    <a:ext uri="{9D8B030D-6E8A-4147-A177-3AD203B41FA5}">
                      <a16:colId xmlns:a16="http://schemas.microsoft.com/office/drawing/2014/main" val="2336065479"/>
                    </a:ext>
                  </a:extLst>
                </a:gridCol>
              </a:tblGrid>
              <a:tr h="269209">
                <a:tc>
                  <a:txBody>
                    <a:bodyPr/>
                    <a:lstStyle/>
                    <a:p>
                      <a:pPr fontAlgn="b"/>
                      <a:r>
                        <a:rPr lang="en-US">
                          <a:solidFill>
                            <a:schemeClr val="tx1"/>
                          </a:solidFill>
                          <a:effectLst/>
                        </a:rPr>
                        <a:t>Model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2">
                        <a:lumMod val="90000"/>
                      </a:schemeClr>
                    </a:solidFill>
                  </a:tcPr>
                </a:tc>
                <a:tc>
                  <a:txBody>
                    <a:bodyPr/>
                    <a:lstStyle/>
                    <a:p>
                      <a:pPr fontAlgn="b"/>
                      <a:r>
                        <a:rPr lang="en-US">
                          <a:solidFill>
                            <a:schemeClr val="tx1"/>
                          </a:solidFill>
                          <a:effectLst/>
                        </a:rPr>
                        <a:t>R2 Score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2">
                        <a:lumMod val="90000"/>
                      </a:schemeClr>
                    </a:solidFill>
                  </a:tcPr>
                </a:tc>
                <a:tc>
                  <a:txBody>
                    <a:bodyPr/>
                    <a:lstStyle/>
                    <a:p>
                      <a:pPr fontAlgn="b"/>
                      <a:r>
                        <a:rPr lang="en-US">
                          <a:solidFill>
                            <a:schemeClr val="tx1"/>
                          </a:solidFill>
                          <a:effectLst/>
                        </a:rPr>
                        <a:t>RMSE (USD)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43790431"/>
                  </a:ext>
                </a:extLst>
              </a:tr>
              <a:tr h="269209">
                <a:tc>
                  <a:txBody>
                    <a:bodyPr/>
                    <a:lstStyle/>
                    <a:p>
                      <a:pPr fontAlgn="base"/>
                      <a:r>
                        <a:rPr lang="en-US" err="1">
                          <a:solidFill>
                            <a:schemeClr val="tx1"/>
                          </a:solidFill>
                          <a:effectLst/>
                        </a:rPr>
                        <a:t>XGBoost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0.892497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37,763.31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06989946"/>
                  </a:ext>
                </a:extLst>
              </a:tr>
              <a:tr h="269209">
                <a:tc>
                  <a:txBody>
                    <a:bodyPr/>
                    <a:lstStyle/>
                    <a:p>
                      <a:pPr fontAlgn="base"/>
                      <a:r>
                        <a:rPr lang="en-US">
                          <a:solidFill>
                            <a:schemeClr val="tx1"/>
                          </a:solidFill>
                          <a:effectLst/>
                        </a:rPr>
                        <a:t>Gradient Boosting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0.890208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38,163.20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234204874"/>
                  </a:ext>
                </a:extLst>
              </a:tr>
              <a:tr h="269209">
                <a:tc>
                  <a:txBody>
                    <a:bodyPr/>
                    <a:lstStyle/>
                    <a:p>
                      <a:pPr fontAlgn="base"/>
                      <a:r>
                        <a:rPr lang="en-US">
                          <a:solidFill>
                            <a:schemeClr val="tx1"/>
                          </a:solidFill>
                          <a:effectLst/>
                        </a:rPr>
                        <a:t>Random Forest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0.874765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40,758.89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012646433"/>
                  </a:ext>
                </a:extLst>
              </a:tr>
              <a:tr h="269209">
                <a:tc>
                  <a:txBody>
                    <a:bodyPr/>
                    <a:lstStyle/>
                    <a:p>
                      <a:pPr fontAlgn="base"/>
                      <a:r>
                        <a:rPr lang="en-US" err="1">
                          <a:solidFill>
                            <a:schemeClr val="tx1"/>
                          </a:solidFill>
                          <a:effectLst/>
                        </a:rPr>
                        <a:t>MLPRegressor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0.808143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50,448.45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72698872"/>
                  </a:ext>
                </a:extLst>
              </a:tr>
              <a:tr h="269209">
                <a:tc>
                  <a:txBody>
                    <a:bodyPr/>
                    <a:lstStyle/>
                    <a:p>
                      <a:pPr fontAlgn="base"/>
                      <a:r>
                        <a:rPr lang="en-US">
                          <a:solidFill>
                            <a:schemeClr val="tx1"/>
                          </a:solidFill>
                          <a:effectLst/>
                        </a:rPr>
                        <a:t>Decision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0.799929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51,517.13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6031391"/>
                  </a:ext>
                </a:extLst>
              </a:tr>
              <a:tr h="269209">
                <a:tc>
                  <a:txBody>
                    <a:bodyPr/>
                    <a:lstStyle/>
                    <a:p>
                      <a:pPr fontAlgn="base"/>
                      <a:r>
                        <a:rPr lang="en-US">
                          <a:solidFill>
                            <a:schemeClr val="tx1"/>
                          </a:solidFill>
                          <a:effectLst/>
                        </a:rPr>
                        <a:t>Linear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0.712763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61,727.59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31295754"/>
                  </a:ext>
                </a:extLst>
              </a:tr>
              <a:tr h="269209">
                <a:tc>
                  <a:txBody>
                    <a:bodyPr/>
                    <a:lstStyle/>
                    <a:p>
                      <a:pPr fontAlgn="base"/>
                      <a:r>
                        <a:rPr lang="en-US">
                          <a:solidFill>
                            <a:schemeClr val="tx1"/>
                          </a:solidFill>
                          <a:effectLst/>
                        </a:rPr>
                        <a:t>SVM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0.703817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a:solidFill>
                            <a:schemeClr val="tx1"/>
                          </a:solidFill>
                          <a:effectLst/>
                        </a:rPr>
                        <a:t>62,681.54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82450169"/>
                  </a:ext>
                </a:extLst>
              </a:tr>
            </a:tbl>
          </a:graphicData>
        </a:graphic>
      </p:graphicFrame>
    </p:spTree>
    <p:extLst>
      <p:ext uri="{BB962C8B-B14F-4D97-AF65-F5344CB8AC3E}">
        <p14:creationId xmlns:p14="http://schemas.microsoft.com/office/powerpoint/2010/main" val="4040959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680D2-DA58-77BF-3EA3-83CFC35F5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F3191-B5E3-77A5-90A5-CF98F54B4B65}"/>
              </a:ext>
            </a:extLst>
          </p:cNvPr>
          <p:cNvSpPr>
            <a:spLocks noGrp="1"/>
          </p:cNvSpPr>
          <p:nvPr>
            <p:ph type="title"/>
          </p:nvPr>
        </p:nvSpPr>
        <p:spPr>
          <a:xfrm>
            <a:off x="839788" y="365125"/>
            <a:ext cx="10515600" cy="1325563"/>
          </a:xfrm>
        </p:spPr>
        <p:txBody>
          <a:bodyPr>
            <a:normAutofit/>
          </a:bodyPr>
          <a:lstStyle/>
          <a:p>
            <a:r>
              <a:rPr lang="en-US" sz="2400" b="1" i="0">
                <a:ea typeface="+mj-lt"/>
                <a:cs typeface="+mj-lt"/>
              </a:rPr>
              <a:t>Conclusion and Way Forward</a:t>
            </a:r>
            <a:endParaRPr lang="en-US"/>
          </a:p>
        </p:txBody>
      </p:sp>
      <p:sp>
        <p:nvSpPr>
          <p:cNvPr id="4" name="Content Placeholder 3">
            <a:extLst>
              <a:ext uri="{FF2B5EF4-FFF2-40B4-BE49-F238E27FC236}">
                <a16:creationId xmlns:a16="http://schemas.microsoft.com/office/drawing/2014/main" id="{E86042FB-AE17-CB25-F55F-EEB7F26847BB}"/>
              </a:ext>
            </a:extLst>
          </p:cNvPr>
          <p:cNvSpPr>
            <a:spLocks noGrp="1"/>
          </p:cNvSpPr>
          <p:nvPr>
            <p:ph sz="half" idx="2"/>
          </p:nvPr>
        </p:nvSpPr>
        <p:spPr>
          <a:xfrm>
            <a:off x="938213" y="1690688"/>
            <a:ext cx="10087750" cy="3684588"/>
          </a:xfrm>
        </p:spPr>
        <p:txBody>
          <a:bodyPr vert="horz" lIns="91440" tIns="45720" rIns="91440" bIns="45720" rtlCol="0" anchor="t">
            <a:noAutofit/>
          </a:bodyPr>
          <a:lstStyle/>
          <a:p>
            <a:pPr marL="283210" indent="-283210"/>
            <a:endParaRPr lang="en-US" sz="1800" b="1">
              <a:highlight>
                <a:srgbClr val="FFFF00"/>
              </a:highlight>
            </a:endParaRPr>
          </a:p>
          <a:p>
            <a:pPr marL="0" indent="0">
              <a:buNone/>
            </a:pPr>
            <a:endParaRPr lang="en-US" sz="1400"/>
          </a:p>
        </p:txBody>
      </p:sp>
      <p:sp>
        <p:nvSpPr>
          <p:cNvPr id="8" name="Footer Placeholder 7">
            <a:extLst>
              <a:ext uri="{FF2B5EF4-FFF2-40B4-BE49-F238E27FC236}">
                <a16:creationId xmlns:a16="http://schemas.microsoft.com/office/drawing/2014/main" id="{4A4F69C4-CB2F-D937-655B-22503F60564D}"/>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C25682E-830C-D76A-B84A-75D054D84A5E}"/>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a:p>
        </p:txBody>
      </p:sp>
      <p:sp>
        <p:nvSpPr>
          <p:cNvPr id="12" name="TextBox 11">
            <a:extLst>
              <a:ext uri="{FF2B5EF4-FFF2-40B4-BE49-F238E27FC236}">
                <a16:creationId xmlns:a16="http://schemas.microsoft.com/office/drawing/2014/main" id="{F5CFF67E-3B0F-09F3-54B5-0FFE09206233}"/>
              </a:ext>
            </a:extLst>
          </p:cNvPr>
          <p:cNvSpPr txBox="1"/>
          <p:nvPr/>
        </p:nvSpPr>
        <p:spPr>
          <a:xfrm>
            <a:off x="459827" y="1456121"/>
            <a:ext cx="1126533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ea typeface="+mn-lt"/>
                <a:cs typeface="+mn-lt"/>
              </a:rPr>
              <a:t>Our results indicate that </a:t>
            </a:r>
            <a:r>
              <a:rPr lang="en-US" err="1">
                <a:ea typeface="+mn-lt"/>
                <a:cs typeface="+mn-lt"/>
              </a:rPr>
              <a:t>XGBoost</a:t>
            </a:r>
            <a:r>
              <a:rPr lang="en-US">
                <a:ea typeface="+mn-lt"/>
                <a:cs typeface="+mn-lt"/>
              </a:rPr>
              <a:t> performed the best with the highest R2 score of 0.892 and the lowest RMSE</a:t>
            </a:r>
            <a:endParaRPr lang="en-US"/>
          </a:p>
          <a:p>
            <a:pPr marL="285750" indent="-285750">
              <a:buFont typeface="Wingdings"/>
              <a:buChar char="v"/>
            </a:pPr>
            <a:r>
              <a:rPr lang="en-US">
                <a:ea typeface="+mn-lt"/>
                <a:cs typeface="+mn-lt"/>
              </a:rPr>
              <a:t>Simpler models like Linear Regression and SVM Regression showed lower performance. This underlines the complexity of our dataset and the necessity for more sophisticated modeling techniques.</a:t>
            </a:r>
          </a:p>
          <a:p>
            <a:pPr marL="285750" indent="-285750">
              <a:buFont typeface="Wingdings"/>
              <a:buChar char="v"/>
            </a:pPr>
            <a:r>
              <a:rPr lang="en-US"/>
              <a:t>Certain areas are heavily populated and Expensive to live in. Possibly two big cities.</a:t>
            </a:r>
          </a:p>
          <a:p>
            <a:pPr marL="285750" indent="-285750">
              <a:buFont typeface="Wingdings"/>
              <a:buChar char="v"/>
            </a:pPr>
            <a:endParaRPr lang="en-US"/>
          </a:p>
          <a:p>
            <a:pPr marL="285750" indent="-285750">
              <a:buFont typeface="Wingdings"/>
              <a:buChar char="v"/>
            </a:pPr>
            <a:endParaRPr lang="en-US"/>
          </a:p>
        </p:txBody>
      </p:sp>
      <p:graphicFrame>
        <p:nvGraphicFramePr>
          <p:cNvPr id="19" name="Diagram 18">
            <a:extLst>
              <a:ext uri="{FF2B5EF4-FFF2-40B4-BE49-F238E27FC236}">
                <a16:creationId xmlns:a16="http://schemas.microsoft.com/office/drawing/2014/main" id="{2139B2A7-7DB8-53E1-4200-87C47BD0766F}"/>
              </a:ext>
            </a:extLst>
          </p:cNvPr>
          <p:cNvGraphicFramePr/>
          <p:nvPr>
            <p:extLst>
              <p:ext uri="{D42A27DB-BD31-4B8C-83A1-F6EECF244321}">
                <p14:modId xmlns:p14="http://schemas.microsoft.com/office/powerpoint/2010/main" val="2117052350"/>
              </p:ext>
            </p:extLst>
          </p:nvPr>
        </p:nvGraphicFramePr>
        <p:xfrm>
          <a:off x="709447" y="3763579"/>
          <a:ext cx="10971798" cy="2597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33" name="TextBox 632">
            <a:extLst>
              <a:ext uri="{FF2B5EF4-FFF2-40B4-BE49-F238E27FC236}">
                <a16:creationId xmlns:a16="http://schemas.microsoft.com/office/drawing/2014/main" id="{4F906749-B0FD-A84B-C5BE-BE1B7C34B573}"/>
              </a:ext>
            </a:extLst>
          </p:cNvPr>
          <p:cNvSpPr txBox="1"/>
          <p:nvPr/>
        </p:nvSpPr>
        <p:spPr>
          <a:xfrm>
            <a:off x="941551" y="295384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Walbaum Display Light"/>
              </a:rPr>
              <a:t>Way Forward</a:t>
            </a:r>
          </a:p>
        </p:txBody>
      </p:sp>
    </p:spTree>
    <p:extLst>
      <p:ext uri="{BB962C8B-B14F-4D97-AF65-F5344CB8AC3E}">
        <p14:creationId xmlns:p14="http://schemas.microsoft.com/office/powerpoint/2010/main" val="149595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363873" y="4855029"/>
            <a:ext cx="6238688" cy="1382233"/>
          </a:xfrm>
        </p:spPr>
        <p:txBody>
          <a:bodyPr/>
          <a:lstStyle/>
          <a:p>
            <a:r>
              <a:rPr lang="en-US"/>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19</a:t>
            </a:fld>
            <a:endParaRPr lang="en-US"/>
          </a:p>
        </p:txBody>
      </p:sp>
      <p:sp>
        <p:nvSpPr>
          <p:cNvPr id="3" name="TextBox 2">
            <a:extLst>
              <a:ext uri="{FF2B5EF4-FFF2-40B4-BE49-F238E27FC236}">
                <a16:creationId xmlns:a16="http://schemas.microsoft.com/office/drawing/2014/main" id="{41A1096A-9534-E4A8-8ED8-21B3C7DF974E}"/>
              </a:ext>
            </a:extLst>
          </p:cNvPr>
          <p:cNvSpPr txBox="1"/>
          <p:nvPr/>
        </p:nvSpPr>
        <p:spPr>
          <a:xfrm>
            <a:off x="5184321" y="993321"/>
            <a:ext cx="53557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Our journey doesn't end here. It's a continual process of learning, adapting, and evolving, as we strive to harness the full potential of machine learning</a:t>
            </a:r>
            <a:endParaRPr lang="en-US" dirty="0"/>
          </a:p>
        </p:txBody>
      </p:sp>
    </p:spTree>
    <p:extLst>
      <p:ext uri="{BB962C8B-B14F-4D97-AF65-F5344CB8AC3E}">
        <p14:creationId xmlns:p14="http://schemas.microsoft.com/office/powerpoint/2010/main" val="15118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65562"/>
            <a:ext cx="9906000" cy="1382156"/>
          </a:xfrm>
        </p:spPr>
        <p:txBody>
          <a:bodyPr/>
          <a:lstStyle/>
          <a:p>
            <a:r>
              <a:rPr lang="en-US" i="0"/>
              <a:t>team</a:t>
            </a:r>
          </a:p>
        </p:txBody>
      </p:sp>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250929" y="1389542"/>
            <a:ext cx="3168730" cy="684628"/>
          </a:xfrm>
        </p:spPr>
        <p:txBody>
          <a:bodyPr/>
          <a:lstStyle/>
          <a:p>
            <a:r>
              <a:rPr lang="en-US" sz="2400"/>
              <a:t>Sumit Anand</a:t>
            </a:r>
          </a:p>
        </p:txBody>
      </p:sp>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1250929" y="1963973"/>
            <a:ext cx="3168730" cy="696351"/>
          </a:xfrm>
        </p:spPr>
        <p:txBody>
          <a:bodyPr/>
          <a:lstStyle/>
          <a:p>
            <a:r>
              <a:rPr lang="en-US" sz="2400"/>
              <a:t>Manoj Singh</a:t>
            </a:r>
          </a:p>
        </p:txBody>
      </p:sp>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1250929" y="2538403"/>
            <a:ext cx="3168730" cy="684628"/>
          </a:xfrm>
        </p:spPr>
        <p:txBody>
          <a:bodyPr/>
          <a:lstStyle/>
          <a:p>
            <a:r>
              <a:rPr lang="en-US" sz="2400"/>
              <a:t>Anurag Soni</a:t>
            </a:r>
          </a:p>
        </p:txBody>
      </p:sp>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1250929" y="3101112"/>
            <a:ext cx="3168730" cy="684628"/>
          </a:xfrm>
        </p:spPr>
        <p:txBody>
          <a:bodyPr/>
          <a:lstStyle/>
          <a:p>
            <a:r>
              <a:rPr lang="en-US" sz="2400"/>
              <a:t>Shekhar Jha</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30" normalizeH="0" baseline="0" noProof="0">
                <a:ln>
                  <a:noFill/>
                </a:ln>
                <a:solidFill>
                  <a:srgbClr val="001E2E"/>
                </a:solidFill>
                <a:effectLst/>
                <a:uLnTx/>
                <a:uFillTx/>
                <a:latin typeface="Walbaum Display Light"/>
                <a:ea typeface="+mn-ea"/>
                <a:cs typeface="+mn-cs"/>
              </a:rPr>
              <a:t>Sample Footer Text</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2CC964-A50B-4C29-B4E4-2C30BB34CCF3}" type="slidenum">
              <a:rPr kumimoji="0" lang="en-US" sz="1100" b="0" i="0" u="none" strike="noStrike" kern="1200" cap="none" spc="0" normalizeH="0" baseline="0" noProof="0" smtClean="0">
                <a:ln>
                  <a:noFill/>
                </a:ln>
                <a:solidFill>
                  <a:srgbClr val="001E2E"/>
                </a:solidFill>
                <a:effectLst/>
                <a:uLnTx/>
                <a:uFillTx/>
                <a:latin typeface="Univers Condensed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a:ln>
                <a:noFill/>
              </a:ln>
              <a:solidFill>
                <a:srgbClr val="001E2E"/>
              </a:solidFill>
              <a:effectLst/>
              <a:uLnTx/>
              <a:uFillTx/>
              <a:latin typeface="Univers Condensed Light"/>
              <a:ea typeface="+mn-ea"/>
              <a:cs typeface="+mn-cs"/>
            </a:endParaRPr>
          </a:p>
        </p:txBody>
      </p:sp>
      <p:sp>
        <p:nvSpPr>
          <p:cNvPr id="20" name="Text Placeholder 11">
            <a:extLst>
              <a:ext uri="{FF2B5EF4-FFF2-40B4-BE49-F238E27FC236}">
                <a16:creationId xmlns:a16="http://schemas.microsoft.com/office/drawing/2014/main" id="{C35D8113-E35A-839E-D30D-430CA746313E}"/>
              </a:ext>
            </a:extLst>
          </p:cNvPr>
          <p:cNvSpPr txBox="1">
            <a:spLocks/>
          </p:cNvSpPr>
          <p:nvPr/>
        </p:nvSpPr>
        <p:spPr>
          <a:xfrm>
            <a:off x="4205144" y="2569926"/>
            <a:ext cx="3168730" cy="6963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a:t>Hari</a:t>
            </a:r>
          </a:p>
        </p:txBody>
      </p:sp>
      <p:sp>
        <p:nvSpPr>
          <p:cNvPr id="22" name="Text Placeholder 13">
            <a:extLst>
              <a:ext uri="{FF2B5EF4-FFF2-40B4-BE49-F238E27FC236}">
                <a16:creationId xmlns:a16="http://schemas.microsoft.com/office/drawing/2014/main" id="{8CB29A66-3DEC-0A55-0392-BDD669113FDD}"/>
              </a:ext>
            </a:extLst>
          </p:cNvPr>
          <p:cNvSpPr txBox="1">
            <a:spLocks/>
          </p:cNvSpPr>
          <p:nvPr/>
        </p:nvSpPr>
        <p:spPr>
          <a:xfrm>
            <a:off x="1250929" y="3671896"/>
            <a:ext cx="3168730" cy="6963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a:t>Pooja Malhotra</a:t>
            </a:r>
          </a:p>
        </p:txBody>
      </p:sp>
      <p:sp>
        <p:nvSpPr>
          <p:cNvPr id="24" name="Text Placeholder 15">
            <a:extLst>
              <a:ext uri="{FF2B5EF4-FFF2-40B4-BE49-F238E27FC236}">
                <a16:creationId xmlns:a16="http://schemas.microsoft.com/office/drawing/2014/main" id="{C6FB9424-7E89-BCC8-2C92-F0CC989C996F}"/>
              </a:ext>
            </a:extLst>
          </p:cNvPr>
          <p:cNvSpPr txBox="1">
            <a:spLocks/>
          </p:cNvSpPr>
          <p:nvPr/>
        </p:nvSpPr>
        <p:spPr>
          <a:xfrm>
            <a:off x="4209366" y="1385895"/>
            <a:ext cx="3168730" cy="6963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a:t>Neeraja Reddy</a:t>
            </a:r>
          </a:p>
        </p:txBody>
      </p:sp>
      <p:sp>
        <p:nvSpPr>
          <p:cNvPr id="28" name="Text Placeholder 17">
            <a:extLst>
              <a:ext uri="{FF2B5EF4-FFF2-40B4-BE49-F238E27FC236}">
                <a16:creationId xmlns:a16="http://schemas.microsoft.com/office/drawing/2014/main" id="{49E8567F-49FB-71AB-E3CB-7C4384E580EA}"/>
              </a:ext>
            </a:extLst>
          </p:cNvPr>
          <p:cNvSpPr txBox="1">
            <a:spLocks/>
          </p:cNvSpPr>
          <p:nvPr/>
        </p:nvSpPr>
        <p:spPr>
          <a:xfrm>
            <a:off x="4199878" y="1983772"/>
            <a:ext cx="3180453" cy="6963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a:t>Deependra</a:t>
            </a:r>
          </a:p>
        </p:txBody>
      </p:sp>
      <p:sp>
        <p:nvSpPr>
          <p:cNvPr id="3" name="Text Placeholder 11">
            <a:extLst>
              <a:ext uri="{FF2B5EF4-FFF2-40B4-BE49-F238E27FC236}">
                <a16:creationId xmlns:a16="http://schemas.microsoft.com/office/drawing/2014/main" id="{80C31971-B29E-11E3-D0CF-391BCB2562DF}"/>
              </a:ext>
            </a:extLst>
          </p:cNvPr>
          <p:cNvSpPr txBox="1">
            <a:spLocks/>
          </p:cNvSpPr>
          <p:nvPr/>
        </p:nvSpPr>
        <p:spPr>
          <a:xfrm>
            <a:off x="4208930" y="3148003"/>
            <a:ext cx="3168730" cy="6846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a:t>Abhishek</a:t>
            </a:r>
          </a:p>
        </p:txBody>
      </p:sp>
    </p:spTree>
    <p:extLst>
      <p:ext uri="{BB962C8B-B14F-4D97-AF65-F5344CB8AC3E}">
        <p14:creationId xmlns:p14="http://schemas.microsoft.com/office/powerpoint/2010/main" val="424810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i="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651744" y="533400"/>
            <a:ext cx="4310192" cy="5797237"/>
          </a:xfrm>
        </p:spPr>
        <p:txBody>
          <a:bodyPr/>
          <a:lstStyle/>
          <a:p>
            <a:pPr marL="342900" indent="-342900">
              <a:buFont typeface="Arial" panose="020B0604020202020204" pitchFamily="34" charset="0"/>
              <a:buChar char="•"/>
            </a:pPr>
            <a:r>
              <a:rPr lang="en-US"/>
              <a:t>Introduction</a:t>
            </a:r>
          </a:p>
          <a:p>
            <a:pPr marL="342900" indent="-342900">
              <a:buFont typeface="Arial" panose="020B0604020202020204" pitchFamily="34" charset="0"/>
              <a:buChar char="•"/>
            </a:pPr>
            <a:r>
              <a:rPr lang="en-US">
                <a:ea typeface="+mn-lt"/>
                <a:cs typeface="+mn-lt"/>
              </a:rPr>
              <a:t>Pre-processing: </a:t>
            </a:r>
            <a:r>
              <a:rPr lang="en-US"/>
              <a:t>Understanding the Dataset</a:t>
            </a:r>
          </a:p>
          <a:p>
            <a:pPr marL="342900" indent="-342900">
              <a:buFont typeface="Arial" panose="020B0604020202020204" pitchFamily="34" charset="0"/>
              <a:buChar char="•"/>
            </a:pPr>
            <a:r>
              <a:rPr lang="en-US"/>
              <a:t>Exploratory Data Analysis and Feature Engineering</a:t>
            </a:r>
          </a:p>
          <a:p>
            <a:pPr marL="342900" indent="-342900">
              <a:buFont typeface="Arial" panose="020B0604020202020204" pitchFamily="34" charset="0"/>
              <a:buChar char="•"/>
            </a:pPr>
            <a:r>
              <a:rPr lang="en-US"/>
              <a:t>Building and Comparing Models</a:t>
            </a:r>
          </a:p>
          <a:p>
            <a:pPr marL="342900" indent="-342900">
              <a:buFont typeface="Arial" panose="020B0604020202020204" pitchFamily="34" charset="0"/>
              <a:buChar char="•"/>
            </a:pPr>
            <a:r>
              <a:rPr lang="en-US"/>
              <a:t>Summary</a:t>
            </a:r>
          </a:p>
          <a:p>
            <a:pPr marL="342900" indent="-342900">
              <a:buFont typeface="Arial" panose="020B0604020202020204" pitchFamily="34" charset="0"/>
              <a:buChar char="•"/>
            </a:pPr>
            <a:endParaRPr lang="en-US"/>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a:p>
        </p:txBody>
      </p:sp>
    </p:spTree>
    <p:extLst>
      <p:ext uri="{BB962C8B-B14F-4D97-AF65-F5344CB8AC3E}">
        <p14:creationId xmlns:p14="http://schemas.microsoft.com/office/powerpoint/2010/main" val="297629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i="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3" y="2183035"/>
            <a:ext cx="5908743" cy="4121845"/>
          </a:xfrm>
        </p:spPr>
        <p:txBody>
          <a:bodyPr vert="horz" lIns="91440" tIns="45720" rIns="91440" bIns="45720" rtlCol="0" anchor="t">
            <a:normAutofit/>
          </a:bodyPr>
          <a:lstStyle/>
          <a:p>
            <a:r>
              <a:rPr lang="en-US">
                <a:ea typeface="+mn-lt"/>
                <a:cs typeface="+mn-lt"/>
              </a:rPr>
              <a:t>Our project leverages advanced machine learning techniques to address predicting median house values for a given dataset. We aim to uncover patterns and establish predictive models that offer both accuracy and practical applicability.</a:t>
            </a:r>
            <a:endParaRPr lang="en-US"/>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a:t>Predicting House Price</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a:p>
        </p:txBody>
      </p:sp>
    </p:spTree>
    <p:extLst>
      <p:ext uri="{BB962C8B-B14F-4D97-AF65-F5344CB8AC3E}">
        <p14:creationId xmlns:p14="http://schemas.microsoft.com/office/powerpoint/2010/main" val="179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3" y="2679192"/>
            <a:ext cx="5250783" cy="3273552"/>
          </a:xfrm>
        </p:spPr>
        <p:txBody>
          <a:bodyPr/>
          <a:lstStyle/>
          <a:p>
            <a:r>
              <a:rPr lang="en-US" i="0">
                <a:ea typeface="+mj-lt"/>
                <a:cs typeface="+mj-lt"/>
              </a:rPr>
              <a:t>PRE-PROCESSING</a:t>
            </a:r>
            <a:r>
              <a:rPr lang="en-US" i="0"/>
              <a:t>: Understanding the dataset </a:t>
            </a:r>
            <a:endParaRPr lang="en-US"/>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a:t>Step 1</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2400" b="1" i="0"/>
              <a:t>Pre-processing</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a:p>
        </p:txBody>
      </p:sp>
      <p:sp>
        <p:nvSpPr>
          <p:cNvPr id="8" name="Content Placeholder 7">
            <a:extLst>
              <a:ext uri="{FF2B5EF4-FFF2-40B4-BE49-F238E27FC236}">
                <a16:creationId xmlns:a16="http://schemas.microsoft.com/office/drawing/2014/main" id="{A1C26E96-04BD-4113-4332-B2A493645E3A}"/>
              </a:ext>
            </a:extLst>
          </p:cNvPr>
          <p:cNvSpPr>
            <a:spLocks noGrp="1"/>
          </p:cNvSpPr>
          <p:nvPr>
            <p:ph idx="1"/>
          </p:nvPr>
        </p:nvSpPr>
        <p:spPr>
          <a:xfrm>
            <a:off x="1143000" y="2009775"/>
            <a:ext cx="9906000" cy="2868655"/>
          </a:xfrm>
        </p:spPr>
        <p:txBody>
          <a:bodyPr vert="horz" lIns="91440" tIns="45720" rIns="91440" bIns="45720" rtlCol="0" anchor="t">
            <a:normAutofit/>
          </a:bodyPr>
          <a:lstStyle/>
          <a:p>
            <a:pPr marL="285750" indent="-285750">
              <a:buFont typeface="Wingdings" panose="020B0604020202020204" pitchFamily="34" charset="0"/>
              <a:buChar char="v"/>
            </a:pPr>
            <a:r>
              <a:rPr lang="en-US" sz="1800" dirty="0"/>
              <a:t>Performed data primary analysis </a:t>
            </a:r>
            <a:endParaRPr lang="en-US" dirty="0"/>
          </a:p>
          <a:p>
            <a:pPr marL="285750" indent="-285750">
              <a:buFont typeface="Wingdings" panose="020B0604020202020204" pitchFamily="34" charset="0"/>
              <a:buChar char="v"/>
            </a:pPr>
            <a:r>
              <a:rPr lang="en-US" sz="1800" dirty="0">
                <a:ea typeface="+mn-lt"/>
                <a:cs typeface="+mn-lt"/>
              </a:rPr>
              <a:t>Verified data and checked for duplicate data</a:t>
            </a:r>
            <a:endParaRPr lang="en-US" sz="1800" dirty="0"/>
          </a:p>
          <a:p>
            <a:pPr marL="285750" indent="-285750">
              <a:buFont typeface="Wingdings" panose="020B0604020202020204" pitchFamily="34" charset="0"/>
              <a:buChar char="v"/>
            </a:pPr>
            <a:r>
              <a:rPr lang="en-US" sz="1800" dirty="0"/>
              <a:t>Removed null values</a:t>
            </a:r>
          </a:p>
          <a:p>
            <a:pPr marL="285750" indent="-285750">
              <a:buFont typeface="Wingdings" panose="020B0604020202020204" pitchFamily="34" charset="0"/>
              <a:buChar char="v"/>
            </a:pPr>
            <a:r>
              <a:rPr lang="en-US" sz="1800" dirty="0"/>
              <a:t>Identified Outliers</a:t>
            </a:r>
          </a:p>
          <a:p>
            <a:pPr marL="285750" indent="-285750">
              <a:buFont typeface="Wingdings" panose="020B0604020202020204" pitchFamily="34" charset="0"/>
              <a:buChar char="v"/>
            </a:pPr>
            <a:r>
              <a:rPr lang="en-US" sz="1800" dirty="0"/>
              <a:t>Used one-hot encoding to convert categorical values to numerical values</a:t>
            </a:r>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normAutofit/>
          </a:bodyPr>
          <a:lstStyle/>
          <a:p>
            <a:r>
              <a:rPr lang="en-US" sz="2400" b="1" i="0"/>
              <a:t>Understanding the correlation in the dataset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a:p>
        </p:txBody>
      </p:sp>
      <p:sp>
        <p:nvSpPr>
          <p:cNvPr id="5" name="Content Placeholder 3">
            <a:extLst>
              <a:ext uri="{FF2B5EF4-FFF2-40B4-BE49-F238E27FC236}">
                <a16:creationId xmlns:a16="http://schemas.microsoft.com/office/drawing/2014/main" id="{1BB3D510-2D2D-1B65-5416-07B801BBD5A1}"/>
              </a:ext>
            </a:extLst>
          </p:cNvPr>
          <p:cNvSpPr txBox="1">
            <a:spLocks/>
          </p:cNvSpPr>
          <p:nvPr/>
        </p:nvSpPr>
        <p:spPr>
          <a:xfrm>
            <a:off x="842954" y="1679803"/>
            <a:ext cx="5316068" cy="3861886"/>
          </a:xfrm>
          <a:prstGeom prst="rect">
            <a:avLst/>
          </a:prstGeom>
        </p:spPr>
        <p:txBody>
          <a:bodyPr vert="horz" lIns="91440" tIns="45720" rIns="91440" bIns="45720" rtlCol="0" anchor="t">
            <a:noAutofit/>
          </a:bodyPr>
          <a:lstStyle>
            <a:lvl1pPr marL="283464" indent="-283464"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283464" indent="-283464"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283464" indent="-283464"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283464" indent="-283464"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83464" indent="-283464"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a:t>Heatmap</a:t>
            </a:r>
          </a:p>
          <a:p>
            <a:pPr marL="283210" indent="-283210"/>
            <a:endParaRPr lang="en-US" sz="1400"/>
          </a:p>
          <a:p>
            <a:pPr marL="283210" indent="-283210"/>
            <a:endParaRPr lang="en-US" sz="1400"/>
          </a:p>
        </p:txBody>
      </p:sp>
      <p:pic>
        <p:nvPicPr>
          <p:cNvPr id="3" name="Picture 2" descr="A screenshot of a computer&#10;&#10;Description automatically generated">
            <a:extLst>
              <a:ext uri="{FF2B5EF4-FFF2-40B4-BE49-F238E27FC236}">
                <a16:creationId xmlns:a16="http://schemas.microsoft.com/office/drawing/2014/main" id="{E12F552F-BD87-B8C3-D04E-D6413FB8C188}"/>
              </a:ext>
            </a:extLst>
          </p:cNvPr>
          <p:cNvPicPr>
            <a:picLocks noChangeAspect="1"/>
          </p:cNvPicPr>
          <p:nvPr/>
        </p:nvPicPr>
        <p:blipFill>
          <a:blip r:embed="rId2"/>
          <a:stretch>
            <a:fillRect/>
          </a:stretch>
        </p:blipFill>
        <p:spPr>
          <a:xfrm>
            <a:off x="550656" y="2040758"/>
            <a:ext cx="5546481" cy="4817242"/>
          </a:xfrm>
          <a:prstGeom prst="rect">
            <a:avLst/>
          </a:prstGeom>
        </p:spPr>
      </p:pic>
      <p:sp>
        <p:nvSpPr>
          <p:cNvPr id="4" name="Content Placeholder 3">
            <a:extLst>
              <a:ext uri="{FF2B5EF4-FFF2-40B4-BE49-F238E27FC236}">
                <a16:creationId xmlns:a16="http://schemas.microsoft.com/office/drawing/2014/main" id="{74AE4011-B2AF-BC78-DA6E-4D0EE02F151E}"/>
              </a:ext>
            </a:extLst>
          </p:cNvPr>
          <p:cNvSpPr txBox="1">
            <a:spLocks/>
          </p:cNvSpPr>
          <p:nvPr/>
        </p:nvSpPr>
        <p:spPr>
          <a:xfrm>
            <a:off x="6383782" y="1777774"/>
            <a:ext cx="5316068" cy="3861886"/>
          </a:xfrm>
          <a:prstGeom prst="rect">
            <a:avLst/>
          </a:prstGeom>
        </p:spPr>
        <p:txBody>
          <a:bodyPr vert="horz" lIns="91440" tIns="45720" rIns="91440" bIns="45720" rtlCol="0" anchor="t">
            <a:noAutofit/>
          </a:bodyPr>
          <a:lstStyle>
            <a:lvl1pPr marL="283464" indent="-283464"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283464" indent="-283464"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283464" indent="-283464"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283464" indent="-283464"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83464" indent="-283464"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Outliers</a:t>
            </a:r>
          </a:p>
          <a:p>
            <a:pPr marL="0" indent="0">
              <a:buNone/>
            </a:pPr>
            <a:endParaRPr lang="en-US" sz="1800" b="1" dirty="0"/>
          </a:p>
          <a:p>
            <a:pPr marL="283210" indent="-283210"/>
            <a:endParaRPr lang="en-US" sz="1400"/>
          </a:p>
          <a:p>
            <a:pPr marL="283210" indent="-283210"/>
            <a:endParaRPr lang="en-US" sz="1400"/>
          </a:p>
        </p:txBody>
      </p:sp>
      <p:pic>
        <p:nvPicPr>
          <p:cNvPr id="6" name="Picture 5" descr="A box plot with a line and a dot in the middle&#10;&#10;Description automatically generated">
            <a:extLst>
              <a:ext uri="{FF2B5EF4-FFF2-40B4-BE49-F238E27FC236}">
                <a16:creationId xmlns:a16="http://schemas.microsoft.com/office/drawing/2014/main" id="{83CAF589-86FD-D434-500C-CF8D4FAC0FA8}"/>
              </a:ext>
            </a:extLst>
          </p:cNvPr>
          <p:cNvPicPr>
            <a:picLocks noChangeAspect="1"/>
          </p:cNvPicPr>
          <p:nvPr/>
        </p:nvPicPr>
        <p:blipFill>
          <a:blip r:embed="rId3"/>
          <a:stretch>
            <a:fillRect/>
          </a:stretch>
        </p:blipFill>
        <p:spPr>
          <a:xfrm>
            <a:off x="6594702" y="2587397"/>
            <a:ext cx="3008540" cy="2358119"/>
          </a:xfrm>
          <a:prstGeom prst="rect">
            <a:avLst/>
          </a:prstGeom>
        </p:spPr>
      </p:pic>
    </p:spTree>
    <p:extLst>
      <p:ext uri="{BB962C8B-B14F-4D97-AF65-F5344CB8AC3E}">
        <p14:creationId xmlns:p14="http://schemas.microsoft.com/office/powerpoint/2010/main" val="178325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3" y="2679192"/>
            <a:ext cx="5250783" cy="3273552"/>
          </a:xfrm>
        </p:spPr>
        <p:txBody>
          <a:bodyPr/>
          <a:lstStyle/>
          <a:p>
            <a:r>
              <a:rPr lang="en-US" i="0"/>
              <a:t>Exploratory Data Analysis and Feature Engineering</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a:t>Step 2</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27075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AFD3-5527-7F04-BE2F-4707E1D63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CF813-2E4B-FBA4-B611-6BB33942E6B1}"/>
              </a:ext>
            </a:extLst>
          </p:cNvPr>
          <p:cNvSpPr>
            <a:spLocks noGrp="1"/>
          </p:cNvSpPr>
          <p:nvPr>
            <p:ph type="title"/>
          </p:nvPr>
        </p:nvSpPr>
        <p:spPr>
          <a:xfrm>
            <a:off x="1143000" y="533401"/>
            <a:ext cx="9906000" cy="1382156"/>
          </a:xfrm>
        </p:spPr>
        <p:txBody>
          <a:bodyPr>
            <a:normAutofit/>
          </a:bodyPr>
          <a:lstStyle/>
          <a:p>
            <a:r>
              <a:rPr lang="en-US" sz="2400" b="1" i="0">
                <a:ea typeface="+mj-lt"/>
                <a:cs typeface="+mj-lt"/>
              </a:rPr>
              <a:t>FEATURE ENGINEERING and EDA – Steps we performed</a:t>
            </a:r>
            <a:endParaRPr lang="en-US" sz="2400" b="1"/>
          </a:p>
        </p:txBody>
      </p:sp>
      <p:sp>
        <p:nvSpPr>
          <p:cNvPr id="6" name="Footer Placeholder 5">
            <a:extLst>
              <a:ext uri="{FF2B5EF4-FFF2-40B4-BE49-F238E27FC236}">
                <a16:creationId xmlns:a16="http://schemas.microsoft.com/office/drawing/2014/main" id="{733227D7-29A9-F31B-EDF9-DA2F57EF7F60}"/>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EBA7542-75BA-F148-BC6D-28A254F78408}"/>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a:p>
        </p:txBody>
      </p:sp>
      <p:sp>
        <p:nvSpPr>
          <p:cNvPr id="8" name="Content Placeholder 7">
            <a:extLst>
              <a:ext uri="{FF2B5EF4-FFF2-40B4-BE49-F238E27FC236}">
                <a16:creationId xmlns:a16="http://schemas.microsoft.com/office/drawing/2014/main" id="{CFF4E826-6859-C4B4-E2DE-638F90602935}"/>
              </a:ext>
            </a:extLst>
          </p:cNvPr>
          <p:cNvSpPr>
            <a:spLocks noGrp="1"/>
          </p:cNvSpPr>
          <p:nvPr>
            <p:ph idx="1"/>
          </p:nvPr>
        </p:nvSpPr>
        <p:spPr>
          <a:xfrm>
            <a:off x="1143000" y="2009775"/>
            <a:ext cx="9906000" cy="2868655"/>
          </a:xfrm>
        </p:spPr>
        <p:txBody>
          <a:bodyPr vert="horz" lIns="91440" tIns="45720" rIns="91440" bIns="45720" rtlCol="0" anchor="t">
            <a:normAutofit/>
          </a:bodyPr>
          <a:lstStyle/>
          <a:p>
            <a:pPr marL="285750" indent="-285750">
              <a:buFont typeface="Wingdings,Sans-Serif" panose="020B0604020202020204" pitchFamily="34" charset="0"/>
              <a:buChar char="v"/>
            </a:pPr>
            <a:r>
              <a:rPr lang="en-US" sz="1800" dirty="0">
                <a:latin typeface="Arial"/>
                <a:cs typeface="Arial"/>
              </a:rPr>
              <a:t>Studied the distribution of Median House Value</a:t>
            </a:r>
            <a:endParaRPr lang="en-US" dirty="0"/>
          </a:p>
          <a:p>
            <a:pPr marL="285750" indent="-285750">
              <a:buFont typeface="Wingdings,Sans-Serif" panose="020B0604020202020204" pitchFamily="34" charset="0"/>
              <a:buChar char="v"/>
            </a:pPr>
            <a:r>
              <a:rPr lang="en-US" sz="1800" dirty="0">
                <a:latin typeface="Arial"/>
                <a:cs typeface="Arial"/>
              </a:rPr>
              <a:t>Removed skewness in median house value distribution but found it was not affecting the model performance; thus removed the step</a:t>
            </a:r>
            <a:endParaRPr lang="en-US" dirty="0"/>
          </a:p>
          <a:p>
            <a:pPr marL="285750" indent="-285750">
              <a:buFont typeface="Wingdings,Sans-Serif" panose="020B0604020202020204" pitchFamily="34" charset="0"/>
              <a:buChar char="v"/>
            </a:pPr>
            <a:r>
              <a:rPr lang="en-US" sz="1800" dirty="0">
                <a:solidFill>
                  <a:srgbClr val="001E2E"/>
                </a:solidFill>
                <a:latin typeface="Arial"/>
                <a:ea typeface="+mn-lt"/>
                <a:cs typeface="Arial"/>
              </a:rPr>
              <a:t>Plotted map to identify the cluster of house rates and population</a:t>
            </a:r>
            <a:endParaRPr lang="en-US" sz="1800" dirty="0">
              <a:solidFill>
                <a:srgbClr val="001E2E"/>
              </a:solidFill>
              <a:latin typeface="Arial"/>
              <a:cs typeface="Arial"/>
            </a:endParaRPr>
          </a:p>
          <a:p>
            <a:pPr marL="285750" indent="-285750">
              <a:buFont typeface="Wingdings,Sans-Serif" panose="020B0604020202020204" pitchFamily="34" charset="0"/>
              <a:buChar char="v"/>
            </a:pPr>
            <a:r>
              <a:rPr lang="en-US" sz="1800" dirty="0">
                <a:solidFill>
                  <a:srgbClr val="001E2E"/>
                </a:solidFill>
                <a:latin typeface="Arial"/>
                <a:ea typeface="+mn-lt"/>
                <a:cs typeface="Arial"/>
              </a:rPr>
              <a:t>Included 4 clusters in our dataset; named them 0,1,2,3</a:t>
            </a:r>
            <a:endParaRPr lang="en-US" sz="1800" dirty="0">
              <a:solidFill>
                <a:srgbClr val="001E2E"/>
              </a:solidFill>
              <a:latin typeface="Arial"/>
              <a:cs typeface="Arial"/>
            </a:endParaRPr>
          </a:p>
          <a:p>
            <a:pPr marL="285750" indent="-285750">
              <a:buFont typeface="Wingdings,Sans-Serif" panose="020B0604020202020204" pitchFamily="34" charset="0"/>
              <a:buChar char="v"/>
            </a:pPr>
            <a:r>
              <a:rPr lang="en-US" sz="1800" dirty="0">
                <a:latin typeface="Arial"/>
                <a:cs typeface="Arial"/>
              </a:rPr>
              <a:t>Filled NAN values with Linear regression predictions</a:t>
            </a:r>
          </a:p>
          <a:p>
            <a:pPr marL="285750" indent="-285750">
              <a:buFont typeface="Wingdings,Sans-Serif" panose="020B0604020202020204" pitchFamily="34" charset="0"/>
              <a:buChar char="v"/>
            </a:pPr>
            <a:r>
              <a:rPr lang="en-US" sz="1800" dirty="0">
                <a:latin typeface="Arial"/>
                <a:cs typeface="Arial"/>
              </a:rPr>
              <a:t>Added new features</a:t>
            </a:r>
          </a:p>
        </p:txBody>
      </p:sp>
    </p:spTree>
    <p:extLst>
      <p:ext uri="{BB962C8B-B14F-4D97-AF65-F5344CB8AC3E}">
        <p14:creationId xmlns:p14="http://schemas.microsoft.com/office/powerpoint/2010/main" val="393019102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5462B0DF-AFCF-4681-BDD6-4CC4EE7AE35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C263D7C-E9CB-4C77-8528-77A30083B7F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{E57E4D17-ED7A-48C8-AE3D-603A485841DD}tf22797433_win32</Template>
  <Application>Microsoft Office PowerPoint</Application>
  <PresentationFormat>Widescreen</PresentationFormat>
  <Slides>19</Slides>
  <Notes>0</Notes>
  <HiddenSlides>1</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AngleLinesVTI</vt:lpstr>
      <vt:lpstr>Data science and machine learning – Project</vt:lpstr>
      <vt:lpstr>team</vt:lpstr>
      <vt:lpstr>Agenda </vt:lpstr>
      <vt:lpstr>Introduction</vt:lpstr>
      <vt:lpstr>PRE-PROCESSING: Understanding the dataset </vt:lpstr>
      <vt:lpstr>Pre-processing</vt:lpstr>
      <vt:lpstr>Understanding the correlation in the dataset</vt:lpstr>
      <vt:lpstr>Exploratory Data Analysis and Feature Engineering</vt:lpstr>
      <vt:lpstr>FEATURE ENGINEERING and EDA – Steps we performed</vt:lpstr>
      <vt:lpstr>FEATURE ENGINEERING: Distribution of Median House Value</vt:lpstr>
      <vt:lpstr>FEATURE ENGINEERING: identifying the cluster of house rates and population. </vt:lpstr>
      <vt:lpstr>FEATURE ENGINEERING: Adding New Features </vt:lpstr>
      <vt:lpstr>Model Building</vt:lpstr>
      <vt:lpstr>Model Building: Model Selection</vt:lpstr>
      <vt:lpstr>MODEL BUILDING: Finetuning Hyperparameters </vt:lpstr>
      <vt:lpstr>MODEL BUILDING: Predicted Vs Measured </vt:lpstr>
      <vt:lpstr>Results and Evaluation</vt:lpstr>
      <vt:lpstr>Conclusion and 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dc:creator>Malhotra, Pooja</dc:creator>
  <cp:revision>44</cp:revision>
  <dcterms:created xsi:type="dcterms:W3CDTF">2024-01-20T04:54:36Z</dcterms:created>
  <dcterms:modified xsi:type="dcterms:W3CDTF">2024-05-26T19:34:51Z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