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5143500" cx="9144000"/>
  <p:notesSz cx="6858000" cy="9144000"/>
  <p:embeddedFontLst>
    <p:embeddedFont>
      <p:font typeface="Roboto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Roboto-bold.fntdata"/><Relationship Id="rId12" Type="http://schemas.openxmlformats.org/officeDocument/2006/relationships/slide" Target="slides/slide7.xml"/><Relationship Id="rId34" Type="http://schemas.openxmlformats.org/officeDocument/2006/relationships/font" Target="fonts/Roboto-regular.fntdata"/><Relationship Id="rId15" Type="http://schemas.openxmlformats.org/officeDocument/2006/relationships/slide" Target="slides/slide10.xml"/><Relationship Id="rId37" Type="http://schemas.openxmlformats.org/officeDocument/2006/relationships/font" Target="fonts/Roboto-boldItalic.fntdata"/><Relationship Id="rId14" Type="http://schemas.openxmlformats.org/officeDocument/2006/relationships/slide" Target="slides/slide9.xml"/><Relationship Id="rId36" Type="http://schemas.openxmlformats.org/officeDocument/2006/relationships/font" Target="fonts/Roboto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e47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e4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811dd69d03_0_1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811dd69d03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71302bc36c_7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71302bc36c_7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71302bc36c_7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71302bc36c_7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710a2e4a5c_8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710a2e4a5c_8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811dd69d03_0_12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811dd69d03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811dd69d03_0_13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811dd69d03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71302bc36c_7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71302bc36c_7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71302bc36c_7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71302bc36c_7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71302bc36c_7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71302bc36c_7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710a2e4a5c_8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710a2e4a5c_8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c6f9e470d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c6f9e470d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71302bc36c_7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71302bc36c_7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71302bc36c_7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71302bc36c_7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812d2350d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812d2350d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812d23fa0e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812d23fa0e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393D40"/>
                </a:solidFill>
              </a:rPr>
              <a:t>Health Care Expenditures per Capita by State of Residence in 2014</a:t>
            </a:r>
            <a:endParaRPr b="1" sz="1200">
              <a:solidFill>
                <a:srgbClr val="393D40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050"/>
              <a:t>Poverty rate in 2015</a:t>
            </a:r>
            <a:endParaRPr sz="1050"/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050"/>
              <a:t>Florida 15.7%</a:t>
            </a:r>
            <a:endParaRPr sz="105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/>
              <a:t>West Virginia 17.9%</a:t>
            </a:r>
            <a:endParaRPr sz="105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/>
              <a:t>United States 14.7%</a:t>
            </a:r>
            <a:endParaRPr sz="105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/>
              <a:t>Utah 11.3%</a:t>
            </a:r>
            <a:endParaRPr sz="105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/>
              <a:t>Alaska 10.03%</a:t>
            </a:r>
            <a:endParaRPr sz="105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71302bc36c_7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71302bc36c_7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71302bc36c_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71302bc36c_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71302bc36c_7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71302bc36c_7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71302bc36c_7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71302bc36c_7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71302bc36c_7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71302bc36c_7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c6f9e470d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c6f9e470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c6f9e470d_0_4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c6f9e470d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c6f9e470d_0_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c6f9e470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710a2e4a5c_8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710a2e4a5c_8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811dd69d03_0_5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811dd69d03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811dd69d03_0_10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811dd69d03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811dd69d03_0_14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811dd69d03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Relationship Id="rId4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4.png"/><Relationship Id="rId4" Type="http://schemas.openxmlformats.org/officeDocument/2006/relationships/image" Target="../media/image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9.gif"/><Relationship Id="rId4" Type="http://schemas.openxmlformats.org/officeDocument/2006/relationships/image" Target="../media/image10.gif"/><Relationship Id="rId5" Type="http://schemas.openxmlformats.org/officeDocument/2006/relationships/image" Target="../media/image1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365476"/>
            <a:ext cx="8222100" cy="124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Potentially Excess Deaths From The Five Leading Causes in the US</a:t>
            </a:r>
            <a:endParaRPr sz="3600"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100" y="3540700"/>
            <a:ext cx="8313900" cy="41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Umair Chaanda | Shashank Srikanth | Natalia Bies | Rikesh Patel | Xiaotong He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598100" y="3065800"/>
            <a:ext cx="8222100" cy="47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9900"/>
                </a:solidFill>
              </a:rPr>
              <a:t>DSC 465 - Data Visualization</a:t>
            </a:r>
            <a:endParaRPr sz="1800">
              <a:solidFill>
                <a:srgbClr val="FF99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2"/>
          <p:cNvSpPr txBox="1"/>
          <p:nvPr>
            <p:ph type="title"/>
          </p:nvPr>
        </p:nvSpPr>
        <p:spPr>
          <a:xfrm>
            <a:off x="347075" y="67650"/>
            <a:ext cx="8520600" cy="38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% of </a:t>
            </a:r>
            <a:r>
              <a:rPr lang="en" sz="1800"/>
              <a:t>Potentially Excess Deaths by Each State</a:t>
            </a:r>
            <a:endParaRPr sz="1800"/>
          </a:p>
        </p:txBody>
      </p:sp>
      <p:pic>
        <p:nvPicPr>
          <p:cNvPr id="192" name="Google Shape;19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457350"/>
            <a:ext cx="8607898" cy="453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000" y="152400"/>
            <a:ext cx="7499988" cy="4838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4"/>
          <p:cNvSpPr txBox="1"/>
          <p:nvPr>
            <p:ph type="title"/>
          </p:nvPr>
        </p:nvSpPr>
        <p:spPr>
          <a:xfrm>
            <a:off x="105300" y="2062500"/>
            <a:ext cx="4466700" cy="101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Conclusion</a:t>
            </a:r>
            <a:endParaRPr sz="3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</a:rPr>
              <a:t>Potentially Excess Deaths</a:t>
            </a:r>
            <a:endParaRPr sz="2400">
              <a:solidFill>
                <a:schemeClr val="dk2"/>
              </a:solidFill>
            </a:endParaRPr>
          </a:p>
        </p:txBody>
      </p:sp>
      <p:sp>
        <p:nvSpPr>
          <p:cNvPr id="203" name="Google Shape;203;p24"/>
          <p:cNvSpPr txBox="1"/>
          <p:nvPr/>
        </p:nvSpPr>
        <p:spPr>
          <a:xfrm>
            <a:off x="5078700" y="437725"/>
            <a:ext cx="3763200" cy="40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AutoNum type="arabicPeriod"/>
            </a:pPr>
            <a:r>
              <a:rPr b="1" lang="en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Nonmetropolitan </a:t>
            </a:r>
            <a:r>
              <a:rPr b="1"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areas</a:t>
            </a: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have a significant number more compared to metropolitan areas 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AutoNum type="arabicPeriod"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Leading causes: 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AutoNum type="alphaLcPeriod"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Unintentional</a:t>
            </a: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Injury 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AutoNum type="alphaLcPeriod"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Chronic Lower </a:t>
            </a: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Respiratory</a:t>
            </a: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Disease 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AutoNum type="alphaLcPeriod"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Stroke 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AutoNum type="alphaLcPeriod"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Heart Disease 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AutoNum type="alphaLcPeriod"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Cancer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AutoNum type="arabicPeriod"/>
            </a:pPr>
            <a:r>
              <a:rPr b="1"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Southeast region </a:t>
            </a: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of the USA has the greatest percentage of 45%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AutoNum type="alphaLcPeriod"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Use this imbalance </a:t>
            </a: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distribution</a:t>
            </a: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to focus on these certain areas and implement more research into causes and solutions 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5"/>
          <p:cNvSpPr txBox="1"/>
          <p:nvPr>
            <p:ph type="title"/>
          </p:nvPr>
        </p:nvSpPr>
        <p:spPr>
          <a:xfrm>
            <a:off x="228275" y="1950525"/>
            <a:ext cx="4045200" cy="87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Death Rate</a:t>
            </a:r>
            <a:endParaRPr sz="3600"/>
          </a:p>
        </p:txBody>
      </p:sp>
      <p:sp>
        <p:nvSpPr>
          <p:cNvPr id="209" name="Google Shape;209;p25"/>
          <p:cNvSpPr txBox="1"/>
          <p:nvPr>
            <p:ph idx="2" type="body"/>
          </p:nvPr>
        </p:nvSpPr>
        <p:spPr>
          <a:xfrm>
            <a:off x="4859550" y="1744800"/>
            <a:ext cx="3790500" cy="165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en">
                <a:solidFill>
                  <a:srgbClr val="FFFFFF"/>
                </a:solidFill>
              </a:rPr>
              <a:t>Overall </a:t>
            </a:r>
            <a:r>
              <a:rPr b="1" lang="en">
                <a:solidFill>
                  <a:srgbClr val="FF9900"/>
                </a:solidFill>
              </a:rPr>
              <a:t>Percent</a:t>
            </a:r>
            <a:r>
              <a:rPr lang="en">
                <a:solidFill>
                  <a:srgbClr val="FF9900"/>
                </a:solidFill>
              </a:rPr>
              <a:t> </a:t>
            </a:r>
            <a:r>
              <a:rPr b="1" lang="en">
                <a:solidFill>
                  <a:srgbClr val="FF9900"/>
                </a:solidFill>
              </a:rPr>
              <a:t>Death Rate</a:t>
            </a:r>
            <a:r>
              <a:rPr b="1" lang="en">
                <a:solidFill>
                  <a:srgbClr val="FFFFFF"/>
                </a:solidFill>
              </a:rPr>
              <a:t> </a:t>
            </a:r>
            <a:r>
              <a:rPr lang="en">
                <a:solidFill>
                  <a:srgbClr val="FFFFFF"/>
                </a:solidFill>
              </a:rPr>
              <a:t>per cause of death, locality, state for an age range of 0-84, across 2005-2015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6"/>
          <p:cNvSpPr txBox="1"/>
          <p:nvPr>
            <p:ph type="title"/>
          </p:nvPr>
        </p:nvSpPr>
        <p:spPr>
          <a:xfrm>
            <a:off x="347075" y="67650"/>
            <a:ext cx="8520600" cy="38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Percent Death Rate</a:t>
            </a:r>
            <a:r>
              <a:rPr lang="en" sz="1800"/>
              <a:t> by Each State</a:t>
            </a:r>
            <a:endParaRPr sz="1800"/>
          </a:p>
        </p:txBody>
      </p:sp>
      <p:pic>
        <p:nvPicPr>
          <p:cNvPr id="215" name="Google Shape;21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2025" y="477600"/>
            <a:ext cx="6930702" cy="452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7"/>
          <p:cNvSpPr txBox="1"/>
          <p:nvPr>
            <p:ph type="title"/>
          </p:nvPr>
        </p:nvSpPr>
        <p:spPr>
          <a:xfrm>
            <a:off x="347075" y="67650"/>
            <a:ext cx="8520600" cy="38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9900"/>
                </a:solidFill>
              </a:rPr>
              <a:t>Interactive Dashboard</a:t>
            </a:r>
            <a:r>
              <a:rPr b="1" lang="en" sz="1800"/>
              <a:t> - </a:t>
            </a:r>
            <a:r>
              <a:rPr lang="en" sz="1800"/>
              <a:t>Percent Death Rate by Each State</a:t>
            </a:r>
            <a:endParaRPr b="1" sz="1800"/>
          </a:p>
        </p:txBody>
      </p:sp>
      <p:pic>
        <p:nvPicPr>
          <p:cNvPr id="221" name="Google Shape;22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350" y="479570"/>
            <a:ext cx="8591327" cy="45445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Google Shape;226;p28"/>
          <p:cNvPicPr preferRelativeResize="0"/>
          <p:nvPr/>
        </p:nvPicPr>
        <p:blipFill rotWithShape="1">
          <a:blip r:embed="rId3">
            <a:alphaModFix/>
          </a:blip>
          <a:srcRect b="-9" l="0" r="5891" t="7613"/>
          <a:stretch/>
        </p:blipFill>
        <p:spPr>
          <a:xfrm>
            <a:off x="7775075" y="124600"/>
            <a:ext cx="1291925" cy="60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2625" y="124600"/>
            <a:ext cx="7682449" cy="4650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Google Shape;23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8650" y="152400"/>
            <a:ext cx="7386693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0"/>
          <p:cNvSpPr txBox="1"/>
          <p:nvPr>
            <p:ph type="title"/>
          </p:nvPr>
        </p:nvSpPr>
        <p:spPr>
          <a:xfrm>
            <a:off x="274950" y="2009950"/>
            <a:ext cx="4045200" cy="100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Conclusion</a:t>
            </a:r>
            <a:endParaRPr sz="3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</a:rPr>
              <a:t>Death Rate</a:t>
            </a:r>
            <a:endParaRPr/>
          </a:p>
        </p:txBody>
      </p:sp>
      <p:sp>
        <p:nvSpPr>
          <p:cNvPr id="238" name="Google Shape;238;p30"/>
          <p:cNvSpPr txBox="1"/>
          <p:nvPr/>
        </p:nvSpPr>
        <p:spPr>
          <a:xfrm>
            <a:off x="4795075" y="1092075"/>
            <a:ext cx="4216800" cy="26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AutoNum type="arabicPeriod"/>
            </a:pPr>
            <a:r>
              <a:rPr b="1"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Cancer </a:t>
            </a: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is the leading cause of death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AutoNum type="arabicPeriod"/>
            </a:pPr>
            <a:r>
              <a:rPr b="1"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Alabama</a:t>
            </a: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has the greatest average death rate for Heart Disease and Stroke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AutoNum type="arabicPeriod"/>
            </a:pPr>
            <a:r>
              <a:rPr b="1"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West Virginia</a:t>
            </a: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has the greatest average death rate for Cancer and Chronic Lower Respiratory Disease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AutoNum type="arabicPeriod"/>
            </a:pP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On average, </a:t>
            </a:r>
            <a:r>
              <a:rPr b="1"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non-metropolitan</a:t>
            </a: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areas have the greatest death rate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1"/>
          <p:cNvSpPr txBox="1"/>
          <p:nvPr>
            <p:ph type="title"/>
          </p:nvPr>
        </p:nvSpPr>
        <p:spPr>
          <a:xfrm>
            <a:off x="170450" y="1990800"/>
            <a:ext cx="4045200" cy="80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Comparison</a:t>
            </a:r>
            <a:endParaRPr sz="3600"/>
          </a:p>
        </p:txBody>
      </p:sp>
      <p:sp>
        <p:nvSpPr>
          <p:cNvPr id="244" name="Google Shape;244;p31"/>
          <p:cNvSpPr txBox="1"/>
          <p:nvPr>
            <p:ph idx="2" type="body"/>
          </p:nvPr>
        </p:nvSpPr>
        <p:spPr>
          <a:xfrm>
            <a:off x="4926175" y="1990800"/>
            <a:ext cx="3837000" cy="116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en">
                <a:solidFill>
                  <a:srgbClr val="FFFFFF"/>
                </a:solidFill>
              </a:rPr>
              <a:t>Trend between </a:t>
            </a:r>
            <a:r>
              <a:rPr b="1" lang="en">
                <a:solidFill>
                  <a:srgbClr val="FF9900"/>
                </a:solidFill>
              </a:rPr>
              <a:t>Potentially Excess Deaths</a:t>
            </a:r>
            <a:r>
              <a:rPr b="1" lang="en">
                <a:solidFill>
                  <a:srgbClr val="FFFFFF"/>
                </a:solidFill>
              </a:rPr>
              <a:t> </a:t>
            </a:r>
            <a:r>
              <a:rPr lang="en">
                <a:solidFill>
                  <a:srgbClr val="FFFFFF"/>
                </a:solidFill>
              </a:rPr>
              <a:t>and </a:t>
            </a:r>
            <a:r>
              <a:rPr b="1" lang="en">
                <a:solidFill>
                  <a:schemeClr val="accent4"/>
                </a:solidFill>
              </a:rPr>
              <a:t>Observed Deaths</a:t>
            </a:r>
            <a:r>
              <a:rPr lang="en">
                <a:solidFill>
                  <a:srgbClr val="FFFFFF"/>
                </a:solidFill>
              </a:rPr>
              <a:t> by cause of death, state, and year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265500" y="13797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93" name="Google Shape;93;p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The aim of this deep analysis is to visualize a large “</a:t>
            </a:r>
            <a:r>
              <a:rPr lang="en">
                <a:solidFill>
                  <a:srgbClr val="FF9900"/>
                </a:solidFill>
              </a:rPr>
              <a:t>Potentially Excess Deaths from five leading causes of deaths</a:t>
            </a:r>
            <a:r>
              <a:rPr lang="en"/>
              <a:t>” dataset with several different rich visualization techniques. The data used in this project is acquired from Centers for Disease Control and Prevention.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Google Shape;249;p32"/>
          <p:cNvPicPr preferRelativeResize="0"/>
          <p:nvPr/>
        </p:nvPicPr>
        <p:blipFill rotWithShape="1">
          <a:blip r:embed="rId3">
            <a:alphaModFix/>
          </a:blip>
          <a:srcRect b="0" l="853" r="20157" t="1912"/>
          <a:stretch/>
        </p:blipFill>
        <p:spPr>
          <a:xfrm>
            <a:off x="1103850" y="98150"/>
            <a:ext cx="5642049" cy="5045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32"/>
          <p:cNvPicPr preferRelativeResize="0"/>
          <p:nvPr/>
        </p:nvPicPr>
        <p:blipFill rotWithShape="1">
          <a:blip r:embed="rId4">
            <a:alphaModFix/>
          </a:blip>
          <a:srcRect b="3744" l="1806" r="0" t="0"/>
          <a:stretch/>
        </p:blipFill>
        <p:spPr>
          <a:xfrm>
            <a:off x="6977500" y="152400"/>
            <a:ext cx="2014100" cy="115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Google Shape;255;p33"/>
          <p:cNvPicPr preferRelativeResize="0"/>
          <p:nvPr/>
        </p:nvPicPr>
        <p:blipFill rotWithShape="1">
          <a:blip r:embed="rId3">
            <a:alphaModFix/>
          </a:blip>
          <a:srcRect b="1364" l="917" r="16451" t="1188"/>
          <a:stretch/>
        </p:blipFill>
        <p:spPr>
          <a:xfrm>
            <a:off x="890775" y="61100"/>
            <a:ext cx="6133050" cy="501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33"/>
          <p:cNvPicPr preferRelativeResize="0"/>
          <p:nvPr/>
        </p:nvPicPr>
        <p:blipFill rotWithShape="1">
          <a:blip r:embed="rId4">
            <a:alphaModFix/>
          </a:blip>
          <a:srcRect b="3744" l="1806" r="0" t="0"/>
          <a:stretch/>
        </p:blipFill>
        <p:spPr>
          <a:xfrm>
            <a:off x="7023825" y="61100"/>
            <a:ext cx="2014100" cy="115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1" name="Google Shape;26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1700" y="99250"/>
            <a:ext cx="4841625" cy="4945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5"/>
          <p:cNvSpPr txBox="1"/>
          <p:nvPr>
            <p:ph type="title"/>
          </p:nvPr>
        </p:nvSpPr>
        <p:spPr>
          <a:xfrm>
            <a:off x="311700" y="1052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Expected</a:t>
            </a:r>
            <a:r>
              <a:rPr lang="en" sz="1800"/>
              <a:t> Deaths and Excess Deaths per million 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9900FF"/>
                </a:solidFill>
              </a:rPr>
              <a:t>Cancer </a:t>
            </a:r>
            <a:r>
              <a:rPr lang="en" sz="1800"/>
              <a:t>i</a:t>
            </a:r>
            <a:r>
              <a:rPr lang="en" sz="1800"/>
              <a:t>n </a:t>
            </a:r>
            <a:r>
              <a:rPr lang="en" sz="1800">
                <a:solidFill>
                  <a:srgbClr val="FF9900"/>
                </a:solidFill>
              </a:rPr>
              <a:t>Metropolitan</a:t>
            </a:r>
            <a:r>
              <a:rPr lang="en" sz="1800"/>
              <a:t> and </a:t>
            </a:r>
            <a:r>
              <a:rPr lang="en" sz="1800">
                <a:solidFill>
                  <a:srgbClr val="FF9900"/>
                </a:solidFill>
              </a:rPr>
              <a:t>Nonmetropolitan</a:t>
            </a:r>
            <a:r>
              <a:rPr lang="en" sz="1800"/>
              <a:t> Area</a:t>
            </a:r>
            <a:endParaRPr sz="1800"/>
          </a:p>
        </p:txBody>
      </p:sp>
      <p:pic>
        <p:nvPicPr>
          <p:cNvPr id="267" name="Google Shape;26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65400"/>
            <a:ext cx="4125700" cy="412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30500" y="865400"/>
            <a:ext cx="4125700" cy="412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97150" y="3144375"/>
            <a:ext cx="2550874" cy="150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6"/>
          <p:cNvSpPr txBox="1"/>
          <p:nvPr>
            <p:ph type="title"/>
          </p:nvPr>
        </p:nvSpPr>
        <p:spPr>
          <a:xfrm>
            <a:off x="81500" y="2032500"/>
            <a:ext cx="4339800" cy="107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Conclusion</a:t>
            </a:r>
            <a:endParaRPr sz="3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</a:rPr>
              <a:t>Comparison</a:t>
            </a:r>
            <a:endParaRPr sz="3000"/>
          </a:p>
        </p:txBody>
      </p:sp>
      <p:sp>
        <p:nvSpPr>
          <p:cNvPr id="275" name="Google Shape;275;p36"/>
          <p:cNvSpPr txBox="1"/>
          <p:nvPr/>
        </p:nvSpPr>
        <p:spPr>
          <a:xfrm>
            <a:off x="4832925" y="1545150"/>
            <a:ext cx="4045200" cy="20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AutoNum type="arabicPeriod"/>
            </a:pPr>
            <a:r>
              <a:rPr b="1"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Upward trend</a:t>
            </a: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in Average O</a:t>
            </a: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bserved</a:t>
            </a: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Deaths per Year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AutoNum type="arabicPeriod"/>
            </a:pPr>
            <a:r>
              <a:rPr b="1"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Downwards &amp; then sharp upward</a:t>
            </a: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trend in 2014</a:t>
            </a: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in Average of P</a:t>
            </a: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otentially</a:t>
            </a: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Excess Deaths per Year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AutoNum type="arabicPeriod"/>
            </a:pP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For both, </a:t>
            </a:r>
            <a:r>
              <a:rPr b="1"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cancer</a:t>
            </a: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is the leading cause of death, followed by heart disease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7"/>
          <p:cNvSpPr txBox="1"/>
          <p:nvPr>
            <p:ph type="title"/>
          </p:nvPr>
        </p:nvSpPr>
        <p:spPr>
          <a:xfrm>
            <a:off x="1503900" y="1847525"/>
            <a:ext cx="6828300" cy="12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Analysis &amp; Discussion</a:t>
            </a:r>
            <a:endParaRPr sz="48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8"/>
          <p:cNvSpPr txBox="1"/>
          <p:nvPr>
            <p:ph type="title"/>
          </p:nvPr>
        </p:nvSpPr>
        <p:spPr>
          <a:xfrm>
            <a:off x="284450" y="1009100"/>
            <a:ext cx="4045200" cy="254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Statistical Techniques Suggested to Data Analyst</a:t>
            </a:r>
            <a:endParaRPr sz="3600"/>
          </a:p>
        </p:txBody>
      </p:sp>
      <p:sp>
        <p:nvSpPr>
          <p:cNvPr id="286" name="Google Shape;286;p38"/>
          <p:cNvSpPr txBox="1"/>
          <p:nvPr/>
        </p:nvSpPr>
        <p:spPr>
          <a:xfrm>
            <a:off x="4813775" y="210100"/>
            <a:ext cx="4207500" cy="39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AutoNum type="arabicPeriod"/>
            </a:pPr>
            <a:r>
              <a:rPr b="1"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Mean</a:t>
            </a: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and </a:t>
            </a:r>
            <a:r>
              <a:rPr b="1"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standard deviation </a:t>
            </a: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of o</a:t>
            </a: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bserved deaths, expected deaths, potentially excess deaths, percent potentially excess deaths, percent death Rate per cause of death, year, state, and locality 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AutoNum type="arabicPeriod"/>
            </a:pPr>
            <a:r>
              <a:rPr b="1"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Regression analysis </a:t>
            </a: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to find the trend between one dependent variables (death rate in metropolitan area) and one or more independent variables (cause of death, age)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AutoNum type="arabicPeriod"/>
            </a:pPr>
            <a:r>
              <a:rPr b="1"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Correlation analysis</a:t>
            </a: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to determine co-relationship of two quantitative variables (population v death rate)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9"/>
          <p:cNvSpPr txBox="1"/>
          <p:nvPr>
            <p:ph type="title"/>
          </p:nvPr>
        </p:nvSpPr>
        <p:spPr>
          <a:xfrm>
            <a:off x="265500" y="15909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we had more time….</a:t>
            </a:r>
            <a:endParaRPr/>
          </a:p>
        </p:txBody>
      </p:sp>
      <p:sp>
        <p:nvSpPr>
          <p:cNvPr id="292" name="Google Shape;292;p39"/>
          <p:cNvSpPr txBox="1"/>
          <p:nvPr/>
        </p:nvSpPr>
        <p:spPr>
          <a:xfrm>
            <a:off x="4984175" y="1433900"/>
            <a:ext cx="3848100" cy="20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AutoNum type="arabicPeriod"/>
            </a:pPr>
            <a:r>
              <a:rPr b="1"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Age </a:t>
            </a:r>
            <a:r>
              <a:rPr b="1"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distribution</a:t>
            </a: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among leading causes of death, observed deaths, death rate, 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AutoNum type="arabicPeriod"/>
            </a:pPr>
            <a:r>
              <a:rPr b="1"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Expected deaths vs actual deaths </a:t>
            </a:r>
            <a:endParaRPr b="1"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AutoNum type="arabicPeriod"/>
            </a:pP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Percentage of </a:t>
            </a:r>
            <a:r>
              <a:rPr b="1"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population change </a:t>
            </a: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among the leading causes of death and death rate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0"/>
          <p:cNvSpPr txBox="1"/>
          <p:nvPr>
            <p:ph type="ctrTitle"/>
          </p:nvPr>
        </p:nvSpPr>
        <p:spPr>
          <a:xfrm>
            <a:off x="3121200" y="2152350"/>
            <a:ext cx="29016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 Involved</a:t>
            </a:r>
            <a:endParaRPr/>
          </a:p>
        </p:txBody>
      </p:sp>
      <p:grpSp>
        <p:nvGrpSpPr>
          <p:cNvPr id="99" name="Google Shape;99;p15"/>
          <p:cNvGrpSpPr/>
          <p:nvPr/>
        </p:nvGrpSpPr>
        <p:grpSpPr>
          <a:xfrm>
            <a:off x="431925" y="1304978"/>
            <a:ext cx="2628925" cy="3131472"/>
            <a:chOff x="431925" y="1304875"/>
            <a:chExt cx="2628925" cy="3416400"/>
          </a:xfrm>
        </p:grpSpPr>
        <p:sp>
          <p:nvSpPr>
            <p:cNvPr id="100" name="Google Shape;100;p15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5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2" name="Google Shape;102;p15"/>
          <p:cNvSpPr txBox="1"/>
          <p:nvPr>
            <p:ph idx="4294967295" type="body"/>
          </p:nvPr>
        </p:nvSpPr>
        <p:spPr>
          <a:xfrm>
            <a:off x="50642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Numerical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3" name="Google Shape;103;p15"/>
          <p:cNvSpPr txBox="1"/>
          <p:nvPr>
            <p:ph idx="4294967295" type="body"/>
          </p:nvPr>
        </p:nvSpPr>
        <p:spPr>
          <a:xfrm>
            <a:off x="522325" y="1766275"/>
            <a:ext cx="2478600" cy="238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Observed Deaths</a:t>
            </a:r>
            <a:endParaRPr sz="1600"/>
          </a:p>
          <a:p>
            <a:pPr indent="-3302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Population</a:t>
            </a:r>
            <a:endParaRPr sz="1600"/>
          </a:p>
          <a:p>
            <a:pPr indent="-3302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Expected </a:t>
            </a:r>
            <a:r>
              <a:rPr lang="en" sz="1600"/>
              <a:t>Deaths</a:t>
            </a:r>
            <a:endParaRPr sz="1600"/>
          </a:p>
          <a:p>
            <a:pPr indent="-3302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Potentially Excess Deaths </a:t>
            </a:r>
            <a:endParaRPr sz="1600"/>
          </a:p>
          <a:p>
            <a:pPr indent="-3302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Percent Potentially Excess Deaths</a:t>
            </a:r>
            <a:endParaRPr sz="1600"/>
          </a:p>
          <a:p>
            <a:pPr indent="-3302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</a:t>
            </a:r>
            <a:r>
              <a:rPr lang="en" sz="1600"/>
              <a:t>ercent Death Rate</a:t>
            </a:r>
            <a:endParaRPr sz="1600"/>
          </a:p>
        </p:txBody>
      </p:sp>
      <p:grpSp>
        <p:nvGrpSpPr>
          <p:cNvPr id="104" name="Google Shape;104;p15"/>
          <p:cNvGrpSpPr/>
          <p:nvPr/>
        </p:nvGrpSpPr>
        <p:grpSpPr>
          <a:xfrm>
            <a:off x="3320450" y="1304819"/>
            <a:ext cx="2632500" cy="3120540"/>
            <a:chOff x="3320450" y="1304875"/>
            <a:chExt cx="2632500" cy="3416400"/>
          </a:xfrm>
        </p:grpSpPr>
        <p:sp>
          <p:nvSpPr>
            <p:cNvPr id="105" name="Google Shape;105;p15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5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7" name="Google Shape;107;p15"/>
          <p:cNvSpPr txBox="1"/>
          <p:nvPr>
            <p:ph idx="4294967295" type="body"/>
          </p:nvPr>
        </p:nvSpPr>
        <p:spPr>
          <a:xfrm>
            <a:off x="3389450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Categorical/Ordinal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108" name="Google Shape;108;p15"/>
          <p:cNvGrpSpPr/>
          <p:nvPr/>
        </p:nvGrpSpPr>
        <p:grpSpPr>
          <a:xfrm>
            <a:off x="6212550" y="1304829"/>
            <a:ext cx="2632500" cy="3120540"/>
            <a:chOff x="6212550" y="1304875"/>
            <a:chExt cx="2632500" cy="3416400"/>
          </a:xfrm>
        </p:grpSpPr>
        <p:sp>
          <p:nvSpPr>
            <p:cNvPr id="109" name="Google Shape;109;p15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5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1" name="Google Shape;111;p15"/>
          <p:cNvSpPr txBox="1"/>
          <p:nvPr>
            <p:ph idx="4294967295" type="body"/>
          </p:nvPr>
        </p:nvSpPr>
        <p:spPr>
          <a:xfrm>
            <a:off x="627247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</a:rPr>
              <a:t>Time Series &amp; Geographic</a:t>
            </a:r>
            <a:endParaRPr sz="1500">
              <a:solidFill>
                <a:schemeClr val="lt1"/>
              </a:solidFill>
            </a:endParaRPr>
          </a:p>
        </p:txBody>
      </p:sp>
      <p:sp>
        <p:nvSpPr>
          <p:cNvPr id="112" name="Google Shape;112;p15"/>
          <p:cNvSpPr txBox="1"/>
          <p:nvPr>
            <p:ph idx="4294967295" type="body"/>
          </p:nvPr>
        </p:nvSpPr>
        <p:spPr>
          <a:xfrm>
            <a:off x="3397400" y="1748575"/>
            <a:ext cx="2478600" cy="238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Cause of Death</a:t>
            </a:r>
            <a:endParaRPr sz="1600"/>
          </a:p>
          <a:p>
            <a:pPr indent="-304800" lvl="1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</a:pPr>
            <a:r>
              <a:rPr lang="en" sz="1200">
                <a:solidFill>
                  <a:srgbClr val="666666"/>
                </a:solidFill>
              </a:rPr>
              <a:t>Cancer</a:t>
            </a:r>
            <a:endParaRPr sz="1200">
              <a:solidFill>
                <a:srgbClr val="666666"/>
              </a:solidFill>
            </a:endParaRPr>
          </a:p>
          <a:p>
            <a:pPr indent="-304800" lvl="1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</a:pPr>
            <a:r>
              <a:rPr lang="en" sz="1200">
                <a:solidFill>
                  <a:srgbClr val="666666"/>
                </a:solidFill>
              </a:rPr>
              <a:t>Chronic Lower Respiratory Disease</a:t>
            </a:r>
            <a:endParaRPr sz="1200">
              <a:solidFill>
                <a:srgbClr val="666666"/>
              </a:solidFill>
            </a:endParaRPr>
          </a:p>
          <a:p>
            <a:pPr indent="-304800" lvl="1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</a:pPr>
            <a:r>
              <a:rPr lang="en" sz="1200">
                <a:solidFill>
                  <a:srgbClr val="666666"/>
                </a:solidFill>
              </a:rPr>
              <a:t>Heart Disease</a:t>
            </a:r>
            <a:endParaRPr sz="1200">
              <a:solidFill>
                <a:srgbClr val="666666"/>
              </a:solidFill>
            </a:endParaRPr>
          </a:p>
          <a:p>
            <a:pPr indent="-304800" lvl="1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</a:pPr>
            <a:r>
              <a:rPr lang="en" sz="1200">
                <a:solidFill>
                  <a:srgbClr val="666666"/>
                </a:solidFill>
              </a:rPr>
              <a:t>Stroke</a:t>
            </a:r>
            <a:endParaRPr sz="1200">
              <a:solidFill>
                <a:srgbClr val="666666"/>
              </a:solidFill>
            </a:endParaRPr>
          </a:p>
          <a:p>
            <a:pPr indent="-304800" lvl="1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</a:pPr>
            <a:r>
              <a:rPr lang="en" sz="1200">
                <a:solidFill>
                  <a:srgbClr val="666666"/>
                </a:solidFill>
              </a:rPr>
              <a:t>Unintentional</a:t>
            </a:r>
            <a:r>
              <a:rPr lang="en" sz="1200">
                <a:solidFill>
                  <a:srgbClr val="666666"/>
                </a:solidFill>
              </a:rPr>
              <a:t> Injury</a:t>
            </a:r>
            <a:endParaRPr sz="1200">
              <a:solidFill>
                <a:srgbClr val="666666"/>
              </a:solidFill>
            </a:endParaRPr>
          </a:p>
          <a:p>
            <a:pPr indent="-3302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Age Range</a:t>
            </a:r>
            <a:endParaRPr sz="1600"/>
          </a:p>
          <a:p>
            <a:pPr indent="-304800" lvl="1" marL="6858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</a:pPr>
            <a:r>
              <a:rPr lang="en" sz="1200">
                <a:solidFill>
                  <a:srgbClr val="666666"/>
                </a:solidFill>
              </a:rPr>
              <a:t>0-49, 0-54, 0-59, 0-64, 0-69, 0-74, 0-79, 0-84</a:t>
            </a:r>
            <a:endParaRPr sz="1200">
              <a:solidFill>
                <a:srgbClr val="666666"/>
              </a:solidFill>
            </a:endParaRPr>
          </a:p>
        </p:txBody>
      </p:sp>
      <p:sp>
        <p:nvSpPr>
          <p:cNvPr id="113" name="Google Shape;113;p15"/>
          <p:cNvSpPr txBox="1"/>
          <p:nvPr>
            <p:ph idx="4294967295" type="body"/>
          </p:nvPr>
        </p:nvSpPr>
        <p:spPr>
          <a:xfrm>
            <a:off x="6272475" y="1766275"/>
            <a:ext cx="2478600" cy="236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Year</a:t>
            </a:r>
            <a:endParaRPr sz="1600"/>
          </a:p>
          <a:p>
            <a:pPr indent="-304800" lvl="1" marL="6858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>
                <a:solidFill>
                  <a:srgbClr val="666666"/>
                </a:solidFill>
              </a:rPr>
              <a:t>2005 - 2015</a:t>
            </a:r>
            <a:endParaRPr sz="1600"/>
          </a:p>
          <a:p>
            <a:pPr indent="-3302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State</a:t>
            </a:r>
            <a:endParaRPr sz="1600"/>
          </a:p>
          <a:p>
            <a:pPr indent="-304800" lvl="1" marL="6858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>
                <a:solidFill>
                  <a:srgbClr val="666666"/>
                </a:solidFill>
              </a:rPr>
              <a:t>50 States</a:t>
            </a:r>
            <a:r>
              <a:rPr lang="en" sz="1200">
                <a:solidFill>
                  <a:srgbClr val="666666"/>
                </a:solidFill>
              </a:rPr>
              <a:t> </a:t>
            </a:r>
            <a:endParaRPr sz="1600"/>
          </a:p>
          <a:p>
            <a:pPr indent="-3302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Locality</a:t>
            </a:r>
            <a:endParaRPr sz="1600"/>
          </a:p>
          <a:p>
            <a:pPr indent="-304800" lvl="1" marL="6858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>
                <a:solidFill>
                  <a:srgbClr val="666666"/>
                </a:solidFill>
              </a:rPr>
              <a:t>All</a:t>
            </a:r>
            <a:endParaRPr sz="1200">
              <a:solidFill>
                <a:srgbClr val="666666"/>
              </a:solidFill>
            </a:endParaRPr>
          </a:p>
          <a:p>
            <a:pPr indent="-304800" lvl="1" marL="6858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</a:pPr>
            <a:r>
              <a:rPr lang="en" sz="1200">
                <a:solidFill>
                  <a:srgbClr val="666666"/>
                </a:solidFill>
              </a:rPr>
              <a:t>Metropolitan</a:t>
            </a:r>
            <a:endParaRPr sz="1200">
              <a:solidFill>
                <a:srgbClr val="666666"/>
              </a:solidFill>
            </a:endParaRPr>
          </a:p>
          <a:p>
            <a:pPr indent="-304800" lvl="1" marL="6858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</a:pPr>
            <a:r>
              <a:rPr lang="en" sz="1200">
                <a:solidFill>
                  <a:srgbClr val="666666"/>
                </a:solidFill>
              </a:rPr>
              <a:t>Nonmetropolitan</a:t>
            </a:r>
            <a:endParaRPr sz="12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Background pointer shape in timeline graphic" id="118" name="Google Shape;118;p16"/>
          <p:cNvSpPr/>
          <p:nvPr/>
        </p:nvSpPr>
        <p:spPr>
          <a:xfrm>
            <a:off x="340934" y="2199000"/>
            <a:ext cx="1872300" cy="7455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6"/>
          <p:cNvSpPr txBox="1"/>
          <p:nvPr>
            <p:ph idx="4294967295" type="body"/>
          </p:nvPr>
        </p:nvSpPr>
        <p:spPr>
          <a:xfrm>
            <a:off x="340923" y="2336550"/>
            <a:ext cx="14556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Observed Deaths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120" name="Google Shape;120;p16"/>
          <p:cNvGrpSpPr/>
          <p:nvPr/>
        </p:nvGrpSpPr>
        <p:grpSpPr>
          <a:xfrm>
            <a:off x="969270" y="1610215"/>
            <a:ext cx="198900" cy="593656"/>
            <a:chOff x="777447" y="1610215"/>
            <a:chExt cx="198900" cy="593656"/>
          </a:xfrm>
        </p:grpSpPr>
        <p:cxnSp>
          <p:nvCxnSpPr>
            <p:cNvPr id="121" name="Google Shape;121;p16"/>
            <p:cNvCxnSpPr/>
            <p:nvPr/>
          </p:nvCxnSpPr>
          <p:spPr>
            <a:xfrm>
              <a:off x="876909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22" name="Google Shape;122;p16"/>
            <p:cNvSpPr/>
            <p:nvPr/>
          </p:nvSpPr>
          <p:spPr>
            <a:xfrm>
              <a:off x="777447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3" name="Google Shape;123;p16"/>
          <p:cNvSpPr txBox="1"/>
          <p:nvPr>
            <p:ph idx="4294967295" type="body"/>
          </p:nvPr>
        </p:nvSpPr>
        <p:spPr>
          <a:xfrm>
            <a:off x="318375" y="385667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Actual Observed Deaths in each state</a:t>
            </a:r>
            <a:endParaRPr sz="1600"/>
          </a:p>
        </p:txBody>
      </p:sp>
      <p:sp>
        <p:nvSpPr>
          <p:cNvPr descr="Background pointer shape in timeline graphic" id="124" name="Google Shape;124;p16"/>
          <p:cNvSpPr/>
          <p:nvPr/>
        </p:nvSpPr>
        <p:spPr>
          <a:xfrm>
            <a:off x="1817054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6"/>
          <p:cNvSpPr txBox="1"/>
          <p:nvPr>
            <p:ph idx="4294967295" type="body"/>
          </p:nvPr>
        </p:nvSpPr>
        <p:spPr>
          <a:xfrm>
            <a:off x="2126317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Expected Deaths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126" name="Google Shape;126;p16"/>
          <p:cNvGrpSpPr/>
          <p:nvPr/>
        </p:nvGrpSpPr>
        <p:grpSpPr>
          <a:xfrm>
            <a:off x="2684632" y="2938958"/>
            <a:ext cx="198900" cy="593656"/>
            <a:chOff x="2223534" y="2938958"/>
            <a:chExt cx="198900" cy="593656"/>
          </a:xfrm>
        </p:grpSpPr>
        <p:cxnSp>
          <p:nvCxnSpPr>
            <p:cNvPr id="127" name="Google Shape;127;p16"/>
            <p:cNvCxnSpPr/>
            <p:nvPr/>
          </p:nvCxnSpPr>
          <p:spPr>
            <a:xfrm rot="10800000">
              <a:off x="2322997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28" name="Google Shape;128;p16"/>
            <p:cNvSpPr/>
            <p:nvPr/>
          </p:nvSpPr>
          <p:spPr>
            <a:xfrm flipH="1" rot="10800000">
              <a:off x="2223534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9" name="Google Shape;129;p16"/>
          <p:cNvSpPr txBox="1"/>
          <p:nvPr>
            <p:ph idx="4294967295" type="body"/>
          </p:nvPr>
        </p:nvSpPr>
        <p:spPr>
          <a:xfrm>
            <a:off x="863350" y="3605325"/>
            <a:ext cx="3105600" cy="12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Number of Deaths that would be expected if the death rates of the states with the lowest rates </a:t>
            </a:r>
            <a:r>
              <a:rPr lang="en" sz="1600"/>
              <a:t>occurred</a:t>
            </a:r>
            <a:r>
              <a:rPr lang="en" sz="1600"/>
              <a:t> </a:t>
            </a:r>
            <a:r>
              <a:rPr lang="en" sz="1600"/>
              <a:t>across</a:t>
            </a:r>
            <a:r>
              <a:rPr lang="en" sz="1600"/>
              <a:t> all states.</a:t>
            </a:r>
            <a:endParaRPr sz="1600"/>
          </a:p>
        </p:txBody>
      </p:sp>
      <p:sp>
        <p:nvSpPr>
          <p:cNvPr descr="Background pointer shape in timeline graphic" id="130" name="Google Shape;130;p16"/>
          <p:cNvSpPr/>
          <p:nvPr/>
        </p:nvSpPr>
        <p:spPr>
          <a:xfrm>
            <a:off x="347197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6"/>
          <p:cNvSpPr txBox="1"/>
          <p:nvPr>
            <p:ph idx="4294967295" type="body"/>
          </p:nvPr>
        </p:nvSpPr>
        <p:spPr>
          <a:xfrm>
            <a:off x="3767755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Potentially Excess Deaths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132" name="Google Shape;132;p16"/>
          <p:cNvGrpSpPr/>
          <p:nvPr/>
        </p:nvGrpSpPr>
        <p:grpSpPr>
          <a:xfrm>
            <a:off x="4319545" y="1610215"/>
            <a:ext cx="198900" cy="593656"/>
            <a:chOff x="3918084" y="1610215"/>
            <a:chExt cx="198900" cy="593656"/>
          </a:xfrm>
        </p:grpSpPr>
        <p:cxnSp>
          <p:nvCxnSpPr>
            <p:cNvPr id="133" name="Google Shape;133;p16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34" name="Google Shape;134;p16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5" name="Google Shape;135;p16"/>
          <p:cNvSpPr txBox="1"/>
          <p:nvPr>
            <p:ph idx="4294967295" type="body"/>
          </p:nvPr>
        </p:nvSpPr>
        <p:spPr>
          <a:xfrm>
            <a:off x="3304094" y="385667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[Observed Deaths] - [Expected Deaths]</a:t>
            </a:r>
            <a:endParaRPr sz="1600"/>
          </a:p>
        </p:txBody>
      </p:sp>
      <p:sp>
        <p:nvSpPr>
          <p:cNvPr descr="Background pointer shape in timeline graphic" id="136" name="Google Shape;136;p16"/>
          <p:cNvSpPr/>
          <p:nvPr/>
        </p:nvSpPr>
        <p:spPr>
          <a:xfrm>
            <a:off x="512689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6"/>
          <p:cNvSpPr txBox="1"/>
          <p:nvPr>
            <p:ph idx="4294967295" type="body"/>
          </p:nvPr>
        </p:nvSpPr>
        <p:spPr>
          <a:xfrm>
            <a:off x="5422850" y="2336550"/>
            <a:ext cx="14556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</a:rPr>
              <a:t>Perc Potentially Excess Deaths</a:t>
            </a:r>
            <a:endParaRPr sz="1400">
              <a:solidFill>
                <a:schemeClr val="lt1"/>
              </a:solidFill>
            </a:endParaRPr>
          </a:p>
        </p:txBody>
      </p:sp>
      <p:grpSp>
        <p:nvGrpSpPr>
          <p:cNvPr id="138" name="Google Shape;138;p16"/>
          <p:cNvGrpSpPr/>
          <p:nvPr/>
        </p:nvGrpSpPr>
        <p:grpSpPr>
          <a:xfrm>
            <a:off x="5973070" y="2938958"/>
            <a:ext cx="198900" cy="593656"/>
            <a:chOff x="5958946" y="2938958"/>
            <a:chExt cx="198900" cy="593656"/>
          </a:xfrm>
        </p:grpSpPr>
        <p:cxnSp>
          <p:nvCxnSpPr>
            <p:cNvPr id="139" name="Google Shape;139;p16"/>
            <p:cNvCxnSpPr/>
            <p:nvPr/>
          </p:nvCxnSpPr>
          <p:spPr>
            <a:xfrm rot="10800000">
              <a:off x="6058409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40" name="Google Shape;140;p16"/>
            <p:cNvSpPr/>
            <p:nvPr/>
          </p:nvSpPr>
          <p:spPr>
            <a:xfrm flipH="1" rot="10800000">
              <a:off x="5958946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1" name="Google Shape;141;p16"/>
          <p:cNvSpPr txBox="1"/>
          <p:nvPr>
            <p:ph idx="4294967295" type="body"/>
          </p:nvPr>
        </p:nvSpPr>
        <p:spPr>
          <a:xfrm>
            <a:off x="5126900" y="3757725"/>
            <a:ext cx="2867700" cy="7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rgbClr val="333333"/>
                </a:solidFill>
              </a:rPr>
              <a:t>[Potentially Excess Deaths]  /  [Observed Deaths] * 100</a:t>
            </a:r>
            <a:endParaRPr sz="1600">
              <a:solidFill>
                <a:srgbClr val="333333"/>
              </a:solidFill>
            </a:endParaRPr>
          </a:p>
        </p:txBody>
      </p:sp>
      <p:sp>
        <p:nvSpPr>
          <p:cNvPr descr="Background pointer shape in timeline graphic" id="142" name="Google Shape;142;p16"/>
          <p:cNvSpPr/>
          <p:nvPr/>
        </p:nvSpPr>
        <p:spPr>
          <a:xfrm>
            <a:off x="678181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6"/>
          <p:cNvSpPr txBox="1"/>
          <p:nvPr>
            <p:ph idx="4294967295" type="body"/>
          </p:nvPr>
        </p:nvSpPr>
        <p:spPr>
          <a:xfrm>
            <a:off x="7111512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Perc Death Rate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144" name="Google Shape;144;p16"/>
          <p:cNvGrpSpPr/>
          <p:nvPr/>
        </p:nvGrpSpPr>
        <p:grpSpPr>
          <a:xfrm>
            <a:off x="7669807" y="1610215"/>
            <a:ext cx="198900" cy="593656"/>
            <a:chOff x="3918084" y="1610215"/>
            <a:chExt cx="198900" cy="593656"/>
          </a:xfrm>
        </p:grpSpPr>
        <p:cxnSp>
          <p:nvCxnSpPr>
            <p:cNvPr id="145" name="Google Shape;145;p16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46" name="Google Shape;146;p16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7" name="Google Shape;147;p16"/>
          <p:cNvSpPr txBox="1"/>
          <p:nvPr>
            <p:ph idx="4294967295" type="body"/>
          </p:nvPr>
        </p:nvSpPr>
        <p:spPr>
          <a:xfrm>
            <a:off x="6685979" y="385667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[Observed Deaths]  /  [Population] * 100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Stories</a:t>
            </a:r>
            <a:endParaRPr/>
          </a:p>
        </p:txBody>
      </p:sp>
      <p:sp>
        <p:nvSpPr>
          <p:cNvPr id="153" name="Google Shape;153;p17"/>
          <p:cNvSpPr/>
          <p:nvPr/>
        </p:nvSpPr>
        <p:spPr>
          <a:xfrm>
            <a:off x="432350" y="1304875"/>
            <a:ext cx="2469300" cy="6078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7"/>
          <p:cNvSpPr txBox="1"/>
          <p:nvPr>
            <p:ph idx="4294967295" type="body"/>
          </p:nvPr>
        </p:nvSpPr>
        <p:spPr>
          <a:xfrm>
            <a:off x="432350" y="1342675"/>
            <a:ext cx="2257200" cy="53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Potentially Excess Deaths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5" name="Google Shape;155;p17"/>
          <p:cNvSpPr txBox="1"/>
          <p:nvPr>
            <p:ph idx="4294967295" type="body"/>
          </p:nvPr>
        </p:nvSpPr>
        <p:spPr>
          <a:xfrm>
            <a:off x="432350" y="20705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How does the number of Potentially Excess Deaths change for each:</a:t>
            </a:r>
            <a:endParaRPr b="1" sz="1600"/>
          </a:p>
          <a:p>
            <a:pPr indent="-330200" lvl="0" marL="342900" rtl="0" algn="l">
              <a:spcBef>
                <a:spcPts val="8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Cause of Death</a:t>
            </a:r>
            <a:endParaRPr sz="1600"/>
          </a:p>
          <a:p>
            <a:pPr indent="-330200" lvl="0" marL="3429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Locality</a:t>
            </a:r>
            <a:endParaRPr sz="1600"/>
          </a:p>
          <a:p>
            <a:pPr indent="-330200" lvl="0" marL="3429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State</a:t>
            </a:r>
            <a:endParaRPr sz="1600"/>
          </a:p>
          <a:p>
            <a:pPr indent="-330200" lvl="0" marL="3429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Year</a:t>
            </a:r>
            <a:endParaRPr sz="16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56" name="Google Shape;156;p17"/>
          <p:cNvSpPr/>
          <p:nvPr/>
        </p:nvSpPr>
        <p:spPr>
          <a:xfrm>
            <a:off x="3044777" y="1304875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7"/>
          <p:cNvSpPr txBox="1"/>
          <p:nvPr>
            <p:ph idx="4294967295" type="body"/>
          </p:nvPr>
        </p:nvSpPr>
        <p:spPr>
          <a:xfrm>
            <a:off x="3336150" y="1342675"/>
            <a:ext cx="2257200" cy="53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Percent Death Rate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8" name="Google Shape;158;p17"/>
          <p:cNvSpPr txBox="1"/>
          <p:nvPr>
            <p:ph idx="4294967295" type="body"/>
          </p:nvPr>
        </p:nvSpPr>
        <p:spPr>
          <a:xfrm>
            <a:off x="3336146" y="20705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How does the number of Observed Deaths change for each:</a:t>
            </a:r>
            <a:endParaRPr b="1" sz="1600"/>
          </a:p>
          <a:p>
            <a:pPr indent="-330200" lvl="0" marL="342900" rtl="0" algn="l">
              <a:spcBef>
                <a:spcPts val="8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Cause of Death</a:t>
            </a:r>
            <a:endParaRPr sz="1600"/>
          </a:p>
          <a:p>
            <a:pPr indent="-330200" lvl="0" marL="3429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Locality</a:t>
            </a:r>
            <a:endParaRPr sz="1600"/>
          </a:p>
          <a:p>
            <a:pPr indent="-330200" lvl="0" marL="3429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State</a:t>
            </a:r>
            <a:endParaRPr sz="1600"/>
          </a:p>
          <a:p>
            <a:pPr indent="-330200" lvl="0" marL="3429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Year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600"/>
          </a:p>
        </p:txBody>
      </p:sp>
      <p:sp>
        <p:nvSpPr>
          <p:cNvPr id="159" name="Google Shape;159;p17"/>
          <p:cNvSpPr/>
          <p:nvPr/>
        </p:nvSpPr>
        <p:spPr>
          <a:xfrm>
            <a:off x="5948502" y="1304875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7"/>
          <p:cNvSpPr txBox="1"/>
          <p:nvPr>
            <p:ph idx="4294967295" type="body"/>
          </p:nvPr>
        </p:nvSpPr>
        <p:spPr>
          <a:xfrm>
            <a:off x="6254225" y="1370975"/>
            <a:ext cx="2257200" cy="47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Comparison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61" name="Google Shape;161;p17"/>
          <p:cNvSpPr txBox="1"/>
          <p:nvPr>
            <p:ph idx="4294967295" type="body"/>
          </p:nvPr>
        </p:nvSpPr>
        <p:spPr>
          <a:xfrm>
            <a:off x="6239951" y="20705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Trend between Potentially Excess Deaths and Observed Deaths by each:</a:t>
            </a:r>
            <a:endParaRPr b="1" sz="1600"/>
          </a:p>
          <a:p>
            <a:pPr indent="-330200" lvl="0" marL="342900" rtl="0" algn="l">
              <a:spcBef>
                <a:spcPts val="8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Cause of Death</a:t>
            </a:r>
            <a:endParaRPr sz="1600"/>
          </a:p>
          <a:p>
            <a:pPr indent="-330200" lvl="0" marL="3429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State</a:t>
            </a:r>
            <a:endParaRPr sz="1600"/>
          </a:p>
          <a:p>
            <a:pPr indent="-330200" lvl="0" marL="3429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Year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8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/>
          <p:nvPr>
            <p:ph type="title"/>
          </p:nvPr>
        </p:nvSpPr>
        <p:spPr>
          <a:xfrm>
            <a:off x="48550" y="1415825"/>
            <a:ext cx="44667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Potentially Excess Deaths</a:t>
            </a:r>
            <a:endParaRPr sz="3600"/>
          </a:p>
        </p:txBody>
      </p:sp>
      <p:sp>
        <p:nvSpPr>
          <p:cNvPr id="167" name="Google Shape;167;p18"/>
          <p:cNvSpPr txBox="1"/>
          <p:nvPr>
            <p:ph idx="2" type="body"/>
          </p:nvPr>
        </p:nvSpPr>
        <p:spPr>
          <a:xfrm>
            <a:off x="4859550" y="1744800"/>
            <a:ext cx="3790500" cy="165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en">
                <a:solidFill>
                  <a:srgbClr val="FFFFFF"/>
                </a:solidFill>
              </a:rPr>
              <a:t>Change of </a:t>
            </a:r>
            <a:r>
              <a:rPr b="1" lang="en">
                <a:solidFill>
                  <a:srgbClr val="FF9900"/>
                </a:solidFill>
              </a:rPr>
              <a:t>Potentially Excess Deaths</a:t>
            </a:r>
            <a:r>
              <a:rPr b="1" lang="en">
                <a:solidFill>
                  <a:srgbClr val="FFFFFF"/>
                </a:solidFill>
              </a:rPr>
              <a:t> </a:t>
            </a:r>
            <a:r>
              <a:rPr lang="en">
                <a:solidFill>
                  <a:srgbClr val="FFFFFF"/>
                </a:solidFill>
              </a:rPr>
              <a:t>per cause of death, locality, state, year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3225" y="152400"/>
            <a:ext cx="5663543" cy="4838699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19"/>
          <p:cNvSpPr txBox="1"/>
          <p:nvPr>
            <p:ph type="title"/>
          </p:nvPr>
        </p:nvSpPr>
        <p:spPr>
          <a:xfrm>
            <a:off x="265500" y="636750"/>
            <a:ext cx="2812200" cy="185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Potentially Excess Deaths by Each Cause of Death</a:t>
            </a:r>
            <a:endParaRPr/>
          </a:p>
        </p:txBody>
      </p:sp>
      <p:sp>
        <p:nvSpPr>
          <p:cNvPr id="174" name="Google Shape;174;p19"/>
          <p:cNvSpPr txBox="1"/>
          <p:nvPr>
            <p:ph idx="4294967295" type="subTitle"/>
          </p:nvPr>
        </p:nvSpPr>
        <p:spPr>
          <a:xfrm>
            <a:off x="265500" y="2769000"/>
            <a:ext cx="2932500" cy="87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Comparing </a:t>
            </a:r>
            <a:r>
              <a:rPr lang="en">
                <a:solidFill>
                  <a:srgbClr val="3C78D8"/>
                </a:solidFill>
              </a:rPr>
              <a:t>Metropolitan </a:t>
            </a:r>
            <a:r>
              <a:rPr lang="en"/>
              <a:t>VS </a:t>
            </a:r>
            <a:r>
              <a:rPr lang="en">
                <a:solidFill>
                  <a:srgbClr val="FF9900"/>
                </a:solidFill>
              </a:rPr>
              <a:t>Nonmetropolitan </a:t>
            </a:r>
            <a:r>
              <a:rPr lang="en"/>
              <a:t>Areas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0"/>
          <p:cNvSpPr txBox="1"/>
          <p:nvPr>
            <p:ph type="title"/>
          </p:nvPr>
        </p:nvSpPr>
        <p:spPr>
          <a:xfrm>
            <a:off x="347075" y="67650"/>
            <a:ext cx="8520600" cy="38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Comparing </a:t>
            </a:r>
            <a:r>
              <a:rPr lang="en" sz="1800">
                <a:solidFill>
                  <a:srgbClr val="3C78D8"/>
                </a:solidFill>
              </a:rPr>
              <a:t>Metropolitan </a:t>
            </a:r>
            <a:r>
              <a:rPr lang="en" sz="1800">
                <a:solidFill>
                  <a:schemeClr val="dk2"/>
                </a:solidFill>
              </a:rPr>
              <a:t>VS </a:t>
            </a:r>
            <a:r>
              <a:rPr lang="en" sz="1800">
                <a:solidFill>
                  <a:srgbClr val="FF9900"/>
                </a:solidFill>
              </a:rPr>
              <a:t>Nonmetropolitan </a:t>
            </a:r>
            <a:r>
              <a:rPr lang="en" sz="1800">
                <a:solidFill>
                  <a:schemeClr val="dk2"/>
                </a:solidFill>
              </a:rPr>
              <a:t>Areas</a:t>
            </a:r>
            <a:endParaRPr sz="1800"/>
          </a:p>
        </p:txBody>
      </p:sp>
      <p:pic>
        <p:nvPicPr>
          <p:cNvPr id="180" name="Google Shape;18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533550"/>
            <a:ext cx="8688342" cy="438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1"/>
          <p:cNvSpPr txBox="1"/>
          <p:nvPr>
            <p:ph type="title"/>
          </p:nvPr>
        </p:nvSpPr>
        <p:spPr>
          <a:xfrm>
            <a:off x="347075" y="67650"/>
            <a:ext cx="8520600" cy="38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9900"/>
                </a:solidFill>
              </a:rPr>
              <a:t>Interactive Dashboard </a:t>
            </a:r>
            <a:r>
              <a:rPr b="1" lang="en" sz="1800"/>
              <a:t>- </a:t>
            </a:r>
            <a:r>
              <a:rPr lang="en" sz="1800"/>
              <a:t>Perc. Potentially Excess Deaths</a:t>
            </a:r>
            <a:endParaRPr b="1" sz="1800"/>
          </a:p>
        </p:txBody>
      </p:sp>
      <p:pic>
        <p:nvPicPr>
          <p:cNvPr id="186" name="Google Shape;18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09750"/>
            <a:ext cx="8839200" cy="43290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