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d19e7ec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d19e7ec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92fe5732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92fe5732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92fe5732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92fe5732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92fe573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92fe573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92fe5732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92fe5732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92fe5732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92fe5732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92fe5732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692fe5732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92fe5732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92fe573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92fe5732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92fe5732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92fe5732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692fe5732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d19e7ec3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d19e7ec3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92fe5732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92fe5732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92fe5732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692fe5732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a466ee85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6a466ee85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6a8ac4a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6a8ac4a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6a8ac4a2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6a8ac4a2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a8ac4a2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6a8ac4a2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a8ac4a2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6a8ac4a2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6a466ee85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6a466ee8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a466ee85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6a466ee85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a466ee8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a466ee8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d19e7ec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d19e7ec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a466ee85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a466ee85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6a466ee85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6a466ee85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6a466ee85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6a466ee85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6a466ee85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6a466ee85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6776ef4f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6776ef4f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6a466ee8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6a466ee8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628dc6db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628dc6db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628dc6db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628dc6db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6a466ee85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6a466ee85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d19e7ec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d19e7ec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a466ee8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a466ee8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a466ee85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a466ee8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a466ee85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a466ee8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d19e7ec3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d19e7ec3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92fe5732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92fe5732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10.jpg"/><Relationship Id="rId5" Type="http://schemas.openxmlformats.org/officeDocument/2006/relationships/image" Target="../media/image3.png"/><Relationship Id="rId6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toolshed.g2.bx.psu.edu/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3.png"/><Relationship Id="rId6" Type="http://schemas.openxmlformats.org/officeDocument/2006/relationships/hyperlink" Target="https://training.galaxyproject.org/training-material/topics/dev/tutorials/toolshed/slides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10.jpg"/><Relationship Id="rId5" Type="http://schemas.openxmlformats.org/officeDocument/2006/relationships/image" Target="../media/image3.png"/><Relationship Id="rId6" Type="http://schemas.openxmlformats.org/officeDocument/2006/relationships/hyperlink" Target="http://toolshed.g2.bx.psu.edu/" TargetMode="External"/><Relationship Id="rId7" Type="http://schemas.openxmlformats.org/officeDocument/2006/relationships/hyperlink" Target="https://training.galaxyproject.org/training-material/topics/dev/tutorials/toolshed/slide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galaxyproject/galaxy.git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raining.galaxyproject.org/training-material/topics/dev/tutorials/toolshed/slides.html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3.png"/><Relationship Id="rId6" Type="http://schemas.openxmlformats.org/officeDocument/2006/relationships/hyperlink" Target="http://toolshed.g2.bx.psu.edu/" TargetMode="External"/><Relationship Id="rId7" Type="http://schemas.openxmlformats.org/officeDocument/2006/relationships/image" Target="../media/image20.png"/><Relationship Id="rId8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raining.galaxyproject.org/training-material/topics/dev/tutorials/toolshed/slides.html" TargetMode="External"/><Relationship Id="rId4" Type="http://schemas.openxmlformats.org/officeDocument/2006/relationships/image" Target="../media/image10.jpg"/><Relationship Id="rId9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hyperlink" Target="http://toolshed.g2.bx.psu.edu/" TargetMode="External"/><Relationship Id="rId7" Type="http://schemas.openxmlformats.org/officeDocument/2006/relationships/image" Target="../media/image20.png"/><Relationship Id="rId8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training.galaxyproject.org/training-material/topics/dev/tutorials/toolshed/slides.html" TargetMode="External"/><Relationship Id="rId4" Type="http://schemas.openxmlformats.org/officeDocument/2006/relationships/image" Target="../media/image10.jpg"/><Relationship Id="rId10" Type="http://schemas.openxmlformats.org/officeDocument/2006/relationships/image" Target="../media/image25.png"/><Relationship Id="rId9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hyperlink" Target="http://toolshed.g2.bx.psu.edu/" TargetMode="External"/><Relationship Id="rId7" Type="http://schemas.openxmlformats.org/officeDocument/2006/relationships/image" Target="../media/image20.png"/><Relationship Id="rId8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training.galaxyproject.org/training-material/topics/dev/tutorials/toolshed/slides.html" TargetMode="External"/><Relationship Id="rId4" Type="http://schemas.openxmlformats.org/officeDocument/2006/relationships/image" Target="../media/image10.jpg"/><Relationship Id="rId11" Type="http://schemas.openxmlformats.org/officeDocument/2006/relationships/image" Target="../media/image24.png"/><Relationship Id="rId10" Type="http://schemas.openxmlformats.org/officeDocument/2006/relationships/image" Target="../media/image25.png"/><Relationship Id="rId9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hyperlink" Target="http://toolshed.g2.bx.psu.edu/" TargetMode="External"/><Relationship Id="rId7" Type="http://schemas.openxmlformats.org/officeDocument/2006/relationships/image" Target="../media/image20.png"/><Relationship Id="rId8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lanemo.readthedocs.io/en/master/publishing.html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3.png"/><Relationship Id="rId6" Type="http://schemas.openxmlformats.org/officeDocument/2006/relationships/hyperlink" Target="http://toolshed.g2.bx.psu.edu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i.org/10.1093/nar/gkae410" TargetMode="External"/><Relationship Id="rId4" Type="http://schemas.openxmlformats.org/officeDocument/2006/relationships/image" Target="../media/image10.jpg"/><Relationship Id="rId5" Type="http://schemas.openxmlformats.org/officeDocument/2006/relationships/image" Target="../media/image2.jp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7.png"/><Relationship Id="rId6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Streamlining Bioinformatics: Adding Bioconductor Tools in Galaxy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Fabio Cumbo, Jayadev Joshi, Bryan Raubenolt, and Daniel Blankenberg</a:t>
            </a:r>
            <a:endParaRPr sz="1600"/>
          </a:p>
        </p:txBody>
      </p:sp>
      <p:pic>
        <p:nvPicPr>
          <p:cNvPr id="56" name="Google Shape;56;p13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130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632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 Control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version → @TOOL_VERSION@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changes to underlying software → bump up the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of the Galaxy tool itself → @GALAXY_VERSION@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changes you make → bump up the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 title="Screenshot 2025-06-17 at 6.17.11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7288" y="3003899"/>
            <a:ext cx="7610975" cy="13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632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Dependency Requirements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specifies any software the XML tool file relies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must be installable via Bioconda.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admin can install packages (via toolshed)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tool is launched, a virtual environment is activated with </a:t>
            </a:r>
            <a:r>
              <a:rPr lang="en"/>
              <a:t>installed</a:t>
            </a:r>
            <a:r>
              <a:rPr lang="en"/>
              <a:t> dependency package.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 title="Screenshot 2025-06-17 at 6.31.31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375" y="3395675"/>
            <a:ext cx="8083175" cy="7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632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line prompts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the commands normally run in the terminal.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virtual environment activated → dependency recognizes commands directly, or via auxiliary python scripts (as below).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parameters are passed in directly.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4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 title="Screenshot 2025-06-17 at 6.40.01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450" y="3118400"/>
            <a:ext cx="7944451" cy="13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63295" y="1152475"/>
            <a:ext cx="483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line prompts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the commands normally run in the terminal.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conditionally set up before execution based on user input selection.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title="Screenshot 2025-06-17 at 6.54.30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450" y="887325"/>
            <a:ext cx="3268625" cy="415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632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data parameters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arguments handle all of the tool’s inputs, including data sets and other command line arguments.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can be of many types (datasets, integers, booleans, strings,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 title="Screenshot 2025-06-17 at 8.03.49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937" y="2959951"/>
            <a:ext cx="7963364" cy="8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632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data parameters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arguments handle all of the tool’s inputs, including data sets and other command line arguments.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can be of many types (datasets, integers, booleans, strings, etc.).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be organized by sections.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7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 title="Screenshot 2025-06-17 at 8.05.16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2325" y="3083875"/>
            <a:ext cx="5687599" cy="15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632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 data parameters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arguments handle all of the tool’s outputs, mostly datasets.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can be of many formats (pdb, tabular, txt, fasta, etc.).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8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 title="Screenshot 2025-06-17 at 8.17.07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275" y="3002150"/>
            <a:ext cx="8447426" cy="7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63300" y="1152475"/>
            <a:ext cx="34179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Galaxy verify tool is working properly, ensuring reproducibility.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 runs with a specified set of input data sets and parameters, and assertions are made in the outputs.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must be in tool directory, in test-data/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9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 title="Screenshot 2025-06-17 at 8.26.44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0000" y="1292525"/>
            <a:ext cx="5132226" cy="33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 title="Screenshot 2025-06-17 at 8.34.3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700" y="3738000"/>
            <a:ext cx="4791200" cy="14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632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 citations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credit where credit is due!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tools use open-source dependencies.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DOI for the associated paper is usually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citation appears in UI.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0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 title="Screenshot 2025-06-17 at 8.30.09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1900" y="3124325"/>
            <a:ext cx="7682910" cy="70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0"/>
          <p:cNvCxnSpPr/>
          <p:nvPr/>
        </p:nvCxnSpPr>
        <p:spPr>
          <a:xfrm>
            <a:off x="3370275" y="3522950"/>
            <a:ext cx="598800" cy="6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63298" y="1152475"/>
            <a:ext cx="318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Planemo</a:t>
            </a:r>
            <a:r>
              <a:rPr lang="en"/>
              <a:t> - helps create an XML skeleton, run tests, and lint your tool.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locally via Conda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 conda install planemo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 planemo lint tool.xml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Verifies tool has all necessary code components and formats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1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 title="Screenshot 2025-06-17 at 9.22.10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3025" y="1490100"/>
            <a:ext cx="5194726" cy="284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	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Let’s Install Galaxy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Brief Introduction to Galaxy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wrap and integrate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Hands on!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Basic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R/Bioconductor tool with ArgParse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Galaxy ToolShed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Alternative ways to use R/Bioconductor in Galaxy</a:t>
            </a:r>
            <a:endParaRPr/>
          </a:p>
        </p:txBody>
      </p:sp>
      <p:pic>
        <p:nvPicPr>
          <p:cNvPr id="64" name="Google Shape;64;p14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 title="qr-code (2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5375" y="2971625"/>
            <a:ext cx="1731999" cy="17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018825" y="4703625"/>
            <a:ext cx="502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https://github.com/cumbof/gbcc25_training_session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363300" y="1152475"/>
            <a:ext cx="346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Planemo</a:t>
            </a:r>
            <a:r>
              <a:rPr lang="en"/>
              <a:t> - helps create an XML skeleton, run tests, and lint your tool.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locally via Conda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 conda install planemo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 planemo test tool.xml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the tool using the parameters in the test block.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2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 title="Screenshot 2025-06-25 at 10.57.27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6325" y="3850950"/>
            <a:ext cx="7931023" cy="6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 title="Screenshot 2025-06-25 at 10.58.14 A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6200" y="1170125"/>
            <a:ext cx="4875909" cy="252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3632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Manually adding tools to your Galaxy Instance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local use, things can be simpler.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XML file can activate a local dependency (if not in Bioconda).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simply add the tool to configs/tool_conf.xml.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must still pass </a:t>
            </a:r>
            <a:r>
              <a:rPr b="1" lang="en"/>
              <a:t>planemo lint</a:t>
            </a:r>
            <a:r>
              <a:rPr lang="en"/>
              <a:t> to appear in your instance.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3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 title="Screenshot 2025-06-17 at 9.42.08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500" y="3186751"/>
            <a:ext cx="7614926" cy="107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#1</a:t>
            </a:r>
            <a:endParaRPr/>
          </a:p>
        </p:txBody>
      </p:sp>
      <p:pic>
        <p:nvPicPr>
          <p:cNvPr id="248" name="Google Shape;248;p34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4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>
            <p:ph type="title"/>
          </p:nvPr>
        </p:nvSpPr>
        <p:spPr>
          <a:xfrm>
            <a:off x="311700" y="151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919">
                <a:solidFill>
                  <a:schemeClr val="dk2"/>
                </a:solidFill>
              </a:rPr>
              <a:t>Now, let’s make some tools!</a:t>
            </a:r>
            <a:endParaRPr sz="6919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#1</a:t>
            </a:r>
            <a:endParaRPr/>
          </a:p>
        </p:txBody>
      </p:sp>
      <p:pic>
        <p:nvPicPr>
          <p:cNvPr id="256" name="Google Shape;256;p35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919">
                <a:solidFill>
                  <a:schemeClr val="dk2"/>
                </a:solidFill>
              </a:rPr>
              <a:t>Hello World Example</a:t>
            </a:r>
            <a:endParaRPr sz="6919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311700" y="445025"/>
            <a:ext cx="24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#1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Write this file in a directory of your choice.</a:t>
            </a:r>
            <a:endParaRPr sz="2200"/>
          </a:p>
        </p:txBody>
      </p:sp>
      <p:pic>
        <p:nvPicPr>
          <p:cNvPr id="264" name="Google Shape;264;p36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 title="Screenshot 2025-06-23 at 12.31.38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5475" y="900225"/>
            <a:ext cx="6152312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311700" y="445025"/>
            <a:ext cx="56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#1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Add full path to xml file and tool id, in your /galaxy/config/tool_conf.xml file</a:t>
            </a:r>
            <a:endParaRPr sz="2200"/>
          </a:p>
        </p:txBody>
      </p:sp>
      <p:pic>
        <p:nvPicPr>
          <p:cNvPr id="272" name="Google Shape;272;p37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 title="Screenshot 2025-06-23 at 12.33.47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54750"/>
            <a:ext cx="8839204" cy="1873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/>
        </p:nvSpPr>
        <p:spPr>
          <a:xfrm>
            <a:off x="530500" y="2249325"/>
            <a:ext cx="6455400" cy="1800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311700" y="445025"/>
            <a:ext cx="226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#1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Refresh your Galaxy instance (or restart if needed), and your tool should be there! Write your string of choice and hit Run Tool!</a:t>
            </a:r>
            <a:endParaRPr sz="2200"/>
          </a:p>
        </p:txBody>
      </p:sp>
      <p:pic>
        <p:nvPicPr>
          <p:cNvPr id="281" name="Google Shape;281;p38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 title="Screenshot 2025-06-23 at 12.56.45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2800" y="1214751"/>
            <a:ext cx="6455398" cy="304801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4181850" y="2659225"/>
            <a:ext cx="590700" cy="3003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/>
          <p:nvPr/>
        </p:nvSpPr>
        <p:spPr>
          <a:xfrm>
            <a:off x="6906000" y="1734575"/>
            <a:ext cx="511500" cy="2286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#2</a:t>
            </a:r>
            <a:endParaRPr/>
          </a:p>
        </p:txBody>
      </p:sp>
      <p:pic>
        <p:nvPicPr>
          <p:cNvPr id="291" name="Google Shape;291;p39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9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 txBox="1"/>
          <p:nvPr>
            <p:ph type="title"/>
          </p:nvPr>
        </p:nvSpPr>
        <p:spPr>
          <a:xfrm>
            <a:off x="311700" y="226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919">
                <a:solidFill>
                  <a:schemeClr val="dk2"/>
                </a:solidFill>
              </a:rPr>
              <a:t>Jay</a:t>
            </a:r>
            <a:endParaRPr sz="6919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Galaxy ToolShed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http://toolshed.g2.bx.psu.edu/</a:t>
            </a:r>
            <a:endParaRPr sz="1500">
              <a:solidFill>
                <a:schemeClr val="accent1"/>
              </a:solidFill>
            </a:endParaRPr>
          </a:p>
        </p:txBody>
      </p:sp>
      <p:pic>
        <p:nvPicPr>
          <p:cNvPr id="299" name="Google Shape;299;p40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0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0"/>
          <p:cNvSpPr txBox="1"/>
          <p:nvPr/>
        </p:nvSpPr>
        <p:spPr>
          <a:xfrm>
            <a:off x="311700" y="1404375"/>
            <a:ext cx="82155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15151"/>
                </a:solidFill>
              </a:rPr>
              <a:t>Tool Shed is a free tool store, with thousands of tools already available (</a:t>
            </a:r>
            <a:r>
              <a:rPr b="1" lang="en" sz="1800">
                <a:solidFill>
                  <a:srgbClr val="515151"/>
                </a:solidFill>
              </a:rPr>
              <a:t>9,310 and counting!</a:t>
            </a:r>
            <a:r>
              <a:rPr lang="en" sz="1800">
                <a:solidFill>
                  <a:srgbClr val="515151"/>
                </a:solidFill>
              </a:rPr>
              <a:t>)</a:t>
            </a:r>
            <a:endParaRPr sz="1800">
              <a:solidFill>
                <a:srgbClr val="51515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515151"/>
                </a:solidFill>
              </a:rPr>
              <a:t>For Galaxy administrators (</a:t>
            </a:r>
            <a:r>
              <a:rPr lang="en" sz="1800" u="sng">
                <a:solidFill>
                  <a:srgbClr val="515151"/>
                </a:solidFill>
              </a:rPr>
              <a:t>only </a:t>
            </a:r>
            <a:r>
              <a:rPr b="1" lang="en" sz="1800" u="sng">
                <a:solidFill>
                  <a:srgbClr val="303030"/>
                </a:solidFill>
              </a:rPr>
              <a:t>admin</a:t>
            </a:r>
            <a:r>
              <a:rPr lang="en" sz="1800" u="sng">
                <a:solidFill>
                  <a:srgbClr val="515151"/>
                </a:solidFill>
              </a:rPr>
              <a:t> can install tools</a:t>
            </a:r>
            <a:r>
              <a:rPr lang="en" sz="1800">
                <a:solidFill>
                  <a:srgbClr val="515151"/>
                </a:solidFill>
              </a:rPr>
              <a:t>), facilitates:</a:t>
            </a:r>
            <a:endParaRPr sz="1800">
              <a:solidFill>
                <a:srgbClr val="51515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Georgia"/>
              <a:buChar char="○"/>
            </a:pPr>
            <a:r>
              <a:rPr b="1" lang="en" sz="1800">
                <a:solidFill>
                  <a:srgbClr val="303030"/>
                </a:solidFill>
              </a:rPr>
              <a:t>installing/updating</a:t>
            </a:r>
            <a:r>
              <a:rPr lang="en" sz="1800">
                <a:solidFill>
                  <a:srgbClr val="515151"/>
                </a:solidFill>
              </a:rPr>
              <a:t> tools</a:t>
            </a:r>
            <a:endParaRPr sz="1800">
              <a:solidFill>
                <a:srgbClr val="51515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15151"/>
                </a:solidFill>
              </a:rPr>
              <a:t>For tool developers, facilitates:</a:t>
            </a:r>
            <a:endParaRPr sz="1800">
              <a:solidFill>
                <a:srgbClr val="51515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Georgia"/>
              <a:buChar char="○"/>
            </a:pPr>
            <a:r>
              <a:rPr b="1" lang="en" sz="1800">
                <a:solidFill>
                  <a:srgbClr val="303030"/>
                </a:solidFill>
              </a:rPr>
              <a:t>sharing</a:t>
            </a:r>
            <a:r>
              <a:rPr lang="en" sz="1800">
                <a:solidFill>
                  <a:srgbClr val="515151"/>
                </a:solidFill>
              </a:rPr>
              <a:t> of Galaxy utilities</a:t>
            </a:r>
            <a:endParaRPr sz="1800">
              <a:solidFill>
                <a:srgbClr val="51515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Georgia"/>
              <a:buChar char="○"/>
            </a:pPr>
            <a:r>
              <a:rPr b="1" lang="en" sz="1800">
                <a:solidFill>
                  <a:srgbClr val="303030"/>
                </a:solidFill>
              </a:rPr>
              <a:t>versioning</a:t>
            </a:r>
            <a:r>
              <a:rPr lang="en" sz="1800">
                <a:solidFill>
                  <a:srgbClr val="515151"/>
                </a:solidFill>
              </a:rPr>
              <a:t>: multiple installable revisions of any repository can be present in Galaxy</a:t>
            </a:r>
            <a:endParaRPr sz="1800">
              <a:solidFill>
                <a:srgbClr val="515151"/>
              </a:solidFill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3277800" y="4789500"/>
            <a:ext cx="586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https://training.galaxyproject.org/training-material/topics/dev/tutorials/toolshed/slides.html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950" y="1216025"/>
            <a:ext cx="7240100" cy="33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1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1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Galaxy ToolShed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http://toolshed.g2.bx.psu.edu/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311" name="Google Shape;311;p41"/>
          <p:cNvSpPr txBox="1"/>
          <p:nvPr/>
        </p:nvSpPr>
        <p:spPr>
          <a:xfrm>
            <a:off x="3277800" y="4789500"/>
            <a:ext cx="586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 u="sng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https://training.galaxyproject.org/training-material/topics/dev/tutorials/toolshed/slides.html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Install Galaxy!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your terminal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Clone the latest version of Galaxy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$ </a:t>
            </a:r>
            <a:r>
              <a:rPr lang="en"/>
              <a:t>g</a:t>
            </a:r>
            <a:r>
              <a:rPr lang="en"/>
              <a:t>it clone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https://github.com/galaxyproject/galaxy.git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into the main Galaxy root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$ cd galaxy/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Ensure your python version &gt;= 3.9, either system wide or with an activated environment.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$ python --version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Fire it up!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$ sh run.sh</a:t>
            </a:r>
            <a:endParaRPr/>
          </a:p>
        </p:txBody>
      </p:sp>
      <p:pic>
        <p:nvPicPr>
          <p:cNvPr id="74" name="Google Shape;74;p15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/>
        </p:nvSpPr>
        <p:spPr>
          <a:xfrm>
            <a:off x="3277800" y="4789500"/>
            <a:ext cx="586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https://training.galaxyproject.org/training-material/topics/dev/tutorials/toolshed/slides.html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17" name="Google Shape;317;p42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2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Galaxy ToolShed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http://toolshed.g2.bx.psu.edu/</a:t>
            </a:r>
            <a:endParaRPr sz="1500">
              <a:solidFill>
                <a:schemeClr val="accent1"/>
              </a:solidFill>
            </a:endParaRPr>
          </a:p>
        </p:txBody>
      </p:sp>
      <p:pic>
        <p:nvPicPr>
          <p:cNvPr id="320" name="Google Shape;32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1950" y="1216025"/>
            <a:ext cx="7240100" cy="33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2419" y="0"/>
            <a:ext cx="73591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/>
        </p:nvSpPr>
        <p:spPr>
          <a:xfrm>
            <a:off x="3277800" y="4789500"/>
            <a:ext cx="586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https://training.galaxyproject.org/training-material/topics/dev/tutorials/toolshed/slides.html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27" name="Google Shape;327;p43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3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Galaxy ToolShed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http://toolshed.g2.bx.psu.edu/</a:t>
            </a:r>
            <a:endParaRPr sz="1500">
              <a:solidFill>
                <a:schemeClr val="accent1"/>
              </a:solidFill>
            </a:endParaRPr>
          </a:p>
        </p:txBody>
      </p:sp>
      <p:pic>
        <p:nvPicPr>
          <p:cNvPr id="330" name="Google Shape;330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1950" y="1216025"/>
            <a:ext cx="7240100" cy="33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2419" y="0"/>
            <a:ext cx="735916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200" y="1540900"/>
            <a:ext cx="9089550" cy="206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/>
        </p:nvSpPr>
        <p:spPr>
          <a:xfrm>
            <a:off x="3277800" y="4789500"/>
            <a:ext cx="586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https://training.galaxyproject.org/training-material/topics/dev/tutorials/toolshed/slides.html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38" name="Google Shape;338;p44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4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Galaxy ToolShed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http://toolshed.g2.bx.psu.edu/</a:t>
            </a:r>
            <a:endParaRPr sz="1500">
              <a:solidFill>
                <a:schemeClr val="accent1"/>
              </a:solidFill>
            </a:endParaRPr>
          </a:p>
        </p:txBody>
      </p:sp>
      <p:pic>
        <p:nvPicPr>
          <p:cNvPr id="341" name="Google Shape;341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1950" y="1216025"/>
            <a:ext cx="7240100" cy="33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2419" y="0"/>
            <a:ext cx="735916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200" y="1540900"/>
            <a:ext cx="9089550" cy="206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4" name="Google Shape;344;p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075" y="309975"/>
            <a:ext cx="9104676" cy="45235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/>
        </p:nvSpPr>
        <p:spPr>
          <a:xfrm>
            <a:off x="3277800" y="4789500"/>
            <a:ext cx="586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https://training.galaxyproject.org/training-material/topics/dev/tutorials/toolshed/slides.html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0" name="Google Shape;350;p45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5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Galaxy ToolShed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http://toolshed.g2.bx.psu.edu/</a:t>
            </a:r>
            <a:endParaRPr sz="1500">
              <a:solidFill>
                <a:schemeClr val="accent1"/>
              </a:solidFill>
            </a:endParaRPr>
          </a:p>
        </p:txBody>
      </p:sp>
      <p:pic>
        <p:nvPicPr>
          <p:cNvPr id="353" name="Google Shape;353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1950" y="1216025"/>
            <a:ext cx="7240100" cy="33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2419" y="0"/>
            <a:ext cx="735916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200" y="1540900"/>
            <a:ext cx="9089550" cy="206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6" name="Google Shape;356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075" y="309975"/>
            <a:ext cx="9104676" cy="45235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7" name="Google Shape;357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200" y="1191450"/>
            <a:ext cx="9089549" cy="276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/>
        </p:nvSpPr>
        <p:spPr>
          <a:xfrm>
            <a:off x="3277800" y="4789500"/>
            <a:ext cx="586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https://planemo.readthedocs.io/en/master/publishing.html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63" name="Google Shape;363;p46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Galaxy ToolShed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http://toolshed.g2.bx.psu.edu/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366" name="Google Shape;366;p46"/>
          <p:cNvSpPr txBox="1"/>
          <p:nvPr/>
        </p:nvSpPr>
        <p:spPr>
          <a:xfrm>
            <a:off x="311700" y="1072850"/>
            <a:ext cx="7229700" cy="31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Initialize a .shed.yml file</a:t>
            </a:r>
            <a:endParaRPr sz="16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$ planemo shed_init --name=&lt;name&gt;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           		     --owner=&lt;shed_username&gt;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           		     --description=&lt;short description&gt;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           		     [--remote_repository_url=&lt;URL to .shed.yml on github&gt;]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           		     [--homepage_url=&lt;Homepage for tool.&gt;]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           		     [--long_description=&lt;long description&gt;]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           		     [--category=&lt;category name&gt;]*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Lint your .shed.yml file</a:t>
            </a:r>
            <a:endParaRPr sz="16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$ planemo shed_lint --tools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Create the tool repository on the ToolShed</a:t>
            </a:r>
            <a:endParaRPr sz="16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$ planemo shed_create --shed_target testtoolshed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47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7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7"/>
          <p:cNvSpPr txBox="1"/>
          <p:nvPr/>
        </p:nvSpPr>
        <p:spPr>
          <a:xfrm>
            <a:off x="315800" y="861075"/>
            <a:ext cx="8260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argparse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Provides command-line argument parsing functionality for R scripts, similar to Python’s argparse. Useful for creating flexible, user-configurable command-line tools in R.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clusterProfiler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 Bioconductor package for functional enrichment analysis (GO, KEGG, etc.) of gene clusters.  It supports visualization and comparison of biological themes among gene clusters.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org.Hs.eg.db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An annotation package containing mappings between human gene identifiers and biological metadata.  Often used with Bioconductor workflows for converting gene symbols, Entrez IDs, and other identifiers.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ggplot2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 popular and powerful data visualization library for R based on the Grammar of Graphics. Enables creating complex, multi-layered, publication-quality plots with concise syntax.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enrichplot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 Bioconductor package providing visualization tools specifically for enrichment analysis results. Integrates seamlessly with clusterProfiler to plot dotplots, enrichment maps, and other diagrams.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/>
          <p:nvPr>
            <p:ph type="title"/>
          </p:nvPr>
        </p:nvSpPr>
        <p:spPr>
          <a:xfrm>
            <a:off x="392750" y="1868275"/>
            <a:ext cx="85206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ways to use  R/Bioconductor in Galaxy</a:t>
            </a:r>
            <a:endParaRPr/>
          </a:p>
        </p:txBody>
      </p:sp>
      <p:pic>
        <p:nvPicPr>
          <p:cNvPr id="379" name="Google Shape;379;p48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8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ways to use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R/Bioconductor in Galaxy</a:t>
            </a:r>
            <a:endParaRPr/>
          </a:p>
        </p:txBody>
      </p:sp>
      <p:pic>
        <p:nvPicPr>
          <p:cNvPr id="386" name="Google Shape;386;p49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9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311700" y="142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Thanks for joining this Training Session!</a:t>
            </a:r>
            <a:endParaRPr sz="3220"/>
          </a:p>
        </p:txBody>
      </p:sp>
      <p:pic>
        <p:nvPicPr>
          <p:cNvPr id="393" name="Google Shape;393;p50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0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Introduction to Galaxy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14"/>
              <a:buFont typeface="Arial"/>
              <a:buNone/>
            </a:pPr>
            <a:r>
              <a:rPr lang="en" sz="1555">
                <a:solidFill>
                  <a:schemeClr val="accent1"/>
                </a:solidFill>
              </a:rPr>
              <a:t>The Galaxy platform for accessible, reproducible and collaborative biomedical analyses: 2024 update</a:t>
            </a:r>
            <a:endParaRPr sz="1555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5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https://doi.org/10.1093/nar/gkae410</a:t>
            </a:r>
            <a:endParaRPr sz="1555" u="sng">
              <a:solidFill>
                <a:schemeClr val="accent1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57275"/>
            <a:ext cx="85206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/>
              <a:t>Worldwide community project, supporting a multitude of discipline. Open source, open access!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/>
              <a:t>Workflow management system, with the aim of making computational tools accessible to researchers without a programming background. </a:t>
            </a:r>
            <a:r>
              <a:rPr i="1" lang="en" sz="1300"/>
              <a:t>“</a:t>
            </a:r>
            <a:r>
              <a:rPr i="1" lang="en" sz="1300">
                <a:solidFill>
                  <a:schemeClr val="accent1"/>
                </a:solidFill>
              </a:rPr>
              <a:t>We code so other people don’t have to</a:t>
            </a:r>
            <a:r>
              <a:rPr i="1" lang="en" sz="1300"/>
              <a:t>”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/>
              <a:t>We write tools for bioinformatics and computational chemistry software, helping researchers bridge the gap between theory and experiments.</a:t>
            </a:r>
            <a:endParaRPr sz="1300"/>
          </a:p>
        </p:txBody>
      </p:sp>
      <p:pic>
        <p:nvPicPr>
          <p:cNvPr id="82" name="Google Shape;82;p16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ved and restored Terminal window group with commands" id="83" name="Google Shape;83;p16"/>
          <p:cNvPicPr preferRelativeResize="0"/>
          <p:nvPr/>
        </p:nvPicPr>
        <p:blipFill rotWithShape="1">
          <a:blip r:embed="rId5">
            <a:alphaModFix/>
          </a:blip>
          <a:srcRect b="0" l="1083" r="2195" t="0"/>
          <a:stretch/>
        </p:blipFill>
        <p:spPr>
          <a:xfrm>
            <a:off x="0" y="3136230"/>
            <a:ext cx="4205675" cy="244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9600" y="3136225"/>
            <a:ext cx="4774400" cy="24477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908525" y="3824475"/>
            <a:ext cx="238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1C232"/>
                </a:highlight>
              </a:rPr>
              <a:t>Boring and difficult!</a:t>
            </a:r>
            <a:endParaRPr sz="1800">
              <a:highlight>
                <a:srgbClr val="F1C232"/>
              </a:highlight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257400" y="3685875"/>
            <a:ext cx="299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1C232"/>
                </a:highlight>
              </a:rPr>
              <a:t>Reproducible, accessible, and more user friendly!</a:t>
            </a:r>
            <a:endParaRPr sz="1800">
              <a:highlight>
                <a:srgbClr val="F1C232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Introduction to Galaxy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22"/>
              <a:t>Core values</a:t>
            </a:r>
            <a:endParaRPr i="1" sz="2022"/>
          </a:p>
        </p:txBody>
      </p:sp>
      <p:pic>
        <p:nvPicPr>
          <p:cNvPr id="92" name="Google Shape;92;p17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Accessibility</a:t>
            </a:r>
            <a:r>
              <a:rPr lang="en"/>
              <a:t>: users without programming experience can easily upload/retrieve data, run complex tools and workflows, and visualize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Reproducibility</a:t>
            </a:r>
            <a:r>
              <a:rPr lang="en"/>
              <a:t>: Galaxy captures information so that any user can understand and repeat a complete computational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Transparency</a:t>
            </a:r>
            <a:r>
              <a:rPr lang="en"/>
              <a:t>: users can share or publish their analyses (histories, workflows, visualizations)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Brief Introduction to Galaxy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22">
                <a:solidFill>
                  <a:schemeClr val="lt1"/>
                </a:solidFill>
              </a:rPr>
              <a:t>A few numbers</a:t>
            </a:r>
            <a:endParaRPr i="1" sz="2022">
              <a:solidFill>
                <a:schemeClr val="lt1"/>
              </a:solidFill>
            </a:endParaRPr>
          </a:p>
        </p:txBody>
      </p:sp>
      <p:pic>
        <p:nvPicPr>
          <p:cNvPr id="100" name="Google Shape;100;p18" title="Screenshot 2025-06-17 at 4.49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612" y="12095"/>
            <a:ext cx="1923151" cy="6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1300086"/>
            <a:ext cx="4533650" cy="2932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3650" y="1236732"/>
            <a:ext cx="4610350" cy="299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Brief Introduction to Galaxy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22">
                <a:solidFill>
                  <a:schemeClr val="lt1"/>
                </a:solidFill>
              </a:rPr>
              <a:t>A few numbers</a:t>
            </a:r>
            <a:endParaRPr i="1" sz="2022">
              <a:solidFill>
                <a:schemeClr val="lt1"/>
              </a:solidFill>
            </a:endParaRPr>
          </a:p>
        </p:txBody>
      </p:sp>
      <p:pic>
        <p:nvPicPr>
          <p:cNvPr id="109" name="Google Shape;109;p19" title="Screenshot 2025-06-17 at 4.49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612" y="12095"/>
            <a:ext cx="1923151" cy="6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5">
            <a:alphaModFix/>
          </a:blip>
          <a:srcRect b="0" l="2281" r="2271" t="0"/>
          <a:stretch/>
        </p:blipFill>
        <p:spPr>
          <a:xfrm>
            <a:off x="381000" y="1300086"/>
            <a:ext cx="4533649" cy="2932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37050" y="1093926"/>
            <a:ext cx="3842992" cy="334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Conda/Bioconda recipes</a:t>
            </a:r>
            <a:r>
              <a:rPr lang="en"/>
              <a:t> → How </a:t>
            </a:r>
            <a:r>
              <a:rPr lang="en"/>
              <a:t>dependencies</a:t>
            </a:r>
            <a:r>
              <a:rPr lang="en"/>
              <a:t> are made available in Galaxy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your tool’s dependency is already in Bioconda, you’re already ahead!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there are a few steps needed:</a:t>
            </a:r>
            <a:endParaRPr/>
          </a:p>
        </p:txBody>
      </p:sp>
      <p:pic>
        <p:nvPicPr>
          <p:cNvPr id="119" name="Google Shape;119;p20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810275" y="2506825"/>
            <a:ext cx="2313300" cy="7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1)  </a:t>
            </a:r>
            <a:r>
              <a:rPr b="1" lang="en">
                <a:solidFill>
                  <a:srgbClr val="1155CC"/>
                </a:solidFill>
              </a:rPr>
              <a:t>Develop source code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505075" y="3088475"/>
            <a:ext cx="2313300" cy="7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2)  Make a PyPI package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129425" y="3605150"/>
            <a:ext cx="2313300" cy="7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3)  Add it to Bioconda</a:t>
            </a:r>
            <a:endParaRPr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XML files</a:t>
            </a:r>
            <a:r>
              <a:rPr lang="en"/>
              <a:t> → How your code gets a user interface (UI)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in Cheetah (python-based markup language)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tool has the same basic structure, with code blocks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Version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Dependency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Command line prompts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Citations</a:t>
            </a:r>
            <a:endParaRPr/>
          </a:p>
        </p:txBody>
      </p:sp>
      <p:pic>
        <p:nvPicPr>
          <p:cNvPr id="130" name="Google Shape;130;p21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