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3d19e7ec38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3d19e7ec38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692fe5732b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692fe5732b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692fe5732b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692fe5732b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692fe5732b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3692fe5732b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692fe5732b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692fe5732b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692fe5732b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3692fe5732b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692fe5732b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3692fe5732b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3692fe5732b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3692fe5732b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3692fe5732b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3692fe5732b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3692fe5732b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3692fe5732b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3d19e7ec38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3d19e7ec38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692fe5732b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3692fe5732b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3692fe5732b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3692fe5732b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36a466ee85c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36a466ee85c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36a8ac4a25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36a8ac4a25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36a8ac4a254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36a8ac4a254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36a8ac4a254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36a8ac4a25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36a8ac4a254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36a8ac4a254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36a466ee85c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36a466ee85c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36a466ee85c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36a466ee85c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36a466ee85c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36a466ee85c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3d19e7ec38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3d19e7ec38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36a466ee85c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36a466ee85c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36a466ee85c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36a466ee85c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36a466ee85c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36a466ee85c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36a466ee85c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36a466ee85c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36776ef4ff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36776ef4ff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36a466ee85c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36a466ee85c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36a466ee85c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36a466ee85c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6a466ee85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6a466ee85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6a466ee85c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6a466ee85c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6a466ee85c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6a466ee85c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3d19e7ec38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3d19e7ec38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3d19e7ec38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3d19e7ec38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692fe5732b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692fe5732b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jp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jpg"/><Relationship Id="rId4" Type="http://schemas.openxmlformats.org/officeDocument/2006/relationships/image" Target="../media/image2.png"/><Relationship Id="rId5" Type="http://schemas.openxmlformats.org/officeDocument/2006/relationships/image" Target="../media/image2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jpg"/><Relationship Id="rId4" Type="http://schemas.openxmlformats.org/officeDocument/2006/relationships/image" Target="../media/image2.png"/><Relationship Id="rId5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jpg"/><Relationship Id="rId4" Type="http://schemas.openxmlformats.org/officeDocument/2006/relationships/image" Target="../media/image2.png"/><Relationship Id="rId5" Type="http://schemas.openxmlformats.org/officeDocument/2006/relationships/image" Target="../media/image1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jpg"/><Relationship Id="rId4" Type="http://schemas.openxmlformats.org/officeDocument/2006/relationships/image" Target="../media/image2.png"/><Relationship Id="rId5" Type="http://schemas.openxmlformats.org/officeDocument/2006/relationships/image" Target="../media/image2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jpg"/><Relationship Id="rId4" Type="http://schemas.openxmlformats.org/officeDocument/2006/relationships/image" Target="../media/image2.png"/><Relationship Id="rId5" Type="http://schemas.openxmlformats.org/officeDocument/2006/relationships/image" Target="../media/image1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jpg"/><Relationship Id="rId4" Type="http://schemas.openxmlformats.org/officeDocument/2006/relationships/image" Target="../media/image2.png"/><Relationship Id="rId5" Type="http://schemas.openxmlformats.org/officeDocument/2006/relationships/image" Target="../media/image1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jpg"/><Relationship Id="rId4" Type="http://schemas.openxmlformats.org/officeDocument/2006/relationships/image" Target="../media/image2.png"/><Relationship Id="rId5" Type="http://schemas.openxmlformats.org/officeDocument/2006/relationships/image" Target="../media/image2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jpg"/><Relationship Id="rId4" Type="http://schemas.openxmlformats.org/officeDocument/2006/relationships/image" Target="../media/image2.png"/><Relationship Id="rId5" Type="http://schemas.openxmlformats.org/officeDocument/2006/relationships/image" Target="../media/image2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1.png"/><Relationship Id="rId4" Type="http://schemas.openxmlformats.org/officeDocument/2006/relationships/image" Target="../media/image7.jpg"/><Relationship Id="rId5" Type="http://schemas.openxmlformats.org/officeDocument/2006/relationships/image" Target="../media/image2.png"/><Relationship Id="rId6" Type="http://schemas.openxmlformats.org/officeDocument/2006/relationships/image" Target="../media/image1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jpg"/><Relationship Id="rId4" Type="http://schemas.openxmlformats.org/officeDocument/2006/relationships/image" Target="../media/image2.png"/><Relationship Id="rId5" Type="http://schemas.openxmlformats.org/officeDocument/2006/relationships/image" Target="../media/image3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jpg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7.jpg"/><Relationship Id="rId4" Type="http://schemas.openxmlformats.org/officeDocument/2006/relationships/image" Target="../media/image2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7.jpg"/><Relationship Id="rId4" Type="http://schemas.openxmlformats.org/officeDocument/2006/relationships/image" Target="../media/image2.png"/><Relationship Id="rId5" Type="http://schemas.openxmlformats.org/officeDocument/2006/relationships/image" Target="../media/image2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7.jpg"/><Relationship Id="rId4" Type="http://schemas.openxmlformats.org/officeDocument/2006/relationships/image" Target="../media/image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7.jpg"/><Relationship Id="rId4" Type="http://schemas.openxmlformats.org/officeDocument/2006/relationships/image" Target="../media/image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7.jpg"/><Relationship Id="rId4" Type="http://schemas.openxmlformats.org/officeDocument/2006/relationships/image" Target="../media/image2.png"/><Relationship Id="rId5" Type="http://schemas.openxmlformats.org/officeDocument/2006/relationships/image" Target="../media/image3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7.jpg"/><Relationship Id="rId4" Type="http://schemas.openxmlformats.org/officeDocument/2006/relationships/image" Target="../media/image2.png"/><Relationship Id="rId5" Type="http://schemas.openxmlformats.org/officeDocument/2006/relationships/image" Target="../media/image1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7.jpg"/><Relationship Id="rId4" Type="http://schemas.openxmlformats.org/officeDocument/2006/relationships/image" Target="../media/image2.png"/><Relationship Id="rId5" Type="http://schemas.openxmlformats.org/officeDocument/2006/relationships/image" Target="../media/image1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7.jpg"/><Relationship Id="rId4" Type="http://schemas.openxmlformats.org/officeDocument/2006/relationships/image" Target="../media/image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://toolshed.g2.bx.psu.edu/" TargetMode="External"/><Relationship Id="rId4" Type="http://schemas.openxmlformats.org/officeDocument/2006/relationships/image" Target="../media/image7.jpg"/><Relationship Id="rId5" Type="http://schemas.openxmlformats.org/officeDocument/2006/relationships/image" Target="../media/image2.png"/><Relationship Id="rId6" Type="http://schemas.openxmlformats.org/officeDocument/2006/relationships/hyperlink" Target="https://training.galaxyproject.org/training-material/topics/dev/tutorials/toolshed/slides.html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3.png"/><Relationship Id="rId4" Type="http://schemas.openxmlformats.org/officeDocument/2006/relationships/image" Target="../media/image7.jpg"/><Relationship Id="rId5" Type="http://schemas.openxmlformats.org/officeDocument/2006/relationships/image" Target="../media/image2.png"/><Relationship Id="rId6" Type="http://schemas.openxmlformats.org/officeDocument/2006/relationships/hyperlink" Target="http://toolshed.g2.bx.psu.edu/" TargetMode="External"/><Relationship Id="rId7" Type="http://schemas.openxmlformats.org/officeDocument/2006/relationships/hyperlink" Target="https://training.galaxyproject.org/training-material/topics/dev/tutorials/toolshed/slides.html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doi.org/10.1093/nar/gkae410" TargetMode="External"/><Relationship Id="rId4" Type="http://schemas.openxmlformats.org/officeDocument/2006/relationships/image" Target="../media/image7.jpg"/><Relationship Id="rId5" Type="http://schemas.openxmlformats.org/officeDocument/2006/relationships/image" Target="../media/image3.jpg"/><Relationship Id="rId6" Type="http://schemas.openxmlformats.org/officeDocument/2006/relationships/image" Target="../media/image19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s://training.galaxyproject.org/training-material/topics/dev/tutorials/toolshed/slides.html" TargetMode="External"/><Relationship Id="rId4" Type="http://schemas.openxmlformats.org/officeDocument/2006/relationships/image" Target="../media/image7.jpg"/><Relationship Id="rId5" Type="http://schemas.openxmlformats.org/officeDocument/2006/relationships/image" Target="../media/image2.png"/><Relationship Id="rId6" Type="http://schemas.openxmlformats.org/officeDocument/2006/relationships/hyperlink" Target="http://toolshed.g2.bx.psu.edu/" TargetMode="External"/><Relationship Id="rId7" Type="http://schemas.openxmlformats.org/officeDocument/2006/relationships/image" Target="../media/image23.png"/><Relationship Id="rId8" Type="http://schemas.openxmlformats.org/officeDocument/2006/relationships/image" Target="../media/image31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s://training.galaxyproject.org/training-material/topics/dev/tutorials/toolshed/slides.html" TargetMode="External"/><Relationship Id="rId4" Type="http://schemas.openxmlformats.org/officeDocument/2006/relationships/image" Target="../media/image7.jpg"/><Relationship Id="rId9" Type="http://schemas.openxmlformats.org/officeDocument/2006/relationships/image" Target="../media/image28.png"/><Relationship Id="rId5" Type="http://schemas.openxmlformats.org/officeDocument/2006/relationships/image" Target="../media/image2.png"/><Relationship Id="rId6" Type="http://schemas.openxmlformats.org/officeDocument/2006/relationships/hyperlink" Target="http://toolshed.g2.bx.psu.edu/" TargetMode="External"/><Relationship Id="rId7" Type="http://schemas.openxmlformats.org/officeDocument/2006/relationships/image" Target="../media/image23.png"/><Relationship Id="rId8" Type="http://schemas.openxmlformats.org/officeDocument/2006/relationships/image" Target="../media/image31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s://training.galaxyproject.org/training-material/topics/dev/tutorials/toolshed/slides.html" TargetMode="External"/><Relationship Id="rId4" Type="http://schemas.openxmlformats.org/officeDocument/2006/relationships/image" Target="../media/image7.jpg"/><Relationship Id="rId10" Type="http://schemas.openxmlformats.org/officeDocument/2006/relationships/image" Target="../media/image29.png"/><Relationship Id="rId9" Type="http://schemas.openxmlformats.org/officeDocument/2006/relationships/image" Target="../media/image28.png"/><Relationship Id="rId5" Type="http://schemas.openxmlformats.org/officeDocument/2006/relationships/image" Target="../media/image2.png"/><Relationship Id="rId6" Type="http://schemas.openxmlformats.org/officeDocument/2006/relationships/hyperlink" Target="http://toolshed.g2.bx.psu.edu/" TargetMode="External"/><Relationship Id="rId7" Type="http://schemas.openxmlformats.org/officeDocument/2006/relationships/image" Target="../media/image23.png"/><Relationship Id="rId8" Type="http://schemas.openxmlformats.org/officeDocument/2006/relationships/image" Target="../media/image31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s://training.galaxyproject.org/training-material/topics/dev/tutorials/toolshed/slides.html" TargetMode="External"/><Relationship Id="rId4" Type="http://schemas.openxmlformats.org/officeDocument/2006/relationships/image" Target="../media/image7.jpg"/><Relationship Id="rId11" Type="http://schemas.openxmlformats.org/officeDocument/2006/relationships/image" Target="../media/image32.png"/><Relationship Id="rId10" Type="http://schemas.openxmlformats.org/officeDocument/2006/relationships/image" Target="../media/image29.png"/><Relationship Id="rId9" Type="http://schemas.openxmlformats.org/officeDocument/2006/relationships/image" Target="../media/image28.png"/><Relationship Id="rId5" Type="http://schemas.openxmlformats.org/officeDocument/2006/relationships/image" Target="../media/image2.png"/><Relationship Id="rId6" Type="http://schemas.openxmlformats.org/officeDocument/2006/relationships/hyperlink" Target="http://toolshed.g2.bx.psu.edu/" TargetMode="External"/><Relationship Id="rId7" Type="http://schemas.openxmlformats.org/officeDocument/2006/relationships/image" Target="../media/image23.png"/><Relationship Id="rId8" Type="http://schemas.openxmlformats.org/officeDocument/2006/relationships/image" Target="../media/image31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s://planemo.readthedocs.io/en/master/publishing.html" TargetMode="External"/><Relationship Id="rId4" Type="http://schemas.openxmlformats.org/officeDocument/2006/relationships/image" Target="../media/image7.jpg"/><Relationship Id="rId5" Type="http://schemas.openxmlformats.org/officeDocument/2006/relationships/image" Target="../media/image2.png"/><Relationship Id="rId6" Type="http://schemas.openxmlformats.org/officeDocument/2006/relationships/hyperlink" Target="http://toolshed.g2.bx.psu.edu/" TargetMode="Externa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7.jpg"/><Relationship Id="rId4" Type="http://schemas.openxmlformats.org/officeDocument/2006/relationships/image" Target="../media/image2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7.jp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jp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8.png"/><Relationship Id="rId6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26.png"/><Relationship Id="rId6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github.com/galaxyproject/galaxy.git" TargetMode="External"/><Relationship Id="rId4" Type="http://schemas.openxmlformats.org/officeDocument/2006/relationships/image" Target="../media/image7.jpg"/><Relationship Id="rId5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jp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jp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000"/>
              <a:t>Streamlining Bioinformatics: Adding Bioconductor Tools in Galaxy</a:t>
            </a:r>
            <a:endParaRPr sz="40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Fabio Cumbo, Jayadev Joshi, Bryan Raubenolt, and Daniel Blankenberg</a:t>
            </a:r>
            <a:endParaRPr sz="1600"/>
          </a:p>
        </p:txBody>
      </p:sp>
      <p:pic>
        <p:nvPicPr>
          <p:cNvPr id="56" name="Google Shape;56;p13" title="galaxyproject.jpe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998920" cy="707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 title="Screenshot 2025-06-17 at 4.49.53 PM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61300" y="4262775"/>
            <a:ext cx="2482700" cy="88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Wrapping and Integrating Tools</a:t>
            </a:r>
            <a:endParaRPr/>
          </a:p>
        </p:txBody>
      </p:sp>
      <p:sp>
        <p:nvSpPr>
          <p:cNvPr id="137" name="Google Shape;137;p22"/>
          <p:cNvSpPr txBox="1"/>
          <p:nvPr>
            <p:ph idx="1" type="body"/>
          </p:nvPr>
        </p:nvSpPr>
        <p:spPr>
          <a:xfrm>
            <a:off x="363288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Version Control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Dependency version → @TOOL_VERSION@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Any changes to underlying software → bump up the version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Version of the Galaxy tool itself → @GALAXY_VERSION@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Any changes you make → bump up the version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8" name="Google Shape;138;p22" title="galaxyproject.jpe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45075" y="0"/>
            <a:ext cx="1998920" cy="707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2" title="Screenshot 2025-06-17 at 4.49.53 PM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262775"/>
            <a:ext cx="2482700" cy="88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2" title="Screenshot 2025-06-17 at 6.17.11 PM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47288" y="3003899"/>
            <a:ext cx="7610975" cy="135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Wrapping and Integrating Tools</a:t>
            </a:r>
            <a:endParaRPr/>
          </a:p>
        </p:txBody>
      </p:sp>
      <p:sp>
        <p:nvSpPr>
          <p:cNvPr id="146" name="Google Shape;146;p23"/>
          <p:cNvSpPr txBox="1"/>
          <p:nvPr>
            <p:ph idx="1" type="body"/>
          </p:nvPr>
        </p:nvSpPr>
        <p:spPr>
          <a:xfrm>
            <a:off x="363288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Dependency Requirements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specifies any software the XML tool file relies 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Dependency must be installable via Bioconda.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Only admin can install packages (via toolshed)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When tool is launched, a virtual environment is activated with </a:t>
            </a:r>
            <a:r>
              <a:rPr lang="en"/>
              <a:t>installed</a:t>
            </a:r>
            <a:r>
              <a:rPr lang="en"/>
              <a:t> dependency package.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7" name="Google Shape;147;p23" title="galaxyproject.jpe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45075" y="0"/>
            <a:ext cx="1998920" cy="707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3" title="Screenshot 2025-06-17 at 4.49.53 PM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262775"/>
            <a:ext cx="2482700" cy="88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3" title="Screenshot 2025-06-17 at 6.31.31 PM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9375" y="3395675"/>
            <a:ext cx="8083175" cy="78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Wrapping and Integrating Tools</a:t>
            </a:r>
            <a:endParaRPr/>
          </a:p>
        </p:txBody>
      </p:sp>
      <p:sp>
        <p:nvSpPr>
          <p:cNvPr id="155" name="Google Shape;155;p24"/>
          <p:cNvSpPr txBox="1"/>
          <p:nvPr>
            <p:ph idx="1" type="body"/>
          </p:nvPr>
        </p:nvSpPr>
        <p:spPr>
          <a:xfrm>
            <a:off x="363288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Command line prompts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These are the commands normally run in the terminal.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With virtual environment activated → dependency recognizes commands directly, or via auxiliary python scripts (as below).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Input parameters are passed in directly.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6" name="Google Shape;156;p24" title="galaxyproject.jpe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45075" y="0"/>
            <a:ext cx="1998920" cy="707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4" title="Screenshot 2025-06-17 at 4.49.53 PM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262775"/>
            <a:ext cx="2482700" cy="88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4" title="Screenshot 2025-06-17 at 6.40.01 PM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39450" y="3118400"/>
            <a:ext cx="7944451" cy="136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Wrapping and Integrating Tools</a:t>
            </a:r>
            <a:endParaRPr/>
          </a:p>
        </p:txBody>
      </p:sp>
      <p:sp>
        <p:nvSpPr>
          <p:cNvPr id="164" name="Google Shape;164;p25"/>
          <p:cNvSpPr txBox="1"/>
          <p:nvPr>
            <p:ph idx="1" type="body"/>
          </p:nvPr>
        </p:nvSpPr>
        <p:spPr>
          <a:xfrm>
            <a:off x="363295" y="1152475"/>
            <a:ext cx="4839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Command line prompts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These are the commands normally run in the terminal.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be conditionally set up before execution based on user input selection.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5" name="Google Shape;165;p25" title="galaxyproject.jpe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45075" y="0"/>
            <a:ext cx="1998920" cy="707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5" title="Screenshot 2025-06-17 at 4.49.53 PM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262775"/>
            <a:ext cx="2482700" cy="88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5" title="Screenshot 2025-06-17 at 6.54.30 PM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48450" y="887325"/>
            <a:ext cx="3268625" cy="4153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Wrapping and Integrating Tools</a:t>
            </a:r>
            <a:endParaRPr/>
          </a:p>
        </p:txBody>
      </p:sp>
      <p:sp>
        <p:nvSpPr>
          <p:cNvPr id="173" name="Google Shape;173;p26"/>
          <p:cNvSpPr txBox="1"/>
          <p:nvPr>
            <p:ph idx="1" type="body"/>
          </p:nvPr>
        </p:nvSpPr>
        <p:spPr>
          <a:xfrm>
            <a:off x="363288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Input data parameters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These arguments handle all of the tool’s inputs, including data sets and other command line arguments.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Parameters can be of many types (datasets, integers, booleans, strings, etc.)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4" name="Google Shape;174;p26" title="galaxyproject.jpe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45075" y="0"/>
            <a:ext cx="1998920" cy="707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6" title="Screenshot 2025-06-17 at 4.49.53 PM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262775"/>
            <a:ext cx="2482700" cy="88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6" title="Screenshot 2025-06-17 at 8.03.49 PM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68937" y="2959951"/>
            <a:ext cx="7963364" cy="88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Wrapping and Integrating Tools</a:t>
            </a:r>
            <a:endParaRPr/>
          </a:p>
        </p:txBody>
      </p:sp>
      <p:sp>
        <p:nvSpPr>
          <p:cNvPr id="182" name="Google Shape;182;p27"/>
          <p:cNvSpPr txBox="1"/>
          <p:nvPr>
            <p:ph idx="1" type="body"/>
          </p:nvPr>
        </p:nvSpPr>
        <p:spPr>
          <a:xfrm>
            <a:off x="363288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Input data parameters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These arguments handle all of the tool’s inputs, including data sets and other command line arguments.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Parameters can be of many types (datasets, integers, booleans, strings, etc.).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also be organized by sections.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3" name="Google Shape;183;p27" title="galaxyproject.jpe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45075" y="0"/>
            <a:ext cx="1998920" cy="707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7" title="Screenshot 2025-06-17 at 4.49.53 PM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262775"/>
            <a:ext cx="2482700" cy="88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7" title="Screenshot 2025-06-17 at 8.05.16 PM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12325" y="3083875"/>
            <a:ext cx="5687599" cy="157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Wrapping and Integrating Tools</a:t>
            </a:r>
            <a:endParaRPr/>
          </a:p>
        </p:txBody>
      </p:sp>
      <p:sp>
        <p:nvSpPr>
          <p:cNvPr id="191" name="Google Shape;191;p28"/>
          <p:cNvSpPr txBox="1"/>
          <p:nvPr>
            <p:ph idx="1" type="body"/>
          </p:nvPr>
        </p:nvSpPr>
        <p:spPr>
          <a:xfrm>
            <a:off x="363288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Output data parameters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These arguments handle all of the tool’s outputs, mostly datasets.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Parameters can be of many formats (pdb, tabular, txt, fasta, etc.).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2" name="Google Shape;192;p28" title="galaxyproject.jpe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45075" y="0"/>
            <a:ext cx="1998920" cy="707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8" title="Screenshot 2025-06-17 at 4.49.53 PM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262775"/>
            <a:ext cx="2482700" cy="88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28" title="Screenshot 2025-06-17 at 8.17.07 PM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6275" y="3002150"/>
            <a:ext cx="8447426" cy="77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Wrapping and Integrating Tools</a:t>
            </a:r>
            <a:endParaRPr/>
          </a:p>
        </p:txBody>
      </p:sp>
      <p:sp>
        <p:nvSpPr>
          <p:cNvPr id="200" name="Google Shape;200;p29"/>
          <p:cNvSpPr txBox="1"/>
          <p:nvPr>
            <p:ph idx="1" type="body"/>
          </p:nvPr>
        </p:nvSpPr>
        <p:spPr>
          <a:xfrm>
            <a:off x="363300" y="1152475"/>
            <a:ext cx="3417900" cy="377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Testing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Helps Galaxy verify tool is working properly, ensuring reproducibility.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Tool runs with a specified set of input data sets and parameters, and assertions are made in the outputs.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Datasets must be in tool directory, in test-data/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1" name="Google Shape;201;p29" title="galaxyproject.jpe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45075" y="0"/>
            <a:ext cx="1998920" cy="707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29" title="Screenshot 2025-06-17 at 4.49.53 PM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262775"/>
            <a:ext cx="2482700" cy="88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29" title="Screenshot 2025-06-17 at 8.26.44 PM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40000" y="1292525"/>
            <a:ext cx="5132226" cy="334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Google Shape;208;p30" title="Screenshot 2025-06-17 at 8.34.31 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45700" y="3738000"/>
            <a:ext cx="4791200" cy="1405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Wrapping and Integrating Tools</a:t>
            </a:r>
            <a:endParaRPr/>
          </a:p>
        </p:txBody>
      </p:sp>
      <p:sp>
        <p:nvSpPr>
          <p:cNvPr id="210" name="Google Shape;210;p30"/>
          <p:cNvSpPr txBox="1"/>
          <p:nvPr>
            <p:ph idx="1" type="body"/>
          </p:nvPr>
        </p:nvSpPr>
        <p:spPr>
          <a:xfrm>
            <a:off x="363288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Tool citations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Give credit where credit is due!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Many tools use open-source dependencies.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DOI for the associated paper is usually used.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Proper citation appears in UI.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11" name="Google Shape;211;p30" title="galaxyproject.jpe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45075" y="0"/>
            <a:ext cx="1998920" cy="707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30" title="Screenshot 2025-06-17 at 4.49.53 PM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4262775"/>
            <a:ext cx="2482700" cy="88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30" title="Screenshot 2025-06-17 at 8.30.09 PM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301900" y="3124325"/>
            <a:ext cx="7682910" cy="7076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4" name="Google Shape;214;p30"/>
          <p:cNvCxnSpPr/>
          <p:nvPr/>
        </p:nvCxnSpPr>
        <p:spPr>
          <a:xfrm>
            <a:off x="3370275" y="3522950"/>
            <a:ext cx="598800" cy="61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Wrapping and Integrating Tools</a:t>
            </a:r>
            <a:endParaRPr/>
          </a:p>
        </p:txBody>
      </p:sp>
      <p:sp>
        <p:nvSpPr>
          <p:cNvPr id="220" name="Google Shape;220;p31"/>
          <p:cNvSpPr txBox="1"/>
          <p:nvPr>
            <p:ph idx="1" type="body"/>
          </p:nvPr>
        </p:nvSpPr>
        <p:spPr>
          <a:xfrm>
            <a:off x="363298" y="1152475"/>
            <a:ext cx="3183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Planemo</a:t>
            </a:r>
            <a:r>
              <a:rPr lang="en"/>
              <a:t> - helps create an XML skeleton, run tests, and lint your tool.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Install locally via Conda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$ conda install planemo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$ planemo lint tool.xml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Verifies tool has all necessary code components and formats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21" name="Google Shape;221;p31" title="galaxyproject.jpe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45075" y="0"/>
            <a:ext cx="1998920" cy="707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31" title="Screenshot 2025-06-17 at 4.49.53 PM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262775"/>
            <a:ext cx="2482700" cy="88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31" title="Screenshot 2025-06-17 at 9.22.10 PM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93025" y="1490100"/>
            <a:ext cx="5194726" cy="2843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	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Brief Introduction to Galaxy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Let’s Install Galaxy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How to wrap and integrate tools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Hands on!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Basic example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R/Bioconductor tool with ArgParse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Galaxy ToolShed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Alternative ways to use R/Bioconductor in Galaxy</a:t>
            </a:r>
            <a:endParaRPr/>
          </a:p>
        </p:txBody>
      </p:sp>
      <p:pic>
        <p:nvPicPr>
          <p:cNvPr id="64" name="Google Shape;64;p14" title="galaxyproject.jpe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45075" y="0"/>
            <a:ext cx="1998920" cy="707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 title="Screenshot 2025-06-17 at 4.49.53 PM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262775"/>
            <a:ext cx="2482700" cy="88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4" title="qr-code (2)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45375" y="2971625"/>
            <a:ext cx="1731999" cy="1731999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4"/>
          <p:cNvSpPr txBox="1"/>
          <p:nvPr/>
        </p:nvSpPr>
        <p:spPr>
          <a:xfrm>
            <a:off x="4468700" y="4703625"/>
            <a:ext cx="457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https://github.com/cumbof/gbcc25_training_session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Wrapping and Integrating Tools</a:t>
            </a:r>
            <a:endParaRPr/>
          </a:p>
        </p:txBody>
      </p:sp>
      <p:sp>
        <p:nvSpPr>
          <p:cNvPr id="229" name="Google Shape;229;p32"/>
          <p:cNvSpPr txBox="1"/>
          <p:nvPr>
            <p:ph idx="1" type="body"/>
          </p:nvPr>
        </p:nvSpPr>
        <p:spPr>
          <a:xfrm>
            <a:off x="363300" y="1152475"/>
            <a:ext cx="3460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Planemo</a:t>
            </a:r>
            <a:r>
              <a:rPr lang="en"/>
              <a:t> - helps create an XML skeleton, run tests, and lint your tool.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Install locally via Conda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$ conda install planemo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$ planemo test tool.xml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Runs the tool using the parameters in the test block.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30" name="Google Shape;230;p32" title="galaxyproject.jpe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45075" y="0"/>
            <a:ext cx="1998920" cy="707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32" title="Screenshot 2025-06-17 at 4.49.53 PM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262775"/>
            <a:ext cx="2482700" cy="88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32" title="Screenshot 2025-06-25 at 10.57.27 AM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26325" y="3850950"/>
            <a:ext cx="7931023" cy="64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32" title="Screenshot 2025-06-25 at 10.58.14 AM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976200" y="1170125"/>
            <a:ext cx="4875909" cy="2528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Wrapping and Integrating Tools</a:t>
            </a:r>
            <a:endParaRPr/>
          </a:p>
        </p:txBody>
      </p:sp>
      <p:sp>
        <p:nvSpPr>
          <p:cNvPr id="239" name="Google Shape;239;p33"/>
          <p:cNvSpPr txBox="1"/>
          <p:nvPr>
            <p:ph idx="1" type="body"/>
          </p:nvPr>
        </p:nvSpPr>
        <p:spPr>
          <a:xfrm>
            <a:off x="363288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Manually adding tools to your Galaxy Instance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local use, things can be simpler.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Your XML file can activate a local dependency (if not in Bioconda).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Then, simply add the tool to configs/tool_conf.xml.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must still pass </a:t>
            </a:r>
            <a:r>
              <a:rPr b="1" lang="en"/>
              <a:t>planemo lint</a:t>
            </a:r>
            <a:r>
              <a:rPr lang="en"/>
              <a:t> to appear in your instance.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40" name="Google Shape;240;p33" title="galaxyproject.jpe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45075" y="0"/>
            <a:ext cx="1998920" cy="707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33" title="Screenshot 2025-06-17 at 4.49.53 PM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262775"/>
            <a:ext cx="2482700" cy="88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33" title="Screenshot 2025-06-17 at 9.42.08 PM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82500" y="3186751"/>
            <a:ext cx="7614926" cy="10760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Hands on #1</a:t>
            </a:r>
            <a:endParaRPr/>
          </a:p>
        </p:txBody>
      </p:sp>
      <p:pic>
        <p:nvPicPr>
          <p:cNvPr id="248" name="Google Shape;248;p34" title="galaxyproject.jpe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45075" y="0"/>
            <a:ext cx="1998920" cy="707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34" title="Screenshot 2025-06-17 at 4.49.53 PM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262775"/>
            <a:ext cx="2482700" cy="880725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34"/>
          <p:cNvSpPr txBox="1"/>
          <p:nvPr>
            <p:ph type="title"/>
          </p:nvPr>
        </p:nvSpPr>
        <p:spPr>
          <a:xfrm>
            <a:off x="311700" y="15155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6919">
                <a:solidFill>
                  <a:schemeClr val="dk2"/>
                </a:solidFill>
              </a:rPr>
              <a:t>Now, let’s make some tools!</a:t>
            </a:r>
            <a:endParaRPr sz="6919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Hands on #1</a:t>
            </a:r>
            <a:endParaRPr/>
          </a:p>
        </p:txBody>
      </p:sp>
      <p:pic>
        <p:nvPicPr>
          <p:cNvPr id="256" name="Google Shape;256;p35" title="galaxyproject.jpe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45075" y="0"/>
            <a:ext cx="1998920" cy="707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35" title="Screenshot 2025-06-17 at 4.49.53 PM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262775"/>
            <a:ext cx="2482700" cy="880725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35"/>
          <p:cNvSpPr txBox="1"/>
          <p:nvPr>
            <p:ph type="title"/>
          </p:nvPr>
        </p:nvSpPr>
        <p:spPr>
          <a:xfrm>
            <a:off x="311700" y="19990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6919">
                <a:solidFill>
                  <a:schemeClr val="dk2"/>
                </a:solidFill>
              </a:rPr>
              <a:t>Hello World Example</a:t>
            </a:r>
            <a:endParaRPr sz="6919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6"/>
          <p:cNvSpPr txBox="1"/>
          <p:nvPr>
            <p:ph type="title"/>
          </p:nvPr>
        </p:nvSpPr>
        <p:spPr>
          <a:xfrm>
            <a:off x="311700" y="445025"/>
            <a:ext cx="2482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Hands on #1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Write this file in a directory of your choice.</a:t>
            </a:r>
            <a:endParaRPr sz="2200"/>
          </a:p>
        </p:txBody>
      </p:sp>
      <p:pic>
        <p:nvPicPr>
          <p:cNvPr id="264" name="Google Shape;264;p36" title="galaxyproject.jpe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45075" y="0"/>
            <a:ext cx="1998920" cy="707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36" title="Screenshot 2025-06-17 at 4.49.53 PM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262775"/>
            <a:ext cx="2482700" cy="88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36" title="Screenshot 2025-06-23 at 12.31.38 PM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85475" y="900225"/>
            <a:ext cx="6152312" cy="38209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7"/>
          <p:cNvSpPr txBox="1"/>
          <p:nvPr>
            <p:ph type="title"/>
          </p:nvPr>
        </p:nvSpPr>
        <p:spPr>
          <a:xfrm>
            <a:off x="311700" y="445025"/>
            <a:ext cx="567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Hands on #1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Add full path to xml file and tool id, in your /galaxy/config/tool_conf.xml file</a:t>
            </a:r>
            <a:endParaRPr sz="2200"/>
          </a:p>
        </p:txBody>
      </p:sp>
      <p:pic>
        <p:nvPicPr>
          <p:cNvPr id="272" name="Google Shape;272;p37" title="galaxyproject.jpe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45075" y="0"/>
            <a:ext cx="1998920" cy="707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p37" title="Screenshot 2025-06-17 at 4.49.53 PM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262775"/>
            <a:ext cx="2482700" cy="88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37" title="Screenshot 2025-06-23 at 12.33.47 PM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1954750"/>
            <a:ext cx="8839204" cy="1873152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37"/>
          <p:cNvSpPr/>
          <p:nvPr/>
        </p:nvSpPr>
        <p:spPr>
          <a:xfrm>
            <a:off x="530500" y="2249325"/>
            <a:ext cx="6455400" cy="180000"/>
          </a:xfrm>
          <a:prstGeom prst="rect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8"/>
          <p:cNvSpPr txBox="1"/>
          <p:nvPr>
            <p:ph type="title"/>
          </p:nvPr>
        </p:nvSpPr>
        <p:spPr>
          <a:xfrm>
            <a:off x="311700" y="445025"/>
            <a:ext cx="2261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Hands on #1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Refresh your Galaxy instance (or restart if needed), and your tool should be there! Write your string of choice and hit Run Tool!</a:t>
            </a:r>
            <a:endParaRPr sz="2200"/>
          </a:p>
        </p:txBody>
      </p:sp>
      <p:pic>
        <p:nvPicPr>
          <p:cNvPr id="281" name="Google Shape;281;p38" title="galaxyproject.jpe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45075" y="0"/>
            <a:ext cx="1998920" cy="707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p38" title="Screenshot 2025-06-17 at 4.49.53 PM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262775"/>
            <a:ext cx="2482700" cy="88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38" title="Screenshot 2025-06-23 at 12.56.45 PM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72800" y="1214751"/>
            <a:ext cx="6455398" cy="3048018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38"/>
          <p:cNvSpPr/>
          <p:nvPr/>
        </p:nvSpPr>
        <p:spPr>
          <a:xfrm>
            <a:off x="4181850" y="2659225"/>
            <a:ext cx="590700" cy="300300"/>
          </a:xfrm>
          <a:prstGeom prst="rect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38"/>
          <p:cNvSpPr/>
          <p:nvPr/>
        </p:nvSpPr>
        <p:spPr>
          <a:xfrm>
            <a:off x="6906000" y="1734575"/>
            <a:ext cx="511500" cy="228600"/>
          </a:xfrm>
          <a:prstGeom prst="rect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Hands on #2</a:t>
            </a:r>
            <a:endParaRPr/>
          </a:p>
        </p:txBody>
      </p:sp>
      <p:pic>
        <p:nvPicPr>
          <p:cNvPr id="291" name="Google Shape;291;p39" title="galaxyproject.jpe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45075" y="0"/>
            <a:ext cx="1998920" cy="707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39" title="Screenshot 2025-06-17 at 4.49.53 PM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262775"/>
            <a:ext cx="2482700" cy="880725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39"/>
          <p:cNvSpPr txBox="1"/>
          <p:nvPr>
            <p:ph type="title"/>
          </p:nvPr>
        </p:nvSpPr>
        <p:spPr>
          <a:xfrm>
            <a:off x="311700" y="22653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6919">
                <a:solidFill>
                  <a:schemeClr val="dk2"/>
                </a:solidFill>
              </a:rPr>
              <a:t>Jay</a:t>
            </a:r>
            <a:endParaRPr sz="6919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0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Galaxy ToolShed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u="sng">
                <a:solidFill>
                  <a:schemeClr val="accent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http://toolshed.g2.bx.psu.edu/</a:t>
            </a:r>
            <a:endParaRPr sz="1500">
              <a:solidFill>
                <a:schemeClr val="accent1"/>
              </a:solidFill>
            </a:endParaRPr>
          </a:p>
        </p:txBody>
      </p:sp>
      <p:pic>
        <p:nvPicPr>
          <p:cNvPr id="299" name="Google Shape;299;p40" title="galaxyproject.jpe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45075" y="0"/>
            <a:ext cx="1998920" cy="707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p40" title="Screenshot 2025-06-17 at 4.49.53 PM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4262775"/>
            <a:ext cx="2482700" cy="880725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40"/>
          <p:cNvSpPr txBox="1"/>
          <p:nvPr/>
        </p:nvSpPr>
        <p:spPr>
          <a:xfrm>
            <a:off x="311700" y="1404375"/>
            <a:ext cx="8215500" cy="29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15151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515151"/>
                </a:solidFill>
              </a:rPr>
              <a:t>Tool Shed is a free tool store, with thousands of tools already available (</a:t>
            </a:r>
            <a:r>
              <a:rPr b="1" lang="en" sz="1800">
                <a:solidFill>
                  <a:srgbClr val="515151"/>
                </a:solidFill>
              </a:rPr>
              <a:t>9,310 and counting!</a:t>
            </a:r>
            <a:r>
              <a:rPr lang="en" sz="1800">
                <a:solidFill>
                  <a:srgbClr val="515151"/>
                </a:solidFill>
              </a:rPr>
              <a:t>)</a:t>
            </a:r>
            <a:endParaRPr sz="1800">
              <a:solidFill>
                <a:srgbClr val="51515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515151"/>
              </a:buClr>
              <a:buSzPts val="1800"/>
              <a:buFont typeface="Georgia"/>
              <a:buChar char="●"/>
            </a:pPr>
            <a:r>
              <a:rPr lang="en" sz="1800">
                <a:solidFill>
                  <a:srgbClr val="515151"/>
                </a:solidFill>
              </a:rPr>
              <a:t>For Galaxy administrators (</a:t>
            </a:r>
            <a:r>
              <a:rPr lang="en" sz="1800" u="sng">
                <a:solidFill>
                  <a:srgbClr val="515151"/>
                </a:solidFill>
              </a:rPr>
              <a:t>only </a:t>
            </a:r>
            <a:r>
              <a:rPr b="1" lang="en" sz="1800" u="sng">
                <a:solidFill>
                  <a:srgbClr val="303030"/>
                </a:solidFill>
              </a:rPr>
              <a:t>admin</a:t>
            </a:r>
            <a:r>
              <a:rPr lang="en" sz="1800" u="sng">
                <a:solidFill>
                  <a:srgbClr val="515151"/>
                </a:solidFill>
              </a:rPr>
              <a:t> can install tools</a:t>
            </a:r>
            <a:r>
              <a:rPr lang="en" sz="1800">
                <a:solidFill>
                  <a:srgbClr val="515151"/>
                </a:solidFill>
              </a:rPr>
              <a:t>), facilitates:</a:t>
            </a:r>
            <a:endParaRPr sz="1800">
              <a:solidFill>
                <a:srgbClr val="51515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15151"/>
              </a:buClr>
              <a:buSzPts val="1800"/>
              <a:buFont typeface="Georgia"/>
              <a:buChar char="○"/>
            </a:pPr>
            <a:r>
              <a:rPr b="1" lang="en" sz="1800">
                <a:solidFill>
                  <a:srgbClr val="303030"/>
                </a:solidFill>
              </a:rPr>
              <a:t>installing/updating</a:t>
            </a:r>
            <a:r>
              <a:rPr lang="en" sz="1800">
                <a:solidFill>
                  <a:srgbClr val="515151"/>
                </a:solidFill>
              </a:rPr>
              <a:t> tools</a:t>
            </a:r>
            <a:endParaRPr sz="1800">
              <a:solidFill>
                <a:srgbClr val="51515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515151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515151"/>
                </a:solidFill>
              </a:rPr>
              <a:t>For tool developers, facilitates:</a:t>
            </a:r>
            <a:endParaRPr sz="1800">
              <a:solidFill>
                <a:srgbClr val="51515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15151"/>
              </a:buClr>
              <a:buSzPts val="1800"/>
              <a:buFont typeface="Georgia"/>
              <a:buChar char="○"/>
            </a:pPr>
            <a:r>
              <a:rPr b="1" lang="en" sz="1800">
                <a:solidFill>
                  <a:srgbClr val="303030"/>
                </a:solidFill>
              </a:rPr>
              <a:t>sharing</a:t>
            </a:r>
            <a:r>
              <a:rPr lang="en" sz="1800">
                <a:solidFill>
                  <a:srgbClr val="515151"/>
                </a:solidFill>
              </a:rPr>
              <a:t> of Galaxy utilities</a:t>
            </a:r>
            <a:endParaRPr sz="1800">
              <a:solidFill>
                <a:srgbClr val="51515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15151"/>
              </a:buClr>
              <a:buSzPts val="1800"/>
              <a:buFont typeface="Georgia"/>
              <a:buChar char="○"/>
            </a:pPr>
            <a:r>
              <a:rPr b="1" lang="en" sz="1800">
                <a:solidFill>
                  <a:srgbClr val="303030"/>
                </a:solidFill>
              </a:rPr>
              <a:t>versioning</a:t>
            </a:r>
            <a:r>
              <a:rPr lang="en" sz="1800">
                <a:solidFill>
                  <a:srgbClr val="515151"/>
                </a:solidFill>
              </a:rPr>
              <a:t>: multiple installable revisions of any repository can be present in Galaxy</a:t>
            </a:r>
            <a:endParaRPr sz="1800">
              <a:solidFill>
                <a:srgbClr val="515151"/>
              </a:solidFill>
            </a:endParaRPr>
          </a:p>
        </p:txBody>
      </p:sp>
      <p:sp>
        <p:nvSpPr>
          <p:cNvPr id="302" name="Google Shape;302;p40"/>
          <p:cNvSpPr txBox="1"/>
          <p:nvPr/>
        </p:nvSpPr>
        <p:spPr>
          <a:xfrm>
            <a:off x="3277800" y="4789500"/>
            <a:ext cx="58662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100" u="sng">
                <a:solidFill>
                  <a:schemeClr val="accent1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https://training.galaxyproject.org/training-material/topics/dev/tutorials/toolshed/slides.html</a:t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" name="Google Shape;307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1950" y="1216025"/>
            <a:ext cx="7240100" cy="3368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Google Shape;308;p41" title="galaxyproject.jpe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45075" y="0"/>
            <a:ext cx="1998920" cy="707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" name="Google Shape;309;p41" title="Screenshot 2025-06-17 at 4.49.53 PM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4262775"/>
            <a:ext cx="2482700" cy="880725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41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Galaxy ToolShed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u="sng">
                <a:solidFill>
                  <a:schemeClr val="accent1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http://toolshed.g2.bx.psu.edu/</a:t>
            </a:r>
            <a:endParaRPr sz="1500">
              <a:solidFill>
                <a:schemeClr val="accent1"/>
              </a:solidFill>
            </a:endParaRPr>
          </a:p>
        </p:txBody>
      </p:sp>
      <p:sp>
        <p:nvSpPr>
          <p:cNvPr id="311" name="Google Shape;311;p41"/>
          <p:cNvSpPr txBox="1"/>
          <p:nvPr/>
        </p:nvSpPr>
        <p:spPr>
          <a:xfrm>
            <a:off x="3277800" y="4789500"/>
            <a:ext cx="58662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100" u="sng">
                <a:solidFill>
                  <a:schemeClr val="accent1"/>
                </a:solid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https://training.galaxyproject.org/training-material/topics/dev/tutorials/toolshed/slides.html</a:t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Brief Introduction to Galaxy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0714"/>
              <a:buFont typeface="Arial"/>
              <a:buNone/>
            </a:pPr>
            <a:r>
              <a:rPr lang="en" sz="1555">
                <a:solidFill>
                  <a:schemeClr val="accent1"/>
                </a:solidFill>
              </a:rPr>
              <a:t>The Galaxy platform for accessible, reproducible and collaborative biomedical analyses: 2024 update</a:t>
            </a:r>
            <a:endParaRPr sz="1555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55" u="sng">
                <a:solidFill>
                  <a:schemeClr val="accent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https://doi.org/10.1093/nar/gkae410</a:t>
            </a:r>
            <a:endParaRPr sz="1555" u="sng">
              <a:solidFill>
                <a:schemeClr val="accent1"/>
              </a:solidFill>
            </a:endParaRPr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457275"/>
            <a:ext cx="8520600" cy="172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n" sz="1300"/>
              <a:t>Worldwide community project, supporting a multitude of discipline. Open source, open access!</a:t>
            </a:r>
            <a:endParaRPr sz="1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n" sz="1300"/>
              <a:t>Workflow management system, with the aim of making computational tools accessible to researchers without a programming background. </a:t>
            </a:r>
            <a:r>
              <a:rPr i="1" lang="en" sz="1300"/>
              <a:t>“</a:t>
            </a:r>
            <a:r>
              <a:rPr i="1" lang="en" sz="1300">
                <a:solidFill>
                  <a:schemeClr val="accent1"/>
                </a:solidFill>
              </a:rPr>
              <a:t>We code so other people don’t have to</a:t>
            </a:r>
            <a:r>
              <a:rPr i="1" lang="en" sz="1300"/>
              <a:t>”</a:t>
            </a:r>
            <a:r>
              <a:rPr lang="en" sz="1300"/>
              <a:t>.</a:t>
            </a:r>
            <a:endParaRPr sz="1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n" sz="1300"/>
              <a:t>We write tools for bioinformatics and computational chemistry software, helping researchers bridge the gap between theory and experiments.</a:t>
            </a:r>
            <a:endParaRPr sz="1300"/>
          </a:p>
        </p:txBody>
      </p:sp>
      <p:pic>
        <p:nvPicPr>
          <p:cNvPr id="74" name="Google Shape;74;p15" title="galaxyproject.jpe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45075" y="0"/>
            <a:ext cx="1998920" cy="7076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aved and restored Terminal window group with commands" id="75" name="Google Shape;75;p15"/>
          <p:cNvPicPr preferRelativeResize="0"/>
          <p:nvPr/>
        </p:nvPicPr>
        <p:blipFill rotWithShape="1">
          <a:blip r:embed="rId5">
            <a:alphaModFix/>
          </a:blip>
          <a:srcRect b="0" l="1083" r="2195" t="0"/>
          <a:stretch/>
        </p:blipFill>
        <p:spPr>
          <a:xfrm>
            <a:off x="0" y="3136230"/>
            <a:ext cx="4205675" cy="244779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69600" y="3136225"/>
            <a:ext cx="4774400" cy="2447799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5"/>
          <p:cNvSpPr txBox="1"/>
          <p:nvPr/>
        </p:nvSpPr>
        <p:spPr>
          <a:xfrm>
            <a:off x="908525" y="3824475"/>
            <a:ext cx="2388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highlight>
                  <a:srgbClr val="F1C232"/>
                </a:highlight>
              </a:rPr>
              <a:t>Boring and difficult!</a:t>
            </a:r>
            <a:endParaRPr sz="1800">
              <a:highlight>
                <a:srgbClr val="F1C232"/>
              </a:highlight>
            </a:endParaRPr>
          </a:p>
        </p:txBody>
      </p:sp>
      <p:sp>
        <p:nvSpPr>
          <p:cNvPr id="78" name="Google Shape;78;p15"/>
          <p:cNvSpPr txBox="1"/>
          <p:nvPr/>
        </p:nvSpPr>
        <p:spPr>
          <a:xfrm>
            <a:off x="5257400" y="3685875"/>
            <a:ext cx="2998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highlight>
                  <a:srgbClr val="F1C232"/>
                </a:highlight>
              </a:rPr>
              <a:t>Reproducible, accessible, and more user friendly!</a:t>
            </a:r>
            <a:endParaRPr sz="1800">
              <a:highlight>
                <a:srgbClr val="F1C232"/>
              </a:highlight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2"/>
          <p:cNvSpPr txBox="1"/>
          <p:nvPr/>
        </p:nvSpPr>
        <p:spPr>
          <a:xfrm>
            <a:off x="3277800" y="4789500"/>
            <a:ext cx="58662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100" u="sng">
                <a:solidFill>
                  <a:schemeClr val="accent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https://training.galaxyproject.org/training-material/topics/dev/tutorials/toolshed/slides.html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317" name="Google Shape;317;p42" title="galaxyproject.jpe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45075" y="0"/>
            <a:ext cx="1998920" cy="707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Google Shape;318;p42" title="Screenshot 2025-06-17 at 4.49.53 PM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4262775"/>
            <a:ext cx="2482700" cy="880725"/>
          </a:xfrm>
          <a:prstGeom prst="rect">
            <a:avLst/>
          </a:prstGeom>
          <a:noFill/>
          <a:ln>
            <a:noFill/>
          </a:ln>
        </p:spPr>
      </p:pic>
      <p:sp>
        <p:nvSpPr>
          <p:cNvPr id="319" name="Google Shape;319;p42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Galaxy ToolShed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u="sng">
                <a:solidFill>
                  <a:schemeClr val="accent1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http://toolshed.g2.bx.psu.edu/</a:t>
            </a:r>
            <a:endParaRPr sz="1500">
              <a:solidFill>
                <a:schemeClr val="accent1"/>
              </a:solidFill>
            </a:endParaRPr>
          </a:p>
        </p:txBody>
      </p:sp>
      <p:pic>
        <p:nvPicPr>
          <p:cNvPr id="320" name="Google Shape;320;p4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951950" y="1216025"/>
            <a:ext cx="7240100" cy="3368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Google Shape;321;p4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029301" y="1043461"/>
            <a:ext cx="5866201" cy="41000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3"/>
          <p:cNvSpPr txBox="1"/>
          <p:nvPr/>
        </p:nvSpPr>
        <p:spPr>
          <a:xfrm>
            <a:off x="3277800" y="4789500"/>
            <a:ext cx="58662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100" u="sng">
                <a:solidFill>
                  <a:schemeClr val="accent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https://training.galaxyproject.org/training-material/topics/dev/tutorials/toolshed/slides.html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327" name="Google Shape;327;p43" title="galaxyproject.jpe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45075" y="0"/>
            <a:ext cx="1998920" cy="707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" name="Google Shape;328;p43" title="Screenshot 2025-06-17 at 4.49.53 PM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4262775"/>
            <a:ext cx="2482700" cy="880725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Google Shape;329;p43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Galaxy ToolShed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u="sng">
                <a:solidFill>
                  <a:schemeClr val="accent1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http://toolshed.g2.bx.psu.edu/</a:t>
            </a:r>
            <a:endParaRPr sz="1500">
              <a:solidFill>
                <a:schemeClr val="accent1"/>
              </a:solidFill>
            </a:endParaRPr>
          </a:p>
        </p:txBody>
      </p:sp>
      <p:pic>
        <p:nvPicPr>
          <p:cNvPr id="330" name="Google Shape;330;p4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951950" y="1216025"/>
            <a:ext cx="7240100" cy="3368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1" name="Google Shape;331;p4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92419" y="0"/>
            <a:ext cx="7359161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" name="Google Shape;332;p4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4200" y="1540900"/>
            <a:ext cx="9089550" cy="20617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44"/>
          <p:cNvSpPr txBox="1"/>
          <p:nvPr/>
        </p:nvSpPr>
        <p:spPr>
          <a:xfrm>
            <a:off x="3277800" y="4789500"/>
            <a:ext cx="58662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100" u="sng">
                <a:solidFill>
                  <a:schemeClr val="accent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https://training.galaxyproject.org/training-material/topics/dev/tutorials/toolshed/slides.html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338" name="Google Shape;338;p44" title="galaxyproject.jpe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45075" y="0"/>
            <a:ext cx="1998920" cy="707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" name="Google Shape;339;p44" title="Screenshot 2025-06-17 at 4.49.53 PM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4262775"/>
            <a:ext cx="2482700" cy="880725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Google Shape;340;p44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Galaxy ToolShed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u="sng">
                <a:solidFill>
                  <a:schemeClr val="accent1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http://toolshed.g2.bx.psu.edu/</a:t>
            </a:r>
            <a:endParaRPr sz="1500">
              <a:solidFill>
                <a:schemeClr val="accent1"/>
              </a:solidFill>
            </a:endParaRPr>
          </a:p>
        </p:txBody>
      </p:sp>
      <p:pic>
        <p:nvPicPr>
          <p:cNvPr id="341" name="Google Shape;341;p4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951950" y="1216025"/>
            <a:ext cx="7240100" cy="3368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" name="Google Shape;342;p4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92419" y="0"/>
            <a:ext cx="7359161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" name="Google Shape;343;p4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4200" y="1540900"/>
            <a:ext cx="9089550" cy="20617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44" name="Google Shape;344;p4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9075" y="309975"/>
            <a:ext cx="9104676" cy="452355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45"/>
          <p:cNvSpPr txBox="1"/>
          <p:nvPr/>
        </p:nvSpPr>
        <p:spPr>
          <a:xfrm>
            <a:off x="3277800" y="4789500"/>
            <a:ext cx="58662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100" u="sng">
                <a:solidFill>
                  <a:schemeClr val="accent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https://training.galaxyproject.org/training-material/topics/dev/tutorials/toolshed/slides.html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350" name="Google Shape;350;p45" title="galaxyproject.jpe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45075" y="0"/>
            <a:ext cx="1998920" cy="707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1" name="Google Shape;351;p45" title="Screenshot 2025-06-17 at 4.49.53 PM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4262775"/>
            <a:ext cx="2482700" cy="880725"/>
          </a:xfrm>
          <a:prstGeom prst="rect">
            <a:avLst/>
          </a:prstGeom>
          <a:noFill/>
          <a:ln>
            <a:noFill/>
          </a:ln>
        </p:spPr>
      </p:pic>
      <p:sp>
        <p:nvSpPr>
          <p:cNvPr id="352" name="Google Shape;352;p45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Galaxy ToolShed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u="sng">
                <a:solidFill>
                  <a:schemeClr val="accent1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http://toolshed.g2.bx.psu.edu/</a:t>
            </a:r>
            <a:endParaRPr sz="1500">
              <a:solidFill>
                <a:schemeClr val="accent1"/>
              </a:solidFill>
            </a:endParaRPr>
          </a:p>
        </p:txBody>
      </p:sp>
      <p:pic>
        <p:nvPicPr>
          <p:cNvPr id="353" name="Google Shape;353;p4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951950" y="1216025"/>
            <a:ext cx="7240100" cy="3368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" name="Google Shape;354;p4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92419" y="0"/>
            <a:ext cx="7359161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" name="Google Shape;355;p4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4200" y="1540900"/>
            <a:ext cx="9089550" cy="20617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56" name="Google Shape;356;p45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9075" y="309975"/>
            <a:ext cx="9104676" cy="452355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57" name="Google Shape;357;p45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24200" y="1191450"/>
            <a:ext cx="9089549" cy="27606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46"/>
          <p:cNvSpPr txBox="1"/>
          <p:nvPr/>
        </p:nvSpPr>
        <p:spPr>
          <a:xfrm>
            <a:off x="3277800" y="4789500"/>
            <a:ext cx="58662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100" u="sng">
                <a:solidFill>
                  <a:schemeClr val="accent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https://planemo.readthedocs.io/en/master/publishing.html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363" name="Google Shape;363;p46" title="galaxyproject.jpe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45075" y="0"/>
            <a:ext cx="1998920" cy="707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4" name="Google Shape;364;p46" title="Screenshot 2025-06-17 at 4.49.53 PM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4262775"/>
            <a:ext cx="2482700" cy="880725"/>
          </a:xfrm>
          <a:prstGeom prst="rect">
            <a:avLst/>
          </a:prstGeom>
          <a:noFill/>
          <a:ln>
            <a:noFill/>
          </a:ln>
        </p:spPr>
      </p:pic>
      <p:sp>
        <p:nvSpPr>
          <p:cNvPr id="365" name="Google Shape;365;p46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Galaxy ToolShed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u="sng">
                <a:solidFill>
                  <a:schemeClr val="accent1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http://toolshed.g2.bx.psu.edu/</a:t>
            </a:r>
            <a:endParaRPr sz="1500">
              <a:solidFill>
                <a:schemeClr val="accent1"/>
              </a:solidFill>
            </a:endParaRPr>
          </a:p>
        </p:txBody>
      </p:sp>
      <p:sp>
        <p:nvSpPr>
          <p:cNvPr id="366" name="Google Shape;366;p46"/>
          <p:cNvSpPr txBox="1"/>
          <p:nvPr/>
        </p:nvSpPr>
        <p:spPr>
          <a:xfrm>
            <a:off x="311700" y="1072850"/>
            <a:ext cx="7229700" cy="31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" sz="1600">
                <a:solidFill>
                  <a:schemeClr val="dk2"/>
                </a:solidFill>
              </a:rPr>
              <a:t>Initialize a .shed.yml file</a:t>
            </a:r>
            <a:endParaRPr sz="1600">
              <a:solidFill>
                <a:schemeClr val="dk2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$ planemo shed_init --name=&lt;name&gt;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                           		     --owner=&lt;shed_username&gt;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                           		     --description=&lt;short description&gt;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                           		     [--remote_repository_url=&lt;URL to .shed.yml on github&gt;]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                           		     [--homepage_url=&lt;Homepage for tool.&gt;]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                           		     [--long_description=&lt;long description&gt;]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                           		     [--category=&lt;category name&gt;]*</a:t>
            </a:r>
            <a:endParaRPr>
              <a:solidFill>
                <a:schemeClr val="dk2"/>
              </a:solidFill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" sz="1600">
                <a:solidFill>
                  <a:schemeClr val="dk2"/>
                </a:solidFill>
              </a:rPr>
              <a:t>Lint your .shed.yml file</a:t>
            </a:r>
            <a:endParaRPr sz="1600">
              <a:solidFill>
                <a:schemeClr val="dk2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$ planemo shed_lint --tools</a:t>
            </a:r>
            <a:endParaRPr>
              <a:solidFill>
                <a:schemeClr val="dk2"/>
              </a:solidFill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" sz="1600">
                <a:solidFill>
                  <a:schemeClr val="dk2"/>
                </a:solidFill>
              </a:rPr>
              <a:t>Create the tool repository on the ToolShed</a:t>
            </a:r>
            <a:endParaRPr sz="1600">
              <a:solidFill>
                <a:schemeClr val="dk2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$ planemo shed_create --shed_target testtoolshed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Alternative ways to use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R/Bioconductor in Galaxy</a:t>
            </a:r>
            <a:endParaRPr/>
          </a:p>
        </p:txBody>
      </p:sp>
      <p:pic>
        <p:nvPicPr>
          <p:cNvPr id="372" name="Google Shape;372;p47" title="galaxyproject.jpe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45075" y="0"/>
            <a:ext cx="1998920" cy="707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" name="Google Shape;373;p47" title="Screenshot 2025-06-17 at 4.49.53 PM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262775"/>
            <a:ext cx="2482700" cy="880725"/>
          </a:xfrm>
          <a:prstGeom prst="rect">
            <a:avLst/>
          </a:prstGeom>
          <a:noFill/>
          <a:ln>
            <a:noFill/>
          </a:ln>
        </p:spPr>
      </p:pic>
      <p:sp>
        <p:nvSpPr>
          <p:cNvPr id="374" name="Google Shape;374;p47"/>
          <p:cNvSpPr txBox="1"/>
          <p:nvPr>
            <p:ph type="title"/>
          </p:nvPr>
        </p:nvSpPr>
        <p:spPr>
          <a:xfrm>
            <a:off x="311700" y="22653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6919">
                <a:solidFill>
                  <a:schemeClr val="dk2"/>
                </a:solidFill>
              </a:rPr>
              <a:t>Jay</a:t>
            </a:r>
            <a:endParaRPr sz="6919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48"/>
          <p:cNvSpPr txBox="1"/>
          <p:nvPr>
            <p:ph type="title"/>
          </p:nvPr>
        </p:nvSpPr>
        <p:spPr>
          <a:xfrm>
            <a:off x="311700" y="14271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220"/>
              <a:t>Thanks for joining this Training Session!</a:t>
            </a:r>
            <a:endParaRPr sz="3220"/>
          </a:p>
        </p:txBody>
      </p:sp>
      <p:pic>
        <p:nvPicPr>
          <p:cNvPr id="380" name="Google Shape;380;p48" title="galaxyproject.jpe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45075" y="0"/>
            <a:ext cx="1998920" cy="707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1" name="Google Shape;381;p48" title="Screenshot 2025-06-17 at 4.49.53 PM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262775"/>
            <a:ext cx="2482700" cy="88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Brief Introduction to Galaxy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022"/>
              <a:t>Core values</a:t>
            </a:r>
            <a:endParaRPr i="1" sz="2022"/>
          </a:p>
        </p:txBody>
      </p:sp>
      <p:pic>
        <p:nvPicPr>
          <p:cNvPr id="84" name="Google Shape;84;p16" title="galaxyproject.jpe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45075" y="0"/>
            <a:ext cx="1998920" cy="707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6" title="Screenshot 2025-06-17 at 4.49.53 PM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262775"/>
            <a:ext cx="2482700" cy="880725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311700" y="1457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b="1" lang="en">
                <a:solidFill>
                  <a:schemeClr val="accent1"/>
                </a:solidFill>
              </a:rPr>
              <a:t>Accessibility</a:t>
            </a:r>
            <a:r>
              <a:rPr lang="en"/>
              <a:t>: users without programming experience can easily upload/retrieve data, run complex tools and workflows, and visualize data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b="1" lang="en">
                <a:solidFill>
                  <a:schemeClr val="accent1"/>
                </a:solidFill>
              </a:rPr>
              <a:t>Reproducibility</a:t>
            </a:r>
            <a:r>
              <a:rPr lang="en"/>
              <a:t>: Galaxy captures information so that any user can understand and repeat a complete computational analysis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b="1" lang="en">
                <a:solidFill>
                  <a:schemeClr val="accent1"/>
                </a:solidFill>
              </a:rPr>
              <a:t>Transparency</a:t>
            </a:r>
            <a:r>
              <a:rPr lang="en"/>
              <a:t>: users can share or publish their analyses (histories, workflows, visualizations)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Brief Introduction to Galaxy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022">
                <a:solidFill>
                  <a:schemeClr val="lt1"/>
                </a:solidFill>
              </a:rPr>
              <a:t>A few numbers</a:t>
            </a:r>
            <a:endParaRPr i="1" sz="2022">
              <a:solidFill>
                <a:schemeClr val="lt1"/>
              </a:solidFill>
            </a:endParaRPr>
          </a:p>
        </p:txBody>
      </p:sp>
      <p:pic>
        <p:nvPicPr>
          <p:cNvPr id="92" name="Google Shape;92;p17" title="Screenshot 2025-06-17 at 4.49.53 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262775"/>
            <a:ext cx="2482700" cy="88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90612" y="12095"/>
            <a:ext cx="1923151" cy="680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200" y="1300086"/>
            <a:ext cx="4533650" cy="2932338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33650" y="1236732"/>
            <a:ext cx="4610350" cy="29956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Brief Introduction to Galaxy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022">
                <a:solidFill>
                  <a:schemeClr val="lt1"/>
                </a:solidFill>
              </a:rPr>
              <a:t>A few numbers</a:t>
            </a:r>
            <a:endParaRPr i="1" sz="2022">
              <a:solidFill>
                <a:schemeClr val="lt1"/>
              </a:solidFill>
            </a:endParaRPr>
          </a:p>
        </p:txBody>
      </p:sp>
      <p:pic>
        <p:nvPicPr>
          <p:cNvPr id="101" name="Google Shape;101;p18" title="Screenshot 2025-06-17 at 4.49.53 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262775"/>
            <a:ext cx="2482700" cy="88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90612" y="12095"/>
            <a:ext cx="1923151" cy="680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8"/>
          <p:cNvPicPr preferRelativeResize="0"/>
          <p:nvPr/>
        </p:nvPicPr>
        <p:blipFill rotWithShape="1">
          <a:blip r:embed="rId5">
            <a:alphaModFix/>
          </a:blip>
          <a:srcRect b="0" l="2281" r="2271" t="0"/>
          <a:stretch/>
        </p:blipFill>
        <p:spPr>
          <a:xfrm>
            <a:off x="381000" y="1300086"/>
            <a:ext cx="4533649" cy="29323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937050" y="1093926"/>
            <a:ext cx="3842992" cy="3347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Install Galaxy!</a:t>
            </a:r>
            <a:endParaRPr/>
          </a:p>
        </p:txBody>
      </p:sp>
      <p:sp>
        <p:nvSpPr>
          <p:cNvPr id="110" name="Google Shape;110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Open your terminal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Clone the latest version of Galaxy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$ </a:t>
            </a:r>
            <a:r>
              <a:rPr lang="en"/>
              <a:t>g</a:t>
            </a:r>
            <a:r>
              <a:rPr lang="en"/>
              <a:t>it clone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https://github.com/galaxyproject/galaxy.git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Go into the main Galaxy root directory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$ cd galaxy/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Ensure your python version &gt;= 3.9, either system wide or with an activated environment.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$ python --version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Fire it up!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$ sh run.sh</a:t>
            </a:r>
            <a:endParaRPr/>
          </a:p>
        </p:txBody>
      </p:sp>
      <p:pic>
        <p:nvPicPr>
          <p:cNvPr id="111" name="Google Shape;111;p19" title="galaxyproject.jpe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45075" y="0"/>
            <a:ext cx="1998920" cy="707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9" title="Screenshot 2025-06-17 at 4.49.53 PM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4262775"/>
            <a:ext cx="2482700" cy="88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Wrapping and Integrating Tools</a:t>
            </a:r>
            <a:endParaRPr/>
          </a:p>
        </p:txBody>
      </p:sp>
      <p:sp>
        <p:nvSpPr>
          <p:cNvPr id="118" name="Google Shape;118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Conda/Bioconda recipes</a:t>
            </a:r>
            <a:r>
              <a:rPr lang="en"/>
              <a:t> → How </a:t>
            </a:r>
            <a:r>
              <a:rPr lang="en"/>
              <a:t>dependencies</a:t>
            </a:r>
            <a:r>
              <a:rPr lang="en"/>
              <a:t> are made available in Galaxy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your tool’s dependency is already in Bioconda, you’re already ahead!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Otherwise, there are a few steps needed:</a:t>
            </a:r>
            <a:endParaRPr/>
          </a:p>
        </p:txBody>
      </p:sp>
      <p:pic>
        <p:nvPicPr>
          <p:cNvPr id="119" name="Google Shape;119;p20" title="galaxyproject.jpe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45075" y="0"/>
            <a:ext cx="1998920" cy="707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0" title="Screenshot 2025-06-17 at 4.49.53 PM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262775"/>
            <a:ext cx="2482700" cy="880725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0"/>
          <p:cNvSpPr/>
          <p:nvPr/>
        </p:nvSpPr>
        <p:spPr>
          <a:xfrm>
            <a:off x="810275" y="2506825"/>
            <a:ext cx="2313300" cy="707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1155CC"/>
                </a:solidFill>
              </a:rPr>
              <a:t>1)  </a:t>
            </a:r>
            <a:r>
              <a:rPr b="1" lang="en">
                <a:solidFill>
                  <a:srgbClr val="1155CC"/>
                </a:solidFill>
              </a:rPr>
              <a:t>Develop source code</a:t>
            </a:r>
            <a:endParaRPr b="1">
              <a:solidFill>
                <a:srgbClr val="1155CC"/>
              </a:solidFill>
            </a:endParaRPr>
          </a:p>
        </p:txBody>
      </p:sp>
      <p:sp>
        <p:nvSpPr>
          <p:cNvPr id="122" name="Google Shape;122;p20"/>
          <p:cNvSpPr/>
          <p:nvPr/>
        </p:nvSpPr>
        <p:spPr>
          <a:xfrm>
            <a:off x="3505075" y="3088475"/>
            <a:ext cx="2313300" cy="707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8761D"/>
                </a:solidFill>
              </a:rPr>
              <a:t>2)  Make a PyPI package</a:t>
            </a:r>
            <a:endParaRPr b="1">
              <a:solidFill>
                <a:srgbClr val="38761D"/>
              </a:solidFill>
            </a:endParaRPr>
          </a:p>
        </p:txBody>
      </p:sp>
      <p:sp>
        <p:nvSpPr>
          <p:cNvPr id="123" name="Google Shape;123;p20"/>
          <p:cNvSpPr/>
          <p:nvPr/>
        </p:nvSpPr>
        <p:spPr>
          <a:xfrm>
            <a:off x="6129425" y="3605150"/>
            <a:ext cx="2313300" cy="707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9900"/>
                </a:solidFill>
              </a:rPr>
              <a:t>3)  Add it to Bioconda</a:t>
            </a:r>
            <a:endParaRPr b="1">
              <a:solidFill>
                <a:srgbClr val="FF99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Wrapping and Integrating Tools</a:t>
            </a:r>
            <a:endParaRPr/>
          </a:p>
        </p:txBody>
      </p:sp>
      <p:sp>
        <p:nvSpPr>
          <p:cNvPr id="129" name="Google Shape;129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XML files</a:t>
            </a:r>
            <a:r>
              <a:rPr lang="en"/>
              <a:t> → How your code gets a user interface (UI)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Written in Cheetah (python-based markup language)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Every tool has the same basic structure, with code blocks for: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Version control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Dependency requirements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Command line prompts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Input data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Output data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Test data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Citations</a:t>
            </a:r>
            <a:endParaRPr/>
          </a:p>
        </p:txBody>
      </p:sp>
      <p:pic>
        <p:nvPicPr>
          <p:cNvPr id="130" name="Google Shape;130;p21" title="galaxyproject.jpe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45075" y="0"/>
            <a:ext cx="1998920" cy="707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1" title="Screenshot 2025-06-17 at 4.49.53 PM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262775"/>
            <a:ext cx="2482700" cy="88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