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4.xml" ContentType="application/vnd.openxmlformats-officedocument.drawingml.chart+xml"/>
  <Override PartName="/ppt/theme/themeOverride4.xml" ContentType="application/vnd.openxmlformats-officedocument.themeOverride+xml"/>
  <Override PartName="/ppt/drawings/drawing1.xml" ContentType="application/vnd.openxmlformats-officedocument.drawingml.chartshapes+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7.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31"/>
  </p:notesMasterIdLst>
  <p:sldIdLst>
    <p:sldId id="256" r:id="rId2"/>
    <p:sldId id="273" r:id="rId3"/>
    <p:sldId id="274" r:id="rId4"/>
    <p:sldId id="277" r:id="rId5"/>
    <p:sldId id="289" r:id="rId6"/>
    <p:sldId id="290" r:id="rId7"/>
    <p:sldId id="275" r:id="rId8"/>
    <p:sldId id="276" r:id="rId9"/>
    <p:sldId id="278" r:id="rId10"/>
    <p:sldId id="281" r:id="rId11"/>
    <p:sldId id="285" r:id="rId12"/>
    <p:sldId id="279" r:id="rId13"/>
    <p:sldId id="286" r:id="rId14"/>
    <p:sldId id="287" r:id="rId15"/>
    <p:sldId id="288" r:id="rId16"/>
    <p:sldId id="263" r:id="rId17"/>
    <p:sldId id="295" r:id="rId18"/>
    <p:sldId id="271" r:id="rId19"/>
    <p:sldId id="293" r:id="rId20"/>
    <p:sldId id="294" r:id="rId21"/>
    <p:sldId id="297" r:id="rId22"/>
    <p:sldId id="270" r:id="rId23"/>
    <p:sldId id="292" r:id="rId24"/>
    <p:sldId id="291" r:id="rId25"/>
    <p:sldId id="296" r:id="rId26"/>
    <p:sldId id="267" r:id="rId27"/>
    <p:sldId id="268" r:id="rId28"/>
    <p:sldId id="283" r:id="rId29"/>
    <p:sldId id="27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6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ma Umeakunne" initials="CU" lastIdx="2" clrIdx="0">
    <p:extLst>
      <p:ext uri="{19B8F6BF-5375-455C-9EA6-DF929625EA0E}">
        <p15:presenceInfo xmlns:p15="http://schemas.microsoft.com/office/powerpoint/2012/main" userId="Chima Umeakunn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0" autoAdjust="0"/>
    <p:restoredTop sz="88126" autoAdjust="0"/>
  </p:normalViewPr>
  <p:slideViewPr>
    <p:cSldViewPr snapToGrid="0" showGuides="1">
      <p:cViewPr varScale="1">
        <p:scale>
          <a:sx n="55" d="100"/>
          <a:sy n="55" d="100"/>
        </p:scale>
        <p:origin x="756" y="66"/>
      </p:cViewPr>
      <p:guideLst>
        <p:guide orient="horz" pos="2112"/>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Chima%20Francis\Desktop\UPS%20Presentation%20Revision.xlsm"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Chima%20Francis\Desktop\UPS%20Presentation%20Revision.xlsm"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Chima%20Francis\Desktop\UPS%20Presentation%20Revision.xlsm" TargetMode="External"/></Relationships>
</file>

<file path=ppt/charts/_rels/chart4.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file:///C:\Users\Chima%20Francis\Desktop\UPS%20Presentation%20Revision.xlsm"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hima%20Francis\Desktop\UPS%20Presentation%20Revision.xlsm"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t>2018 Global</a:t>
            </a:r>
            <a:r>
              <a:rPr lang="en-US" sz="1800" b="1" baseline="0" dirty="0"/>
              <a:t> Courier's Total </a:t>
            </a:r>
            <a:r>
              <a:rPr lang="en-US" sz="1800" b="1" dirty="0"/>
              <a:t>Revenue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columnchartTOPREV!$C$1</c:f>
              <c:strCache>
                <c:ptCount val="1"/>
                <c:pt idx="0">
                  <c:v>Revenue</c:v>
                </c:pt>
              </c:strCache>
            </c:strRef>
          </c:tx>
          <c:spPr>
            <a:solidFill>
              <a:schemeClr val="tx1">
                <a:lumMod val="75000"/>
                <a:lumOff val="25000"/>
              </a:schemeClr>
            </a:solidFill>
            <a:ln>
              <a:noFill/>
            </a:ln>
            <a:effectLst/>
          </c:spPr>
          <c:invertIfNegative val="0"/>
          <c:dPt>
            <c:idx val="7"/>
            <c:invertIfNegative val="0"/>
            <c:bubble3D val="0"/>
            <c:spPr>
              <a:solidFill>
                <a:schemeClr val="accent4"/>
              </a:solidFill>
              <a:ln>
                <a:noFill/>
              </a:ln>
              <a:effectLst/>
            </c:spPr>
            <c:extLst>
              <c:ext xmlns:c16="http://schemas.microsoft.com/office/drawing/2014/chart" uri="{C3380CC4-5D6E-409C-BE32-E72D297353CC}">
                <c16:uniqueId val="{00000001-94ED-47D7-8BA8-B7ADA31B709B}"/>
              </c:ext>
            </c:extLst>
          </c:dPt>
          <c:dLbls>
            <c:numFmt formatCode="#,##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columnchartTOPREV!$B$2:$B$10</c:f>
              <c:strCache>
                <c:ptCount val="8"/>
                <c:pt idx="0">
                  <c:v>Aramex</c:v>
                </c:pt>
                <c:pt idx="1">
                  <c:v>EXPD</c:v>
                </c:pt>
                <c:pt idx="2">
                  <c:v>XPO</c:v>
                </c:pt>
                <c:pt idx="3">
                  <c:v>NPE</c:v>
                </c:pt>
                <c:pt idx="4">
                  <c:v>CEA</c:v>
                </c:pt>
                <c:pt idx="5">
                  <c:v>FedEx</c:v>
                </c:pt>
                <c:pt idx="6">
                  <c:v>DHL</c:v>
                </c:pt>
                <c:pt idx="7">
                  <c:v>UPS</c:v>
                </c:pt>
              </c:strCache>
            </c:strRef>
          </c:cat>
          <c:val>
            <c:numRef>
              <c:f>columnchartTOPREV!$C$2:$C$10</c:f>
              <c:numCache>
                <c:formatCode>_("$"* #,##0.00_);_("$"* \(#,##0.00\);_("$"* "-"??_);_(@_)</c:formatCode>
                <c:ptCount val="9"/>
                <c:pt idx="0">
                  <c:v>1385</c:v>
                </c:pt>
                <c:pt idx="1">
                  <c:v>8138.3649999999998</c:v>
                </c:pt>
                <c:pt idx="2">
                  <c:v>17279</c:v>
                </c:pt>
                <c:pt idx="3">
                  <c:v>18791</c:v>
                </c:pt>
                <c:pt idx="4">
                  <c:v>20881</c:v>
                </c:pt>
                <c:pt idx="5">
                  <c:v>65450</c:v>
                </c:pt>
                <c:pt idx="6">
                  <c:v>70487</c:v>
                </c:pt>
                <c:pt idx="7">
                  <c:v>71861</c:v>
                </c:pt>
              </c:numCache>
            </c:numRef>
          </c:val>
          <c:extLst>
            <c:ext xmlns:c16="http://schemas.microsoft.com/office/drawing/2014/chart" uri="{C3380CC4-5D6E-409C-BE32-E72D297353CC}">
              <c16:uniqueId val="{00000002-94ED-47D7-8BA8-B7ADA31B709B}"/>
            </c:ext>
          </c:extLst>
        </c:ser>
        <c:dLbls>
          <c:showLegendKey val="0"/>
          <c:showVal val="0"/>
          <c:showCatName val="0"/>
          <c:showSerName val="0"/>
          <c:showPercent val="0"/>
          <c:showBubbleSize val="0"/>
        </c:dLbls>
        <c:gapWidth val="182"/>
        <c:axId val="1230345184"/>
        <c:axId val="1029281008"/>
      </c:barChart>
      <c:catAx>
        <c:axId val="12303451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029281008"/>
        <c:crosses val="autoZero"/>
        <c:auto val="1"/>
        <c:lblAlgn val="ctr"/>
        <c:lblOffset val="100"/>
        <c:noMultiLvlLbl val="0"/>
      </c:catAx>
      <c:valAx>
        <c:axId val="10292810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low"/>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30345184"/>
        <c:crosses val="autoZero"/>
        <c:crossBetween val="between"/>
        <c:dispUnits>
          <c:builtInUnit val="thousands"/>
          <c:dispUnitsLbl>
            <c:layout>
              <c:manualLayout>
                <c:xMode val="edge"/>
                <c:yMode val="edge"/>
                <c:x val="0.46111745701443457"/>
                <c:y val="0.93235248539601356"/>
              </c:manualLayout>
            </c:layout>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dirty="0"/>
                    <a:t>in Billions (USD)</a:t>
                  </a:r>
                </a:p>
              </c:rich>
            </c:tx>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t>2018 UPS Revenue/Profit by Section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UPSrevBreakdown!$C$3</c:f>
              <c:strCache>
                <c:ptCount val="1"/>
                <c:pt idx="0">
                  <c:v>Revenue</c:v>
                </c:pt>
              </c:strCache>
            </c:strRef>
          </c:tx>
          <c:spPr>
            <a:solidFill>
              <a:schemeClr val="tx1">
                <a:lumMod val="75000"/>
                <a:lumOff val="25000"/>
              </a:schemeClr>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UPSrevBreakdown!$B$4:$B$6</c:f>
              <c:strCache>
                <c:ptCount val="3"/>
                <c:pt idx="0">
                  <c:v>U.S. Domestic Package</c:v>
                </c:pt>
                <c:pt idx="1">
                  <c:v>International Package</c:v>
                </c:pt>
                <c:pt idx="2">
                  <c:v>Supply Chain &amp; Freight</c:v>
                </c:pt>
              </c:strCache>
            </c:strRef>
          </c:cat>
          <c:val>
            <c:numRef>
              <c:f>UPSrevBreakdown!$C$4:$C$6</c:f>
              <c:numCache>
                <c:formatCode>_("$"* #,##0.00_);_("$"* \(#,##0.00\);_("$"* "-"??_);_(@_)</c:formatCode>
                <c:ptCount val="3"/>
                <c:pt idx="0">
                  <c:v>43593</c:v>
                </c:pt>
                <c:pt idx="1">
                  <c:v>14442</c:v>
                </c:pt>
                <c:pt idx="2">
                  <c:v>13826</c:v>
                </c:pt>
              </c:numCache>
            </c:numRef>
          </c:val>
          <c:extLst>
            <c:ext xmlns:c16="http://schemas.microsoft.com/office/drawing/2014/chart" uri="{C3380CC4-5D6E-409C-BE32-E72D297353CC}">
              <c16:uniqueId val="{00000000-AD64-4C14-8B66-434A0AB27B2E}"/>
            </c:ext>
          </c:extLst>
        </c:ser>
        <c:dLbls>
          <c:showLegendKey val="0"/>
          <c:showVal val="0"/>
          <c:showCatName val="0"/>
          <c:showSerName val="0"/>
          <c:showPercent val="0"/>
          <c:showBubbleSize val="0"/>
        </c:dLbls>
        <c:gapWidth val="219"/>
        <c:axId val="1227123888"/>
        <c:axId val="1231764064"/>
      </c:barChart>
      <c:lineChart>
        <c:grouping val="standard"/>
        <c:varyColors val="0"/>
        <c:ser>
          <c:idx val="1"/>
          <c:order val="1"/>
          <c:tx>
            <c:strRef>
              <c:f>UPSrevBreakdown!$D$3</c:f>
              <c:strCache>
                <c:ptCount val="1"/>
                <c:pt idx="0">
                  <c:v>Net Income </c:v>
                </c:pt>
              </c:strCache>
            </c:strRef>
          </c:tx>
          <c:spPr>
            <a:ln w="28575" cap="rnd">
              <a:solidFill>
                <a:schemeClr val="accent2"/>
              </a:solidFill>
              <a:round/>
            </a:ln>
            <a:effectLst/>
          </c:spPr>
          <c:marker>
            <c:symbol val="none"/>
          </c:marker>
          <c:dLbls>
            <c:dLbl>
              <c:idx val="0"/>
              <c:layout>
                <c:manualLayout>
                  <c:x val="4.2019273535360585E-2"/>
                  <c:y val="-3.754834350779084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D64-4C14-8B66-434A0AB27B2E}"/>
                </c:ext>
              </c:extLst>
            </c:dLbl>
            <c:dLbl>
              <c:idx val="1"/>
              <c:layout>
                <c:manualLayout>
                  <c:x val="3.2958328375942841E-2"/>
                  <c:y val="-3.503626125324256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D64-4C14-8B66-434A0AB27B2E}"/>
                </c:ext>
              </c:extLst>
            </c:dLbl>
            <c:dLbl>
              <c:idx val="2"/>
              <c:layout>
                <c:manualLayout>
                  <c:x val="5.9446064524062571E-2"/>
                  <c:y val="-8.596222934466447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D64-4C14-8B66-434A0AB27B2E}"/>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400" b="0" i="1"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UPSrevBreakdown!$B$4:$B$6</c:f>
              <c:strCache>
                <c:ptCount val="3"/>
                <c:pt idx="0">
                  <c:v>U.S. Domestic Package</c:v>
                </c:pt>
                <c:pt idx="1">
                  <c:v>International Package</c:v>
                </c:pt>
                <c:pt idx="2">
                  <c:v>Supply Chain &amp; Freight</c:v>
                </c:pt>
              </c:strCache>
            </c:strRef>
          </c:cat>
          <c:val>
            <c:numRef>
              <c:f>UPSrevBreakdown!$D$4:$D$6</c:f>
              <c:numCache>
                <c:formatCode>_("$"* #,##0.00_);_("$"* \(#,##0.00\);_("$"* "-"??_);_(@_)</c:formatCode>
                <c:ptCount val="3"/>
                <c:pt idx="0">
                  <c:v>3643</c:v>
                </c:pt>
                <c:pt idx="1">
                  <c:v>2529</c:v>
                </c:pt>
                <c:pt idx="2">
                  <c:v>852</c:v>
                </c:pt>
              </c:numCache>
            </c:numRef>
          </c:val>
          <c:smooth val="0"/>
          <c:extLst>
            <c:ext xmlns:c16="http://schemas.microsoft.com/office/drawing/2014/chart" uri="{C3380CC4-5D6E-409C-BE32-E72D297353CC}">
              <c16:uniqueId val="{00000004-AD64-4C14-8B66-434A0AB27B2E}"/>
            </c:ext>
          </c:extLst>
        </c:ser>
        <c:dLbls>
          <c:showLegendKey val="0"/>
          <c:showVal val="0"/>
          <c:showCatName val="0"/>
          <c:showSerName val="0"/>
          <c:showPercent val="0"/>
          <c:showBubbleSize val="0"/>
        </c:dLbls>
        <c:marker val="1"/>
        <c:smooth val="0"/>
        <c:axId val="977502368"/>
        <c:axId val="1231762400"/>
      </c:lineChart>
      <c:catAx>
        <c:axId val="1227123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31764064"/>
        <c:crosses val="autoZero"/>
        <c:auto val="1"/>
        <c:lblAlgn val="ctr"/>
        <c:lblOffset val="100"/>
        <c:noMultiLvlLbl val="0"/>
      </c:catAx>
      <c:valAx>
        <c:axId val="12317640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27123888"/>
        <c:crosses val="autoZero"/>
        <c:crossBetween val="between"/>
        <c:dispUnits>
          <c:builtInUnit val="thousands"/>
          <c:dispUnitsLbl>
            <c:layout>
              <c:manualLayout>
                <c:xMode val="edge"/>
                <c:yMode val="edge"/>
                <c:x val="4.7242897101365993E-3"/>
                <c:y val="0.333750019261291"/>
              </c:manualLayout>
            </c:layout>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dirty="0"/>
                    <a:t>in Billions (USD)</a:t>
                  </a:r>
                </a:p>
              </c:rich>
            </c:tx>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dispUnitsLbl>
        </c:dispUnits>
      </c:valAx>
      <c:valAx>
        <c:axId val="1231762400"/>
        <c:scaling>
          <c:orientation val="minMax"/>
        </c:scaling>
        <c:delete val="0"/>
        <c:axPos val="r"/>
        <c:numFmt formatCode="#,##0.0" sourceLinked="0"/>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977502368"/>
        <c:crosses val="max"/>
        <c:crossBetween val="between"/>
        <c:dispUnits>
          <c:builtInUnit val="thousands"/>
          <c:dispUnitsLbl>
            <c:layout>
              <c:manualLayout>
                <c:xMode val="edge"/>
                <c:yMode val="edge"/>
                <c:x val="0.97409593303574282"/>
                <c:y val="0.37490925791810276"/>
              </c:manualLayout>
            </c:layout>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dirty="0"/>
                    <a:t>in Millions (USD)</a:t>
                  </a:r>
                </a:p>
              </c:rich>
            </c:tx>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dispUnitsLbl>
        </c:dispUnits>
      </c:valAx>
      <c:catAx>
        <c:axId val="977502368"/>
        <c:scaling>
          <c:orientation val="minMax"/>
        </c:scaling>
        <c:delete val="1"/>
        <c:axPos val="b"/>
        <c:numFmt formatCode="General" sourceLinked="1"/>
        <c:majorTickMark val="out"/>
        <c:minorTickMark val="none"/>
        <c:tickLblPos val="nextTo"/>
        <c:crossAx val="123176240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Profit Margin from 2016</a:t>
            </a:r>
            <a:r>
              <a:rPr lang="en-US" baseline="0"/>
              <a:t> to </a:t>
            </a:r>
            <a:r>
              <a:rPr lang="en-US"/>
              <a:t>2018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UPSrevBreakdown!$C$25</c:f>
              <c:strCache>
                <c:ptCount val="1"/>
                <c:pt idx="0">
                  <c:v>U.S. Domestic Package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UPSrevBreakdown!$B$26:$B$28</c:f>
              <c:numCache>
                <c:formatCode>General</c:formatCode>
                <c:ptCount val="3"/>
                <c:pt idx="0">
                  <c:v>2016</c:v>
                </c:pt>
                <c:pt idx="1">
                  <c:v>2017</c:v>
                </c:pt>
                <c:pt idx="2">
                  <c:v>2018</c:v>
                </c:pt>
              </c:numCache>
            </c:numRef>
          </c:cat>
          <c:val>
            <c:numRef>
              <c:f>UPSrevBreakdown!$C$26:$C$28</c:f>
              <c:numCache>
                <c:formatCode>0%</c:formatCode>
                <c:ptCount val="3"/>
                <c:pt idx="0">
                  <c:v>0.12</c:v>
                </c:pt>
                <c:pt idx="1">
                  <c:v>0.11</c:v>
                </c:pt>
                <c:pt idx="2">
                  <c:v>0.08</c:v>
                </c:pt>
              </c:numCache>
            </c:numRef>
          </c:val>
          <c:smooth val="0"/>
          <c:extLst>
            <c:ext xmlns:c16="http://schemas.microsoft.com/office/drawing/2014/chart" uri="{C3380CC4-5D6E-409C-BE32-E72D297353CC}">
              <c16:uniqueId val="{00000000-CCDF-4565-994C-13F8DD4982DC}"/>
            </c:ext>
          </c:extLst>
        </c:ser>
        <c:ser>
          <c:idx val="1"/>
          <c:order val="1"/>
          <c:tx>
            <c:strRef>
              <c:f>UPSrevBreakdown!$D$25</c:f>
              <c:strCache>
                <c:ptCount val="1"/>
                <c:pt idx="0">
                  <c:v>International Package</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UPSrevBreakdown!$B$26:$B$28</c:f>
              <c:numCache>
                <c:formatCode>General</c:formatCode>
                <c:ptCount val="3"/>
                <c:pt idx="0">
                  <c:v>2016</c:v>
                </c:pt>
                <c:pt idx="1">
                  <c:v>2017</c:v>
                </c:pt>
                <c:pt idx="2">
                  <c:v>2018</c:v>
                </c:pt>
              </c:numCache>
            </c:numRef>
          </c:cat>
          <c:val>
            <c:numRef>
              <c:f>UPSrevBreakdown!$D$26:$D$28</c:f>
              <c:numCache>
                <c:formatCode>0%</c:formatCode>
                <c:ptCount val="3"/>
                <c:pt idx="0">
                  <c:v>0.2</c:v>
                </c:pt>
                <c:pt idx="1">
                  <c:v>0.18</c:v>
                </c:pt>
                <c:pt idx="2">
                  <c:v>0.18</c:v>
                </c:pt>
              </c:numCache>
            </c:numRef>
          </c:val>
          <c:smooth val="0"/>
          <c:extLst>
            <c:ext xmlns:c16="http://schemas.microsoft.com/office/drawing/2014/chart" uri="{C3380CC4-5D6E-409C-BE32-E72D297353CC}">
              <c16:uniqueId val="{00000001-CCDF-4565-994C-13F8DD4982DC}"/>
            </c:ext>
          </c:extLst>
        </c:ser>
        <c:ser>
          <c:idx val="2"/>
          <c:order val="2"/>
          <c:tx>
            <c:strRef>
              <c:f>UPSrevBreakdown!$E$25</c:f>
              <c:strCache>
                <c:ptCount val="1"/>
                <c:pt idx="0">
                  <c:v>Supply Chain &amp; Freight</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UPSrevBreakdown!$B$26:$B$28</c:f>
              <c:numCache>
                <c:formatCode>General</c:formatCode>
                <c:ptCount val="3"/>
                <c:pt idx="0">
                  <c:v>2016</c:v>
                </c:pt>
                <c:pt idx="1">
                  <c:v>2017</c:v>
                </c:pt>
                <c:pt idx="2">
                  <c:v>2018</c:v>
                </c:pt>
              </c:numCache>
            </c:numRef>
          </c:cat>
          <c:val>
            <c:numRef>
              <c:f>UPSrevBreakdown!$E$26:$E$28</c:f>
              <c:numCache>
                <c:formatCode>0%</c:formatCode>
                <c:ptCount val="3"/>
                <c:pt idx="0">
                  <c:v>0.06</c:v>
                </c:pt>
                <c:pt idx="1">
                  <c:v>0.06</c:v>
                </c:pt>
                <c:pt idx="2">
                  <c:v>0.06</c:v>
                </c:pt>
              </c:numCache>
            </c:numRef>
          </c:val>
          <c:smooth val="0"/>
          <c:extLst>
            <c:ext xmlns:c16="http://schemas.microsoft.com/office/drawing/2014/chart" uri="{C3380CC4-5D6E-409C-BE32-E72D297353CC}">
              <c16:uniqueId val="{00000002-CCDF-4565-994C-13F8DD4982DC}"/>
            </c:ext>
          </c:extLst>
        </c:ser>
        <c:dLbls>
          <c:showLegendKey val="0"/>
          <c:showVal val="0"/>
          <c:showCatName val="0"/>
          <c:showSerName val="0"/>
          <c:showPercent val="0"/>
          <c:showBubbleSize val="0"/>
        </c:dLbls>
        <c:smooth val="0"/>
        <c:axId val="1306929248"/>
        <c:axId val="1194309792"/>
      </c:lineChart>
      <c:catAx>
        <c:axId val="1306929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94309792"/>
        <c:crosses val="autoZero"/>
        <c:auto val="1"/>
        <c:lblAlgn val="ctr"/>
        <c:lblOffset val="100"/>
        <c:noMultiLvlLbl val="0"/>
      </c:catAx>
      <c:valAx>
        <c:axId val="11943097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06929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10 Year Monthly Returns UPS vs S&amp;P 500</a:t>
            </a:r>
          </a:p>
        </c:rich>
      </c:tx>
      <c:layout>
        <c:manualLayout>
          <c:xMode val="edge"/>
          <c:yMode val="edge"/>
          <c:x val="0.33688219164482353"/>
          <c:y val="1.1306646279211789E-2"/>
        </c:manualLayout>
      </c:layout>
      <c:overlay val="0"/>
      <c:spPr>
        <a:noFill/>
        <a:ln>
          <a:noFill/>
        </a:ln>
        <a:effectLst/>
      </c:spPr>
    </c:title>
    <c:autoTitleDeleted val="0"/>
    <c:plotArea>
      <c:layout/>
      <c:lineChart>
        <c:grouping val="standard"/>
        <c:varyColors val="0"/>
        <c:ser>
          <c:idx val="0"/>
          <c:order val="0"/>
          <c:tx>
            <c:strRef>
              <c:f>'Stock Price'!$W$2</c:f>
              <c:strCache>
                <c:ptCount val="1"/>
                <c:pt idx="0">
                  <c:v>UPS</c:v>
                </c:pt>
              </c:strCache>
            </c:strRef>
          </c:tx>
          <c:spPr>
            <a:ln w="28575" cap="rnd">
              <a:solidFill>
                <a:schemeClr val="accent2"/>
              </a:solidFill>
              <a:round/>
            </a:ln>
            <a:effectLst/>
          </c:spPr>
          <c:marker>
            <c:symbol val="none"/>
          </c:marker>
          <c:dPt>
            <c:idx val="118"/>
            <c:marker>
              <c:symbol val="picture"/>
              <c:spPr>
                <a:solidFill>
                  <a:schemeClr val="accent1"/>
                </a:solidFill>
                <a:ln w="25400">
                  <a:noFill/>
                </a:ln>
                <a:effectLst/>
              </c:spPr>
            </c:marker>
            <c:bubble3D val="0"/>
            <c:extLst>
              <c:ext xmlns:c16="http://schemas.microsoft.com/office/drawing/2014/chart" uri="{C3380CC4-5D6E-409C-BE32-E72D297353CC}">
                <c16:uniqueId val="{00000002-CBD2-466C-A66F-344F5ADDE4EB}"/>
              </c:ext>
            </c:extLst>
          </c:dPt>
          <c:cat>
            <c:numRef>
              <c:f>'Stock Price'!$V$3:$V$134</c:f>
              <c:numCache>
                <c:formatCode>m/d/yyyy</c:formatCode>
                <c:ptCount val="132"/>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pt idx="51">
                  <c:v>41000</c:v>
                </c:pt>
                <c:pt idx="52">
                  <c:v>41030</c:v>
                </c:pt>
                <c:pt idx="53">
                  <c:v>41061</c:v>
                </c:pt>
                <c:pt idx="54">
                  <c:v>41091</c:v>
                </c:pt>
                <c:pt idx="55">
                  <c:v>41122</c:v>
                </c:pt>
                <c:pt idx="56">
                  <c:v>41153</c:v>
                </c:pt>
                <c:pt idx="57">
                  <c:v>41183</c:v>
                </c:pt>
                <c:pt idx="58">
                  <c:v>41214</c:v>
                </c:pt>
                <c:pt idx="59">
                  <c:v>41244</c:v>
                </c:pt>
                <c:pt idx="60">
                  <c:v>41275</c:v>
                </c:pt>
                <c:pt idx="61">
                  <c:v>41306</c:v>
                </c:pt>
                <c:pt idx="62">
                  <c:v>41334</c:v>
                </c:pt>
                <c:pt idx="63">
                  <c:v>41365</c:v>
                </c:pt>
                <c:pt idx="64">
                  <c:v>41395</c:v>
                </c:pt>
                <c:pt idx="65">
                  <c:v>41426</c:v>
                </c:pt>
                <c:pt idx="66">
                  <c:v>41456</c:v>
                </c:pt>
                <c:pt idx="67">
                  <c:v>41487</c:v>
                </c:pt>
                <c:pt idx="68">
                  <c:v>41518</c:v>
                </c:pt>
                <c:pt idx="69">
                  <c:v>41548</c:v>
                </c:pt>
                <c:pt idx="70">
                  <c:v>41579</c:v>
                </c:pt>
                <c:pt idx="71">
                  <c:v>41609</c:v>
                </c:pt>
                <c:pt idx="72">
                  <c:v>41640</c:v>
                </c:pt>
                <c:pt idx="73">
                  <c:v>41671</c:v>
                </c:pt>
                <c:pt idx="74">
                  <c:v>41699</c:v>
                </c:pt>
                <c:pt idx="75">
                  <c:v>41730</c:v>
                </c:pt>
                <c:pt idx="76">
                  <c:v>41760</c:v>
                </c:pt>
                <c:pt idx="77">
                  <c:v>41791</c:v>
                </c:pt>
                <c:pt idx="78">
                  <c:v>41821</c:v>
                </c:pt>
                <c:pt idx="79">
                  <c:v>41852</c:v>
                </c:pt>
                <c:pt idx="80">
                  <c:v>41883</c:v>
                </c:pt>
                <c:pt idx="81">
                  <c:v>41913</c:v>
                </c:pt>
                <c:pt idx="82">
                  <c:v>41944</c:v>
                </c:pt>
                <c:pt idx="83">
                  <c:v>41974</c:v>
                </c:pt>
                <c:pt idx="84">
                  <c:v>42005</c:v>
                </c:pt>
                <c:pt idx="85">
                  <c:v>42036</c:v>
                </c:pt>
                <c:pt idx="86">
                  <c:v>42064</c:v>
                </c:pt>
                <c:pt idx="87">
                  <c:v>42095</c:v>
                </c:pt>
                <c:pt idx="88">
                  <c:v>42125</c:v>
                </c:pt>
                <c:pt idx="89">
                  <c:v>42156</c:v>
                </c:pt>
                <c:pt idx="90">
                  <c:v>42186</c:v>
                </c:pt>
                <c:pt idx="91">
                  <c:v>42217</c:v>
                </c:pt>
                <c:pt idx="92">
                  <c:v>42248</c:v>
                </c:pt>
                <c:pt idx="93">
                  <c:v>42278</c:v>
                </c:pt>
                <c:pt idx="94">
                  <c:v>42309</c:v>
                </c:pt>
                <c:pt idx="95">
                  <c:v>42339</c:v>
                </c:pt>
                <c:pt idx="96">
                  <c:v>42370</c:v>
                </c:pt>
                <c:pt idx="97">
                  <c:v>42401</c:v>
                </c:pt>
                <c:pt idx="98">
                  <c:v>42430</c:v>
                </c:pt>
                <c:pt idx="99">
                  <c:v>42461</c:v>
                </c:pt>
                <c:pt idx="100">
                  <c:v>42491</c:v>
                </c:pt>
                <c:pt idx="101">
                  <c:v>42522</c:v>
                </c:pt>
                <c:pt idx="102">
                  <c:v>42552</c:v>
                </c:pt>
                <c:pt idx="103">
                  <c:v>42583</c:v>
                </c:pt>
                <c:pt idx="104">
                  <c:v>42614</c:v>
                </c:pt>
                <c:pt idx="105">
                  <c:v>42644</c:v>
                </c:pt>
                <c:pt idx="106">
                  <c:v>42675</c:v>
                </c:pt>
                <c:pt idx="107">
                  <c:v>42705</c:v>
                </c:pt>
                <c:pt idx="108">
                  <c:v>42736</c:v>
                </c:pt>
                <c:pt idx="109">
                  <c:v>42767</c:v>
                </c:pt>
                <c:pt idx="110">
                  <c:v>42795</c:v>
                </c:pt>
                <c:pt idx="111">
                  <c:v>42826</c:v>
                </c:pt>
                <c:pt idx="112">
                  <c:v>42856</c:v>
                </c:pt>
                <c:pt idx="113">
                  <c:v>42887</c:v>
                </c:pt>
                <c:pt idx="114">
                  <c:v>42917</c:v>
                </c:pt>
                <c:pt idx="115">
                  <c:v>42948</c:v>
                </c:pt>
                <c:pt idx="116">
                  <c:v>42979</c:v>
                </c:pt>
                <c:pt idx="117">
                  <c:v>43009</c:v>
                </c:pt>
                <c:pt idx="118">
                  <c:v>43040</c:v>
                </c:pt>
                <c:pt idx="119">
                  <c:v>43070</c:v>
                </c:pt>
                <c:pt idx="120">
                  <c:v>43101</c:v>
                </c:pt>
                <c:pt idx="121">
                  <c:v>43132</c:v>
                </c:pt>
                <c:pt idx="122">
                  <c:v>43160</c:v>
                </c:pt>
                <c:pt idx="123">
                  <c:v>43191</c:v>
                </c:pt>
                <c:pt idx="124">
                  <c:v>43221</c:v>
                </c:pt>
                <c:pt idx="125">
                  <c:v>43252</c:v>
                </c:pt>
                <c:pt idx="126">
                  <c:v>43282</c:v>
                </c:pt>
                <c:pt idx="127">
                  <c:v>43313</c:v>
                </c:pt>
                <c:pt idx="128">
                  <c:v>43344</c:v>
                </c:pt>
                <c:pt idx="129">
                  <c:v>43374</c:v>
                </c:pt>
                <c:pt idx="130">
                  <c:v>43405</c:v>
                </c:pt>
                <c:pt idx="131">
                  <c:v>43435</c:v>
                </c:pt>
              </c:numCache>
            </c:numRef>
          </c:cat>
          <c:val>
            <c:numRef>
              <c:f>'Stock Price'!$W$3:$W$134</c:f>
              <c:numCache>
                <c:formatCode>0%</c:formatCode>
                <c:ptCount val="132"/>
                <c:pt idx="0">
                  <c:v>1</c:v>
                </c:pt>
                <c:pt idx="1">
                  <c:v>0.96258741707149997</c:v>
                </c:pt>
                <c:pt idx="2">
                  <c:v>1.0069997681150991</c:v>
                </c:pt>
                <c:pt idx="3">
                  <c:v>0.99858780893747967</c:v>
                </c:pt>
                <c:pt idx="4">
                  <c:v>0.9794186046076403</c:v>
                </c:pt>
                <c:pt idx="5">
                  <c:v>0.85307844787740228</c:v>
                </c:pt>
                <c:pt idx="6">
                  <c:v>0.87542192029971555</c:v>
                </c:pt>
                <c:pt idx="7">
                  <c:v>0.88985504642593394</c:v>
                </c:pt>
                <c:pt idx="8">
                  <c:v>0.87905714113989386</c:v>
                </c:pt>
                <c:pt idx="9">
                  <c:v>0.73774262935098645</c:v>
                </c:pt>
                <c:pt idx="10">
                  <c:v>0.8051150330147876</c:v>
                </c:pt>
                <c:pt idx="11">
                  <c:v>0.77784620788994518</c:v>
                </c:pt>
                <c:pt idx="12">
                  <c:v>0.59917870469618428</c:v>
                </c:pt>
                <c:pt idx="13">
                  <c:v>0.58070517476834593</c:v>
                </c:pt>
                <c:pt idx="14">
                  <c:v>0.70146967275073446</c:v>
                </c:pt>
                <c:pt idx="15">
                  <c:v>0.7459351538238459</c:v>
                </c:pt>
                <c:pt idx="16">
                  <c:v>0.72883311542535323</c:v>
                </c:pt>
                <c:pt idx="17">
                  <c:v>0.71861347446497281</c:v>
                </c:pt>
                <c:pt idx="18">
                  <c:v>0.77237675010208828</c:v>
                </c:pt>
                <c:pt idx="19">
                  <c:v>0.76849526359675158</c:v>
                </c:pt>
                <c:pt idx="20">
                  <c:v>0.81874514119773201</c:v>
                </c:pt>
                <c:pt idx="21">
                  <c:v>0.77829362695938642</c:v>
                </c:pt>
                <c:pt idx="22">
                  <c:v>0.83324394604786323</c:v>
                </c:pt>
                <c:pt idx="23">
                  <c:v>0.83829039266637706</c:v>
                </c:pt>
                <c:pt idx="24">
                  <c:v>0.84413526720336829</c:v>
                </c:pt>
                <c:pt idx="25">
                  <c:v>0.85830853488713321</c:v>
                </c:pt>
                <c:pt idx="26">
                  <c:v>0.94897407331388506</c:v>
                </c:pt>
                <c:pt idx="27">
                  <c:v>1.0186627059283595</c:v>
                </c:pt>
                <c:pt idx="28">
                  <c:v>0.92466404121188195</c:v>
                </c:pt>
                <c:pt idx="29">
                  <c:v>0.84399317343144675</c:v>
                </c:pt>
                <c:pt idx="30">
                  <c:v>0.96430928706020935</c:v>
                </c:pt>
                <c:pt idx="31">
                  <c:v>0.94650651144266529</c:v>
                </c:pt>
                <c:pt idx="32">
                  <c:v>0.99656413989347481</c:v>
                </c:pt>
                <c:pt idx="33">
                  <c:v>1.006277124854958</c:v>
                </c:pt>
                <c:pt idx="34">
                  <c:v>1.0479688125741773</c:v>
                </c:pt>
                <c:pt idx="35">
                  <c:v>1.0920193987449682</c:v>
                </c:pt>
                <c:pt idx="36">
                  <c:v>1.077575437796269</c:v>
                </c:pt>
                <c:pt idx="37">
                  <c:v>1.1103751246029203</c:v>
                </c:pt>
                <c:pt idx="38">
                  <c:v>1.1260499213854824</c:v>
                </c:pt>
                <c:pt idx="39">
                  <c:v>1.1358984992253982</c:v>
                </c:pt>
                <c:pt idx="40">
                  <c:v>1.1134744551231792</c:v>
                </c:pt>
                <c:pt idx="41">
                  <c:v>1.1127410164399121</c:v>
                </c:pt>
                <c:pt idx="42">
                  <c:v>1.0561345848853472</c:v>
                </c:pt>
                <c:pt idx="43">
                  <c:v>1.0282137595429417</c:v>
                </c:pt>
                <c:pt idx="44">
                  <c:v>0.97128155442588371</c:v>
                </c:pt>
                <c:pt idx="45">
                  <c:v>1.0803297087700181</c:v>
                </c:pt>
                <c:pt idx="46">
                  <c:v>1.1035542886561787</c:v>
                </c:pt>
                <c:pt idx="47">
                  <c:v>1.133943286559798</c:v>
                </c:pt>
                <c:pt idx="48">
                  <c:v>1.1720566264070265</c:v>
                </c:pt>
                <c:pt idx="49">
                  <c:v>1.1928173873606429</c:v>
                </c:pt>
                <c:pt idx="50">
                  <c:v>1.2599667709784268</c:v>
                </c:pt>
                <c:pt idx="51">
                  <c:v>1.2196947798987559</c:v>
                </c:pt>
                <c:pt idx="52">
                  <c:v>1.1697458936663028</c:v>
                </c:pt>
                <c:pt idx="53">
                  <c:v>1.2385235738059135</c:v>
                </c:pt>
                <c:pt idx="54">
                  <c:v>1.1889885186932099</c:v>
                </c:pt>
                <c:pt idx="55">
                  <c:v>1.1606832344498175</c:v>
                </c:pt>
                <c:pt idx="56">
                  <c:v>1.1338983515960168</c:v>
                </c:pt>
                <c:pt idx="57">
                  <c:v>1.1605149795065235</c:v>
                </c:pt>
                <c:pt idx="58">
                  <c:v>1.1582971110443021</c:v>
                </c:pt>
                <c:pt idx="59">
                  <c:v>1.1776686901584126</c:v>
                </c:pt>
                <c:pt idx="60">
                  <c:v>1.2664766278202813</c:v>
                </c:pt>
                <c:pt idx="61">
                  <c:v>1.3201448525147208</c:v>
                </c:pt>
                <c:pt idx="62">
                  <c:v>1.3822822836488353</c:v>
                </c:pt>
                <c:pt idx="63">
                  <c:v>1.3813163296751219</c:v>
                </c:pt>
                <c:pt idx="64">
                  <c:v>1.3822822836488351</c:v>
                </c:pt>
                <c:pt idx="65">
                  <c:v>1.4013744622406721</c:v>
                </c:pt>
                <c:pt idx="66">
                  <c:v>1.4065598309830722</c:v>
                </c:pt>
                <c:pt idx="67">
                  <c:v>1.3867898258968123</c:v>
                </c:pt>
                <c:pt idx="68">
                  <c:v>1.4911874971349268</c:v>
                </c:pt>
                <c:pt idx="69">
                  <c:v>1.6033075797482812</c:v>
                </c:pt>
                <c:pt idx="70">
                  <c:v>1.6708737100380455</c:v>
                </c:pt>
                <c:pt idx="71">
                  <c:v>1.725526820096025</c:v>
                </c:pt>
                <c:pt idx="72">
                  <c:v>1.5637791135866235</c:v>
                </c:pt>
                <c:pt idx="73">
                  <c:v>1.5726464702029661</c:v>
                </c:pt>
                <c:pt idx="74">
                  <c:v>1.6104208180042741</c:v>
                </c:pt>
                <c:pt idx="75">
                  <c:v>1.6289426121413468</c:v>
                </c:pt>
                <c:pt idx="76">
                  <c:v>1.7179144511178399</c:v>
                </c:pt>
                <c:pt idx="77">
                  <c:v>1.708960081027135</c:v>
                </c:pt>
                <c:pt idx="78">
                  <c:v>1.6162366946163707</c:v>
                </c:pt>
                <c:pt idx="79">
                  <c:v>1.6202321634542094</c:v>
                </c:pt>
                <c:pt idx="80">
                  <c:v>1.647638452926822</c:v>
                </c:pt>
                <c:pt idx="81">
                  <c:v>1.7586102610536205</c:v>
                </c:pt>
                <c:pt idx="82">
                  <c:v>1.8425928415746231</c:v>
                </c:pt>
                <c:pt idx="83">
                  <c:v>1.8751129702615825</c:v>
                </c:pt>
                <c:pt idx="84">
                  <c:v>1.6671415470861768</c:v>
                </c:pt>
                <c:pt idx="85">
                  <c:v>1.7158875513267686</c:v>
                </c:pt>
                <c:pt idx="86">
                  <c:v>1.6468091162147573</c:v>
                </c:pt>
                <c:pt idx="87">
                  <c:v>1.7077958695016926</c:v>
                </c:pt>
                <c:pt idx="88">
                  <c:v>1.6855414593201743</c:v>
                </c:pt>
                <c:pt idx="89">
                  <c:v>1.6584760530624971</c:v>
                </c:pt>
                <c:pt idx="90">
                  <c:v>1.7517447068395466</c:v>
                </c:pt>
                <c:pt idx="91">
                  <c:v>1.6711398920768925</c:v>
                </c:pt>
                <c:pt idx="92">
                  <c:v>1.7010147875036181</c:v>
                </c:pt>
                <c:pt idx="93">
                  <c:v>1.7756463843320729</c:v>
                </c:pt>
                <c:pt idx="94">
                  <c:v>1.7754741500539764</c:v>
                </c:pt>
                <c:pt idx="95">
                  <c:v>1.6702486195795905</c:v>
                </c:pt>
                <c:pt idx="96">
                  <c:v>1.6176572974410715</c:v>
                </c:pt>
                <c:pt idx="97">
                  <c:v>1.675803436068922</c:v>
                </c:pt>
                <c:pt idx="98">
                  <c:v>1.8452679789449049</c:v>
                </c:pt>
                <c:pt idx="99">
                  <c:v>1.8382695701075356</c:v>
                </c:pt>
                <c:pt idx="100">
                  <c:v>1.8036280028784371</c:v>
                </c:pt>
                <c:pt idx="101">
                  <c:v>1.8990920477859792</c:v>
                </c:pt>
                <c:pt idx="102">
                  <c:v>1.9057910806283553</c:v>
                </c:pt>
                <c:pt idx="103">
                  <c:v>1.9255368945109661</c:v>
                </c:pt>
                <c:pt idx="104">
                  <c:v>1.941661001531984</c:v>
                </c:pt>
                <c:pt idx="105">
                  <c:v>1.913253751759205</c:v>
                </c:pt>
                <c:pt idx="106">
                  <c:v>2.0581323094544275</c:v>
                </c:pt>
                <c:pt idx="107">
                  <c:v>2.0496766366930159</c:v>
                </c:pt>
                <c:pt idx="108">
                  <c:v>1.9511621558641212</c:v>
                </c:pt>
                <c:pt idx="109">
                  <c:v>1.8909092943530297</c:v>
                </c:pt>
                <c:pt idx="110">
                  <c:v>1.9331612802922666</c:v>
                </c:pt>
                <c:pt idx="111">
                  <c:v>1.9360436779667749</c:v>
                </c:pt>
                <c:pt idx="112">
                  <c:v>1.9091992035893275</c:v>
                </c:pt>
                <c:pt idx="113">
                  <c:v>2.008295317388689</c:v>
                </c:pt>
                <c:pt idx="114">
                  <c:v>2.0028472140509592</c:v>
                </c:pt>
                <c:pt idx="115">
                  <c:v>2.0767576647947426</c:v>
                </c:pt>
                <c:pt idx="116">
                  <c:v>2.1970355413499854</c:v>
                </c:pt>
                <c:pt idx="117">
                  <c:v>2.1502005633989474</c:v>
                </c:pt>
                <c:pt idx="118">
                  <c:v>2.2219166867948101</c:v>
                </c:pt>
                <c:pt idx="119">
                  <c:v>2.1960333596698298</c:v>
                </c:pt>
                <c:pt idx="120">
                  <c:v>2.3466132797533614</c:v>
                </c:pt>
                <c:pt idx="121">
                  <c:v>1.9243629316452899</c:v>
                </c:pt>
                <c:pt idx="122">
                  <c:v>1.9453148779665062</c:v>
                </c:pt>
                <c:pt idx="123">
                  <c:v>2.1096237789130425</c:v>
                </c:pt>
                <c:pt idx="124">
                  <c:v>2.1583216962414951</c:v>
                </c:pt>
                <c:pt idx="125">
                  <c:v>1.990028712870564</c:v>
                </c:pt>
                <c:pt idx="126">
                  <c:v>2.2459243288512019</c:v>
                </c:pt>
                <c:pt idx="127">
                  <c:v>2.3019364211434801</c:v>
                </c:pt>
                <c:pt idx="128">
                  <c:v>2.2036598730162726</c:v>
                </c:pt>
                <c:pt idx="129">
                  <c:v>2.0109457907630675</c:v>
                </c:pt>
                <c:pt idx="130">
                  <c:v>2.1761022309234361</c:v>
                </c:pt>
                <c:pt idx="131">
                  <c:v>1.856174862845428</c:v>
                </c:pt>
              </c:numCache>
            </c:numRef>
          </c:val>
          <c:smooth val="0"/>
          <c:extLst>
            <c:ext xmlns:c16="http://schemas.microsoft.com/office/drawing/2014/chart" uri="{C3380CC4-5D6E-409C-BE32-E72D297353CC}">
              <c16:uniqueId val="{00000000-CBD2-466C-A66F-344F5ADDE4EB}"/>
            </c:ext>
          </c:extLst>
        </c:ser>
        <c:ser>
          <c:idx val="1"/>
          <c:order val="1"/>
          <c:tx>
            <c:strRef>
              <c:f>'Stock Price'!$X$2</c:f>
              <c:strCache>
                <c:ptCount val="1"/>
                <c:pt idx="0">
                  <c:v>SP500</c:v>
                </c:pt>
              </c:strCache>
            </c:strRef>
          </c:tx>
          <c:spPr>
            <a:ln w="28575" cap="rnd">
              <a:solidFill>
                <a:schemeClr val="tx1">
                  <a:lumMod val="65000"/>
                  <a:lumOff val="35000"/>
                </a:schemeClr>
              </a:solidFill>
              <a:round/>
            </a:ln>
            <a:effectLst/>
          </c:spPr>
          <c:marker>
            <c:symbol val="none"/>
          </c:marker>
          <c:cat>
            <c:numRef>
              <c:f>'Stock Price'!$V$3:$V$134</c:f>
              <c:numCache>
                <c:formatCode>m/d/yyyy</c:formatCode>
                <c:ptCount val="132"/>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pt idx="51">
                  <c:v>41000</c:v>
                </c:pt>
                <c:pt idx="52">
                  <c:v>41030</c:v>
                </c:pt>
                <c:pt idx="53">
                  <c:v>41061</c:v>
                </c:pt>
                <c:pt idx="54">
                  <c:v>41091</c:v>
                </c:pt>
                <c:pt idx="55">
                  <c:v>41122</c:v>
                </c:pt>
                <c:pt idx="56">
                  <c:v>41153</c:v>
                </c:pt>
                <c:pt idx="57">
                  <c:v>41183</c:v>
                </c:pt>
                <c:pt idx="58">
                  <c:v>41214</c:v>
                </c:pt>
                <c:pt idx="59">
                  <c:v>41244</c:v>
                </c:pt>
                <c:pt idx="60">
                  <c:v>41275</c:v>
                </c:pt>
                <c:pt idx="61">
                  <c:v>41306</c:v>
                </c:pt>
                <c:pt idx="62">
                  <c:v>41334</c:v>
                </c:pt>
                <c:pt idx="63">
                  <c:v>41365</c:v>
                </c:pt>
                <c:pt idx="64">
                  <c:v>41395</c:v>
                </c:pt>
                <c:pt idx="65">
                  <c:v>41426</c:v>
                </c:pt>
                <c:pt idx="66">
                  <c:v>41456</c:v>
                </c:pt>
                <c:pt idx="67">
                  <c:v>41487</c:v>
                </c:pt>
                <c:pt idx="68">
                  <c:v>41518</c:v>
                </c:pt>
                <c:pt idx="69">
                  <c:v>41548</c:v>
                </c:pt>
                <c:pt idx="70">
                  <c:v>41579</c:v>
                </c:pt>
                <c:pt idx="71">
                  <c:v>41609</c:v>
                </c:pt>
                <c:pt idx="72">
                  <c:v>41640</c:v>
                </c:pt>
                <c:pt idx="73">
                  <c:v>41671</c:v>
                </c:pt>
                <c:pt idx="74">
                  <c:v>41699</c:v>
                </c:pt>
                <c:pt idx="75">
                  <c:v>41730</c:v>
                </c:pt>
                <c:pt idx="76">
                  <c:v>41760</c:v>
                </c:pt>
                <c:pt idx="77">
                  <c:v>41791</c:v>
                </c:pt>
                <c:pt idx="78">
                  <c:v>41821</c:v>
                </c:pt>
                <c:pt idx="79">
                  <c:v>41852</c:v>
                </c:pt>
                <c:pt idx="80">
                  <c:v>41883</c:v>
                </c:pt>
                <c:pt idx="81">
                  <c:v>41913</c:v>
                </c:pt>
                <c:pt idx="82">
                  <c:v>41944</c:v>
                </c:pt>
                <c:pt idx="83">
                  <c:v>41974</c:v>
                </c:pt>
                <c:pt idx="84">
                  <c:v>42005</c:v>
                </c:pt>
                <c:pt idx="85">
                  <c:v>42036</c:v>
                </c:pt>
                <c:pt idx="86">
                  <c:v>42064</c:v>
                </c:pt>
                <c:pt idx="87">
                  <c:v>42095</c:v>
                </c:pt>
                <c:pt idx="88">
                  <c:v>42125</c:v>
                </c:pt>
                <c:pt idx="89">
                  <c:v>42156</c:v>
                </c:pt>
                <c:pt idx="90">
                  <c:v>42186</c:v>
                </c:pt>
                <c:pt idx="91">
                  <c:v>42217</c:v>
                </c:pt>
                <c:pt idx="92">
                  <c:v>42248</c:v>
                </c:pt>
                <c:pt idx="93">
                  <c:v>42278</c:v>
                </c:pt>
                <c:pt idx="94">
                  <c:v>42309</c:v>
                </c:pt>
                <c:pt idx="95">
                  <c:v>42339</c:v>
                </c:pt>
                <c:pt idx="96">
                  <c:v>42370</c:v>
                </c:pt>
                <c:pt idx="97">
                  <c:v>42401</c:v>
                </c:pt>
                <c:pt idx="98">
                  <c:v>42430</c:v>
                </c:pt>
                <c:pt idx="99">
                  <c:v>42461</c:v>
                </c:pt>
                <c:pt idx="100">
                  <c:v>42491</c:v>
                </c:pt>
                <c:pt idx="101">
                  <c:v>42522</c:v>
                </c:pt>
                <c:pt idx="102">
                  <c:v>42552</c:v>
                </c:pt>
                <c:pt idx="103">
                  <c:v>42583</c:v>
                </c:pt>
                <c:pt idx="104">
                  <c:v>42614</c:v>
                </c:pt>
                <c:pt idx="105">
                  <c:v>42644</c:v>
                </c:pt>
                <c:pt idx="106">
                  <c:v>42675</c:v>
                </c:pt>
                <c:pt idx="107">
                  <c:v>42705</c:v>
                </c:pt>
                <c:pt idx="108">
                  <c:v>42736</c:v>
                </c:pt>
                <c:pt idx="109">
                  <c:v>42767</c:v>
                </c:pt>
                <c:pt idx="110">
                  <c:v>42795</c:v>
                </c:pt>
                <c:pt idx="111">
                  <c:v>42826</c:v>
                </c:pt>
                <c:pt idx="112">
                  <c:v>42856</c:v>
                </c:pt>
                <c:pt idx="113">
                  <c:v>42887</c:v>
                </c:pt>
                <c:pt idx="114">
                  <c:v>42917</c:v>
                </c:pt>
                <c:pt idx="115">
                  <c:v>42948</c:v>
                </c:pt>
                <c:pt idx="116">
                  <c:v>42979</c:v>
                </c:pt>
                <c:pt idx="117">
                  <c:v>43009</c:v>
                </c:pt>
                <c:pt idx="118">
                  <c:v>43040</c:v>
                </c:pt>
                <c:pt idx="119">
                  <c:v>43070</c:v>
                </c:pt>
                <c:pt idx="120">
                  <c:v>43101</c:v>
                </c:pt>
                <c:pt idx="121">
                  <c:v>43132</c:v>
                </c:pt>
                <c:pt idx="122">
                  <c:v>43160</c:v>
                </c:pt>
                <c:pt idx="123">
                  <c:v>43191</c:v>
                </c:pt>
                <c:pt idx="124">
                  <c:v>43221</c:v>
                </c:pt>
                <c:pt idx="125">
                  <c:v>43252</c:v>
                </c:pt>
                <c:pt idx="126">
                  <c:v>43282</c:v>
                </c:pt>
                <c:pt idx="127">
                  <c:v>43313</c:v>
                </c:pt>
                <c:pt idx="128">
                  <c:v>43344</c:v>
                </c:pt>
                <c:pt idx="129">
                  <c:v>43374</c:v>
                </c:pt>
                <c:pt idx="130">
                  <c:v>43405</c:v>
                </c:pt>
                <c:pt idx="131">
                  <c:v>43435</c:v>
                </c:pt>
              </c:numCache>
            </c:numRef>
          </c:cat>
          <c:val>
            <c:numRef>
              <c:f>'Stock Price'!$X$3:$X$134</c:f>
              <c:numCache>
                <c:formatCode>0%</c:formatCode>
                <c:ptCount val="132"/>
                <c:pt idx="0">
                  <c:v>1</c:v>
                </c:pt>
                <c:pt idx="1">
                  <c:v>0.96523880722737554</c:v>
                </c:pt>
                <c:pt idx="2">
                  <c:v>0.95948634723816273</c:v>
                </c:pt>
                <c:pt idx="3">
                  <c:v>1.0051067547421342</c:v>
                </c:pt>
                <c:pt idx="4">
                  <c:v>1.0158354468275095</c:v>
                </c:pt>
                <c:pt idx="5">
                  <c:v>0.92851180914941167</c:v>
                </c:pt>
                <c:pt idx="6">
                  <c:v>0.91935726665807849</c:v>
                </c:pt>
                <c:pt idx="7">
                  <c:v>0.93056465880985972</c:v>
                </c:pt>
                <c:pt idx="8">
                  <c:v>0.84607735921236782</c:v>
                </c:pt>
                <c:pt idx="9">
                  <c:v>0.70273110555741614</c:v>
                </c:pt>
                <c:pt idx="10">
                  <c:v>0.65013235511480516</c:v>
                </c:pt>
                <c:pt idx="11">
                  <c:v>0.65521741532359845</c:v>
                </c:pt>
                <c:pt idx="12">
                  <c:v>0.59909323248662116</c:v>
                </c:pt>
                <c:pt idx="13">
                  <c:v>0.53323419598239041</c:v>
                </c:pt>
                <c:pt idx="14">
                  <c:v>0.57877477540897038</c:v>
                </c:pt>
                <c:pt idx="15">
                  <c:v>0.63313624241146427</c:v>
                </c:pt>
                <c:pt idx="16">
                  <c:v>0.66674402983536496</c:v>
                </c:pt>
                <c:pt idx="17">
                  <c:v>0.66687459600532795</c:v>
                </c:pt>
                <c:pt idx="18">
                  <c:v>0.71631783025673812</c:v>
                </c:pt>
                <c:pt idx="19">
                  <c:v>0.74035759219649488</c:v>
                </c:pt>
                <c:pt idx="20">
                  <c:v>0.766805642469641</c:v>
                </c:pt>
                <c:pt idx="21">
                  <c:v>0.75165202870338443</c:v>
                </c:pt>
                <c:pt idx="22">
                  <c:v>0.7947698422663505</c:v>
                </c:pt>
                <c:pt idx="23">
                  <c:v>0.80889335632673853</c:v>
                </c:pt>
                <c:pt idx="24">
                  <c:v>0.77898513425681215</c:v>
                </c:pt>
                <c:pt idx="25">
                  <c:v>0.80119687406430895</c:v>
                </c:pt>
                <c:pt idx="26">
                  <c:v>0.84830438680721409</c:v>
                </c:pt>
                <c:pt idx="27">
                  <c:v>0.86082470626353025</c:v>
                </c:pt>
                <c:pt idx="28">
                  <c:v>0.79025787623036114</c:v>
                </c:pt>
                <c:pt idx="29">
                  <c:v>0.74767685202846068</c:v>
                </c:pt>
                <c:pt idx="30">
                  <c:v>0.79910045833961607</c:v>
                </c:pt>
                <c:pt idx="31">
                  <c:v>0.76118379362518174</c:v>
                </c:pt>
                <c:pt idx="32">
                  <c:v>0.82782627430017985</c:v>
                </c:pt>
                <c:pt idx="33">
                  <c:v>0.85833663482754008</c:v>
                </c:pt>
                <c:pt idx="34">
                  <c:v>0.85637082952220067</c:v>
                </c:pt>
                <c:pt idx="35">
                  <c:v>0.91229187936433087</c:v>
                </c:pt>
                <c:pt idx="36">
                  <c:v>0.9329512526099083</c:v>
                </c:pt>
                <c:pt idx="37">
                  <c:v>0.96276516907221887</c:v>
                </c:pt>
                <c:pt idx="38">
                  <c:v>0.96175685239847297</c:v>
                </c:pt>
                <c:pt idx="39">
                  <c:v>0.98916247980199434</c:v>
                </c:pt>
                <c:pt idx="40">
                  <c:v>0.9758078438833675</c:v>
                </c:pt>
                <c:pt idx="41">
                  <c:v>0.95799206997090369</c:v>
                </c:pt>
                <c:pt idx="42">
                  <c:v>0.93741974035503506</c:v>
                </c:pt>
                <c:pt idx="43">
                  <c:v>0.88418263514203443</c:v>
                </c:pt>
                <c:pt idx="44">
                  <c:v>0.82073193122058397</c:v>
                </c:pt>
                <c:pt idx="45">
                  <c:v>0.90914366867502883</c:v>
                </c:pt>
                <c:pt idx="46">
                  <c:v>0.90454456978514874</c:v>
                </c:pt>
                <c:pt idx="47">
                  <c:v>0.91226283507970096</c:v>
                </c:pt>
                <c:pt idx="48">
                  <c:v>0.95202204298061044</c:v>
                </c:pt>
                <c:pt idx="49">
                  <c:v>0.99066410754594258</c:v>
                </c:pt>
                <c:pt idx="50">
                  <c:v>1.0217039069576794</c:v>
                </c:pt>
                <c:pt idx="51">
                  <c:v>1.0140437302323875</c:v>
                </c:pt>
                <c:pt idx="52">
                  <c:v>0.95051315470955411</c:v>
                </c:pt>
                <c:pt idx="53">
                  <c:v>0.98811068556278481</c:v>
                </c:pt>
                <c:pt idx="54">
                  <c:v>1.0005584831690073</c:v>
                </c:pt>
                <c:pt idx="55">
                  <c:v>1.0203328903584845</c:v>
                </c:pt>
                <c:pt idx="56">
                  <c:v>1.0450618351107834</c:v>
                </c:pt>
                <c:pt idx="57">
                  <c:v>1.0243806781076836</c:v>
                </c:pt>
                <c:pt idx="58">
                  <c:v>1.0272968000162905</c:v>
                </c:pt>
                <c:pt idx="59">
                  <c:v>1.0345579705535961</c:v>
                </c:pt>
                <c:pt idx="60">
                  <c:v>1.0867287597477722</c:v>
                </c:pt>
                <c:pt idx="61">
                  <c:v>1.0987486853297412</c:v>
                </c:pt>
                <c:pt idx="62">
                  <c:v>1.138290149232007</c:v>
                </c:pt>
                <c:pt idx="63">
                  <c:v>1.1588770006274907</c:v>
                </c:pt>
                <c:pt idx="64">
                  <c:v>1.18293854559937</c:v>
                </c:pt>
                <c:pt idx="65">
                  <c:v>1.1651952935369996</c:v>
                </c:pt>
                <c:pt idx="66">
                  <c:v>1.2228282761462512</c:v>
                </c:pt>
                <c:pt idx="67">
                  <c:v>1.1845561734842753</c:v>
                </c:pt>
                <c:pt idx="68">
                  <c:v>1.2197961548220873</c:v>
                </c:pt>
                <c:pt idx="69">
                  <c:v>1.2741938823869281</c:v>
                </c:pt>
                <c:pt idx="70">
                  <c:v>1.3099343475486684</c:v>
                </c:pt>
                <c:pt idx="71">
                  <c:v>1.3408000575247885</c:v>
                </c:pt>
                <c:pt idx="72">
                  <c:v>1.2930904955486313</c:v>
                </c:pt>
                <c:pt idx="73">
                  <c:v>1.3488447172076519</c:v>
                </c:pt>
                <c:pt idx="74">
                  <c:v>1.3581951321667245</c:v>
                </c:pt>
                <c:pt idx="75">
                  <c:v>1.3666170135546523</c:v>
                </c:pt>
                <c:pt idx="76">
                  <c:v>1.3953573520202309</c:v>
                </c:pt>
                <c:pt idx="77">
                  <c:v>1.4219505352177455</c:v>
                </c:pt>
                <c:pt idx="78">
                  <c:v>1.4005077620507915</c:v>
                </c:pt>
                <c:pt idx="79">
                  <c:v>1.4532442956664817</c:v>
                </c:pt>
                <c:pt idx="80">
                  <c:v>1.430698900218166</c:v>
                </c:pt>
                <c:pt idx="81">
                  <c:v>1.4638932046492561</c:v>
                </c:pt>
                <c:pt idx="82">
                  <c:v>1.4998077585212135</c:v>
                </c:pt>
                <c:pt idx="83">
                  <c:v>1.4935256819246607</c:v>
                </c:pt>
                <c:pt idx="84">
                  <c:v>1.4471654412889579</c:v>
                </c:pt>
                <c:pt idx="85">
                  <c:v>1.5266039862147938</c:v>
                </c:pt>
                <c:pt idx="86">
                  <c:v>1.5000470200556348</c:v>
                </c:pt>
                <c:pt idx="87">
                  <c:v>1.5128286503002397</c:v>
                </c:pt>
                <c:pt idx="88">
                  <c:v>1.5287003141661049</c:v>
                </c:pt>
                <c:pt idx="89">
                  <c:v>1.4965797640039105</c:v>
                </c:pt>
                <c:pt idx="90">
                  <c:v>1.526125286148388</c:v>
                </c:pt>
                <c:pt idx="91">
                  <c:v>1.4306191171155651</c:v>
                </c:pt>
                <c:pt idx="92">
                  <c:v>1.3927894967562395</c:v>
                </c:pt>
                <c:pt idx="93">
                  <c:v>1.5083675115810027</c:v>
                </c:pt>
                <c:pt idx="94">
                  <c:v>1.5091290399714747</c:v>
                </c:pt>
                <c:pt idx="95">
                  <c:v>1.4826737284458213</c:v>
                </c:pt>
                <c:pt idx="96">
                  <c:v>1.4074497994522936</c:v>
                </c:pt>
                <c:pt idx="97">
                  <c:v>1.4016393393926025</c:v>
                </c:pt>
                <c:pt idx="98">
                  <c:v>1.4941350816346022</c:v>
                </c:pt>
                <c:pt idx="99">
                  <c:v>1.498168347604186</c:v>
                </c:pt>
                <c:pt idx="100">
                  <c:v>1.5211271817959218</c:v>
                </c:pt>
                <c:pt idx="101">
                  <c:v>1.5225128086735138</c:v>
                </c:pt>
                <c:pt idx="102">
                  <c:v>1.57672918700103</c:v>
                </c:pt>
                <c:pt idx="103">
                  <c:v>1.5748067707623725</c:v>
                </c:pt>
                <c:pt idx="104">
                  <c:v>1.5728627492145555</c:v>
                </c:pt>
                <c:pt idx="105">
                  <c:v>1.5423088218975505</c:v>
                </c:pt>
                <c:pt idx="106">
                  <c:v>1.5950164889515739</c:v>
                </c:pt>
                <c:pt idx="107">
                  <c:v>1.6240470047671081</c:v>
                </c:pt>
                <c:pt idx="108">
                  <c:v>1.6530920430876572</c:v>
                </c:pt>
                <c:pt idx="109">
                  <c:v>1.714584025958712</c:v>
                </c:pt>
                <c:pt idx="110">
                  <c:v>1.7139167146770742</c:v>
                </c:pt>
                <c:pt idx="111">
                  <c:v>1.7294982889663657</c:v>
                </c:pt>
                <c:pt idx="112">
                  <c:v>1.7495193959403352</c:v>
                </c:pt>
                <c:pt idx="113">
                  <c:v>1.7579411888294811</c:v>
                </c:pt>
                <c:pt idx="114">
                  <c:v>1.7919552872178668</c:v>
                </c:pt>
                <c:pt idx="115">
                  <c:v>1.7929344703828007</c:v>
                </c:pt>
                <c:pt idx="116">
                  <c:v>1.8275434459761126</c:v>
                </c:pt>
                <c:pt idx="117">
                  <c:v>1.8680932272775237</c:v>
                </c:pt>
                <c:pt idx="118">
                  <c:v>1.8750426144303145</c:v>
                </c:pt>
                <c:pt idx="119">
                  <c:v>1.9394363729771251</c:v>
                </c:pt>
                <c:pt idx="120">
                  <c:v>2.0483913957628084</c:v>
                </c:pt>
                <c:pt idx="121">
                  <c:v>1.9686119339436459</c:v>
                </c:pt>
                <c:pt idx="122">
                  <c:v>1.9156867891127236</c:v>
                </c:pt>
                <c:pt idx="123">
                  <c:v>1.9208951107149814</c:v>
                </c:pt>
                <c:pt idx="124">
                  <c:v>1.9624024691467681</c:v>
                </c:pt>
                <c:pt idx="125">
                  <c:v>1.9719052775573171</c:v>
                </c:pt>
                <c:pt idx="126">
                  <c:v>2.0429363743760591</c:v>
                </c:pt>
                <c:pt idx="127">
                  <c:v>2.1047621898854967</c:v>
                </c:pt>
                <c:pt idx="128">
                  <c:v>2.1138006430116913</c:v>
                </c:pt>
                <c:pt idx="129">
                  <c:v>1.9670957844200827</c:v>
                </c:pt>
                <c:pt idx="130">
                  <c:v>2.002226849871882</c:v>
                </c:pt>
                <c:pt idx="131">
                  <c:v>1.81846868731278</c:v>
                </c:pt>
              </c:numCache>
            </c:numRef>
          </c:val>
          <c:smooth val="0"/>
          <c:extLst>
            <c:ext xmlns:c16="http://schemas.microsoft.com/office/drawing/2014/chart" uri="{C3380CC4-5D6E-409C-BE32-E72D297353CC}">
              <c16:uniqueId val="{00000001-CBD2-466C-A66F-344F5ADDE4EB}"/>
            </c:ext>
          </c:extLst>
        </c:ser>
        <c:dLbls>
          <c:showLegendKey val="0"/>
          <c:showVal val="0"/>
          <c:showCatName val="0"/>
          <c:showSerName val="0"/>
          <c:showPercent val="0"/>
          <c:showBubbleSize val="0"/>
        </c:dLbls>
        <c:smooth val="0"/>
        <c:axId val="635291488"/>
        <c:axId val="635297392"/>
      </c:lineChart>
      <c:dateAx>
        <c:axId val="635291488"/>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635297392"/>
        <c:crosses val="autoZero"/>
        <c:auto val="1"/>
        <c:lblOffset val="100"/>
        <c:baseTimeUnit val="months"/>
      </c:dateAx>
      <c:valAx>
        <c:axId val="6352973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352914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2">
    <c:autoUpdate val="0"/>
  </c:externalData>
  <c:userShapes r:id="rId3"/>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b="1" i="0" baseline="0" dirty="0">
                <a:effectLst/>
              </a:rPr>
              <a:t>What-if: Taken 10,000 Share Position</a:t>
            </a:r>
            <a:endParaRPr lang="en-US" sz="2400" b="1" dirty="0">
              <a:effectLst/>
            </a:endParaRPr>
          </a:p>
        </c:rich>
      </c:tx>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Position Value</c:v>
          </c:tx>
          <c:spPr>
            <a:solidFill>
              <a:schemeClr val="tx1">
                <a:lumMod val="65000"/>
                <a:lumOff val="35000"/>
              </a:schemeClr>
            </a:solidFill>
            <a:ln>
              <a:noFill/>
            </a:ln>
            <a:effectLst/>
          </c:spPr>
          <c:invertIfNegative val="0"/>
          <c:dPt>
            <c:idx val="1"/>
            <c:invertIfNegative val="0"/>
            <c:bubble3D val="0"/>
            <c:spPr>
              <a:solidFill>
                <a:srgbClr val="00B050"/>
              </a:solidFill>
              <a:ln>
                <a:noFill/>
              </a:ln>
              <a:effectLst/>
            </c:spPr>
            <c:extLst>
              <c:ext xmlns:c16="http://schemas.microsoft.com/office/drawing/2014/chart" uri="{C3380CC4-5D6E-409C-BE32-E72D297353CC}">
                <c16:uniqueId val="{00000001-F929-4006-BD54-0D224E42BDCD}"/>
              </c:ext>
            </c:extLst>
          </c:dPt>
          <c:cat>
            <c:strRef>
              <c:f>Sheet1!$B$15:$C$15</c:f>
              <c:strCache>
                <c:ptCount val="2"/>
                <c:pt idx="0">
                  <c:v>Sept-19</c:v>
                </c:pt>
                <c:pt idx="1">
                  <c:v>Sept-20</c:v>
                </c:pt>
              </c:strCache>
            </c:strRef>
          </c:cat>
          <c:val>
            <c:numRef>
              <c:f>Sheet1!$B$16:$C$16</c:f>
              <c:numCache>
                <c:formatCode>_("$"* #,##0_);_("$"* \(#,##0\);_("$"* "-"??_);_(@_)</c:formatCode>
                <c:ptCount val="2"/>
                <c:pt idx="0">
                  <c:v>1186200</c:v>
                </c:pt>
                <c:pt idx="1">
                  <c:v>1596600</c:v>
                </c:pt>
              </c:numCache>
            </c:numRef>
          </c:val>
          <c:extLst>
            <c:ext xmlns:c16="http://schemas.microsoft.com/office/drawing/2014/chart" uri="{C3380CC4-5D6E-409C-BE32-E72D297353CC}">
              <c16:uniqueId val="{00000002-F929-4006-BD54-0D224E42BDCD}"/>
            </c:ext>
          </c:extLst>
        </c:ser>
        <c:dLbls>
          <c:showLegendKey val="0"/>
          <c:showVal val="0"/>
          <c:showCatName val="0"/>
          <c:showSerName val="0"/>
          <c:showPercent val="0"/>
          <c:showBubbleSize val="0"/>
        </c:dLbls>
        <c:gapWidth val="219"/>
        <c:axId val="1411702095"/>
        <c:axId val="1312092383"/>
      </c:barChart>
      <c:lineChart>
        <c:grouping val="standard"/>
        <c:varyColors val="0"/>
        <c:ser>
          <c:idx val="1"/>
          <c:order val="1"/>
          <c:tx>
            <c:v>Position Upside</c:v>
          </c:tx>
          <c:spPr>
            <a:ln w="28575" cap="rnd">
              <a:solidFill>
                <a:schemeClr val="accent2"/>
              </a:solidFill>
              <a:round/>
            </a:ln>
            <a:effectLst/>
          </c:spPr>
          <c:marker>
            <c:symbol val="none"/>
          </c:marker>
          <c:dLbls>
            <c:dLbl>
              <c:idx val="0"/>
              <c:layout>
                <c:manualLayout>
                  <c:x val="-0.15833333333333333"/>
                  <c:y val="-5.0925925925926013E-2"/>
                </c:manualLayout>
              </c:layout>
              <c:tx>
                <c:rich>
                  <a:bodyPr/>
                  <a:lstStyle/>
                  <a:p>
                    <a:fld id="{34525D30-80C6-4E19-82F6-6A1A31727034}"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929-4006-BD54-0D224E42BDCD}"/>
                </c:ext>
              </c:extLst>
            </c:dLbl>
            <c:dLbl>
              <c:idx val="1"/>
              <c:layout>
                <c:manualLayout>
                  <c:x val="-1.0185067526415994E-16"/>
                  <c:y val="-5.0925925925925944E-2"/>
                </c:manualLayout>
              </c:layout>
              <c:tx>
                <c:rich>
                  <a:bodyPr/>
                  <a:lstStyle/>
                  <a:p>
                    <a:fld id="{B12D22C0-E530-41EB-88D5-5FD7BBBD33B7}"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929-4006-BD54-0D224E42BDCD}"/>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FF0000"/>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Sheet1!$B$15:$C$15</c:f>
              <c:strCache>
                <c:ptCount val="2"/>
                <c:pt idx="0">
                  <c:v>Sept-19</c:v>
                </c:pt>
                <c:pt idx="1">
                  <c:v>Sept-20</c:v>
                </c:pt>
              </c:strCache>
            </c:strRef>
          </c:cat>
          <c:val>
            <c:numRef>
              <c:f>Sheet1!$B$17:$C$17</c:f>
              <c:numCache>
                <c:formatCode>_("$"* #,##0_);_("$"* \(#,##0\);_("$"* "-"??_);_(@_)</c:formatCode>
                <c:ptCount val="2"/>
                <c:pt idx="0">
                  <c:v>1</c:v>
                </c:pt>
                <c:pt idx="1">
                  <c:v>410400</c:v>
                </c:pt>
              </c:numCache>
            </c:numRef>
          </c:val>
          <c:smooth val="0"/>
          <c:extLst>
            <c:ext xmlns:c15="http://schemas.microsoft.com/office/drawing/2012/chart" uri="{02D57815-91ED-43cb-92C2-25804820EDAC}">
              <c15:datalabelsRange>
                <c15:f>Sheet1!$B$19:$C$19</c15:f>
                <c15:dlblRangeCache>
                  <c:ptCount val="2"/>
                  <c:pt idx="0">
                    <c:v>$0 </c:v>
                  </c:pt>
                  <c:pt idx="1">
                    <c:v>$410,400 </c:v>
                  </c:pt>
                </c15:dlblRangeCache>
              </c15:datalabelsRange>
            </c:ext>
            <c:ext xmlns:c16="http://schemas.microsoft.com/office/drawing/2014/chart" uri="{C3380CC4-5D6E-409C-BE32-E72D297353CC}">
              <c16:uniqueId val="{00000005-F929-4006-BD54-0D224E42BDCD}"/>
            </c:ext>
          </c:extLst>
        </c:ser>
        <c:dLbls>
          <c:showLegendKey val="0"/>
          <c:showVal val="0"/>
          <c:showCatName val="0"/>
          <c:showSerName val="0"/>
          <c:showPercent val="0"/>
          <c:showBubbleSize val="0"/>
        </c:dLbls>
        <c:marker val="1"/>
        <c:smooth val="0"/>
        <c:axId val="1407333263"/>
        <c:axId val="1404920527"/>
      </c:lineChart>
      <c:catAx>
        <c:axId val="14117020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2092383"/>
        <c:crosses val="autoZero"/>
        <c:auto val="1"/>
        <c:lblAlgn val="ctr"/>
        <c:lblOffset val="100"/>
        <c:noMultiLvlLbl val="0"/>
      </c:catAx>
      <c:valAx>
        <c:axId val="1312092383"/>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411702095"/>
        <c:crosses val="autoZero"/>
        <c:crossBetween val="between"/>
      </c:valAx>
      <c:valAx>
        <c:axId val="1404920527"/>
        <c:scaling>
          <c:orientation val="minMax"/>
        </c:scaling>
        <c:delete val="0"/>
        <c:axPos val="r"/>
        <c:numFmt formatCode="&quot;$&quot;#,##0" sourceLinked="0"/>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407333263"/>
        <c:crosses val="max"/>
        <c:crossBetween val="between"/>
      </c:valAx>
      <c:catAx>
        <c:axId val="1407333263"/>
        <c:scaling>
          <c:orientation val="minMax"/>
        </c:scaling>
        <c:delete val="1"/>
        <c:axPos val="b"/>
        <c:numFmt formatCode="General" sourceLinked="1"/>
        <c:majorTickMark val="out"/>
        <c:minorTickMark val="none"/>
        <c:tickLblPos val="nextTo"/>
        <c:crossAx val="1404920527"/>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4A3521-FA61-4176-B80E-E910FF455E17}" type="doc">
      <dgm:prSet loTypeId="urn:microsoft.com/office/officeart/2005/8/layout/hChevron3" loCatId="process" qsTypeId="urn:microsoft.com/office/officeart/2005/8/quickstyle/simple1" qsCatId="simple" csTypeId="urn:microsoft.com/office/officeart/2005/8/colors/accent1_2" csCatId="accent1" phldr="1"/>
      <dgm:spPr/>
    </dgm:pt>
    <dgm:pt modelId="{6292A80C-B8CA-4C99-85B1-9F87EBA958E4}">
      <dgm:prSet phldrT="[Text]"/>
      <dgm:spPr>
        <a:solidFill>
          <a:schemeClr val="accent1"/>
        </a:solidFill>
      </dgm:spPr>
      <dgm:t>
        <a:bodyPr/>
        <a:lstStyle/>
        <a:p>
          <a:r>
            <a:rPr lang="en-US" dirty="0"/>
            <a:t>Company Overview</a:t>
          </a:r>
        </a:p>
      </dgm:t>
    </dgm:pt>
    <dgm:pt modelId="{405EDAFF-4B89-450F-9092-42E364A7E560}" type="parTrans" cxnId="{19863850-2D83-47C5-8E25-F60D120889E5}">
      <dgm:prSet/>
      <dgm:spPr/>
      <dgm:t>
        <a:bodyPr/>
        <a:lstStyle/>
        <a:p>
          <a:endParaRPr lang="en-US"/>
        </a:p>
      </dgm:t>
    </dgm:pt>
    <dgm:pt modelId="{36D10EE8-A4B1-4874-9AEF-EFEE95C8C93C}" type="sibTrans" cxnId="{19863850-2D83-47C5-8E25-F60D120889E5}">
      <dgm:prSet/>
      <dgm:spPr/>
      <dgm:t>
        <a:bodyPr/>
        <a:lstStyle/>
        <a:p>
          <a:endParaRPr lang="en-US"/>
        </a:p>
      </dgm:t>
    </dgm:pt>
    <dgm:pt modelId="{6609457B-47C2-41EB-B673-0160F1B7598F}">
      <dgm:prSet phldrT="[Text]"/>
      <dgm:spPr>
        <a:solidFill>
          <a:schemeClr val="bg2"/>
        </a:solidFill>
      </dgm:spPr>
      <dgm:t>
        <a:bodyPr/>
        <a:lstStyle/>
        <a:p>
          <a:r>
            <a:rPr lang="en-US" dirty="0"/>
            <a:t>Risk  Analysis </a:t>
          </a:r>
        </a:p>
      </dgm:t>
    </dgm:pt>
    <dgm:pt modelId="{052E9B99-7C6B-4E4D-9579-4E45D2595D1A}" type="parTrans" cxnId="{A9ABBE40-1B9B-4805-B2EF-F13F67C2887C}">
      <dgm:prSet/>
      <dgm:spPr/>
      <dgm:t>
        <a:bodyPr/>
        <a:lstStyle/>
        <a:p>
          <a:endParaRPr lang="en-US"/>
        </a:p>
      </dgm:t>
    </dgm:pt>
    <dgm:pt modelId="{7959D65C-F795-43FB-8F41-8A72B6DF4DE8}" type="sibTrans" cxnId="{A9ABBE40-1B9B-4805-B2EF-F13F67C2887C}">
      <dgm:prSet/>
      <dgm:spPr/>
      <dgm:t>
        <a:bodyPr/>
        <a:lstStyle/>
        <a:p>
          <a:endParaRPr lang="en-US"/>
        </a:p>
      </dgm:t>
    </dgm:pt>
    <dgm:pt modelId="{813D8A49-A253-42B5-B9E3-5F46351D196B}">
      <dgm:prSet phldrT="[Text]"/>
      <dgm:spPr>
        <a:solidFill>
          <a:schemeClr val="bg2"/>
        </a:solidFill>
      </dgm:spPr>
      <dgm:t>
        <a:bodyPr/>
        <a:lstStyle/>
        <a:p>
          <a:r>
            <a:rPr lang="en-US" dirty="0"/>
            <a:t>Ratio Analysis</a:t>
          </a:r>
        </a:p>
      </dgm:t>
    </dgm:pt>
    <dgm:pt modelId="{CC156E11-9885-4547-BFAC-85BF2157F29B}" type="parTrans" cxnId="{7F6EDE17-056F-4250-BEA2-DC86234D3C51}">
      <dgm:prSet/>
      <dgm:spPr/>
      <dgm:t>
        <a:bodyPr/>
        <a:lstStyle/>
        <a:p>
          <a:endParaRPr lang="en-US"/>
        </a:p>
      </dgm:t>
    </dgm:pt>
    <dgm:pt modelId="{E889994C-6993-4101-A851-99394D1571AA}" type="sibTrans" cxnId="{7F6EDE17-056F-4250-BEA2-DC86234D3C51}">
      <dgm:prSet/>
      <dgm:spPr/>
      <dgm:t>
        <a:bodyPr/>
        <a:lstStyle/>
        <a:p>
          <a:endParaRPr lang="en-US"/>
        </a:p>
      </dgm:t>
    </dgm:pt>
    <dgm:pt modelId="{ED2C0443-D11D-4B2B-92E6-C0B84FD34FA8}">
      <dgm:prSet phldrT="[Text]"/>
      <dgm:spPr>
        <a:solidFill>
          <a:schemeClr val="bg2"/>
        </a:solidFill>
      </dgm:spPr>
      <dgm:t>
        <a:bodyPr/>
        <a:lstStyle/>
        <a:p>
          <a:r>
            <a:rPr lang="en-US" dirty="0"/>
            <a:t>Financial Analysis</a:t>
          </a:r>
        </a:p>
      </dgm:t>
    </dgm:pt>
    <dgm:pt modelId="{76B1B189-11B0-487E-8B97-4E4411EF1C4C}" type="parTrans" cxnId="{44DF5DE4-A666-46F4-B4F4-65543D7C2BA3}">
      <dgm:prSet/>
      <dgm:spPr/>
      <dgm:t>
        <a:bodyPr/>
        <a:lstStyle/>
        <a:p>
          <a:endParaRPr lang="en-US"/>
        </a:p>
      </dgm:t>
    </dgm:pt>
    <dgm:pt modelId="{1D0D3CED-E21B-4EB6-845A-4B2B9F7708DB}" type="sibTrans" cxnId="{44DF5DE4-A666-46F4-B4F4-65543D7C2BA3}">
      <dgm:prSet/>
      <dgm:spPr/>
      <dgm:t>
        <a:bodyPr/>
        <a:lstStyle/>
        <a:p>
          <a:endParaRPr lang="en-US"/>
        </a:p>
      </dgm:t>
    </dgm:pt>
    <dgm:pt modelId="{C872DBED-8A0E-4527-85B4-5228B8EB52AE}">
      <dgm:prSet phldrT="[Text]"/>
      <dgm:spPr>
        <a:solidFill>
          <a:srgbClr val="7030A0"/>
        </a:solidFill>
      </dgm:spPr>
      <dgm:t>
        <a:bodyPr/>
        <a:lstStyle/>
        <a:p>
          <a:r>
            <a:rPr lang="en-US" dirty="0"/>
            <a:t>Recommendation: HOLD</a:t>
          </a:r>
        </a:p>
      </dgm:t>
    </dgm:pt>
    <dgm:pt modelId="{EA3845DA-710D-4D84-95A2-749585D54A01}" type="parTrans" cxnId="{4EC69AD1-1B0F-40D7-BACE-0D537E0EF093}">
      <dgm:prSet/>
      <dgm:spPr/>
      <dgm:t>
        <a:bodyPr/>
        <a:lstStyle/>
        <a:p>
          <a:endParaRPr lang="en-US"/>
        </a:p>
      </dgm:t>
    </dgm:pt>
    <dgm:pt modelId="{4B087BB1-BAED-4504-AFC9-513D428E803D}" type="sibTrans" cxnId="{4EC69AD1-1B0F-40D7-BACE-0D537E0EF093}">
      <dgm:prSet/>
      <dgm:spPr/>
      <dgm:t>
        <a:bodyPr/>
        <a:lstStyle/>
        <a:p>
          <a:endParaRPr lang="en-US"/>
        </a:p>
      </dgm:t>
    </dgm:pt>
    <dgm:pt modelId="{57875E25-D9FC-47D2-A8A8-6F7856F38C79}">
      <dgm:prSet phldrT="[Text]"/>
      <dgm:spPr>
        <a:solidFill>
          <a:schemeClr val="bg2"/>
        </a:solidFill>
      </dgm:spPr>
      <dgm:t>
        <a:bodyPr/>
        <a:lstStyle/>
        <a:p>
          <a:r>
            <a:rPr lang="en-US" dirty="0"/>
            <a:t>Market Performance</a:t>
          </a:r>
        </a:p>
      </dgm:t>
    </dgm:pt>
    <dgm:pt modelId="{C8DF301F-238C-403A-BF15-621E3F0458F3}" type="sibTrans" cxnId="{C81FFA15-85F5-4803-A520-E7E700003D22}">
      <dgm:prSet/>
      <dgm:spPr/>
      <dgm:t>
        <a:bodyPr/>
        <a:lstStyle/>
        <a:p>
          <a:endParaRPr lang="en-US"/>
        </a:p>
      </dgm:t>
    </dgm:pt>
    <dgm:pt modelId="{A7A5895A-3066-452A-8349-440DDD5280AF}" type="parTrans" cxnId="{C81FFA15-85F5-4803-A520-E7E700003D22}">
      <dgm:prSet/>
      <dgm:spPr/>
      <dgm:t>
        <a:bodyPr/>
        <a:lstStyle/>
        <a:p>
          <a:endParaRPr lang="en-US"/>
        </a:p>
      </dgm:t>
    </dgm:pt>
    <dgm:pt modelId="{7C95C739-592E-4689-BDA2-6D0DC132E24D}" type="pres">
      <dgm:prSet presAssocID="{DF4A3521-FA61-4176-B80E-E910FF455E17}" presName="Name0" presStyleCnt="0">
        <dgm:presLayoutVars>
          <dgm:dir/>
          <dgm:resizeHandles val="exact"/>
        </dgm:presLayoutVars>
      </dgm:prSet>
      <dgm:spPr/>
    </dgm:pt>
    <dgm:pt modelId="{66435A7E-1653-4596-8411-DBF5D1757D80}" type="pres">
      <dgm:prSet presAssocID="{6292A80C-B8CA-4C99-85B1-9F87EBA958E4}" presName="parTxOnly" presStyleLbl="node1" presStyleIdx="0" presStyleCnt="6">
        <dgm:presLayoutVars>
          <dgm:bulletEnabled val="1"/>
        </dgm:presLayoutVars>
      </dgm:prSet>
      <dgm:spPr/>
    </dgm:pt>
    <dgm:pt modelId="{89B308B0-54C1-41A2-B858-D514B30F48BA}" type="pres">
      <dgm:prSet presAssocID="{36D10EE8-A4B1-4874-9AEF-EFEE95C8C93C}" presName="parSpace" presStyleCnt="0"/>
      <dgm:spPr/>
    </dgm:pt>
    <dgm:pt modelId="{4D058045-1701-4879-B519-F11885962DF7}" type="pres">
      <dgm:prSet presAssocID="{57875E25-D9FC-47D2-A8A8-6F7856F38C79}" presName="parTxOnly" presStyleLbl="node1" presStyleIdx="1" presStyleCnt="6">
        <dgm:presLayoutVars>
          <dgm:bulletEnabled val="1"/>
        </dgm:presLayoutVars>
      </dgm:prSet>
      <dgm:spPr/>
    </dgm:pt>
    <dgm:pt modelId="{DAED89F5-EC24-4ED3-8D64-E15A4041961B}" type="pres">
      <dgm:prSet presAssocID="{C8DF301F-238C-403A-BF15-621E3F0458F3}" presName="parSpace" presStyleCnt="0"/>
      <dgm:spPr/>
    </dgm:pt>
    <dgm:pt modelId="{7B200C1B-C602-4180-9ECC-52A481881A49}" type="pres">
      <dgm:prSet presAssocID="{6609457B-47C2-41EB-B673-0160F1B7598F}" presName="parTxOnly" presStyleLbl="node1" presStyleIdx="2" presStyleCnt="6">
        <dgm:presLayoutVars>
          <dgm:bulletEnabled val="1"/>
        </dgm:presLayoutVars>
      </dgm:prSet>
      <dgm:spPr/>
    </dgm:pt>
    <dgm:pt modelId="{EC72925D-14C7-4FC4-899E-C2E93461E536}" type="pres">
      <dgm:prSet presAssocID="{7959D65C-F795-43FB-8F41-8A72B6DF4DE8}" presName="parSpace" presStyleCnt="0"/>
      <dgm:spPr/>
    </dgm:pt>
    <dgm:pt modelId="{2C1186E2-1CE5-4231-8DE7-930200C2D362}" type="pres">
      <dgm:prSet presAssocID="{813D8A49-A253-42B5-B9E3-5F46351D196B}" presName="parTxOnly" presStyleLbl="node1" presStyleIdx="3" presStyleCnt="6">
        <dgm:presLayoutVars>
          <dgm:bulletEnabled val="1"/>
        </dgm:presLayoutVars>
      </dgm:prSet>
      <dgm:spPr/>
    </dgm:pt>
    <dgm:pt modelId="{0A393B7E-902E-4550-BA0D-0984E6751AB1}" type="pres">
      <dgm:prSet presAssocID="{E889994C-6993-4101-A851-99394D1571AA}" presName="parSpace" presStyleCnt="0"/>
      <dgm:spPr/>
    </dgm:pt>
    <dgm:pt modelId="{B9FA6BB8-71C2-4510-8E1D-FA9C34497E40}" type="pres">
      <dgm:prSet presAssocID="{ED2C0443-D11D-4B2B-92E6-C0B84FD34FA8}" presName="parTxOnly" presStyleLbl="node1" presStyleIdx="4" presStyleCnt="6">
        <dgm:presLayoutVars>
          <dgm:bulletEnabled val="1"/>
        </dgm:presLayoutVars>
      </dgm:prSet>
      <dgm:spPr/>
    </dgm:pt>
    <dgm:pt modelId="{0E715F59-883F-4AB0-87EC-45407D4F1547}" type="pres">
      <dgm:prSet presAssocID="{1D0D3CED-E21B-4EB6-845A-4B2B9F7708DB}" presName="parSpace" presStyleCnt="0"/>
      <dgm:spPr/>
    </dgm:pt>
    <dgm:pt modelId="{CF2A044A-74C2-406F-998F-E630FD7805CF}" type="pres">
      <dgm:prSet presAssocID="{C872DBED-8A0E-4527-85B4-5228B8EB52AE}" presName="parTxOnly" presStyleLbl="node1" presStyleIdx="5" presStyleCnt="6">
        <dgm:presLayoutVars>
          <dgm:bulletEnabled val="1"/>
        </dgm:presLayoutVars>
      </dgm:prSet>
      <dgm:spPr/>
    </dgm:pt>
  </dgm:ptLst>
  <dgm:cxnLst>
    <dgm:cxn modelId="{BA552511-8084-48E0-96DA-C02BB72EE9B6}" type="presOf" srcId="{813D8A49-A253-42B5-B9E3-5F46351D196B}" destId="{2C1186E2-1CE5-4231-8DE7-930200C2D362}" srcOrd="0" destOrd="0" presId="urn:microsoft.com/office/officeart/2005/8/layout/hChevron3"/>
    <dgm:cxn modelId="{C81FFA15-85F5-4803-A520-E7E700003D22}" srcId="{DF4A3521-FA61-4176-B80E-E910FF455E17}" destId="{57875E25-D9FC-47D2-A8A8-6F7856F38C79}" srcOrd="1" destOrd="0" parTransId="{A7A5895A-3066-452A-8349-440DDD5280AF}" sibTransId="{C8DF301F-238C-403A-BF15-621E3F0458F3}"/>
    <dgm:cxn modelId="{7F6EDE17-056F-4250-BEA2-DC86234D3C51}" srcId="{DF4A3521-FA61-4176-B80E-E910FF455E17}" destId="{813D8A49-A253-42B5-B9E3-5F46351D196B}" srcOrd="3" destOrd="0" parTransId="{CC156E11-9885-4547-BFAC-85BF2157F29B}" sibTransId="{E889994C-6993-4101-A851-99394D1571AA}"/>
    <dgm:cxn modelId="{074AA33E-0EE8-41D5-82A4-EC7DB5A5FACD}" type="presOf" srcId="{6609457B-47C2-41EB-B673-0160F1B7598F}" destId="{7B200C1B-C602-4180-9ECC-52A481881A49}" srcOrd="0" destOrd="0" presId="urn:microsoft.com/office/officeart/2005/8/layout/hChevron3"/>
    <dgm:cxn modelId="{A9ABBE40-1B9B-4805-B2EF-F13F67C2887C}" srcId="{DF4A3521-FA61-4176-B80E-E910FF455E17}" destId="{6609457B-47C2-41EB-B673-0160F1B7598F}" srcOrd="2" destOrd="0" parTransId="{052E9B99-7C6B-4E4D-9579-4E45D2595D1A}" sibTransId="{7959D65C-F795-43FB-8F41-8A72B6DF4DE8}"/>
    <dgm:cxn modelId="{E2A2B84E-7ADC-4FB7-9F49-09EF0998480C}" type="presOf" srcId="{6292A80C-B8CA-4C99-85B1-9F87EBA958E4}" destId="{66435A7E-1653-4596-8411-DBF5D1757D80}" srcOrd="0" destOrd="0" presId="urn:microsoft.com/office/officeart/2005/8/layout/hChevron3"/>
    <dgm:cxn modelId="{19863850-2D83-47C5-8E25-F60D120889E5}" srcId="{DF4A3521-FA61-4176-B80E-E910FF455E17}" destId="{6292A80C-B8CA-4C99-85B1-9F87EBA958E4}" srcOrd="0" destOrd="0" parTransId="{405EDAFF-4B89-450F-9092-42E364A7E560}" sibTransId="{36D10EE8-A4B1-4874-9AEF-EFEE95C8C93C}"/>
    <dgm:cxn modelId="{BA2B837D-5C4A-4BEE-B063-B81725BFA9EE}" type="presOf" srcId="{ED2C0443-D11D-4B2B-92E6-C0B84FD34FA8}" destId="{B9FA6BB8-71C2-4510-8E1D-FA9C34497E40}" srcOrd="0" destOrd="0" presId="urn:microsoft.com/office/officeart/2005/8/layout/hChevron3"/>
    <dgm:cxn modelId="{F7E09FA9-0DDD-40C3-8F60-11B206BFA389}" type="presOf" srcId="{C872DBED-8A0E-4527-85B4-5228B8EB52AE}" destId="{CF2A044A-74C2-406F-998F-E630FD7805CF}" srcOrd="0" destOrd="0" presId="urn:microsoft.com/office/officeart/2005/8/layout/hChevron3"/>
    <dgm:cxn modelId="{4EC69AD1-1B0F-40D7-BACE-0D537E0EF093}" srcId="{DF4A3521-FA61-4176-B80E-E910FF455E17}" destId="{C872DBED-8A0E-4527-85B4-5228B8EB52AE}" srcOrd="5" destOrd="0" parTransId="{EA3845DA-710D-4D84-95A2-749585D54A01}" sibTransId="{4B087BB1-BAED-4504-AFC9-513D428E803D}"/>
    <dgm:cxn modelId="{73A26DD2-B574-4A7C-8C75-D73707E99856}" type="presOf" srcId="{57875E25-D9FC-47D2-A8A8-6F7856F38C79}" destId="{4D058045-1701-4879-B519-F11885962DF7}" srcOrd="0" destOrd="0" presId="urn:microsoft.com/office/officeart/2005/8/layout/hChevron3"/>
    <dgm:cxn modelId="{44DF5DE4-A666-46F4-B4F4-65543D7C2BA3}" srcId="{DF4A3521-FA61-4176-B80E-E910FF455E17}" destId="{ED2C0443-D11D-4B2B-92E6-C0B84FD34FA8}" srcOrd="4" destOrd="0" parTransId="{76B1B189-11B0-487E-8B97-4E4411EF1C4C}" sibTransId="{1D0D3CED-E21B-4EB6-845A-4B2B9F7708DB}"/>
    <dgm:cxn modelId="{87B237F5-650A-4E7B-B29A-F12F5C7DCE3B}" type="presOf" srcId="{DF4A3521-FA61-4176-B80E-E910FF455E17}" destId="{7C95C739-592E-4689-BDA2-6D0DC132E24D}" srcOrd="0" destOrd="0" presId="urn:microsoft.com/office/officeart/2005/8/layout/hChevron3"/>
    <dgm:cxn modelId="{B76ECA30-E735-4AA0-8DDC-67307D122B95}" type="presParOf" srcId="{7C95C739-592E-4689-BDA2-6D0DC132E24D}" destId="{66435A7E-1653-4596-8411-DBF5D1757D80}" srcOrd="0" destOrd="0" presId="urn:microsoft.com/office/officeart/2005/8/layout/hChevron3"/>
    <dgm:cxn modelId="{B00C51AD-8790-4463-B5FB-F622E26D15CB}" type="presParOf" srcId="{7C95C739-592E-4689-BDA2-6D0DC132E24D}" destId="{89B308B0-54C1-41A2-B858-D514B30F48BA}" srcOrd="1" destOrd="0" presId="urn:microsoft.com/office/officeart/2005/8/layout/hChevron3"/>
    <dgm:cxn modelId="{22CBB9E9-FCE0-4EBD-8781-49956F8527E6}" type="presParOf" srcId="{7C95C739-592E-4689-BDA2-6D0DC132E24D}" destId="{4D058045-1701-4879-B519-F11885962DF7}" srcOrd="2" destOrd="0" presId="urn:microsoft.com/office/officeart/2005/8/layout/hChevron3"/>
    <dgm:cxn modelId="{133ED681-D550-428E-BBA4-49E542E0E86E}" type="presParOf" srcId="{7C95C739-592E-4689-BDA2-6D0DC132E24D}" destId="{DAED89F5-EC24-4ED3-8D64-E15A4041961B}" srcOrd="3" destOrd="0" presId="urn:microsoft.com/office/officeart/2005/8/layout/hChevron3"/>
    <dgm:cxn modelId="{1A646ACC-C7A0-470E-9369-F47D246DD092}" type="presParOf" srcId="{7C95C739-592E-4689-BDA2-6D0DC132E24D}" destId="{7B200C1B-C602-4180-9ECC-52A481881A49}" srcOrd="4" destOrd="0" presId="urn:microsoft.com/office/officeart/2005/8/layout/hChevron3"/>
    <dgm:cxn modelId="{74D93835-8C32-40D3-AA66-E3C474208CFB}" type="presParOf" srcId="{7C95C739-592E-4689-BDA2-6D0DC132E24D}" destId="{EC72925D-14C7-4FC4-899E-C2E93461E536}" srcOrd="5" destOrd="0" presId="urn:microsoft.com/office/officeart/2005/8/layout/hChevron3"/>
    <dgm:cxn modelId="{02FFCB64-2E44-4D34-9A6C-60C98E57767E}" type="presParOf" srcId="{7C95C739-592E-4689-BDA2-6D0DC132E24D}" destId="{2C1186E2-1CE5-4231-8DE7-930200C2D362}" srcOrd="6" destOrd="0" presId="urn:microsoft.com/office/officeart/2005/8/layout/hChevron3"/>
    <dgm:cxn modelId="{0253989B-381C-4F05-9635-B93CD50124E0}" type="presParOf" srcId="{7C95C739-592E-4689-BDA2-6D0DC132E24D}" destId="{0A393B7E-902E-4550-BA0D-0984E6751AB1}" srcOrd="7" destOrd="0" presId="urn:microsoft.com/office/officeart/2005/8/layout/hChevron3"/>
    <dgm:cxn modelId="{C214596C-B0CD-49AE-AF03-15C3F31B62CF}" type="presParOf" srcId="{7C95C739-592E-4689-BDA2-6D0DC132E24D}" destId="{B9FA6BB8-71C2-4510-8E1D-FA9C34497E40}" srcOrd="8" destOrd="0" presId="urn:microsoft.com/office/officeart/2005/8/layout/hChevron3"/>
    <dgm:cxn modelId="{1DC15297-DAB0-46DF-BDBF-84D0FDC9D3DC}" type="presParOf" srcId="{7C95C739-592E-4689-BDA2-6D0DC132E24D}" destId="{0E715F59-883F-4AB0-87EC-45407D4F1547}" srcOrd="9" destOrd="0" presId="urn:microsoft.com/office/officeart/2005/8/layout/hChevron3"/>
    <dgm:cxn modelId="{5C2389BB-04AB-4C41-9075-6A64F664D8E7}" type="presParOf" srcId="{7C95C739-592E-4689-BDA2-6D0DC132E24D}" destId="{CF2A044A-74C2-406F-998F-E630FD7805CF}"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F4A3521-FA61-4176-B80E-E910FF455E17}" type="doc">
      <dgm:prSet loTypeId="urn:microsoft.com/office/officeart/2005/8/layout/hChevron3" loCatId="process" qsTypeId="urn:microsoft.com/office/officeart/2005/8/quickstyle/simple1" qsCatId="simple" csTypeId="urn:microsoft.com/office/officeart/2005/8/colors/accent1_2" csCatId="accent1" phldr="1"/>
      <dgm:spPr/>
    </dgm:pt>
    <dgm:pt modelId="{6292A80C-B8CA-4C99-85B1-9F87EBA958E4}">
      <dgm:prSet phldrT="[Text]"/>
      <dgm:spPr>
        <a:solidFill>
          <a:schemeClr val="accent1"/>
        </a:solidFill>
      </dgm:spPr>
      <dgm:t>
        <a:bodyPr/>
        <a:lstStyle/>
        <a:p>
          <a:r>
            <a:rPr lang="en-US" dirty="0"/>
            <a:t>Company Overview</a:t>
          </a:r>
        </a:p>
      </dgm:t>
    </dgm:pt>
    <dgm:pt modelId="{405EDAFF-4B89-450F-9092-42E364A7E560}" type="parTrans" cxnId="{19863850-2D83-47C5-8E25-F60D120889E5}">
      <dgm:prSet/>
      <dgm:spPr/>
      <dgm:t>
        <a:bodyPr/>
        <a:lstStyle/>
        <a:p>
          <a:endParaRPr lang="en-US"/>
        </a:p>
      </dgm:t>
    </dgm:pt>
    <dgm:pt modelId="{36D10EE8-A4B1-4874-9AEF-EFEE95C8C93C}" type="sibTrans" cxnId="{19863850-2D83-47C5-8E25-F60D120889E5}">
      <dgm:prSet/>
      <dgm:spPr/>
      <dgm:t>
        <a:bodyPr/>
        <a:lstStyle/>
        <a:p>
          <a:endParaRPr lang="en-US"/>
        </a:p>
      </dgm:t>
    </dgm:pt>
    <dgm:pt modelId="{6609457B-47C2-41EB-B673-0160F1B7598F}">
      <dgm:prSet phldrT="[Text]"/>
      <dgm:spPr>
        <a:solidFill>
          <a:schemeClr val="accent1"/>
        </a:solidFill>
      </dgm:spPr>
      <dgm:t>
        <a:bodyPr/>
        <a:lstStyle/>
        <a:p>
          <a:r>
            <a:rPr lang="en-US" dirty="0"/>
            <a:t>Risk Analysis </a:t>
          </a:r>
        </a:p>
      </dgm:t>
    </dgm:pt>
    <dgm:pt modelId="{052E9B99-7C6B-4E4D-9579-4E45D2595D1A}" type="parTrans" cxnId="{A9ABBE40-1B9B-4805-B2EF-F13F67C2887C}">
      <dgm:prSet/>
      <dgm:spPr/>
      <dgm:t>
        <a:bodyPr/>
        <a:lstStyle/>
        <a:p>
          <a:endParaRPr lang="en-US"/>
        </a:p>
      </dgm:t>
    </dgm:pt>
    <dgm:pt modelId="{7959D65C-F795-43FB-8F41-8A72B6DF4DE8}" type="sibTrans" cxnId="{A9ABBE40-1B9B-4805-B2EF-F13F67C2887C}">
      <dgm:prSet/>
      <dgm:spPr/>
      <dgm:t>
        <a:bodyPr/>
        <a:lstStyle/>
        <a:p>
          <a:endParaRPr lang="en-US"/>
        </a:p>
      </dgm:t>
    </dgm:pt>
    <dgm:pt modelId="{813D8A49-A253-42B5-B9E3-5F46351D196B}">
      <dgm:prSet phldrT="[Text]"/>
      <dgm:spPr>
        <a:noFill/>
      </dgm:spPr>
      <dgm:t>
        <a:bodyPr/>
        <a:lstStyle/>
        <a:p>
          <a:r>
            <a:rPr lang="en-US" dirty="0"/>
            <a:t>Ratio Analysis</a:t>
          </a:r>
        </a:p>
      </dgm:t>
    </dgm:pt>
    <dgm:pt modelId="{CC156E11-9885-4547-BFAC-85BF2157F29B}" type="parTrans" cxnId="{7F6EDE17-056F-4250-BEA2-DC86234D3C51}">
      <dgm:prSet/>
      <dgm:spPr/>
      <dgm:t>
        <a:bodyPr/>
        <a:lstStyle/>
        <a:p>
          <a:endParaRPr lang="en-US"/>
        </a:p>
      </dgm:t>
    </dgm:pt>
    <dgm:pt modelId="{E889994C-6993-4101-A851-99394D1571AA}" type="sibTrans" cxnId="{7F6EDE17-056F-4250-BEA2-DC86234D3C51}">
      <dgm:prSet/>
      <dgm:spPr/>
      <dgm:t>
        <a:bodyPr/>
        <a:lstStyle/>
        <a:p>
          <a:endParaRPr lang="en-US"/>
        </a:p>
      </dgm:t>
    </dgm:pt>
    <dgm:pt modelId="{ED2C0443-D11D-4B2B-92E6-C0B84FD34FA8}">
      <dgm:prSet phldrT="[Text]"/>
      <dgm:spPr>
        <a:solidFill>
          <a:schemeClr val="bg2"/>
        </a:solidFill>
      </dgm:spPr>
      <dgm:t>
        <a:bodyPr/>
        <a:lstStyle/>
        <a:p>
          <a:r>
            <a:rPr lang="en-US" dirty="0"/>
            <a:t>Financial Analysis</a:t>
          </a:r>
        </a:p>
      </dgm:t>
    </dgm:pt>
    <dgm:pt modelId="{76B1B189-11B0-487E-8B97-4E4411EF1C4C}" type="parTrans" cxnId="{44DF5DE4-A666-46F4-B4F4-65543D7C2BA3}">
      <dgm:prSet/>
      <dgm:spPr/>
      <dgm:t>
        <a:bodyPr/>
        <a:lstStyle/>
        <a:p>
          <a:endParaRPr lang="en-US"/>
        </a:p>
      </dgm:t>
    </dgm:pt>
    <dgm:pt modelId="{1D0D3CED-E21B-4EB6-845A-4B2B9F7708DB}" type="sibTrans" cxnId="{44DF5DE4-A666-46F4-B4F4-65543D7C2BA3}">
      <dgm:prSet/>
      <dgm:spPr/>
      <dgm:t>
        <a:bodyPr/>
        <a:lstStyle/>
        <a:p>
          <a:endParaRPr lang="en-US"/>
        </a:p>
      </dgm:t>
    </dgm:pt>
    <dgm:pt modelId="{C872DBED-8A0E-4527-85B4-5228B8EB52AE}">
      <dgm:prSet phldrT="[Text]"/>
      <dgm:spPr>
        <a:solidFill>
          <a:schemeClr val="bg2"/>
        </a:solidFill>
      </dgm:spPr>
      <dgm:t>
        <a:bodyPr/>
        <a:lstStyle/>
        <a:p>
          <a:r>
            <a:rPr lang="en-US" dirty="0"/>
            <a:t>Recommendation: HOLD</a:t>
          </a:r>
        </a:p>
      </dgm:t>
    </dgm:pt>
    <dgm:pt modelId="{EA3845DA-710D-4D84-95A2-749585D54A01}" type="parTrans" cxnId="{4EC69AD1-1B0F-40D7-BACE-0D537E0EF093}">
      <dgm:prSet/>
      <dgm:spPr/>
      <dgm:t>
        <a:bodyPr/>
        <a:lstStyle/>
        <a:p>
          <a:endParaRPr lang="en-US"/>
        </a:p>
      </dgm:t>
    </dgm:pt>
    <dgm:pt modelId="{4B087BB1-BAED-4504-AFC9-513D428E803D}" type="sibTrans" cxnId="{4EC69AD1-1B0F-40D7-BACE-0D537E0EF093}">
      <dgm:prSet/>
      <dgm:spPr/>
      <dgm:t>
        <a:bodyPr/>
        <a:lstStyle/>
        <a:p>
          <a:endParaRPr lang="en-US"/>
        </a:p>
      </dgm:t>
    </dgm:pt>
    <dgm:pt modelId="{57875E25-D9FC-47D2-A8A8-6F7856F38C79}">
      <dgm:prSet phldrT="[Text]"/>
      <dgm:spPr>
        <a:solidFill>
          <a:schemeClr val="accent1"/>
        </a:solidFill>
      </dgm:spPr>
      <dgm:t>
        <a:bodyPr/>
        <a:lstStyle/>
        <a:p>
          <a:r>
            <a:rPr lang="en-US" dirty="0"/>
            <a:t>Market Performance</a:t>
          </a:r>
        </a:p>
      </dgm:t>
    </dgm:pt>
    <dgm:pt modelId="{C8DF301F-238C-403A-BF15-621E3F0458F3}" type="sibTrans" cxnId="{C81FFA15-85F5-4803-A520-E7E700003D22}">
      <dgm:prSet/>
      <dgm:spPr/>
      <dgm:t>
        <a:bodyPr/>
        <a:lstStyle/>
        <a:p>
          <a:endParaRPr lang="en-US"/>
        </a:p>
      </dgm:t>
    </dgm:pt>
    <dgm:pt modelId="{A7A5895A-3066-452A-8349-440DDD5280AF}" type="parTrans" cxnId="{C81FFA15-85F5-4803-A520-E7E700003D22}">
      <dgm:prSet/>
      <dgm:spPr/>
      <dgm:t>
        <a:bodyPr/>
        <a:lstStyle/>
        <a:p>
          <a:endParaRPr lang="en-US"/>
        </a:p>
      </dgm:t>
    </dgm:pt>
    <dgm:pt modelId="{7C95C739-592E-4689-BDA2-6D0DC132E24D}" type="pres">
      <dgm:prSet presAssocID="{DF4A3521-FA61-4176-B80E-E910FF455E17}" presName="Name0" presStyleCnt="0">
        <dgm:presLayoutVars>
          <dgm:dir/>
          <dgm:resizeHandles val="exact"/>
        </dgm:presLayoutVars>
      </dgm:prSet>
      <dgm:spPr/>
    </dgm:pt>
    <dgm:pt modelId="{66435A7E-1653-4596-8411-DBF5D1757D80}" type="pres">
      <dgm:prSet presAssocID="{6292A80C-B8CA-4C99-85B1-9F87EBA958E4}" presName="parTxOnly" presStyleLbl="node1" presStyleIdx="0" presStyleCnt="6">
        <dgm:presLayoutVars>
          <dgm:bulletEnabled val="1"/>
        </dgm:presLayoutVars>
      </dgm:prSet>
      <dgm:spPr/>
    </dgm:pt>
    <dgm:pt modelId="{89B308B0-54C1-41A2-B858-D514B30F48BA}" type="pres">
      <dgm:prSet presAssocID="{36D10EE8-A4B1-4874-9AEF-EFEE95C8C93C}" presName="parSpace" presStyleCnt="0"/>
      <dgm:spPr/>
    </dgm:pt>
    <dgm:pt modelId="{4D058045-1701-4879-B519-F11885962DF7}" type="pres">
      <dgm:prSet presAssocID="{57875E25-D9FC-47D2-A8A8-6F7856F38C79}" presName="parTxOnly" presStyleLbl="node1" presStyleIdx="1" presStyleCnt="6">
        <dgm:presLayoutVars>
          <dgm:bulletEnabled val="1"/>
        </dgm:presLayoutVars>
      </dgm:prSet>
      <dgm:spPr/>
    </dgm:pt>
    <dgm:pt modelId="{DAED89F5-EC24-4ED3-8D64-E15A4041961B}" type="pres">
      <dgm:prSet presAssocID="{C8DF301F-238C-403A-BF15-621E3F0458F3}" presName="parSpace" presStyleCnt="0"/>
      <dgm:spPr/>
    </dgm:pt>
    <dgm:pt modelId="{7B200C1B-C602-4180-9ECC-52A481881A49}" type="pres">
      <dgm:prSet presAssocID="{6609457B-47C2-41EB-B673-0160F1B7598F}" presName="parTxOnly" presStyleLbl="node1" presStyleIdx="2" presStyleCnt="6">
        <dgm:presLayoutVars>
          <dgm:bulletEnabled val="1"/>
        </dgm:presLayoutVars>
      </dgm:prSet>
      <dgm:spPr/>
    </dgm:pt>
    <dgm:pt modelId="{EC72925D-14C7-4FC4-899E-C2E93461E536}" type="pres">
      <dgm:prSet presAssocID="{7959D65C-F795-43FB-8F41-8A72B6DF4DE8}" presName="parSpace" presStyleCnt="0"/>
      <dgm:spPr/>
    </dgm:pt>
    <dgm:pt modelId="{2C1186E2-1CE5-4231-8DE7-930200C2D362}" type="pres">
      <dgm:prSet presAssocID="{813D8A49-A253-42B5-B9E3-5F46351D196B}" presName="parTxOnly" presStyleLbl="node1" presStyleIdx="3" presStyleCnt="6">
        <dgm:presLayoutVars>
          <dgm:bulletEnabled val="1"/>
        </dgm:presLayoutVars>
      </dgm:prSet>
      <dgm:spPr/>
    </dgm:pt>
    <dgm:pt modelId="{0A393B7E-902E-4550-BA0D-0984E6751AB1}" type="pres">
      <dgm:prSet presAssocID="{E889994C-6993-4101-A851-99394D1571AA}" presName="parSpace" presStyleCnt="0"/>
      <dgm:spPr/>
    </dgm:pt>
    <dgm:pt modelId="{B9FA6BB8-71C2-4510-8E1D-FA9C34497E40}" type="pres">
      <dgm:prSet presAssocID="{ED2C0443-D11D-4B2B-92E6-C0B84FD34FA8}" presName="parTxOnly" presStyleLbl="node1" presStyleIdx="4" presStyleCnt="6">
        <dgm:presLayoutVars>
          <dgm:bulletEnabled val="1"/>
        </dgm:presLayoutVars>
      </dgm:prSet>
      <dgm:spPr/>
    </dgm:pt>
    <dgm:pt modelId="{0E715F59-883F-4AB0-87EC-45407D4F1547}" type="pres">
      <dgm:prSet presAssocID="{1D0D3CED-E21B-4EB6-845A-4B2B9F7708DB}" presName="parSpace" presStyleCnt="0"/>
      <dgm:spPr/>
    </dgm:pt>
    <dgm:pt modelId="{CF2A044A-74C2-406F-998F-E630FD7805CF}" type="pres">
      <dgm:prSet presAssocID="{C872DBED-8A0E-4527-85B4-5228B8EB52AE}" presName="parTxOnly" presStyleLbl="node1" presStyleIdx="5" presStyleCnt="6">
        <dgm:presLayoutVars>
          <dgm:bulletEnabled val="1"/>
        </dgm:presLayoutVars>
      </dgm:prSet>
      <dgm:spPr/>
    </dgm:pt>
  </dgm:ptLst>
  <dgm:cxnLst>
    <dgm:cxn modelId="{BA552511-8084-48E0-96DA-C02BB72EE9B6}" type="presOf" srcId="{813D8A49-A253-42B5-B9E3-5F46351D196B}" destId="{2C1186E2-1CE5-4231-8DE7-930200C2D362}" srcOrd="0" destOrd="0" presId="urn:microsoft.com/office/officeart/2005/8/layout/hChevron3"/>
    <dgm:cxn modelId="{C81FFA15-85F5-4803-A520-E7E700003D22}" srcId="{DF4A3521-FA61-4176-B80E-E910FF455E17}" destId="{57875E25-D9FC-47D2-A8A8-6F7856F38C79}" srcOrd="1" destOrd="0" parTransId="{A7A5895A-3066-452A-8349-440DDD5280AF}" sibTransId="{C8DF301F-238C-403A-BF15-621E3F0458F3}"/>
    <dgm:cxn modelId="{7F6EDE17-056F-4250-BEA2-DC86234D3C51}" srcId="{DF4A3521-FA61-4176-B80E-E910FF455E17}" destId="{813D8A49-A253-42B5-B9E3-5F46351D196B}" srcOrd="3" destOrd="0" parTransId="{CC156E11-9885-4547-BFAC-85BF2157F29B}" sibTransId="{E889994C-6993-4101-A851-99394D1571AA}"/>
    <dgm:cxn modelId="{074AA33E-0EE8-41D5-82A4-EC7DB5A5FACD}" type="presOf" srcId="{6609457B-47C2-41EB-B673-0160F1B7598F}" destId="{7B200C1B-C602-4180-9ECC-52A481881A49}" srcOrd="0" destOrd="0" presId="urn:microsoft.com/office/officeart/2005/8/layout/hChevron3"/>
    <dgm:cxn modelId="{A9ABBE40-1B9B-4805-B2EF-F13F67C2887C}" srcId="{DF4A3521-FA61-4176-B80E-E910FF455E17}" destId="{6609457B-47C2-41EB-B673-0160F1B7598F}" srcOrd="2" destOrd="0" parTransId="{052E9B99-7C6B-4E4D-9579-4E45D2595D1A}" sibTransId="{7959D65C-F795-43FB-8F41-8A72B6DF4DE8}"/>
    <dgm:cxn modelId="{E2A2B84E-7ADC-4FB7-9F49-09EF0998480C}" type="presOf" srcId="{6292A80C-B8CA-4C99-85B1-9F87EBA958E4}" destId="{66435A7E-1653-4596-8411-DBF5D1757D80}" srcOrd="0" destOrd="0" presId="urn:microsoft.com/office/officeart/2005/8/layout/hChevron3"/>
    <dgm:cxn modelId="{19863850-2D83-47C5-8E25-F60D120889E5}" srcId="{DF4A3521-FA61-4176-B80E-E910FF455E17}" destId="{6292A80C-B8CA-4C99-85B1-9F87EBA958E4}" srcOrd="0" destOrd="0" parTransId="{405EDAFF-4B89-450F-9092-42E364A7E560}" sibTransId="{36D10EE8-A4B1-4874-9AEF-EFEE95C8C93C}"/>
    <dgm:cxn modelId="{BA2B837D-5C4A-4BEE-B063-B81725BFA9EE}" type="presOf" srcId="{ED2C0443-D11D-4B2B-92E6-C0B84FD34FA8}" destId="{B9FA6BB8-71C2-4510-8E1D-FA9C34497E40}" srcOrd="0" destOrd="0" presId="urn:microsoft.com/office/officeart/2005/8/layout/hChevron3"/>
    <dgm:cxn modelId="{F7E09FA9-0DDD-40C3-8F60-11B206BFA389}" type="presOf" srcId="{C872DBED-8A0E-4527-85B4-5228B8EB52AE}" destId="{CF2A044A-74C2-406F-998F-E630FD7805CF}" srcOrd="0" destOrd="0" presId="urn:microsoft.com/office/officeart/2005/8/layout/hChevron3"/>
    <dgm:cxn modelId="{4EC69AD1-1B0F-40D7-BACE-0D537E0EF093}" srcId="{DF4A3521-FA61-4176-B80E-E910FF455E17}" destId="{C872DBED-8A0E-4527-85B4-5228B8EB52AE}" srcOrd="5" destOrd="0" parTransId="{EA3845DA-710D-4D84-95A2-749585D54A01}" sibTransId="{4B087BB1-BAED-4504-AFC9-513D428E803D}"/>
    <dgm:cxn modelId="{73A26DD2-B574-4A7C-8C75-D73707E99856}" type="presOf" srcId="{57875E25-D9FC-47D2-A8A8-6F7856F38C79}" destId="{4D058045-1701-4879-B519-F11885962DF7}" srcOrd="0" destOrd="0" presId="urn:microsoft.com/office/officeart/2005/8/layout/hChevron3"/>
    <dgm:cxn modelId="{44DF5DE4-A666-46F4-B4F4-65543D7C2BA3}" srcId="{DF4A3521-FA61-4176-B80E-E910FF455E17}" destId="{ED2C0443-D11D-4B2B-92E6-C0B84FD34FA8}" srcOrd="4" destOrd="0" parTransId="{76B1B189-11B0-487E-8B97-4E4411EF1C4C}" sibTransId="{1D0D3CED-E21B-4EB6-845A-4B2B9F7708DB}"/>
    <dgm:cxn modelId="{87B237F5-650A-4E7B-B29A-F12F5C7DCE3B}" type="presOf" srcId="{DF4A3521-FA61-4176-B80E-E910FF455E17}" destId="{7C95C739-592E-4689-BDA2-6D0DC132E24D}" srcOrd="0" destOrd="0" presId="urn:microsoft.com/office/officeart/2005/8/layout/hChevron3"/>
    <dgm:cxn modelId="{B76ECA30-E735-4AA0-8DDC-67307D122B95}" type="presParOf" srcId="{7C95C739-592E-4689-BDA2-6D0DC132E24D}" destId="{66435A7E-1653-4596-8411-DBF5D1757D80}" srcOrd="0" destOrd="0" presId="urn:microsoft.com/office/officeart/2005/8/layout/hChevron3"/>
    <dgm:cxn modelId="{B00C51AD-8790-4463-B5FB-F622E26D15CB}" type="presParOf" srcId="{7C95C739-592E-4689-BDA2-6D0DC132E24D}" destId="{89B308B0-54C1-41A2-B858-D514B30F48BA}" srcOrd="1" destOrd="0" presId="urn:microsoft.com/office/officeart/2005/8/layout/hChevron3"/>
    <dgm:cxn modelId="{22CBB9E9-FCE0-4EBD-8781-49956F8527E6}" type="presParOf" srcId="{7C95C739-592E-4689-BDA2-6D0DC132E24D}" destId="{4D058045-1701-4879-B519-F11885962DF7}" srcOrd="2" destOrd="0" presId="urn:microsoft.com/office/officeart/2005/8/layout/hChevron3"/>
    <dgm:cxn modelId="{133ED681-D550-428E-BBA4-49E542E0E86E}" type="presParOf" srcId="{7C95C739-592E-4689-BDA2-6D0DC132E24D}" destId="{DAED89F5-EC24-4ED3-8D64-E15A4041961B}" srcOrd="3" destOrd="0" presId="urn:microsoft.com/office/officeart/2005/8/layout/hChevron3"/>
    <dgm:cxn modelId="{1A646ACC-C7A0-470E-9369-F47D246DD092}" type="presParOf" srcId="{7C95C739-592E-4689-BDA2-6D0DC132E24D}" destId="{7B200C1B-C602-4180-9ECC-52A481881A49}" srcOrd="4" destOrd="0" presId="urn:microsoft.com/office/officeart/2005/8/layout/hChevron3"/>
    <dgm:cxn modelId="{74D93835-8C32-40D3-AA66-E3C474208CFB}" type="presParOf" srcId="{7C95C739-592E-4689-BDA2-6D0DC132E24D}" destId="{EC72925D-14C7-4FC4-899E-C2E93461E536}" srcOrd="5" destOrd="0" presId="urn:microsoft.com/office/officeart/2005/8/layout/hChevron3"/>
    <dgm:cxn modelId="{02FFCB64-2E44-4D34-9A6C-60C98E57767E}" type="presParOf" srcId="{7C95C739-592E-4689-BDA2-6D0DC132E24D}" destId="{2C1186E2-1CE5-4231-8DE7-930200C2D362}" srcOrd="6" destOrd="0" presId="urn:microsoft.com/office/officeart/2005/8/layout/hChevron3"/>
    <dgm:cxn modelId="{0253989B-381C-4F05-9635-B93CD50124E0}" type="presParOf" srcId="{7C95C739-592E-4689-BDA2-6D0DC132E24D}" destId="{0A393B7E-902E-4550-BA0D-0984E6751AB1}" srcOrd="7" destOrd="0" presId="urn:microsoft.com/office/officeart/2005/8/layout/hChevron3"/>
    <dgm:cxn modelId="{C214596C-B0CD-49AE-AF03-15C3F31B62CF}" type="presParOf" srcId="{7C95C739-592E-4689-BDA2-6D0DC132E24D}" destId="{B9FA6BB8-71C2-4510-8E1D-FA9C34497E40}" srcOrd="8" destOrd="0" presId="urn:microsoft.com/office/officeart/2005/8/layout/hChevron3"/>
    <dgm:cxn modelId="{1DC15297-DAB0-46DF-BDBF-84D0FDC9D3DC}" type="presParOf" srcId="{7C95C739-592E-4689-BDA2-6D0DC132E24D}" destId="{0E715F59-883F-4AB0-87EC-45407D4F1547}" srcOrd="9" destOrd="0" presId="urn:microsoft.com/office/officeart/2005/8/layout/hChevron3"/>
    <dgm:cxn modelId="{5C2389BB-04AB-4C41-9075-6A64F664D8E7}" type="presParOf" srcId="{7C95C739-592E-4689-BDA2-6D0DC132E24D}" destId="{CF2A044A-74C2-406F-998F-E630FD7805CF}"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F4A3521-FA61-4176-B80E-E910FF455E17}" type="doc">
      <dgm:prSet loTypeId="urn:microsoft.com/office/officeart/2005/8/layout/hChevron3" loCatId="process" qsTypeId="urn:microsoft.com/office/officeart/2005/8/quickstyle/simple1" qsCatId="simple" csTypeId="urn:microsoft.com/office/officeart/2005/8/colors/accent1_2" csCatId="accent1" phldr="1"/>
      <dgm:spPr/>
    </dgm:pt>
    <dgm:pt modelId="{6292A80C-B8CA-4C99-85B1-9F87EBA958E4}">
      <dgm:prSet phldrT="[Text]"/>
      <dgm:spPr>
        <a:solidFill>
          <a:schemeClr val="accent1"/>
        </a:solidFill>
      </dgm:spPr>
      <dgm:t>
        <a:bodyPr/>
        <a:lstStyle/>
        <a:p>
          <a:r>
            <a:rPr lang="en-US" dirty="0"/>
            <a:t>Company Overview</a:t>
          </a:r>
        </a:p>
      </dgm:t>
    </dgm:pt>
    <dgm:pt modelId="{405EDAFF-4B89-450F-9092-42E364A7E560}" type="parTrans" cxnId="{19863850-2D83-47C5-8E25-F60D120889E5}">
      <dgm:prSet/>
      <dgm:spPr/>
      <dgm:t>
        <a:bodyPr/>
        <a:lstStyle/>
        <a:p>
          <a:endParaRPr lang="en-US"/>
        </a:p>
      </dgm:t>
    </dgm:pt>
    <dgm:pt modelId="{36D10EE8-A4B1-4874-9AEF-EFEE95C8C93C}" type="sibTrans" cxnId="{19863850-2D83-47C5-8E25-F60D120889E5}">
      <dgm:prSet/>
      <dgm:spPr/>
      <dgm:t>
        <a:bodyPr/>
        <a:lstStyle/>
        <a:p>
          <a:endParaRPr lang="en-US"/>
        </a:p>
      </dgm:t>
    </dgm:pt>
    <dgm:pt modelId="{6609457B-47C2-41EB-B673-0160F1B7598F}">
      <dgm:prSet phldrT="[Text]"/>
      <dgm:spPr>
        <a:solidFill>
          <a:schemeClr val="accent1"/>
        </a:solidFill>
      </dgm:spPr>
      <dgm:t>
        <a:bodyPr/>
        <a:lstStyle/>
        <a:p>
          <a:r>
            <a:rPr lang="en-US" dirty="0"/>
            <a:t>Risk Analysis </a:t>
          </a:r>
        </a:p>
      </dgm:t>
    </dgm:pt>
    <dgm:pt modelId="{052E9B99-7C6B-4E4D-9579-4E45D2595D1A}" type="parTrans" cxnId="{A9ABBE40-1B9B-4805-B2EF-F13F67C2887C}">
      <dgm:prSet/>
      <dgm:spPr/>
      <dgm:t>
        <a:bodyPr/>
        <a:lstStyle/>
        <a:p>
          <a:endParaRPr lang="en-US"/>
        </a:p>
      </dgm:t>
    </dgm:pt>
    <dgm:pt modelId="{7959D65C-F795-43FB-8F41-8A72B6DF4DE8}" type="sibTrans" cxnId="{A9ABBE40-1B9B-4805-B2EF-F13F67C2887C}">
      <dgm:prSet/>
      <dgm:spPr/>
      <dgm:t>
        <a:bodyPr/>
        <a:lstStyle/>
        <a:p>
          <a:endParaRPr lang="en-US"/>
        </a:p>
      </dgm:t>
    </dgm:pt>
    <dgm:pt modelId="{813D8A49-A253-42B5-B9E3-5F46351D196B}">
      <dgm:prSet phldrT="[Text]"/>
      <dgm:spPr>
        <a:noFill/>
      </dgm:spPr>
      <dgm:t>
        <a:bodyPr/>
        <a:lstStyle/>
        <a:p>
          <a:r>
            <a:rPr lang="en-US" dirty="0"/>
            <a:t>Ratio Analysis</a:t>
          </a:r>
        </a:p>
      </dgm:t>
    </dgm:pt>
    <dgm:pt modelId="{CC156E11-9885-4547-BFAC-85BF2157F29B}" type="parTrans" cxnId="{7F6EDE17-056F-4250-BEA2-DC86234D3C51}">
      <dgm:prSet/>
      <dgm:spPr/>
      <dgm:t>
        <a:bodyPr/>
        <a:lstStyle/>
        <a:p>
          <a:endParaRPr lang="en-US"/>
        </a:p>
      </dgm:t>
    </dgm:pt>
    <dgm:pt modelId="{E889994C-6993-4101-A851-99394D1571AA}" type="sibTrans" cxnId="{7F6EDE17-056F-4250-BEA2-DC86234D3C51}">
      <dgm:prSet/>
      <dgm:spPr/>
      <dgm:t>
        <a:bodyPr/>
        <a:lstStyle/>
        <a:p>
          <a:endParaRPr lang="en-US"/>
        </a:p>
      </dgm:t>
    </dgm:pt>
    <dgm:pt modelId="{ED2C0443-D11D-4B2B-92E6-C0B84FD34FA8}">
      <dgm:prSet phldrT="[Text]"/>
      <dgm:spPr>
        <a:solidFill>
          <a:schemeClr val="bg2"/>
        </a:solidFill>
      </dgm:spPr>
      <dgm:t>
        <a:bodyPr/>
        <a:lstStyle/>
        <a:p>
          <a:r>
            <a:rPr lang="en-US" dirty="0"/>
            <a:t>Financial Analysis</a:t>
          </a:r>
        </a:p>
      </dgm:t>
    </dgm:pt>
    <dgm:pt modelId="{76B1B189-11B0-487E-8B97-4E4411EF1C4C}" type="parTrans" cxnId="{44DF5DE4-A666-46F4-B4F4-65543D7C2BA3}">
      <dgm:prSet/>
      <dgm:spPr/>
      <dgm:t>
        <a:bodyPr/>
        <a:lstStyle/>
        <a:p>
          <a:endParaRPr lang="en-US"/>
        </a:p>
      </dgm:t>
    </dgm:pt>
    <dgm:pt modelId="{1D0D3CED-E21B-4EB6-845A-4B2B9F7708DB}" type="sibTrans" cxnId="{44DF5DE4-A666-46F4-B4F4-65543D7C2BA3}">
      <dgm:prSet/>
      <dgm:spPr/>
      <dgm:t>
        <a:bodyPr/>
        <a:lstStyle/>
        <a:p>
          <a:endParaRPr lang="en-US"/>
        </a:p>
      </dgm:t>
    </dgm:pt>
    <dgm:pt modelId="{C872DBED-8A0E-4527-85B4-5228B8EB52AE}">
      <dgm:prSet phldrT="[Text]"/>
      <dgm:spPr>
        <a:solidFill>
          <a:schemeClr val="bg2"/>
        </a:solidFill>
      </dgm:spPr>
      <dgm:t>
        <a:bodyPr/>
        <a:lstStyle/>
        <a:p>
          <a:r>
            <a:rPr lang="en-US" dirty="0"/>
            <a:t>Recommendation: HOLD</a:t>
          </a:r>
        </a:p>
      </dgm:t>
    </dgm:pt>
    <dgm:pt modelId="{EA3845DA-710D-4D84-95A2-749585D54A01}" type="parTrans" cxnId="{4EC69AD1-1B0F-40D7-BACE-0D537E0EF093}">
      <dgm:prSet/>
      <dgm:spPr/>
      <dgm:t>
        <a:bodyPr/>
        <a:lstStyle/>
        <a:p>
          <a:endParaRPr lang="en-US"/>
        </a:p>
      </dgm:t>
    </dgm:pt>
    <dgm:pt modelId="{4B087BB1-BAED-4504-AFC9-513D428E803D}" type="sibTrans" cxnId="{4EC69AD1-1B0F-40D7-BACE-0D537E0EF093}">
      <dgm:prSet/>
      <dgm:spPr/>
      <dgm:t>
        <a:bodyPr/>
        <a:lstStyle/>
        <a:p>
          <a:endParaRPr lang="en-US"/>
        </a:p>
      </dgm:t>
    </dgm:pt>
    <dgm:pt modelId="{57875E25-D9FC-47D2-A8A8-6F7856F38C79}">
      <dgm:prSet phldrT="[Text]"/>
      <dgm:spPr>
        <a:solidFill>
          <a:schemeClr val="accent1"/>
        </a:solidFill>
      </dgm:spPr>
      <dgm:t>
        <a:bodyPr/>
        <a:lstStyle/>
        <a:p>
          <a:r>
            <a:rPr lang="en-US" dirty="0"/>
            <a:t>Market Performance</a:t>
          </a:r>
        </a:p>
      </dgm:t>
    </dgm:pt>
    <dgm:pt modelId="{C8DF301F-238C-403A-BF15-621E3F0458F3}" type="sibTrans" cxnId="{C81FFA15-85F5-4803-A520-E7E700003D22}">
      <dgm:prSet/>
      <dgm:spPr/>
      <dgm:t>
        <a:bodyPr/>
        <a:lstStyle/>
        <a:p>
          <a:endParaRPr lang="en-US"/>
        </a:p>
      </dgm:t>
    </dgm:pt>
    <dgm:pt modelId="{A7A5895A-3066-452A-8349-440DDD5280AF}" type="parTrans" cxnId="{C81FFA15-85F5-4803-A520-E7E700003D22}">
      <dgm:prSet/>
      <dgm:spPr/>
      <dgm:t>
        <a:bodyPr/>
        <a:lstStyle/>
        <a:p>
          <a:endParaRPr lang="en-US"/>
        </a:p>
      </dgm:t>
    </dgm:pt>
    <dgm:pt modelId="{7C95C739-592E-4689-BDA2-6D0DC132E24D}" type="pres">
      <dgm:prSet presAssocID="{DF4A3521-FA61-4176-B80E-E910FF455E17}" presName="Name0" presStyleCnt="0">
        <dgm:presLayoutVars>
          <dgm:dir/>
          <dgm:resizeHandles val="exact"/>
        </dgm:presLayoutVars>
      </dgm:prSet>
      <dgm:spPr/>
    </dgm:pt>
    <dgm:pt modelId="{66435A7E-1653-4596-8411-DBF5D1757D80}" type="pres">
      <dgm:prSet presAssocID="{6292A80C-B8CA-4C99-85B1-9F87EBA958E4}" presName="parTxOnly" presStyleLbl="node1" presStyleIdx="0" presStyleCnt="6">
        <dgm:presLayoutVars>
          <dgm:bulletEnabled val="1"/>
        </dgm:presLayoutVars>
      </dgm:prSet>
      <dgm:spPr/>
    </dgm:pt>
    <dgm:pt modelId="{89B308B0-54C1-41A2-B858-D514B30F48BA}" type="pres">
      <dgm:prSet presAssocID="{36D10EE8-A4B1-4874-9AEF-EFEE95C8C93C}" presName="parSpace" presStyleCnt="0"/>
      <dgm:spPr/>
    </dgm:pt>
    <dgm:pt modelId="{4D058045-1701-4879-B519-F11885962DF7}" type="pres">
      <dgm:prSet presAssocID="{57875E25-D9FC-47D2-A8A8-6F7856F38C79}" presName="parTxOnly" presStyleLbl="node1" presStyleIdx="1" presStyleCnt="6">
        <dgm:presLayoutVars>
          <dgm:bulletEnabled val="1"/>
        </dgm:presLayoutVars>
      </dgm:prSet>
      <dgm:spPr/>
    </dgm:pt>
    <dgm:pt modelId="{DAED89F5-EC24-4ED3-8D64-E15A4041961B}" type="pres">
      <dgm:prSet presAssocID="{C8DF301F-238C-403A-BF15-621E3F0458F3}" presName="parSpace" presStyleCnt="0"/>
      <dgm:spPr/>
    </dgm:pt>
    <dgm:pt modelId="{7B200C1B-C602-4180-9ECC-52A481881A49}" type="pres">
      <dgm:prSet presAssocID="{6609457B-47C2-41EB-B673-0160F1B7598F}" presName="parTxOnly" presStyleLbl="node1" presStyleIdx="2" presStyleCnt="6">
        <dgm:presLayoutVars>
          <dgm:bulletEnabled val="1"/>
        </dgm:presLayoutVars>
      </dgm:prSet>
      <dgm:spPr/>
    </dgm:pt>
    <dgm:pt modelId="{EC72925D-14C7-4FC4-899E-C2E93461E536}" type="pres">
      <dgm:prSet presAssocID="{7959D65C-F795-43FB-8F41-8A72B6DF4DE8}" presName="parSpace" presStyleCnt="0"/>
      <dgm:spPr/>
    </dgm:pt>
    <dgm:pt modelId="{2C1186E2-1CE5-4231-8DE7-930200C2D362}" type="pres">
      <dgm:prSet presAssocID="{813D8A49-A253-42B5-B9E3-5F46351D196B}" presName="parTxOnly" presStyleLbl="node1" presStyleIdx="3" presStyleCnt="6">
        <dgm:presLayoutVars>
          <dgm:bulletEnabled val="1"/>
        </dgm:presLayoutVars>
      </dgm:prSet>
      <dgm:spPr/>
    </dgm:pt>
    <dgm:pt modelId="{0A393B7E-902E-4550-BA0D-0984E6751AB1}" type="pres">
      <dgm:prSet presAssocID="{E889994C-6993-4101-A851-99394D1571AA}" presName="parSpace" presStyleCnt="0"/>
      <dgm:spPr/>
    </dgm:pt>
    <dgm:pt modelId="{B9FA6BB8-71C2-4510-8E1D-FA9C34497E40}" type="pres">
      <dgm:prSet presAssocID="{ED2C0443-D11D-4B2B-92E6-C0B84FD34FA8}" presName="parTxOnly" presStyleLbl="node1" presStyleIdx="4" presStyleCnt="6">
        <dgm:presLayoutVars>
          <dgm:bulletEnabled val="1"/>
        </dgm:presLayoutVars>
      </dgm:prSet>
      <dgm:spPr/>
    </dgm:pt>
    <dgm:pt modelId="{0E715F59-883F-4AB0-87EC-45407D4F1547}" type="pres">
      <dgm:prSet presAssocID="{1D0D3CED-E21B-4EB6-845A-4B2B9F7708DB}" presName="parSpace" presStyleCnt="0"/>
      <dgm:spPr/>
    </dgm:pt>
    <dgm:pt modelId="{CF2A044A-74C2-406F-998F-E630FD7805CF}" type="pres">
      <dgm:prSet presAssocID="{C872DBED-8A0E-4527-85B4-5228B8EB52AE}" presName="parTxOnly" presStyleLbl="node1" presStyleIdx="5" presStyleCnt="6">
        <dgm:presLayoutVars>
          <dgm:bulletEnabled val="1"/>
        </dgm:presLayoutVars>
      </dgm:prSet>
      <dgm:spPr/>
    </dgm:pt>
  </dgm:ptLst>
  <dgm:cxnLst>
    <dgm:cxn modelId="{BA552511-8084-48E0-96DA-C02BB72EE9B6}" type="presOf" srcId="{813D8A49-A253-42B5-B9E3-5F46351D196B}" destId="{2C1186E2-1CE5-4231-8DE7-930200C2D362}" srcOrd="0" destOrd="0" presId="urn:microsoft.com/office/officeart/2005/8/layout/hChevron3"/>
    <dgm:cxn modelId="{C81FFA15-85F5-4803-A520-E7E700003D22}" srcId="{DF4A3521-FA61-4176-B80E-E910FF455E17}" destId="{57875E25-D9FC-47D2-A8A8-6F7856F38C79}" srcOrd="1" destOrd="0" parTransId="{A7A5895A-3066-452A-8349-440DDD5280AF}" sibTransId="{C8DF301F-238C-403A-BF15-621E3F0458F3}"/>
    <dgm:cxn modelId="{7F6EDE17-056F-4250-BEA2-DC86234D3C51}" srcId="{DF4A3521-FA61-4176-B80E-E910FF455E17}" destId="{813D8A49-A253-42B5-B9E3-5F46351D196B}" srcOrd="3" destOrd="0" parTransId="{CC156E11-9885-4547-BFAC-85BF2157F29B}" sibTransId="{E889994C-6993-4101-A851-99394D1571AA}"/>
    <dgm:cxn modelId="{074AA33E-0EE8-41D5-82A4-EC7DB5A5FACD}" type="presOf" srcId="{6609457B-47C2-41EB-B673-0160F1B7598F}" destId="{7B200C1B-C602-4180-9ECC-52A481881A49}" srcOrd="0" destOrd="0" presId="urn:microsoft.com/office/officeart/2005/8/layout/hChevron3"/>
    <dgm:cxn modelId="{A9ABBE40-1B9B-4805-B2EF-F13F67C2887C}" srcId="{DF4A3521-FA61-4176-B80E-E910FF455E17}" destId="{6609457B-47C2-41EB-B673-0160F1B7598F}" srcOrd="2" destOrd="0" parTransId="{052E9B99-7C6B-4E4D-9579-4E45D2595D1A}" sibTransId="{7959D65C-F795-43FB-8F41-8A72B6DF4DE8}"/>
    <dgm:cxn modelId="{E2A2B84E-7ADC-4FB7-9F49-09EF0998480C}" type="presOf" srcId="{6292A80C-B8CA-4C99-85B1-9F87EBA958E4}" destId="{66435A7E-1653-4596-8411-DBF5D1757D80}" srcOrd="0" destOrd="0" presId="urn:microsoft.com/office/officeart/2005/8/layout/hChevron3"/>
    <dgm:cxn modelId="{19863850-2D83-47C5-8E25-F60D120889E5}" srcId="{DF4A3521-FA61-4176-B80E-E910FF455E17}" destId="{6292A80C-B8CA-4C99-85B1-9F87EBA958E4}" srcOrd="0" destOrd="0" parTransId="{405EDAFF-4B89-450F-9092-42E364A7E560}" sibTransId="{36D10EE8-A4B1-4874-9AEF-EFEE95C8C93C}"/>
    <dgm:cxn modelId="{BA2B837D-5C4A-4BEE-B063-B81725BFA9EE}" type="presOf" srcId="{ED2C0443-D11D-4B2B-92E6-C0B84FD34FA8}" destId="{B9FA6BB8-71C2-4510-8E1D-FA9C34497E40}" srcOrd="0" destOrd="0" presId="urn:microsoft.com/office/officeart/2005/8/layout/hChevron3"/>
    <dgm:cxn modelId="{F7E09FA9-0DDD-40C3-8F60-11B206BFA389}" type="presOf" srcId="{C872DBED-8A0E-4527-85B4-5228B8EB52AE}" destId="{CF2A044A-74C2-406F-998F-E630FD7805CF}" srcOrd="0" destOrd="0" presId="urn:microsoft.com/office/officeart/2005/8/layout/hChevron3"/>
    <dgm:cxn modelId="{4EC69AD1-1B0F-40D7-BACE-0D537E0EF093}" srcId="{DF4A3521-FA61-4176-B80E-E910FF455E17}" destId="{C872DBED-8A0E-4527-85B4-5228B8EB52AE}" srcOrd="5" destOrd="0" parTransId="{EA3845DA-710D-4D84-95A2-749585D54A01}" sibTransId="{4B087BB1-BAED-4504-AFC9-513D428E803D}"/>
    <dgm:cxn modelId="{73A26DD2-B574-4A7C-8C75-D73707E99856}" type="presOf" srcId="{57875E25-D9FC-47D2-A8A8-6F7856F38C79}" destId="{4D058045-1701-4879-B519-F11885962DF7}" srcOrd="0" destOrd="0" presId="urn:microsoft.com/office/officeart/2005/8/layout/hChevron3"/>
    <dgm:cxn modelId="{44DF5DE4-A666-46F4-B4F4-65543D7C2BA3}" srcId="{DF4A3521-FA61-4176-B80E-E910FF455E17}" destId="{ED2C0443-D11D-4B2B-92E6-C0B84FD34FA8}" srcOrd="4" destOrd="0" parTransId="{76B1B189-11B0-487E-8B97-4E4411EF1C4C}" sibTransId="{1D0D3CED-E21B-4EB6-845A-4B2B9F7708DB}"/>
    <dgm:cxn modelId="{87B237F5-650A-4E7B-B29A-F12F5C7DCE3B}" type="presOf" srcId="{DF4A3521-FA61-4176-B80E-E910FF455E17}" destId="{7C95C739-592E-4689-BDA2-6D0DC132E24D}" srcOrd="0" destOrd="0" presId="urn:microsoft.com/office/officeart/2005/8/layout/hChevron3"/>
    <dgm:cxn modelId="{B76ECA30-E735-4AA0-8DDC-67307D122B95}" type="presParOf" srcId="{7C95C739-592E-4689-BDA2-6D0DC132E24D}" destId="{66435A7E-1653-4596-8411-DBF5D1757D80}" srcOrd="0" destOrd="0" presId="urn:microsoft.com/office/officeart/2005/8/layout/hChevron3"/>
    <dgm:cxn modelId="{B00C51AD-8790-4463-B5FB-F622E26D15CB}" type="presParOf" srcId="{7C95C739-592E-4689-BDA2-6D0DC132E24D}" destId="{89B308B0-54C1-41A2-B858-D514B30F48BA}" srcOrd="1" destOrd="0" presId="urn:microsoft.com/office/officeart/2005/8/layout/hChevron3"/>
    <dgm:cxn modelId="{22CBB9E9-FCE0-4EBD-8781-49956F8527E6}" type="presParOf" srcId="{7C95C739-592E-4689-BDA2-6D0DC132E24D}" destId="{4D058045-1701-4879-B519-F11885962DF7}" srcOrd="2" destOrd="0" presId="urn:microsoft.com/office/officeart/2005/8/layout/hChevron3"/>
    <dgm:cxn modelId="{133ED681-D550-428E-BBA4-49E542E0E86E}" type="presParOf" srcId="{7C95C739-592E-4689-BDA2-6D0DC132E24D}" destId="{DAED89F5-EC24-4ED3-8D64-E15A4041961B}" srcOrd="3" destOrd="0" presId="urn:microsoft.com/office/officeart/2005/8/layout/hChevron3"/>
    <dgm:cxn modelId="{1A646ACC-C7A0-470E-9369-F47D246DD092}" type="presParOf" srcId="{7C95C739-592E-4689-BDA2-6D0DC132E24D}" destId="{7B200C1B-C602-4180-9ECC-52A481881A49}" srcOrd="4" destOrd="0" presId="urn:microsoft.com/office/officeart/2005/8/layout/hChevron3"/>
    <dgm:cxn modelId="{74D93835-8C32-40D3-AA66-E3C474208CFB}" type="presParOf" srcId="{7C95C739-592E-4689-BDA2-6D0DC132E24D}" destId="{EC72925D-14C7-4FC4-899E-C2E93461E536}" srcOrd="5" destOrd="0" presId="urn:microsoft.com/office/officeart/2005/8/layout/hChevron3"/>
    <dgm:cxn modelId="{02FFCB64-2E44-4D34-9A6C-60C98E57767E}" type="presParOf" srcId="{7C95C739-592E-4689-BDA2-6D0DC132E24D}" destId="{2C1186E2-1CE5-4231-8DE7-930200C2D362}" srcOrd="6" destOrd="0" presId="urn:microsoft.com/office/officeart/2005/8/layout/hChevron3"/>
    <dgm:cxn modelId="{0253989B-381C-4F05-9635-B93CD50124E0}" type="presParOf" srcId="{7C95C739-592E-4689-BDA2-6D0DC132E24D}" destId="{0A393B7E-902E-4550-BA0D-0984E6751AB1}" srcOrd="7" destOrd="0" presId="urn:microsoft.com/office/officeart/2005/8/layout/hChevron3"/>
    <dgm:cxn modelId="{C214596C-B0CD-49AE-AF03-15C3F31B62CF}" type="presParOf" srcId="{7C95C739-592E-4689-BDA2-6D0DC132E24D}" destId="{B9FA6BB8-71C2-4510-8E1D-FA9C34497E40}" srcOrd="8" destOrd="0" presId="urn:microsoft.com/office/officeart/2005/8/layout/hChevron3"/>
    <dgm:cxn modelId="{1DC15297-DAB0-46DF-BDBF-84D0FDC9D3DC}" type="presParOf" srcId="{7C95C739-592E-4689-BDA2-6D0DC132E24D}" destId="{0E715F59-883F-4AB0-87EC-45407D4F1547}" srcOrd="9" destOrd="0" presId="urn:microsoft.com/office/officeart/2005/8/layout/hChevron3"/>
    <dgm:cxn modelId="{5C2389BB-04AB-4C41-9075-6A64F664D8E7}" type="presParOf" srcId="{7C95C739-592E-4689-BDA2-6D0DC132E24D}" destId="{CF2A044A-74C2-406F-998F-E630FD7805CF}"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F4A3521-FA61-4176-B80E-E910FF455E17}" type="doc">
      <dgm:prSet loTypeId="urn:microsoft.com/office/officeart/2005/8/layout/hChevron3" loCatId="process" qsTypeId="urn:microsoft.com/office/officeart/2005/8/quickstyle/simple1" qsCatId="simple" csTypeId="urn:microsoft.com/office/officeart/2005/8/colors/accent1_2" csCatId="accent1" phldr="1"/>
      <dgm:spPr/>
    </dgm:pt>
    <dgm:pt modelId="{6292A80C-B8CA-4C99-85B1-9F87EBA958E4}">
      <dgm:prSet phldrT="[Text]"/>
      <dgm:spPr>
        <a:solidFill>
          <a:schemeClr val="accent1"/>
        </a:solidFill>
      </dgm:spPr>
      <dgm:t>
        <a:bodyPr/>
        <a:lstStyle/>
        <a:p>
          <a:r>
            <a:rPr lang="en-US" dirty="0"/>
            <a:t>Company Overview</a:t>
          </a:r>
        </a:p>
      </dgm:t>
    </dgm:pt>
    <dgm:pt modelId="{405EDAFF-4B89-450F-9092-42E364A7E560}" type="parTrans" cxnId="{19863850-2D83-47C5-8E25-F60D120889E5}">
      <dgm:prSet/>
      <dgm:spPr/>
      <dgm:t>
        <a:bodyPr/>
        <a:lstStyle/>
        <a:p>
          <a:endParaRPr lang="en-US"/>
        </a:p>
      </dgm:t>
    </dgm:pt>
    <dgm:pt modelId="{36D10EE8-A4B1-4874-9AEF-EFEE95C8C93C}" type="sibTrans" cxnId="{19863850-2D83-47C5-8E25-F60D120889E5}">
      <dgm:prSet/>
      <dgm:spPr/>
      <dgm:t>
        <a:bodyPr/>
        <a:lstStyle/>
        <a:p>
          <a:endParaRPr lang="en-US"/>
        </a:p>
      </dgm:t>
    </dgm:pt>
    <dgm:pt modelId="{6609457B-47C2-41EB-B673-0160F1B7598F}">
      <dgm:prSet phldrT="[Text]"/>
      <dgm:spPr>
        <a:solidFill>
          <a:schemeClr val="accent1"/>
        </a:solidFill>
      </dgm:spPr>
      <dgm:t>
        <a:bodyPr/>
        <a:lstStyle/>
        <a:p>
          <a:r>
            <a:rPr lang="en-US" dirty="0"/>
            <a:t>Risk Analysis </a:t>
          </a:r>
        </a:p>
      </dgm:t>
    </dgm:pt>
    <dgm:pt modelId="{052E9B99-7C6B-4E4D-9579-4E45D2595D1A}" type="parTrans" cxnId="{A9ABBE40-1B9B-4805-B2EF-F13F67C2887C}">
      <dgm:prSet/>
      <dgm:spPr/>
      <dgm:t>
        <a:bodyPr/>
        <a:lstStyle/>
        <a:p>
          <a:endParaRPr lang="en-US"/>
        </a:p>
      </dgm:t>
    </dgm:pt>
    <dgm:pt modelId="{7959D65C-F795-43FB-8F41-8A72B6DF4DE8}" type="sibTrans" cxnId="{A9ABBE40-1B9B-4805-B2EF-F13F67C2887C}">
      <dgm:prSet/>
      <dgm:spPr/>
      <dgm:t>
        <a:bodyPr/>
        <a:lstStyle/>
        <a:p>
          <a:endParaRPr lang="en-US"/>
        </a:p>
      </dgm:t>
    </dgm:pt>
    <dgm:pt modelId="{813D8A49-A253-42B5-B9E3-5F46351D196B}">
      <dgm:prSet phldrT="[Text]"/>
      <dgm:spPr>
        <a:noFill/>
      </dgm:spPr>
      <dgm:t>
        <a:bodyPr/>
        <a:lstStyle/>
        <a:p>
          <a:r>
            <a:rPr lang="en-US" dirty="0"/>
            <a:t>Ratio Analysis</a:t>
          </a:r>
        </a:p>
      </dgm:t>
    </dgm:pt>
    <dgm:pt modelId="{CC156E11-9885-4547-BFAC-85BF2157F29B}" type="parTrans" cxnId="{7F6EDE17-056F-4250-BEA2-DC86234D3C51}">
      <dgm:prSet/>
      <dgm:spPr/>
      <dgm:t>
        <a:bodyPr/>
        <a:lstStyle/>
        <a:p>
          <a:endParaRPr lang="en-US"/>
        </a:p>
      </dgm:t>
    </dgm:pt>
    <dgm:pt modelId="{E889994C-6993-4101-A851-99394D1571AA}" type="sibTrans" cxnId="{7F6EDE17-056F-4250-BEA2-DC86234D3C51}">
      <dgm:prSet/>
      <dgm:spPr/>
      <dgm:t>
        <a:bodyPr/>
        <a:lstStyle/>
        <a:p>
          <a:endParaRPr lang="en-US"/>
        </a:p>
      </dgm:t>
    </dgm:pt>
    <dgm:pt modelId="{ED2C0443-D11D-4B2B-92E6-C0B84FD34FA8}">
      <dgm:prSet phldrT="[Text]"/>
      <dgm:spPr>
        <a:solidFill>
          <a:schemeClr val="bg2"/>
        </a:solidFill>
      </dgm:spPr>
      <dgm:t>
        <a:bodyPr/>
        <a:lstStyle/>
        <a:p>
          <a:r>
            <a:rPr lang="en-US" dirty="0"/>
            <a:t>Financial Analysis</a:t>
          </a:r>
        </a:p>
      </dgm:t>
    </dgm:pt>
    <dgm:pt modelId="{76B1B189-11B0-487E-8B97-4E4411EF1C4C}" type="parTrans" cxnId="{44DF5DE4-A666-46F4-B4F4-65543D7C2BA3}">
      <dgm:prSet/>
      <dgm:spPr/>
      <dgm:t>
        <a:bodyPr/>
        <a:lstStyle/>
        <a:p>
          <a:endParaRPr lang="en-US"/>
        </a:p>
      </dgm:t>
    </dgm:pt>
    <dgm:pt modelId="{1D0D3CED-E21B-4EB6-845A-4B2B9F7708DB}" type="sibTrans" cxnId="{44DF5DE4-A666-46F4-B4F4-65543D7C2BA3}">
      <dgm:prSet/>
      <dgm:spPr/>
      <dgm:t>
        <a:bodyPr/>
        <a:lstStyle/>
        <a:p>
          <a:endParaRPr lang="en-US"/>
        </a:p>
      </dgm:t>
    </dgm:pt>
    <dgm:pt modelId="{C872DBED-8A0E-4527-85B4-5228B8EB52AE}">
      <dgm:prSet phldrT="[Text]"/>
      <dgm:spPr>
        <a:solidFill>
          <a:schemeClr val="bg2"/>
        </a:solidFill>
      </dgm:spPr>
      <dgm:t>
        <a:bodyPr/>
        <a:lstStyle/>
        <a:p>
          <a:r>
            <a:rPr lang="en-US" dirty="0"/>
            <a:t>Recommendation: HOLD</a:t>
          </a:r>
        </a:p>
      </dgm:t>
    </dgm:pt>
    <dgm:pt modelId="{EA3845DA-710D-4D84-95A2-749585D54A01}" type="parTrans" cxnId="{4EC69AD1-1B0F-40D7-BACE-0D537E0EF093}">
      <dgm:prSet/>
      <dgm:spPr/>
      <dgm:t>
        <a:bodyPr/>
        <a:lstStyle/>
        <a:p>
          <a:endParaRPr lang="en-US"/>
        </a:p>
      </dgm:t>
    </dgm:pt>
    <dgm:pt modelId="{4B087BB1-BAED-4504-AFC9-513D428E803D}" type="sibTrans" cxnId="{4EC69AD1-1B0F-40D7-BACE-0D537E0EF093}">
      <dgm:prSet/>
      <dgm:spPr/>
      <dgm:t>
        <a:bodyPr/>
        <a:lstStyle/>
        <a:p>
          <a:endParaRPr lang="en-US"/>
        </a:p>
      </dgm:t>
    </dgm:pt>
    <dgm:pt modelId="{57875E25-D9FC-47D2-A8A8-6F7856F38C79}">
      <dgm:prSet phldrT="[Text]"/>
      <dgm:spPr>
        <a:solidFill>
          <a:schemeClr val="accent1"/>
        </a:solidFill>
      </dgm:spPr>
      <dgm:t>
        <a:bodyPr/>
        <a:lstStyle/>
        <a:p>
          <a:r>
            <a:rPr lang="en-US" dirty="0"/>
            <a:t>Market Performance</a:t>
          </a:r>
        </a:p>
      </dgm:t>
    </dgm:pt>
    <dgm:pt modelId="{C8DF301F-238C-403A-BF15-621E3F0458F3}" type="sibTrans" cxnId="{C81FFA15-85F5-4803-A520-E7E700003D22}">
      <dgm:prSet/>
      <dgm:spPr/>
      <dgm:t>
        <a:bodyPr/>
        <a:lstStyle/>
        <a:p>
          <a:endParaRPr lang="en-US"/>
        </a:p>
      </dgm:t>
    </dgm:pt>
    <dgm:pt modelId="{A7A5895A-3066-452A-8349-440DDD5280AF}" type="parTrans" cxnId="{C81FFA15-85F5-4803-A520-E7E700003D22}">
      <dgm:prSet/>
      <dgm:spPr/>
      <dgm:t>
        <a:bodyPr/>
        <a:lstStyle/>
        <a:p>
          <a:endParaRPr lang="en-US"/>
        </a:p>
      </dgm:t>
    </dgm:pt>
    <dgm:pt modelId="{7C95C739-592E-4689-BDA2-6D0DC132E24D}" type="pres">
      <dgm:prSet presAssocID="{DF4A3521-FA61-4176-B80E-E910FF455E17}" presName="Name0" presStyleCnt="0">
        <dgm:presLayoutVars>
          <dgm:dir/>
          <dgm:resizeHandles val="exact"/>
        </dgm:presLayoutVars>
      </dgm:prSet>
      <dgm:spPr/>
    </dgm:pt>
    <dgm:pt modelId="{66435A7E-1653-4596-8411-DBF5D1757D80}" type="pres">
      <dgm:prSet presAssocID="{6292A80C-B8CA-4C99-85B1-9F87EBA958E4}" presName="parTxOnly" presStyleLbl="node1" presStyleIdx="0" presStyleCnt="6">
        <dgm:presLayoutVars>
          <dgm:bulletEnabled val="1"/>
        </dgm:presLayoutVars>
      </dgm:prSet>
      <dgm:spPr/>
    </dgm:pt>
    <dgm:pt modelId="{89B308B0-54C1-41A2-B858-D514B30F48BA}" type="pres">
      <dgm:prSet presAssocID="{36D10EE8-A4B1-4874-9AEF-EFEE95C8C93C}" presName="parSpace" presStyleCnt="0"/>
      <dgm:spPr/>
    </dgm:pt>
    <dgm:pt modelId="{4D058045-1701-4879-B519-F11885962DF7}" type="pres">
      <dgm:prSet presAssocID="{57875E25-D9FC-47D2-A8A8-6F7856F38C79}" presName="parTxOnly" presStyleLbl="node1" presStyleIdx="1" presStyleCnt="6">
        <dgm:presLayoutVars>
          <dgm:bulletEnabled val="1"/>
        </dgm:presLayoutVars>
      </dgm:prSet>
      <dgm:spPr/>
    </dgm:pt>
    <dgm:pt modelId="{DAED89F5-EC24-4ED3-8D64-E15A4041961B}" type="pres">
      <dgm:prSet presAssocID="{C8DF301F-238C-403A-BF15-621E3F0458F3}" presName="parSpace" presStyleCnt="0"/>
      <dgm:spPr/>
    </dgm:pt>
    <dgm:pt modelId="{7B200C1B-C602-4180-9ECC-52A481881A49}" type="pres">
      <dgm:prSet presAssocID="{6609457B-47C2-41EB-B673-0160F1B7598F}" presName="parTxOnly" presStyleLbl="node1" presStyleIdx="2" presStyleCnt="6">
        <dgm:presLayoutVars>
          <dgm:bulletEnabled val="1"/>
        </dgm:presLayoutVars>
      </dgm:prSet>
      <dgm:spPr/>
    </dgm:pt>
    <dgm:pt modelId="{EC72925D-14C7-4FC4-899E-C2E93461E536}" type="pres">
      <dgm:prSet presAssocID="{7959D65C-F795-43FB-8F41-8A72B6DF4DE8}" presName="parSpace" presStyleCnt="0"/>
      <dgm:spPr/>
    </dgm:pt>
    <dgm:pt modelId="{2C1186E2-1CE5-4231-8DE7-930200C2D362}" type="pres">
      <dgm:prSet presAssocID="{813D8A49-A253-42B5-B9E3-5F46351D196B}" presName="parTxOnly" presStyleLbl="node1" presStyleIdx="3" presStyleCnt="6">
        <dgm:presLayoutVars>
          <dgm:bulletEnabled val="1"/>
        </dgm:presLayoutVars>
      </dgm:prSet>
      <dgm:spPr/>
    </dgm:pt>
    <dgm:pt modelId="{0A393B7E-902E-4550-BA0D-0984E6751AB1}" type="pres">
      <dgm:prSet presAssocID="{E889994C-6993-4101-A851-99394D1571AA}" presName="parSpace" presStyleCnt="0"/>
      <dgm:spPr/>
    </dgm:pt>
    <dgm:pt modelId="{B9FA6BB8-71C2-4510-8E1D-FA9C34497E40}" type="pres">
      <dgm:prSet presAssocID="{ED2C0443-D11D-4B2B-92E6-C0B84FD34FA8}" presName="parTxOnly" presStyleLbl="node1" presStyleIdx="4" presStyleCnt="6">
        <dgm:presLayoutVars>
          <dgm:bulletEnabled val="1"/>
        </dgm:presLayoutVars>
      </dgm:prSet>
      <dgm:spPr/>
    </dgm:pt>
    <dgm:pt modelId="{0E715F59-883F-4AB0-87EC-45407D4F1547}" type="pres">
      <dgm:prSet presAssocID="{1D0D3CED-E21B-4EB6-845A-4B2B9F7708DB}" presName="parSpace" presStyleCnt="0"/>
      <dgm:spPr/>
    </dgm:pt>
    <dgm:pt modelId="{CF2A044A-74C2-406F-998F-E630FD7805CF}" type="pres">
      <dgm:prSet presAssocID="{C872DBED-8A0E-4527-85B4-5228B8EB52AE}" presName="parTxOnly" presStyleLbl="node1" presStyleIdx="5" presStyleCnt="6">
        <dgm:presLayoutVars>
          <dgm:bulletEnabled val="1"/>
        </dgm:presLayoutVars>
      </dgm:prSet>
      <dgm:spPr/>
    </dgm:pt>
  </dgm:ptLst>
  <dgm:cxnLst>
    <dgm:cxn modelId="{BA552511-8084-48E0-96DA-C02BB72EE9B6}" type="presOf" srcId="{813D8A49-A253-42B5-B9E3-5F46351D196B}" destId="{2C1186E2-1CE5-4231-8DE7-930200C2D362}" srcOrd="0" destOrd="0" presId="urn:microsoft.com/office/officeart/2005/8/layout/hChevron3"/>
    <dgm:cxn modelId="{C81FFA15-85F5-4803-A520-E7E700003D22}" srcId="{DF4A3521-FA61-4176-B80E-E910FF455E17}" destId="{57875E25-D9FC-47D2-A8A8-6F7856F38C79}" srcOrd="1" destOrd="0" parTransId="{A7A5895A-3066-452A-8349-440DDD5280AF}" sibTransId="{C8DF301F-238C-403A-BF15-621E3F0458F3}"/>
    <dgm:cxn modelId="{7F6EDE17-056F-4250-BEA2-DC86234D3C51}" srcId="{DF4A3521-FA61-4176-B80E-E910FF455E17}" destId="{813D8A49-A253-42B5-B9E3-5F46351D196B}" srcOrd="3" destOrd="0" parTransId="{CC156E11-9885-4547-BFAC-85BF2157F29B}" sibTransId="{E889994C-6993-4101-A851-99394D1571AA}"/>
    <dgm:cxn modelId="{074AA33E-0EE8-41D5-82A4-EC7DB5A5FACD}" type="presOf" srcId="{6609457B-47C2-41EB-B673-0160F1B7598F}" destId="{7B200C1B-C602-4180-9ECC-52A481881A49}" srcOrd="0" destOrd="0" presId="urn:microsoft.com/office/officeart/2005/8/layout/hChevron3"/>
    <dgm:cxn modelId="{A9ABBE40-1B9B-4805-B2EF-F13F67C2887C}" srcId="{DF4A3521-FA61-4176-B80E-E910FF455E17}" destId="{6609457B-47C2-41EB-B673-0160F1B7598F}" srcOrd="2" destOrd="0" parTransId="{052E9B99-7C6B-4E4D-9579-4E45D2595D1A}" sibTransId="{7959D65C-F795-43FB-8F41-8A72B6DF4DE8}"/>
    <dgm:cxn modelId="{E2A2B84E-7ADC-4FB7-9F49-09EF0998480C}" type="presOf" srcId="{6292A80C-B8CA-4C99-85B1-9F87EBA958E4}" destId="{66435A7E-1653-4596-8411-DBF5D1757D80}" srcOrd="0" destOrd="0" presId="urn:microsoft.com/office/officeart/2005/8/layout/hChevron3"/>
    <dgm:cxn modelId="{19863850-2D83-47C5-8E25-F60D120889E5}" srcId="{DF4A3521-FA61-4176-B80E-E910FF455E17}" destId="{6292A80C-B8CA-4C99-85B1-9F87EBA958E4}" srcOrd="0" destOrd="0" parTransId="{405EDAFF-4B89-450F-9092-42E364A7E560}" sibTransId="{36D10EE8-A4B1-4874-9AEF-EFEE95C8C93C}"/>
    <dgm:cxn modelId="{BA2B837D-5C4A-4BEE-B063-B81725BFA9EE}" type="presOf" srcId="{ED2C0443-D11D-4B2B-92E6-C0B84FD34FA8}" destId="{B9FA6BB8-71C2-4510-8E1D-FA9C34497E40}" srcOrd="0" destOrd="0" presId="urn:microsoft.com/office/officeart/2005/8/layout/hChevron3"/>
    <dgm:cxn modelId="{F7E09FA9-0DDD-40C3-8F60-11B206BFA389}" type="presOf" srcId="{C872DBED-8A0E-4527-85B4-5228B8EB52AE}" destId="{CF2A044A-74C2-406F-998F-E630FD7805CF}" srcOrd="0" destOrd="0" presId="urn:microsoft.com/office/officeart/2005/8/layout/hChevron3"/>
    <dgm:cxn modelId="{4EC69AD1-1B0F-40D7-BACE-0D537E0EF093}" srcId="{DF4A3521-FA61-4176-B80E-E910FF455E17}" destId="{C872DBED-8A0E-4527-85B4-5228B8EB52AE}" srcOrd="5" destOrd="0" parTransId="{EA3845DA-710D-4D84-95A2-749585D54A01}" sibTransId="{4B087BB1-BAED-4504-AFC9-513D428E803D}"/>
    <dgm:cxn modelId="{73A26DD2-B574-4A7C-8C75-D73707E99856}" type="presOf" srcId="{57875E25-D9FC-47D2-A8A8-6F7856F38C79}" destId="{4D058045-1701-4879-B519-F11885962DF7}" srcOrd="0" destOrd="0" presId="urn:microsoft.com/office/officeart/2005/8/layout/hChevron3"/>
    <dgm:cxn modelId="{44DF5DE4-A666-46F4-B4F4-65543D7C2BA3}" srcId="{DF4A3521-FA61-4176-B80E-E910FF455E17}" destId="{ED2C0443-D11D-4B2B-92E6-C0B84FD34FA8}" srcOrd="4" destOrd="0" parTransId="{76B1B189-11B0-487E-8B97-4E4411EF1C4C}" sibTransId="{1D0D3CED-E21B-4EB6-845A-4B2B9F7708DB}"/>
    <dgm:cxn modelId="{87B237F5-650A-4E7B-B29A-F12F5C7DCE3B}" type="presOf" srcId="{DF4A3521-FA61-4176-B80E-E910FF455E17}" destId="{7C95C739-592E-4689-BDA2-6D0DC132E24D}" srcOrd="0" destOrd="0" presId="urn:microsoft.com/office/officeart/2005/8/layout/hChevron3"/>
    <dgm:cxn modelId="{B76ECA30-E735-4AA0-8DDC-67307D122B95}" type="presParOf" srcId="{7C95C739-592E-4689-BDA2-6D0DC132E24D}" destId="{66435A7E-1653-4596-8411-DBF5D1757D80}" srcOrd="0" destOrd="0" presId="urn:microsoft.com/office/officeart/2005/8/layout/hChevron3"/>
    <dgm:cxn modelId="{B00C51AD-8790-4463-B5FB-F622E26D15CB}" type="presParOf" srcId="{7C95C739-592E-4689-BDA2-6D0DC132E24D}" destId="{89B308B0-54C1-41A2-B858-D514B30F48BA}" srcOrd="1" destOrd="0" presId="urn:microsoft.com/office/officeart/2005/8/layout/hChevron3"/>
    <dgm:cxn modelId="{22CBB9E9-FCE0-4EBD-8781-49956F8527E6}" type="presParOf" srcId="{7C95C739-592E-4689-BDA2-6D0DC132E24D}" destId="{4D058045-1701-4879-B519-F11885962DF7}" srcOrd="2" destOrd="0" presId="urn:microsoft.com/office/officeart/2005/8/layout/hChevron3"/>
    <dgm:cxn modelId="{133ED681-D550-428E-BBA4-49E542E0E86E}" type="presParOf" srcId="{7C95C739-592E-4689-BDA2-6D0DC132E24D}" destId="{DAED89F5-EC24-4ED3-8D64-E15A4041961B}" srcOrd="3" destOrd="0" presId="urn:microsoft.com/office/officeart/2005/8/layout/hChevron3"/>
    <dgm:cxn modelId="{1A646ACC-C7A0-470E-9369-F47D246DD092}" type="presParOf" srcId="{7C95C739-592E-4689-BDA2-6D0DC132E24D}" destId="{7B200C1B-C602-4180-9ECC-52A481881A49}" srcOrd="4" destOrd="0" presId="urn:microsoft.com/office/officeart/2005/8/layout/hChevron3"/>
    <dgm:cxn modelId="{74D93835-8C32-40D3-AA66-E3C474208CFB}" type="presParOf" srcId="{7C95C739-592E-4689-BDA2-6D0DC132E24D}" destId="{EC72925D-14C7-4FC4-899E-C2E93461E536}" srcOrd="5" destOrd="0" presId="urn:microsoft.com/office/officeart/2005/8/layout/hChevron3"/>
    <dgm:cxn modelId="{02FFCB64-2E44-4D34-9A6C-60C98E57767E}" type="presParOf" srcId="{7C95C739-592E-4689-BDA2-6D0DC132E24D}" destId="{2C1186E2-1CE5-4231-8DE7-930200C2D362}" srcOrd="6" destOrd="0" presId="urn:microsoft.com/office/officeart/2005/8/layout/hChevron3"/>
    <dgm:cxn modelId="{0253989B-381C-4F05-9635-B93CD50124E0}" type="presParOf" srcId="{7C95C739-592E-4689-BDA2-6D0DC132E24D}" destId="{0A393B7E-902E-4550-BA0D-0984E6751AB1}" srcOrd="7" destOrd="0" presId="urn:microsoft.com/office/officeart/2005/8/layout/hChevron3"/>
    <dgm:cxn modelId="{C214596C-B0CD-49AE-AF03-15C3F31B62CF}" type="presParOf" srcId="{7C95C739-592E-4689-BDA2-6D0DC132E24D}" destId="{B9FA6BB8-71C2-4510-8E1D-FA9C34497E40}" srcOrd="8" destOrd="0" presId="urn:microsoft.com/office/officeart/2005/8/layout/hChevron3"/>
    <dgm:cxn modelId="{1DC15297-DAB0-46DF-BDBF-84D0FDC9D3DC}" type="presParOf" srcId="{7C95C739-592E-4689-BDA2-6D0DC132E24D}" destId="{0E715F59-883F-4AB0-87EC-45407D4F1547}" srcOrd="9" destOrd="0" presId="urn:microsoft.com/office/officeart/2005/8/layout/hChevron3"/>
    <dgm:cxn modelId="{5C2389BB-04AB-4C41-9075-6A64F664D8E7}" type="presParOf" srcId="{7C95C739-592E-4689-BDA2-6D0DC132E24D}" destId="{CF2A044A-74C2-406F-998F-E630FD7805CF}"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F4A3521-FA61-4176-B80E-E910FF455E17}" type="doc">
      <dgm:prSet loTypeId="urn:microsoft.com/office/officeart/2005/8/layout/hChevron3" loCatId="process" qsTypeId="urn:microsoft.com/office/officeart/2005/8/quickstyle/simple1" qsCatId="simple" csTypeId="urn:microsoft.com/office/officeart/2005/8/colors/accent1_2" csCatId="accent1" phldr="1"/>
      <dgm:spPr/>
    </dgm:pt>
    <dgm:pt modelId="{6292A80C-B8CA-4C99-85B1-9F87EBA958E4}">
      <dgm:prSet phldrT="[Text]"/>
      <dgm:spPr>
        <a:solidFill>
          <a:schemeClr val="accent1"/>
        </a:solidFill>
      </dgm:spPr>
      <dgm:t>
        <a:bodyPr/>
        <a:lstStyle/>
        <a:p>
          <a:r>
            <a:rPr lang="en-US" dirty="0"/>
            <a:t>Company Overview</a:t>
          </a:r>
        </a:p>
      </dgm:t>
    </dgm:pt>
    <dgm:pt modelId="{405EDAFF-4B89-450F-9092-42E364A7E560}" type="parTrans" cxnId="{19863850-2D83-47C5-8E25-F60D120889E5}">
      <dgm:prSet/>
      <dgm:spPr/>
      <dgm:t>
        <a:bodyPr/>
        <a:lstStyle/>
        <a:p>
          <a:endParaRPr lang="en-US"/>
        </a:p>
      </dgm:t>
    </dgm:pt>
    <dgm:pt modelId="{36D10EE8-A4B1-4874-9AEF-EFEE95C8C93C}" type="sibTrans" cxnId="{19863850-2D83-47C5-8E25-F60D120889E5}">
      <dgm:prSet/>
      <dgm:spPr/>
      <dgm:t>
        <a:bodyPr/>
        <a:lstStyle/>
        <a:p>
          <a:endParaRPr lang="en-US"/>
        </a:p>
      </dgm:t>
    </dgm:pt>
    <dgm:pt modelId="{6609457B-47C2-41EB-B673-0160F1B7598F}">
      <dgm:prSet phldrT="[Text]"/>
      <dgm:spPr>
        <a:solidFill>
          <a:schemeClr val="accent1"/>
        </a:solidFill>
      </dgm:spPr>
      <dgm:t>
        <a:bodyPr/>
        <a:lstStyle/>
        <a:p>
          <a:r>
            <a:rPr lang="en-US" dirty="0"/>
            <a:t>Risk Analysis </a:t>
          </a:r>
        </a:p>
      </dgm:t>
    </dgm:pt>
    <dgm:pt modelId="{052E9B99-7C6B-4E4D-9579-4E45D2595D1A}" type="parTrans" cxnId="{A9ABBE40-1B9B-4805-B2EF-F13F67C2887C}">
      <dgm:prSet/>
      <dgm:spPr/>
      <dgm:t>
        <a:bodyPr/>
        <a:lstStyle/>
        <a:p>
          <a:endParaRPr lang="en-US"/>
        </a:p>
      </dgm:t>
    </dgm:pt>
    <dgm:pt modelId="{7959D65C-F795-43FB-8F41-8A72B6DF4DE8}" type="sibTrans" cxnId="{A9ABBE40-1B9B-4805-B2EF-F13F67C2887C}">
      <dgm:prSet/>
      <dgm:spPr/>
      <dgm:t>
        <a:bodyPr/>
        <a:lstStyle/>
        <a:p>
          <a:endParaRPr lang="en-US"/>
        </a:p>
      </dgm:t>
    </dgm:pt>
    <dgm:pt modelId="{813D8A49-A253-42B5-B9E3-5F46351D196B}">
      <dgm:prSet phldrT="[Text]"/>
      <dgm:spPr>
        <a:solidFill>
          <a:schemeClr val="accent1"/>
        </a:solidFill>
      </dgm:spPr>
      <dgm:t>
        <a:bodyPr/>
        <a:lstStyle/>
        <a:p>
          <a:r>
            <a:rPr lang="en-US" dirty="0"/>
            <a:t>Ratio Analysis</a:t>
          </a:r>
        </a:p>
      </dgm:t>
    </dgm:pt>
    <dgm:pt modelId="{CC156E11-9885-4547-BFAC-85BF2157F29B}" type="parTrans" cxnId="{7F6EDE17-056F-4250-BEA2-DC86234D3C51}">
      <dgm:prSet/>
      <dgm:spPr/>
      <dgm:t>
        <a:bodyPr/>
        <a:lstStyle/>
        <a:p>
          <a:endParaRPr lang="en-US"/>
        </a:p>
      </dgm:t>
    </dgm:pt>
    <dgm:pt modelId="{E889994C-6993-4101-A851-99394D1571AA}" type="sibTrans" cxnId="{7F6EDE17-056F-4250-BEA2-DC86234D3C51}">
      <dgm:prSet/>
      <dgm:spPr/>
      <dgm:t>
        <a:bodyPr/>
        <a:lstStyle/>
        <a:p>
          <a:endParaRPr lang="en-US"/>
        </a:p>
      </dgm:t>
    </dgm:pt>
    <dgm:pt modelId="{ED2C0443-D11D-4B2B-92E6-C0B84FD34FA8}">
      <dgm:prSet phldrT="[Text]"/>
      <dgm:spPr>
        <a:solidFill>
          <a:schemeClr val="bg2"/>
        </a:solidFill>
      </dgm:spPr>
      <dgm:t>
        <a:bodyPr/>
        <a:lstStyle/>
        <a:p>
          <a:r>
            <a:rPr lang="en-US" dirty="0"/>
            <a:t>Financial Analysis</a:t>
          </a:r>
        </a:p>
      </dgm:t>
    </dgm:pt>
    <dgm:pt modelId="{76B1B189-11B0-487E-8B97-4E4411EF1C4C}" type="parTrans" cxnId="{44DF5DE4-A666-46F4-B4F4-65543D7C2BA3}">
      <dgm:prSet/>
      <dgm:spPr/>
      <dgm:t>
        <a:bodyPr/>
        <a:lstStyle/>
        <a:p>
          <a:endParaRPr lang="en-US"/>
        </a:p>
      </dgm:t>
    </dgm:pt>
    <dgm:pt modelId="{1D0D3CED-E21B-4EB6-845A-4B2B9F7708DB}" type="sibTrans" cxnId="{44DF5DE4-A666-46F4-B4F4-65543D7C2BA3}">
      <dgm:prSet/>
      <dgm:spPr/>
      <dgm:t>
        <a:bodyPr/>
        <a:lstStyle/>
        <a:p>
          <a:endParaRPr lang="en-US"/>
        </a:p>
      </dgm:t>
    </dgm:pt>
    <dgm:pt modelId="{C872DBED-8A0E-4527-85B4-5228B8EB52AE}">
      <dgm:prSet phldrT="[Text]"/>
      <dgm:spPr>
        <a:noFill/>
      </dgm:spPr>
      <dgm:t>
        <a:bodyPr/>
        <a:lstStyle/>
        <a:p>
          <a:r>
            <a:rPr lang="en-US" dirty="0"/>
            <a:t>Recommendation: HOLD</a:t>
          </a:r>
        </a:p>
      </dgm:t>
    </dgm:pt>
    <dgm:pt modelId="{EA3845DA-710D-4D84-95A2-749585D54A01}" type="parTrans" cxnId="{4EC69AD1-1B0F-40D7-BACE-0D537E0EF093}">
      <dgm:prSet/>
      <dgm:spPr/>
      <dgm:t>
        <a:bodyPr/>
        <a:lstStyle/>
        <a:p>
          <a:endParaRPr lang="en-US"/>
        </a:p>
      </dgm:t>
    </dgm:pt>
    <dgm:pt modelId="{4B087BB1-BAED-4504-AFC9-513D428E803D}" type="sibTrans" cxnId="{4EC69AD1-1B0F-40D7-BACE-0D537E0EF093}">
      <dgm:prSet/>
      <dgm:spPr/>
      <dgm:t>
        <a:bodyPr/>
        <a:lstStyle/>
        <a:p>
          <a:endParaRPr lang="en-US"/>
        </a:p>
      </dgm:t>
    </dgm:pt>
    <dgm:pt modelId="{57875E25-D9FC-47D2-A8A8-6F7856F38C79}">
      <dgm:prSet phldrT="[Text]"/>
      <dgm:spPr>
        <a:solidFill>
          <a:schemeClr val="accent1"/>
        </a:solidFill>
      </dgm:spPr>
      <dgm:t>
        <a:bodyPr/>
        <a:lstStyle/>
        <a:p>
          <a:r>
            <a:rPr lang="en-US" dirty="0"/>
            <a:t>Market Performance</a:t>
          </a:r>
        </a:p>
      </dgm:t>
    </dgm:pt>
    <dgm:pt modelId="{C8DF301F-238C-403A-BF15-621E3F0458F3}" type="sibTrans" cxnId="{C81FFA15-85F5-4803-A520-E7E700003D22}">
      <dgm:prSet/>
      <dgm:spPr/>
      <dgm:t>
        <a:bodyPr/>
        <a:lstStyle/>
        <a:p>
          <a:endParaRPr lang="en-US"/>
        </a:p>
      </dgm:t>
    </dgm:pt>
    <dgm:pt modelId="{A7A5895A-3066-452A-8349-440DDD5280AF}" type="parTrans" cxnId="{C81FFA15-85F5-4803-A520-E7E700003D22}">
      <dgm:prSet/>
      <dgm:spPr/>
      <dgm:t>
        <a:bodyPr/>
        <a:lstStyle/>
        <a:p>
          <a:endParaRPr lang="en-US"/>
        </a:p>
      </dgm:t>
    </dgm:pt>
    <dgm:pt modelId="{7C95C739-592E-4689-BDA2-6D0DC132E24D}" type="pres">
      <dgm:prSet presAssocID="{DF4A3521-FA61-4176-B80E-E910FF455E17}" presName="Name0" presStyleCnt="0">
        <dgm:presLayoutVars>
          <dgm:dir/>
          <dgm:resizeHandles val="exact"/>
        </dgm:presLayoutVars>
      </dgm:prSet>
      <dgm:spPr/>
    </dgm:pt>
    <dgm:pt modelId="{66435A7E-1653-4596-8411-DBF5D1757D80}" type="pres">
      <dgm:prSet presAssocID="{6292A80C-B8CA-4C99-85B1-9F87EBA958E4}" presName="parTxOnly" presStyleLbl="node1" presStyleIdx="0" presStyleCnt="6">
        <dgm:presLayoutVars>
          <dgm:bulletEnabled val="1"/>
        </dgm:presLayoutVars>
      </dgm:prSet>
      <dgm:spPr/>
    </dgm:pt>
    <dgm:pt modelId="{89B308B0-54C1-41A2-B858-D514B30F48BA}" type="pres">
      <dgm:prSet presAssocID="{36D10EE8-A4B1-4874-9AEF-EFEE95C8C93C}" presName="parSpace" presStyleCnt="0"/>
      <dgm:spPr/>
    </dgm:pt>
    <dgm:pt modelId="{4D058045-1701-4879-B519-F11885962DF7}" type="pres">
      <dgm:prSet presAssocID="{57875E25-D9FC-47D2-A8A8-6F7856F38C79}" presName="parTxOnly" presStyleLbl="node1" presStyleIdx="1" presStyleCnt="6">
        <dgm:presLayoutVars>
          <dgm:bulletEnabled val="1"/>
        </dgm:presLayoutVars>
      </dgm:prSet>
      <dgm:spPr/>
    </dgm:pt>
    <dgm:pt modelId="{DAED89F5-EC24-4ED3-8D64-E15A4041961B}" type="pres">
      <dgm:prSet presAssocID="{C8DF301F-238C-403A-BF15-621E3F0458F3}" presName="parSpace" presStyleCnt="0"/>
      <dgm:spPr/>
    </dgm:pt>
    <dgm:pt modelId="{7B200C1B-C602-4180-9ECC-52A481881A49}" type="pres">
      <dgm:prSet presAssocID="{6609457B-47C2-41EB-B673-0160F1B7598F}" presName="parTxOnly" presStyleLbl="node1" presStyleIdx="2" presStyleCnt="6">
        <dgm:presLayoutVars>
          <dgm:bulletEnabled val="1"/>
        </dgm:presLayoutVars>
      </dgm:prSet>
      <dgm:spPr/>
    </dgm:pt>
    <dgm:pt modelId="{EC72925D-14C7-4FC4-899E-C2E93461E536}" type="pres">
      <dgm:prSet presAssocID="{7959D65C-F795-43FB-8F41-8A72B6DF4DE8}" presName="parSpace" presStyleCnt="0"/>
      <dgm:spPr/>
    </dgm:pt>
    <dgm:pt modelId="{2C1186E2-1CE5-4231-8DE7-930200C2D362}" type="pres">
      <dgm:prSet presAssocID="{813D8A49-A253-42B5-B9E3-5F46351D196B}" presName="parTxOnly" presStyleLbl="node1" presStyleIdx="3" presStyleCnt="6">
        <dgm:presLayoutVars>
          <dgm:bulletEnabled val="1"/>
        </dgm:presLayoutVars>
      </dgm:prSet>
      <dgm:spPr/>
    </dgm:pt>
    <dgm:pt modelId="{0A393B7E-902E-4550-BA0D-0984E6751AB1}" type="pres">
      <dgm:prSet presAssocID="{E889994C-6993-4101-A851-99394D1571AA}" presName="parSpace" presStyleCnt="0"/>
      <dgm:spPr/>
    </dgm:pt>
    <dgm:pt modelId="{B9FA6BB8-71C2-4510-8E1D-FA9C34497E40}" type="pres">
      <dgm:prSet presAssocID="{ED2C0443-D11D-4B2B-92E6-C0B84FD34FA8}" presName="parTxOnly" presStyleLbl="node1" presStyleIdx="4" presStyleCnt="6">
        <dgm:presLayoutVars>
          <dgm:bulletEnabled val="1"/>
        </dgm:presLayoutVars>
      </dgm:prSet>
      <dgm:spPr/>
    </dgm:pt>
    <dgm:pt modelId="{0E715F59-883F-4AB0-87EC-45407D4F1547}" type="pres">
      <dgm:prSet presAssocID="{1D0D3CED-E21B-4EB6-845A-4B2B9F7708DB}" presName="parSpace" presStyleCnt="0"/>
      <dgm:spPr/>
    </dgm:pt>
    <dgm:pt modelId="{CF2A044A-74C2-406F-998F-E630FD7805CF}" type="pres">
      <dgm:prSet presAssocID="{C872DBED-8A0E-4527-85B4-5228B8EB52AE}" presName="parTxOnly" presStyleLbl="node1" presStyleIdx="5" presStyleCnt="6">
        <dgm:presLayoutVars>
          <dgm:bulletEnabled val="1"/>
        </dgm:presLayoutVars>
      </dgm:prSet>
      <dgm:spPr/>
    </dgm:pt>
  </dgm:ptLst>
  <dgm:cxnLst>
    <dgm:cxn modelId="{BA552511-8084-48E0-96DA-C02BB72EE9B6}" type="presOf" srcId="{813D8A49-A253-42B5-B9E3-5F46351D196B}" destId="{2C1186E2-1CE5-4231-8DE7-930200C2D362}" srcOrd="0" destOrd="0" presId="urn:microsoft.com/office/officeart/2005/8/layout/hChevron3"/>
    <dgm:cxn modelId="{C81FFA15-85F5-4803-A520-E7E700003D22}" srcId="{DF4A3521-FA61-4176-B80E-E910FF455E17}" destId="{57875E25-D9FC-47D2-A8A8-6F7856F38C79}" srcOrd="1" destOrd="0" parTransId="{A7A5895A-3066-452A-8349-440DDD5280AF}" sibTransId="{C8DF301F-238C-403A-BF15-621E3F0458F3}"/>
    <dgm:cxn modelId="{7F6EDE17-056F-4250-BEA2-DC86234D3C51}" srcId="{DF4A3521-FA61-4176-B80E-E910FF455E17}" destId="{813D8A49-A253-42B5-B9E3-5F46351D196B}" srcOrd="3" destOrd="0" parTransId="{CC156E11-9885-4547-BFAC-85BF2157F29B}" sibTransId="{E889994C-6993-4101-A851-99394D1571AA}"/>
    <dgm:cxn modelId="{074AA33E-0EE8-41D5-82A4-EC7DB5A5FACD}" type="presOf" srcId="{6609457B-47C2-41EB-B673-0160F1B7598F}" destId="{7B200C1B-C602-4180-9ECC-52A481881A49}" srcOrd="0" destOrd="0" presId="urn:microsoft.com/office/officeart/2005/8/layout/hChevron3"/>
    <dgm:cxn modelId="{A9ABBE40-1B9B-4805-B2EF-F13F67C2887C}" srcId="{DF4A3521-FA61-4176-B80E-E910FF455E17}" destId="{6609457B-47C2-41EB-B673-0160F1B7598F}" srcOrd="2" destOrd="0" parTransId="{052E9B99-7C6B-4E4D-9579-4E45D2595D1A}" sibTransId="{7959D65C-F795-43FB-8F41-8A72B6DF4DE8}"/>
    <dgm:cxn modelId="{E2A2B84E-7ADC-4FB7-9F49-09EF0998480C}" type="presOf" srcId="{6292A80C-B8CA-4C99-85B1-9F87EBA958E4}" destId="{66435A7E-1653-4596-8411-DBF5D1757D80}" srcOrd="0" destOrd="0" presId="urn:microsoft.com/office/officeart/2005/8/layout/hChevron3"/>
    <dgm:cxn modelId="{19863850-2D83-47C5-8E25-F60D120889E5}" srcId="{DF4A3521-FA61-4176-B80E-E910FF455E17}" destId="{6292A80C-B8CA-4C99-85B1-9F87EBA958E4}" srcOrd="0" destOrd="0" parTransId="{405EDAFF-4B89-450F-9092-42E364A7E560}" sibTransId="{36D10EE8-A4B1-4874-9AEF-EFEE95C8C93C}"/>
    <dgm:cxn modelId="{BA2B837D-5C4A-4BEE-B063-B81725BFA9EE}" type="presOf" srcId="{ED2C0443-D11D-4B2B-92E6-C0B84FD34FA8}" destId="{B9FA6BB8-71C2-4510-8E1D-FA9C34497E40}" srcOrd="0" destOrd="0" presId="urn:microsoft.com/office/officeart/2005/8/layout/hChevron3"/>
    <dgm:cxn modelId="{F7E09FA9-0DDD-40C3-8F60-11B206BFA389}" type="presOf" srcId="{C872DBED-8A0E-4527-85B4-5228B8EB52AE}" destId="{CF2A044A-74C2-406F-998F-E630FD7805CF}" srcOrd="0" destOrd="0" presId="urn:microsoft.com/office/officeart/2005/8/layout/hChevron3"/>
    <dgm:cxn modelId="{4EC69AD1-1B0F-40D7-BACE-0D537E0EF093}" srcId="{DF4A3521-FA61-4176-B80E-E910FF455E17}" destId="{C872DBED-8A0E-4527-85B4-5228B8EB52AE}" srcOrd="5" destOrd="0" parTransId="{EA3845DA-710D-4D84-95A2-749585D54A01}" sibTransId="{4B087BB1-BAED-4504-AFC9-513D428E803D}"/>
    <dgm:cxn modelId="{73A26DD2-B574-4A7C-8C75-D73707E99856}" type="presOf" srcId="{57875E25-D9FC-47D2-A8A8-6F7856F38C79}" destId="{4D058045-1701-4879-B519-F11885962DF7}" srcOrd="0" destOrd="0" presId="urn:microsoft.com/office/officeart/2005/8/layout/hChevron3"/>
    <dgm:cxn modelId="{44DF5DE4-A666-46F4-B4F4-65543D7C2BA3}" srcId="{DF4A3521-FA61-4176-B80E-E910FF455E17}" destId="{ED2C0443-D11D-4B2B-92E6-C0B84FD34FA8}" srcOrd="4" destOrd="0" parTransId="{76B1B189-11B0-487E-8B97-4E4411EF1C4C}" sibTransId="{1D0D3CED-E21B-4EB6-845A-4B2B9F7708DB}"/>
    <dgm:cxn modelId="{87B237F5-650A-4E7B-B29A-F12F5C7DCE3B}" type="presOf" srcId="{DF4A3521-FA61-4176-B80E-E910FF455E17}" destId="{7C95C739-592E-4689-BDA2-6D0DC132E24D}" srcOrd="0" destOrd="0" presId="urn:microsoft.com/office/officeart/2005/8/layout/hChevron3"/>
    <dgm:cxn modelId="{B76ECA30-E735-4AA0-8DDC-67307D122B95}" type="presParOf" srcId="{7C95C739-592E-4689-BDA2-6D0DC132E24D}" destId="{66435A7E-1653-4596-8411-DBF5D1757D80}" srcOrd="0" destOrd="0" presId="urn:microsoft.com/office/officeart/2005/8/layout/hChevron3"/>
    <dgm:cxn modelId="{B00C51AD-8790-4463-B5FB-F622E26D15CB}" type="presParOf" srcId="{7C95C739-592E-4689-BDA2-6D0DC132E24D}" destId="{89B308B0-54C1-41A2-B858-D514B30F48BA}" srcOrd="1" destOrd="0" presId="urn:microsoft.com/office/officeart/2005/8/layout/hChevron3"/>
    <dgm:cxn modelId="{22CBB9E9-FCE0-4EBD-8781-49956F8527E6}" type="presParOf" srcId="{7C95C739-592E-4689-BDA2-6D0DC132E24D}" destId="{4D058045-1701-4879-B519-F11885962DF7}" srcOrd="2" destOrd="0" presId="urn:microsoft.com/office/officeart/2005/8/layout/hChevron3"/>
    <dgm:cxn modelId="{133ED681-D550-428E-BBA4-49E542E0E86E}" type="presParOf" srcId="{7C95C739-592E-4689-BDA2-6D0DC132E24D}" destId="{DAED89F5-EC24-4ED3-8D64-E15A4041961B}" srcOrd="3" destOrd="0" presId="urn:microsoft.com/office/officeart/2005/8/layout/hChevron3"/>
    <dgm:cxn modelId="{1A646ACC-C7A0-470E-9369-F47D246DD092}" type="presParOf" srcId="{7C95C739-592E-4689-BDA2-6D0DC132E24D}" destId="{7B200C1B-C602-4180-9ECC-52A481881A49}" srcOrd="4" destOrd="0" presId="urn:microsoft.com/office/officeart/2005/8/layout/hChevron3"/>
    <dgm:cxn modelId="{74D93835-8C32-40D3-AA66-E3C474208CFB}" type="presParOf" srcId="{7C95C739-592E-4689-BDA2-6D0DC132E24D}" destId="{EC72925D-14C7-4FC4-899E-C2E93461E536}" srcOrd="5" destOrd="0" presId="urn:microsoft.com/office/officeart/2005/8/layout/hChevron3"/>
    <dgm:cxn modelId="{02FFCB64-2E44-4D34-9A6C-60C98E57767E}" type="presParOf" srcId="{7C95C739-592E-4689-BDA2-6D0DC132E24D}" destId="{2C1186E2-1CE5-4231-8DE7-930200C2D362}" srcOrd="6" destOrd="0" presId="urn:microsoft.com/office/officeart/2005/8/layout/hChevron3"/>
    <dgm:cxn modelId="{0253989B-381C-4F05-9635-B93CD50124E0}" type="presParOf" srcId="{7C95C739-592E-4689-BDA2-6D0DC132E24D}" destId="{0A393B7E-902E-4550-BA0D-0984E6751AB1}" srcOrd="7" destOrd="0" presId="urn:microsoft.com/office/officeart/2005/8/layout/hChevron3"/>
    <dgm:cxn modelId="{C214596C-B0CD-49AE-AF03-15C3F31B62CF}" type="presParOf" srcId="{7C95C739-592E-4689-BDA2-6D0DC132E24D}" destId="{B9FA6BB8-71C2-4510-8E1D-FA9C34497E40}" srcOrd="8" destOrd="0" presId="urn:microsoft.com/office/officeart/2005/8/layout/hChevron3"/>
    <dgm:cxn modelId="{1DC15297-DAB0-46DF-BDBF-84D0FDC9D3DC}" type="presParOf" srcId="{7C95C739-592E-4689-BDA2-6D0DC132E24D}" destId="{0E715F59-883F-4AB0-87EC-45407D4F1547}" srcOrd="9" destOrd="0" presId="urn:microsoft.com/office/officeart/2005/8/layout/hChevron3"/>
    <dgm:cxn modelId="{5C2389BB-04AB-4C41-9075-6A64F664D8E7}" type="presParOf" srcId="{7C95C739-592E-4689-BDA2-6D0DC132E24D}" destId="{CF2A044A-74C2-406F-998F-E630FD7805CF}"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F4A3521-FA61-4176-B80E-E910FF455E17}" type="doc">
      <dgm:prSet loTypeId="urn:microsoft.com/office/officeart/2005/8/layout/hChevron3" loCatId="process" qsTypeId="urn:microsoft.com/office/officeart/2005/8/quickstyle/simple1" qsCatId="simple" csTypeId="urn:microsoft.com/office/officeart/2005/8/colors/accent1_2" csCatId="accent1" phldr="1"/>
      <dgm:spPr/>
    </dgm:pt>
    <dgm:pt modelId="{6292A80C-B8CA-4C99-85B1-9F87EBA958E4}">
      <dgm:prSet phldrT="[Text]"/>
      <dgm:spPr>
        <a:solidFill>
          <a:schemeClr val="accent1"/>
        </a:solidFill>
      </dgm:spPr>
      <dgm:t>
        <a:bodyPr/>
        <a:lstStyle/>
        <a:p>
          <a:r>
            <a:rPr lang="en-US" dirty="0"/>
            <a:t>Company Overview</a:t>
          </a:r>
        </a:p>
      </dgm:t>
    </dgm:pt>
    <dgm:pt modelId="{405EDAFF-4B89-450F-9092-42E364A7E560}" type="parTrans" cxnId="{19863850-2D83-47C5-8E25-F60D120889E5}">
      <dgm:prSet/>
      <dgm:spPr/>
      <dgm:t>
        <a:bodyPr/>
        <a:lstStyle/>
        <a:p>
          <a:endParaRPr lang="en-US"/>
        </a:p>
      </dgm:t>
    </dgm:pt>
    <dgm:pt modelId="{36D10EE8-A4B1-4874-9AEF-EFEE95C8C93C}" type="sibTrans" cxnId="{19863850-2D83-47C5-8E25-F60D120889E5}">
      <dgm:prSet/>
      <dgm:spPr/>
      <dgm:t>
        <a:bodyPr/>
        <a:lstStyle/>
        <a:p>
          <a:endParaRPr lang="en-US"/>
        </a:p>
      </dgm:t>
    </dgm:pt>
    <dgm:pt modelId="{6609457B-47C2-41EB-B673-0160F1B7598F}">
      <dgm:prSet phldrT="[Text]"/>
      <dgm:spPr>
        <a:solidFill>
          <a:schemeClr val="accent1"/>
        </a:solidFill>
      </dgm:spPr>
      <dgm:t>
        <a:bodyPr/>
        <a:lstStyle/>
        <a:p>
          <a:r>
            <a:rPr lang="en-US" dirty="0"/>
            <a:t>Risk Analysis </a:t>
          </a:r>
        </a:p>
      </dgm:t>
    </dgm:pt>
    <dgm:pt modelId="{052E9B99-7C6B-4E4D-9579-4E45D2595D1A}" type="parTrans" cxnId="{A9ABBE40-1B9B-4805-B2EF-F13F67C2887C}">
      <dgm:prSet/>
      <dgm:spPr/>
      <dgm:t>
        <a:bodyPr/>
        <a:lstStyle/>
        <a:p>
          <a:endParaRPr lang="en-US"/>
        </a:p>
      </dgm:t>
    </dgm:pt>
    <dgm:pt modelId="{7959D65C-F795-43FB-8F41-8A72B6DF4DE8}" type="sibTrans" cxnId="{A9ABBE40-1B9B-4805-B2EF-F13F67C2887C}">
      <dgm:prSet/>
      <dgm:spPr/>
      <dgm:t>
        <a:bodyPr/>
        <a:lstStyle/>
        <a:p>
          <a:endParaRPr lang="en-US"/>
        </a:p>
      </dgm:t>
    </dgm:pt>
    <dgm:pt modelId="{813D8A49-A253-42B5-B9E3-5F46351D196B}">
      <dgm:prSet phldrT="[Text]"/>
      <dgm:spPr>
        <a:solidFill>
          <a:schemeClr val="accent1"/>
        </a:solidFill>
      </dgm:spPr>
      <dgm:t>
        <a:bodyPr/>
        <a:lstStyle/>
        <a:p>
          <a:r>
            <a:rPr lang="en-US" dirty="0"/>
            <a:t>Ratio Analysis</a:t>
          </a:r>
        </a:p>
      </dgm:t>
    </dgm:pt>
    <dgm:pt modelId="{CC156E11-9885-4547-BFAC-85BF2157F29B}" type="parTrans" cxnId="{7F6EDE17-056F-4250-BEA2-DC86234D3C51}">
      <dgm:prSet/>
      <dgm:spPr/>
      <dgm:t>
        <a:bodyPr/>
        <a:lstStyle/>
        <a:p>
          <a:endParaRPr lang="en-US"/>
        </a:p>
      </dgm:t>
    </dgm:pt>
    <dgm:pt modelId="{E889994C-6993-4101-A851-99394D1571AA}" type="sibTrans" cxnId="{7F6EDE17-056F-4250-BEA2-DC86234D3C51}">
      <dgm:prSet/>
      <dgm:spPr/>
      <dgm:t>
        <a:bodyPr/>
        <a:lstStyle/>
        <a:p>
          <a:endParaRPr lang="en-US"/>
        </a:p>
      </dgm:t>
    </dgm:pt>
    <dgm:pt modelId="{ED2C0443-D11D-4B2B-92E6-C0B84FD34FA8}">
      <dgm:prSet phldrT="[Text]"/>
      <dgm:spPr>
        <a:solidFill>
          <a:schemeClr val="bg2"/>
        </a:solidFill>
      </dgm:spPr>
      <dgm:t>
        <a:bodyPr/>
        <a:lstStyle/>
        <a:p>
          <a:r>
            <a:rPr lang="en-US" dirty="0"/>
            <a:t>Financial Analysis</a:t>
          </a:r>
        </a:p>
      </dgm:t>
    </dgm:pt>
    <dgm:pt modelId="{76B1B189-11B0-487E-8B97-4E4411EF1C4C}" type="parTrans" cxnId="{44DF5DE4-A666-46F4-B4F4-65543D7C2BA3}">
      <dgm:prSet/>
      <dgm:spPr/>
      <dgm:t>
        <a:bodyPr/>
        <a:lstStyle/>
        <a:p>
          <a:endParaRPr lang="en-US"/>
        </a:p>
      </dgm:t>
    </dgm:pt>
    <dgm:pt modelId="{1D0D3CED-E21B-4EB6-845A-4B2B9F7708DB}" type="sibTrans" cxnId="{44DF5DE4-A666-46F4-B4F4-65543D7C2BA3}">
      <dgm:prSet/>
      <dgm:spPr/>
      <dgm:t>
        <a:bodyPr/>
        <a:lstStyle/>
        <a:p>
          <a:endParaRPr lang="en-US"/>
        </a:p>
      </dgm:t>
    </dgm:pt>
    <dgm:pt modelId="{C872DBED-8A0E-4527-85B4-5228B8EB52AE}">
      <dgm:prSet phldrT="[Text]"/>
      <dgm:spPr>
        <a:solidFill>
          <a:schemeClr val="bg2"/>
        </a:solidFill>
      </dgm:spPr>
      <dgm:t>
        <a:bodyPr/>
        <a:lstStyle/>
        <a:p>
          <a:r>
            <a:rPr lang="en-US" dirty="0"/>
            <a:t>Recommendation: HOLD</a:t>
          </a:r>
        </a:p>
      </dgm:t>
    </dgm:pt>
    <dgm:pt modelId="{EA3845DA-710D-4D84-95A2-749585D54A01}" type="parTrans" cxnId="{4EC69AD1-1B0F-40D7-BACE-0D537E0EF093}">
      <dgm:prSet/>
      <dgm:spPr/>
      <dgm:t>
        <a:bodyPr/>
        <a:lstStyle/>
        <a:p>
          <a:endParaRPr lang="en-US"/>
        </a:p>
      </dgm:t>
    </dgm:pt>
    <dgm:pt modelId="{4B087BB1-BAED-4504-AFC9-513D428E803D}" type="sibTrans" cxnId="{4EC69AD1-1B0F-40D7-BACE-0D537E0EF093}">
      <dgm:prSet/>
      <dgm:spPr/>
      <dgm:t>
        <a:bodyPr/>
        <a:lstStyle/>
        <a:p>
          <a:endParaRPr lang="en-US"/>
        </a:p>
      </dgm:t>
    </dgm:pt>
    <dgm:pt modelId="{57875E25-D9FC-47D2-A8A8-6F7856F38C79}">
      <dgm:prSet phldrT="[Text]"/>
      <dgm:spPr>
        <a:solidFill>
          <a:schemeClr val="accent1"/>
        </a:solidFill>
      </dgm:spPr>
      <dgm:t>
        <a:bodyPr/>
        <a:lstStyle/>
        <a:p>
          <a:r>
            <a:rPr lang="en-US" dirty="0"/>
            <a:t>Market Performance</a:t>
          </a:r>
        </a:p>
      </dgm:t>
    </dgm:pt>
    <dgm:pt modelId="{C8DF301F-238C-403A-BF15-621E3F0458F3}" type="sibTrans" cxnId="{C81FFA15-85F5-4803-A520-E7E700003D22}">
      <dgm:prSet/>
      <dgm:spPr/>
      <dgm:t>
        <a:bodyPr/>
        <a:lstStyle/>
        <a:p>
          <a:endParaRPr lang="en-US"/>
        </a:p>
      </dgm:t>
    </dgm:pt>
    <dgm:pt modelId="{A7A5895A-3066-452A-8349-440DDD5280AF}" type="parTrans" cxnId="{C81FFA15-85F5-4803-A520-E7E700003D22}">
      <dgm:prSet/>
      <dgm:spPr/>
      <dgm:t>
        <a:bodyPr/>
        <a:lstStyle/>
        <a:p>
          <a:endParaRPr lang="en-US"/>
        </a:p>
      </dgm:t>
    </dgm:pt>
    <dgm:pt modelId="{7C95C739-592E-4689-BDA2-6D0DC132E24D}" type="pres">
      <dgm:prSet presAssocID="{DF4A3521-FA61-4176-B80E-E910FF455E17}" presName="Name0" presStyleCnt="0">
        <dgm:presLayoutVars>
          <dgm:dir/>
          <dgm:resizeHandles val="exact"/>
        </dgm:presLayoutVars>
      </dgm:prSet>
      <dgm:spPr/>
    </dgm:pt>
    <dgm:pt modelId="{66435A7E-1653-4596-8411-DBF5D1757D80}" type="pres">
      <dgm:prSet presAssocID="{6292A80C-B8CA-4C99-85B1-9F87EBA958E4}" presName="parTxOnly" presStyleLbl="node1" presStyleIdx="0" presStyleCnt="6">
        <dgm:presLayoutVars>
          <dgm:bulletEnabled val="1"/>
        </dgm:presLayoutVars>
      </dgm:prSet>
      <dgm:spPr/>
    </dgm:pt>
    <dgm:pt modelId="{89B308B0-54C1-41A2-B858-D514B30F48BA}" type="pres">
      <dgm:prSet presAssocID="{36D10EE8-A4B1-4874-9AEF-EFEE95C8C93C}" presName="parSpace" presStyleCnt="0"/>
      <dgm:spPr/>
    </dgm:pt>
    <dgm:pt modelId="{4D058045-1701-4879-B519-F11885962DF7}" type="pres">
      <dgm:prSet presAssocID="{57875E25-D9FC-47D2-A8A8-6F7856F38C79}" presName="parTxOnly" presStyleLbl="node1" presStyleIdx="1" presStyleCnt="6">
        <dgm:presLayoutVars>
          <dgm:bulletEnabled val="1"/>
        </dgm:presLayoutVars>
      </dgm:prSet>
      <dgm:spPr/>
    </dgm:pt>
    <dgm:pt modelId="{DAED89F5-EC24-4ED3-8D64-E15A4041961B}" type="pres">
      <dgm:prSet presAssocID="{C8DF301F-238C-403A-BF15-621E3F0458F3}" presName="parSpace" presStyleCnt="0"/>
      <dgm:spPr/>
    </dgm:pt>
    <dgm:pt modelId="{7B200C1B-C602-4180-9ECC-52A481881A49}" type="pres">
      <dgm:prSet presAssocID="{6609457B-47C2-41EB-B673-0160F1B7598F}" presName="parTxOnly" presStyleLbl="node1" presStyleIdx="2" presStyleCnt="6">
        <dgm:presLayoutVars>
          <dgm:bulletEnabled val="1"/>
        </dgm:presLayoutVars>
      </dgm:prSet>
      <dgm:spPr/>
    </dgm:pt>
    <dgm:pt modelId="{EC72925D-14C7-4FC4-899E-C2E93461E536}" type="pres">
      <dgm:prSet presAssocID="{7959D65C-F795-43FB-8F41-8A72B6DF4DE8}" presName="parSpace" presStyleCnt="0"/>
      <dgm:spPr/>
    </dgm:pt>
    <dgm:pt modelId="{2C1186E2-1CE5-4231-8DE7-930200C2D362}" type="pres">
      <dgm:prSet presAssocID="{813D8A49-A253-42B5-B9E3-5F46351D196B}" presName="parTxOnly" presStyleLbl="node1" presStyleIdx="3" presStyleCnt="6">
        <dgm:presLayoutVars>
          <dgm:bulletEnabled val="1"/>
        </dgm:presLayoutVars>
      </dgm:prSet>
      <dgm:spPr/>
    </dgm:pt>
    <dgm:pt modelId="{0A393B7E-902E-4550-BA0D-0984E6751AB1}" type="pres">
      <dgm:prSet presAssocID="{E889994C-6993-4101-A851-99394D1571AA}" presName="parSpace" presStyleCnt="0"/>
      <dgm:spPr/>
    </dgm:pt>
    <dgm:pt modelId="{B9FA6BB8-71C2-4510-8E1D-FA9C34497E40}" type="pres">
      <dgm:prSet presAssocID="{ED2C0443-D11D-4B2B-92E6-C0B84FD34FA8}" presName="parTxOnly" presStyleLbl="node1" presStyleIdx="4" presStyleCnt="6">
        <dgm:presLayoutVars>
          <dgm:bulletEnabled val="1"/>
        </dgm:presLayoutVars>
      </dgm:prSet>
      <dgm:spPr/>
    </dgm:pt>
    <dgm:pt modelId="{0E715F59-883F-4AB0-87EC-45407D4F1547}" type="pres">
      <dgm:prSet presAssocID="{1D0D3CED-E21B-4EB6-845A-4B2B9F7708DB}" presName="parSpace" presStyleCnt="0"/>
      <dgm:spPr/>
    </dgm:pt>
    <dgm:pt modelId="{CF2A044A-74C2-406F-998F-E630FD7805CF}" type="pres">
      <dgm:prSet presAssocID="{C872DBED-8A0E-4527-85B4-5228B8EB52AE}" presName="parTxOnly" presStyleLbl="node1" presStyleIdx="5" presStyleCnt="6">
        <dgm:presLayoutVars>
          <dgm:bulletEnabled val="1"/>
        </dgm:presLayoutVars>
      </dgm:prSet>
      <dgm:spPr/>
    </dgm:pt>
  </dgm:ptLst>
  <dgm:cxnLst>
    <dgm:cxn modelId="{BA552511-8084-48E0-96DA-C02BB72EE9B6}" type="presOf" srcId="{813D8A49-A253-42B5-B9E3-5F46351D196B}" destId="{2C1186E2-1CE5-4231-8DE7-930200C2D362}" srcOrd="0" destOrd="0" presId="urn:microsoft.com/office/officeart/2005/8/layout/hChevron3"/>
    <dgm:cxn modelId="{C81FFA15-85F5-4803-A520-E7E700003D22}" srcId="{DF4A3521-FA61-4176-B80E-E910FF455E17}" destId="{57875E25-D9FC-47D2-A8A8-6F7856F38C79}" srcOrd="1" destOrd="0" parTransId="{A7A5895A-3066-452A-8349-440DDD5280AF}" sibTransId="{C8DF301F-238C-403A-BF15-621E3F0458F3}"/>
    <dgm:cxn modelId="{7F6EDE17-056F-4250-BEA2-DC86234D3C51}" srcId="{DF4A3521-FA61-4176-B80E-E910FF455E17}" destId="{813D8A49-A253-42B5-B9E3-5F46351D196B}" srcOrd="3" destOrd="0" parTransId="{CC156E11-9885-4547-BFAC-85BF2157F29B}" sibTransId="{E889994C-6993-4101-A851-99394D1571AA}"/>
    <dgm:cxn modelId="{074AA33E-0EE8-41D5-82A4-EC7DB5A5FACD}" type="presOf" srcId="{6609457B-47C2-41EB-B673-0160F1B7598F}" destId="{7B200C1B-C602-4180-9ECC-52A481881A49}" srcOrd="0" destOrd="0" presId="urn:microsoft.com/office/officeart/2005/8/layout/hChevron3"/>
    <dgm:cxn modelId="{A9ABBE40-1B9B-4805-B2EF-F13F67C2887C}" srcId="{DF4A3521-FA61-4176-B80E-E910FF455E17}" destId="{6609457B-47C2-41EB-B673-0160F1B7598F}" srcOrd="2" destOrd="0" parTransId="{052E9B99-7C6B-4E4D-9579-4E45D2595D1A}" sibTransId="{7959D65C-F795-43FB-8F41-8A72B6DF4DE8}"/>
    <dgm:cxn modelId="{E2A2B84E-7ADC-4FB7-9F49-09EF0998480C}" type="presOf" srcId="{6292A80C-B8CA-4C99-85B1-9F87EBA958E4}" destId="{66435A7E-1653-4596-8411-DBF5D1757D80}" srcOrd="0" destOrd="0" presId="urn:microsoft.com/office/officeart/2005/8/layout/hChevron3"/>
    <dgm:cxn modelId="{19863850-2D83-47C5-8E25-F60D120889E5}" srcId="{DF4A3521-FA61-4176-B80E-E910FF455E17}" destId="{6292A80C-B8CA-4C99-85B1-9F87EBA958E4}" srcOrd="0" destOrd="0" parTransId="{405EDAFF-4B89-450F-9092-42E364A7E560}" sibTransId="{36D10EE8-A4B1-4874-9AEF-EFEE95C8C93C}"/>
    <dgm:cxn modelId="{BA2B837D-5C4A-4BEE-B063-B81725BFA9EE}" type="presOf" srcId="{ED2C0443-D11D-4B2B-92E6-C0B84FD34FA8}" destId="{B9FA6BB8-71C2-4510-8E1D-FA9C34497E40}" srcOrd="0" destOrd="0" presId="urn:microsoft.com/office/officeart/2005/8/layout/hChevron3"/>
    <dgm:cxn modelId="{F7E09FA9-0DDD-40C3-8F60-11B206BFA389}" type="presOf" srcId="{C872DBED-8A0E-4527-85B4-5228B8EB52AE}" destId="{CF2A044A-74C2-406F-998F-E630FD7805CF}" srcOrd="0" destOrd="0" presId="urn:microsoft.com/office/officeart/2005/8/layout/hChevron3"/>
    <dgm:cxn modelId="{4EC69AD1-1B0F-40D7-BACE-0D537E0EF093}" srcId="{DF4A3521-FA61-4176-B80E-E910FF455E17}" destId="{C872DBED-8A0E-4527-85B4-5228B8EB52AE}" srcOrd="5" destOrd="0" parTransId="{EA3845DA-710D-4D84-95A2-749585D54A01}" sibTransId="{4B087BB1-BAED-4504-AFC9-513D428E803D}"/>
    <dgm:cxn modelId="{73A26DD2-B574-4A7C-8C75-D73707E99856}" type="presOf" srcId="{57875E25-D9FC-47D2-A8A8-6F7856F38C79}" destId="{4D058045-1701-4879-B519-F11885962DF7}" srcOrd="0" destOrd="0" presId="urn:microsoft.com/office/officeart/2005/8/layout/hChevron3"/>
    <dgm:cxn modelId="{44DF5DE4-A666-46F4-B4F4-65543D7C2BA3}" srcId="{DF4A3521-FA61-4176-B80E-E910FF455E17}" destId="{ED2C0443-D11D-4B2B-92E6-C0B84FD34FA8}" srcOrd="4" destOrd="0" parTransId="{76B1B189-11B0-487E-8B97-4E4411EF1C4C}" sibTransId="{1D0D3CED-E21B-4EB6-845A-4B2B9F7708DB}"/>
    <dgm:cxn modelId="{87B237F5-650A-4E7B-B29A-F12F5C7DCE3B}" type="presOf" srcId="{DF4A3521-FA61-4176-B80E-E910FF455E17}" destId="{7C95C739-592E-4689-BDA2-6D0DC132E24D}" srcOrd="0" destOrd="0" presId="urn:microsoft.com/office/officeart/2005/8/layout/hChevron3"/>
    <dgm:cxn modelId="{B76ECA30-E735-4AA0-8DDC-67307D122B95}" type="presParOf" srcId="{7C95C739-592E-4689-BDA2-6D0DC132E24D}" destId="{66435A7E-1653-4596-8411-DBF5D1757D80}" srcOrd="0" destOrd="0" presId="urn:microsoft.com/office/officeart/2005/8/layout/hChevron3"/>
    <dgm:cxn modelId="{B00C51AD-8790-4463-B5FB-F622E26D15CB}" type="presParOf" srcId="{7C95C739-592E-4689-BDA2-6D0DC132E24D}" destId="{89B308B0-54C1-41A2-B858-D514B30F48BA}" srcOrd="1" destOrd="0" presId="urn:microsoft.com/office/officeart/2005/8/layout/hChevron3"/>
    <dgm:cxn modelId="{22CBB9E9-FCE0-4EBD-8781-49956F8527E6}" type="presParOf" srcId="{7C95C739-592E-4689-BDA2-6D0DC132E24D}" destId="{4D058045-1701-4879-B519-F11885962DF7}" srcOrd="2" destOrd="0" presId="urn:microsoft.com/office/officeart/2005/8/layout/hChevron3"/>
    <dgm:cxn modelId="{133ED681-D550-428E-BBA4-49E542E0E86E}" type="presParOf" srcId="{7C95C739-592E-4689-BDA2-6D0DC132E24D}" destId="{DAED89F5-EC24-4ED3-8D64-E15A4041961B}" srcOrd="3" destOrd="0" presId="urn:microsoft.com/office/officeart/2005/8/layout/hChevron3"/>
    <dgm:cxn modelId="{1A646ACC-C7A0-470E-9369-F47D246DD092}" type="presParOf" srcId="{7C95C739-592E-4689-BDA2-6D0DC132E24D}" destId="{7B200C1B-C602-4180-9ECC-52A481881A49}" srcOrd="4" destOrd="0" presId="urn:microsoft.com/office/officeart/2005/8/layout/hChevron3"/>
    <dgm:cxn modelId="{74D93835-8C32-40D3-AA66-E3C474208CFB}" type="presParOf" srcId="{7C95C739-592E-4689-BDA2-6D0DC132E24D}" destId="{EC72925D-14C7-4FC4-899E-C2E93461E536}" srcOrd="5" destOrd="0" presId="urn:microsoft.com/office/officeart/2005/8/layout/hChevron3"/>
    <dgm:cxn modelId="{02FFCB64-2E44-4D34-9A6C-60C98E57767E}" type="presParOf" srcId="{7C95C739-592E-4689-BDA2-6D0DC132E24D}" destId="{2C1186E2-1CE5-4231-8DE7-930200C2D362}" srcOrd="6" destOrd="0" presId="urn:microsoft.com/office/officeart/2005/8/layout/hChevron3"/>
    <dgm:cxn modelId="{0253989B-381C-4F05-9635-B93CD50124E0}" type="presParOf" srcId="{7C95C739-592E-4689-BDA2-6D0DC132E24D}" destId="{0A393B7E-902E-4550-BA0D-0984E6751AB1}" srcOrd="7" destOrd="0" presId="urn:microsoft.com/office/officeart/2005/8/layout/hChevron3"/>
    <dgm:cxn modelId="{C214596C-B0CD-49AE-AF03-15C3F31B62CF}" type="presParOf" srcId="{7C95C739-592E-4689-BDA2-6D0DC132E24D}" destId="{B9FA6BB8-71C2-4510-8E1D-FA9C34497E40}" srcOrd="8" destOrd="0" presId="urn:microsoft.com/office/officeart/2005/8/layout/hChevron3"/>
    <dgm:cxn modelId="{1DC15297-DAB0-46DF-BDBF-84D0FDC9D3DC}" type="presParOf" srcId="{7C95C739-592E-4689-BDA2-6D0DC132E24D}" destId="{0E715F59-883F-4AB0-87EC-45407D4F1547}" srcOrd="9" destOrd="0" presId="urn:microsoft.com/office/officeart/2005/8/layout/hChevron3"/>
    <dgm:cxn modelId="{5C2389BB-04AB-4C41-9075-6A64F664D8E7}" type="presParOf" srcId="{7C95C739-592E-4689-BDA2-6D0DC132E24D}" destId="{CF2A044A-74C2-406F-998F-E630FD7805CF}" srcOrd="10"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F4A3521-FA61-4176-B80E-E910FF455E17}" type="doc">
      <dgm:prSet loTypeId="urn:microsoft.com/office/officeart/2005/8/layout/hChevron3" loCatId="process" qsTypeId="urn:microsoft.com/office/officeart/2005/8/quickstyle/simple1" qsCatId="simple" csTypeId="urn:microsoft.com/office/officeart/2005/8/colors/accent1_2" csCatId="accent1" phldr="1"/>
      <dgm:spPr/>
    </dgm:pt>
    <dgm:pt modelId="{6292A80C-B8CA-4C99-85B1-9F87EBA958E4}">
      <dgm:prSet phldrT="[Text]"/>
      <dgm:spPr>
        <a:solidFill>
          <a:schemeClr val="accent1"/>
        </a:solidFill>
      </dgm:spPr>
      <dgm:t>
        <a:bodyPr/>
        <a:lstStyle/>
        <a:p>
          <a:r>
            <a:rPr lang="en-US" dirty="0"/>
            <a:t>Company Overview</a:t>
          </a:r>
        </a:p>
      </dgm:t>
    </dgm:pt>
    <dgm:pt modelId="{405EDAFF-4B89-450F-9092-42E364A7E560}" type="parTrans" cxnId="{19863850-2D83-47C5-8E25-F60D120889E5}">
      <dgm:prSet/>
      <dgm:spPr/>
      <dgm:t>
        <a:bodyPr/>
        <a:lstStyle/>
        <a:p>
          <a:endParaRPr lang="en-US"/>
        </a:p>
      </dgm:t>
    </dgm:pt>
    <dgm:pt modelId="{36D10EE8-A4B1-4874-9AEF-EFEE95C8C93C}" type="sibTrans" cxnId="{19863850-2D83-47C5-8E25-F60D120889E5}">
      <dgm:prSet/>
      <dgm:spPr/>
      <dgm:t>
        <a:bodyPr/>
        <a:lstStyle/>
        <a:p>
          <a:endParaRPr lang="en-US"/>
        </a:p>
      </dgm:t>
    </dgm:pt>
    <dgm:pt modelId="{6609457B-47C2-41EB-B673-0160F1B7598F}">
      <dgm:prSet phldrT="[Text]"/>
      <dgm:spPr/>
      <dgm:t>
        <a:bodyPr/>
        <a:lstStyle/>
        <a:p>
          <a:r>
            <a:rPr lang="en-US" dirty="0"/>
            <a:t>Risk Analysis </a:t>
          </a:r>
        </a:p>
      </dgm:t>
    </dgm:pt>
    <dgm:pt modelId="{052E9B99-7C6B-4E4D-9579-4E45D2595D1A}" type="parTrans" cxnId="{A9ABBE40-1B9B-4805-B2EF-F13F67C2887C}">
      <dgm:prSet/>
      <dgm:spPr/>
      <dgm:t>
        <a:bodyPr/>
        <a:lstStyle/>
        <a:p>
          <a:endParaRPr lang="en-US"/>
        </a:p>
      </dgm:t>
    </dgm:pt>
    <dgm:pt modelId="{7959D65C-F795-43FB-8F41-8A72B6DF4DE8}" type="sibTrans" cxnId="{A9ABBE40-1B9B-4805-B2EF-F13F67C2887C}">
      <dgm:prSet/>
      <dgm:spPr/>
      <dgm:t>
        <a:bodyPr/>
        <a:lstStyle/>
        <a:p>
          <a:endParaRPr lang="en-US"/>
        </a:p>
      </dgm:t>
    </dgm:pt>
    <dgm:pt modelId="{813D8A49-A253-42B5-B9E3-5F46351D196B}">
      <dgm:prSet phldrT="[Text]"/>
      <dgm:spPr/>
      <dgm:t>
        <a:bodyPr/>
        <a:lstStyle/>
        <a:p>
          <a:r>
            <a:rPr lang="en-US" dirty="0"/>
            <a:t>Ratio Analysis</a:t>
          </a:r>
        </a:p>
      </dgm:t>
    </dgm:pt>
    <dgm:pt modelId="{CC156E11-9885-4547-BFAC-85BF2157F29B}" type="parTrans" cxnId="{7F6EDE17-056F-4250-BEA2-DC86234D3C51}">
      <dgm:prSet/>
      <dgm:spPr/>
      <dgm:t>
        <a:bodyPr/>
        <a:lstStyle/>
        <a:p>
          <a:endParaRPr lang="en-US"/>
        </a:p>
      </dgm:t>
    </dgm:pt>
    <dgm:pt modelId="{E889994C-6993-4101-A851-99394D1571AA}" type="sibTrans" cxnId="{7F6EDE17-056F-4250-BEA2-DC86234D3C51}">
      <dgm:prSet/>
      <dgm:spPr/>
      <dgm:t>
        <a:bodyPr/>
        <a:lstStyle/>
        <a:p>
          <a:endParaRPr lang="en-US"/>
        </a:p>
      </dgm:t>
    </dgm:pt>
    <dgm:pt modelId="{ED2C0443-D11D-4B2B-92E6-C0B84FD34FA8}">
      <dgm:prSet phldrT="[Text]"/>
      <dgm:spPr/>
      <dgm:t>
        <a:bodyPr/>
        <a:lstStyle/>
        <a:p>
          <a:r>
            <a:rPr lang="en-US" dirty="0"/>
            <a:t>Financial Analysis</a:t>
          </a:r>
        </a:p>
      </dgm:t>
    </dgm:pt>
    <dgm:pt modelId="{76B1B189-11B0-487E-8B97-4E4411EF1C4C}" type="parTrans" cxnId="{44DF5DE4-A666-46F4-B4F4-65543D7C2BA3}">
      <dgm:prSet/>
      <dgm:spPr/>
      <dgm:t>
        <a:bodyPr/>
        <a:lstStyle/>
        <a:p>
          <a:endParaRPr lang="en-US"/>
        </a:p>
      </dgm:t>
    </dgm:pt>
    <dgm:pt modelId="{1D0D3CED-E21B-4EB6-845A-4B2B9F7708DB}" type="sibTrans" cxnId="{44DF5DE4-A666-46F4-B4F4-65543D7C2BA3}">
      <dgm:prSet/>
      <dgm:spPr/>
      <dgm:t>
        <a:bodyPr/>
        <a:lstStyle/>
        <a:p>
          <a:endParaRPr lang="en-US"/>
        </a:p>
      </dgm:t>
    </dgm:pt>
    <dgm:pt modelId="{C872DBED-8A0E-4527-85B4-5228B8EB52AE}">
      <dgm:prSet phldrT="[Text]"/>
      <dgm:spPr>
        <a:solidFill>
          <a:srgbClr val="7030A0"/>
        </a:solidFill>
      </dgm:spPr>
      <dgm:t>
        <a:bodyPr/>
        <a:lstStyle/>
        <a:p>
          <a:r>
            <a:rPr lang="en-US" dirty="0"/>
            <a:t>Recommendation: HOLD</a:t>
          </a:r>
        </a:p>
      </dgm:t>
    </dgm:pt>
    <dgm:pt modelId="{EA3845DA-710D-4D84-95A2-749585D54A01}" type="parTrans" cxnId="{4EC69AD1-1B0F-40D7-BACE-0D537E0EF093}">
      <dgm:prSet/>
      <dgm:spPr/>
      <dgm:t>
        <a:bodyPr/>
        <a:lstStyle/>
        <a:p>
          <a:endParaRPr lang="en-US"/>
        </a:p>
      </dgm:t>
    </dgm:pt>
    <dgm:pt modelId="{4B087BB1-BAED-4504-AFC9-513D428E803D}" type="sibTrans" cxnId="{4EC69AD1-1B0F-40D7-BACE-0D537E0EF093}">
      <dgm:prSet/>
      <dgm:spPr/>
      <dgm:t>
        <a:bodyPr/>
        <a:lstStyle/>
        <a:p>
          <a:endParaRPr lang="en-US"/>
        </a:p>
      </dgm:t>
    </dgm:pt>
    <dgm:pt modelId="{57875E25-D9FC-47D2-A8A8-6F7856F38C79}">
      <dgm:prSet phldrT="[Text]"/>
      <dgm:spPr/>
      <dgm:t>
        <a:bodyPr/>
        <a:lstStyle/>
        <a:p>
          <a:r>
            <a:rPr lang="en-US" dirty="0"/>
            <a:t>Market Performance</a:t>
          </a:r>
        </a:p>
      </dgm:t>
    </dgm:pt>
    <dgm:pt modelId="{C8DF301F-238C-403A-BF15-621E3F0458F3}" type="sibTrans" cxnId="{C81FFA15-85F5-4803-A520-E7E700003D22}">
      <dgm:prSet/>
      <dgm:spPr/>
      <dgm:t>
        <a:bodyPr/>
        <a:lstStyle/>
        <a:p>
          <a:endParaRPr lang="en-US"/>
        </a:p>
      </dgm:t>
    </dgm:pt>
    <dgm:pt modelId="{A7A5895A-3066-452A-8349-440DDD5280AF}" type="parTrans" cxnId="{C81FFA15-85F5-4803-A520-E7E700003D22}">
      <dgm:prSet/>
      <dgm:spPr/>
      <dgm:t>
        <a:bodyPr/>
        <a:lstStyle/>
        <a:p>
          <a:endParaRPr lang="en-US"/>
        </a:p>
      </dgm:t>
    </dgm:pt>
    <dgm:pt modelId="{7C95C739-592E-4689-BDA2-6D0DC132E24D}" type="pres">
      <dgm:prSet presAssocID="{DF4A3521-FA61-4176-B80E-E910FF455E17}" presName="Name0" presStyleCnt="0">
        <dgm:presLayoutVars>
          <dgm:dir/>
          <dgm:resizeHandles val="exact"/>
        </dgm:presLayoutVars>
      </dgm:prSet>
      <dgm:spPr/>
    </dgm:pt>
    <dgm:pt modelId="{66435A7E-1653-4596-8411-DBF5D1757D80}" type="pres">
      <dgm:prSet presAssocID="{6292A80C-B8CA-4C99-85B1-9F87EBA958E4}" presName="parTxOnly" presStyleLbl="node1" presStyleIdx="0" presStyleCnt="6">
        <dgm:presLayoutVars>
          <dgm:bulletEnabled val="1"/>
        </dgm:presLayoutVars>
      </dgm:prSet>
      <dgm:spPr/>
    </dgm:pt>
    <dgm:pt modelId="{89B308B0-54C1-41A2-B858-D514B30F48BA}" type="pres">
      <dgm:prSet presAssocID="{36D10EE8-A4B1-4874-9AEF-EFEE95C8C93C}" presName="parSpace" presStyleCnt="0"/>
      <dgm:spPr/>
    </dgm:pt>
    <dgm:pt modelId="{4D058045-1701-4879-B519-F11885962DF7}" type="pres">
      <dgm:prSet presAssocID="{57875E25-D9FC-47D2-A8A8-6F7856F38C79}" presName="parTxOnly" presStyleLbl="node1" presStyleIdx="1" presStyleCnt="6">
        <dgm:presLayoutVars>
          <dgm:bulletEnabled val="1"/>
        </dgm:presLayoutVars>
      </dgm:prSet>
      <dgm:spPr/>
    </dgm:pt>
    <dgm:pt modelId="{DAED89F5-EC24-4ED3-8D64-E15A4041961B}" type="pres">
      <dgm:prSet presAssocID="{C8DF301F-238C-403A-BF15-621E3F0458F3}" presName="parSpace" presStyleCnt="0"/>
      <dgm:spPr/>
    </dgm:pt>
    <dgm:pt modelId="{7B200C1B-C602-4180-9ECC-52A481881A49}" type="pres">
      <dgm:prSet presAssocID="{6609457B-47C2-41EB-B673-0160F1B7598F}" presName="parTxOnly" presStyleLbl="node1" presStyleIdx="2" presStyleCnt="6">
        <dgm:presLayoutVars>
          <dgm:bulletEnabled val="1"/>
        </dgm:presLayoutVars>
      </dgm:prSet>
      <dgm:spPr/>
    </dgm:pt>
    <dgm:pt modelId="{EC72925D-14C7-4FC4-899E-C2E93461E536}" type="pres">
      <dgm:prSet presAssocID="{7959D65C-F795-43FB-8F41-8A72B6DF4DE8}" presName="parSpace" presStyleCnt="0"/>
      <dgm:spPr/>
    </dgm:pt>
    <dgm:pt modelId="{2C1186E2-1CE5-4231-8DE7-930200C2D362}" type="pres">
      <dgm:prSet presAssocID="{813D8A49-A253-42B5-B9E3-5F46351D196B}" presName="parTxOnly" presStyleLbl="node1" presStyleIdx="3" presStyleCnt="6">
        <dgm:presLayoutVars>
          <dgm:bulletEnabled val="1"/>
        </dgm:presLayoutVars>
      </dgm:prSet>
      <dgm:spPr/>
    </dgm:pt>
    <dgm:pt modelId="{0A393B7E-902E-4550-BA0D-0984E6751AB1}" type="pres">
      <dgm:prSet presAssocID="{E889994C-6993-4101-A851-99394D1571AA}" presName="parSpace" presStyleCnt="0"/>
      <dgm:spPr/>
    </dgm:pt>
    <dgm:pt modelId="{B9FA6BB8-71C2-4510-8E1D-FA9C34497E40}" type="pres">
      <dgm:prSet presAssocID="{ED2C0443-D11D-4B2B-92E6-C0B84FD34FA8}" presName="parTxOnly" presStyleLbl="node1" presStyleIdx="4" presStyleCnt="6">
        <dgm:presLayoutVars>
          <dgm:bulletEnabled val="1"/>
        </dgm:presLayoutVars>
      </dgm:prSet>
      <dgm:spPr/>
    </dgm:pt>
    <dgm:pt modelId="{0E715F59-883F-4AB0-87EC-45407D4F1547}" type="pres">
      <dgm:prSet presAssocID="{1D0D3CED-E21B-4EB6-845A-4B2B9F7708DB}" presName="parSpace" presStyleCnt="0"/>
      <dgm:spPr/>
    </dgm:pt>
    <dgm:pt modelId="{CF2A044A-74C2-406F-998F-E630FD7805CF}" type="pres">
      <dgm:prSet presAssocID="{C872DBED-8A0E-4527-85B4-5228B8EB52AE}" presName="parTxOnly" presStyleLbl="node1" presStyleIdx="5" presStyleCnt="6">
        <dgm:presLayoutVars>
          <dgm:bulletEnabled val="1"/>
        </dgm:presLayoutVars>
      </dgm:prSet>
      <dgm:spPr/>
    </dgm:pt>
  </dgm:ptLst>
  <dgm:cxnLst>
    <dgm:cxn modelId="{BA552511-8084-48E0-96DA-C02BB72EE9B6}" type="presOf" srcId="{813D8A49-A253-42B5-B9E3-5F46351D196B}" destId="{2C1186E2-1CE5-4231-8DE7-930200C2D362}" srcOrd="0" destOrd="0" presId="urn:microsoft.com/office/officeart/2005/8/layout/hChevron3"/>
    <dgm:cxn modelId="{C81FFA15-85F5-4803-A520-E7E700003D22}" srcId="{DF4A3521-FA61-4176-B80E-E910FF455E17}" destId="{57875E25-D9FC-47D2-A8A8-6F7856F38C79}" srcOrd="1" destOrd="0" parTransId="{A7A5895A-3066-452A-8349-440DDD5280AF}" sibTransId="{C8DF301F-238C-403A-BF15-621E3F0458F3}"/>
    <dgm:cxn modelId="{7F6EDE17-056F-4250-BEA2-DC86234D3C51}" srcId="{DF4A3521-FA61-4176-B80E-E910FF455E17}" destId="{813D8A49-A253-42B5-B9E3-5F46351D196B}" srcOrd="3" destOrd="0" parTransId="{CC156E11-9885-4547-BFAC-85BF2157F29B}" sibTransId="{E889994C-6993-4101-A851-99394D1571AA}"/>
    <dgm:cxn modelId="{074AA33E-0EE8-41D5-82A4-EC7DB5A5FACD}" type="presOf" srcId="{6609457B-47C2-41EB-B673-0160F1B7598F}" destId="{7B200C1B-C602-4180-9ECC-52A481881A49}" srcOrd="0" destOrd="0" presId="urn:microsoft.com/office/officeart/2005/8/layout/hChevron3"/>
    <dgm:cxn modelId="{A9ABBE40-1B9B-4805-B2EF-F13F67C2887C}" srcId="{DF4A3521-FA61-4176-B80E-E910FF455E17}" destId="{6609457B-47C2-41EB-B673-0160F1B7598F}" srcOrd="2" destOrd="0" parTransId="{052E9B99-7C6B-4E4D-9579-4E45D2595D1A}" sibTransId="{7959D65C-F795-43FB-8F41-8A72B6DF4DE8}"/>
    <dgm:cxn modelId="{E2A2B84E-7ADC-4FB7-9F49-09EF0998480C}" type="presOf" srcId="{6292A80C-B8CA-4C99-85B1-9F87EBA958E4}" destId="{66435A7E-1653-4596-8411-DBF5D1757D80}" srcOrd="0" destOrd="0" presId="urn:microsoft.com/office/officeart/2005/8/layout/hChevron3"/>
    <dgm:cxn modelId="{19863850-2D83-47C5-8E25-F60D120889E5}" srcId="{DF4A3521-FA61-4176-B80E-E910FF455E17}" destId="{6292A80C-B8CA-4C99-85B1-9F87EBA958E4}" srcOrd="0" destOrd="0" parTransId="{405EDAFF-4B89-450F-9092-42E364A7E560}" sibTransId="{36D10EE8-A4B1-4874-9AEF-EFEE95C8C93C}"/>
    <dgm:cxn modelId="{BA2B837D-5C4A-4BEE-B063-B81725BFA9EE}" type="presOf" srcId="{ED2C0443-D11D-4B2B-92E6-C0B84FD34FA8}" destId="{B9FA6BB8-71C2-4510-8E1D-FA9C34497E40}" srcOrd="0" destOrd="0" presId="urn:microsoft.com/office/officeart/2005/8/layout/hChevron3"/>
    <dgm:cxn modelId="{F7E09FA9-0DDD-40C3-8F60-11B206BFA389}" type="presOf" srcId="{C872DBED-8A0E-4527-85B4-5228B8EB52AE}" destId="{CF2A044A-74C2-406F-998F-E630FD7805CF}" srcOrd="0" destOrd="0" presId="urn:microsoft.com/office/officeart/2005/8/layout/hChevron3"/>
    <dgm:cxn modelId="{4EC69AD1-1B0F-40D7-BACE-0D537E0EF093}" srcId="{DF4A3521-FA61-4176-B80E-E910FF455E17}" destId="{C872DBED-8A0E-4527-85B4-5228B8EB52AE}" srcOrd="5" destOrd="0" parTransId="{EA3845DA-710D-4D84-95A2-749585D54A01}" sibTransId="{4B087BB1-BAED-4504-AFC9-513D428E803D}"/>
    <dgm:cxn modelId="{73A26DD2-B574-4A7C-8C75-D73707E99856}" type="presOf" srcId="{57875E25-D9FC-47D2-A8A8-6F7856F38C79}" destId="{4D058045-1701-4879-B519-F11885962DF7}" srcOrd="0" destOrd="0" presId="urn:microsoft.com/office/officeart/2005/8/layout/hChevron3"/>
    <dgm:cxn modelId="{44DF5DE4-A666-46F4-B4F4-65543D7C2BA3}" srcId="{DF4A3521-FA61-4176-B80E-E910FF455E17}" destId="{ED2C0443-D11D-4B2B-92E6-C0B84FD34FA8}" srcOrd="4" destOrd="0" parTransId="{76B1B189-11B0-487E-8B97-4E4411EF1C4C}" sibTransId="{1D0D3CED-E21B-4EB6-845A-4B2B9F7708DB}"/>
    <dgm:cxn modelId="{87B237F5-650A-4E7B-B29A-F12F5C7DCE3B}" type="presOf" srcId="{DF4A3521-FA61-4176-B80E-E910FF455E17}" destId="{7C95C739-592E-4689-BDA2-6D0DC132E24D}" srcOrd="0" destOrd="0" presId="urn:microsoft.com/office/officeart/2005/8/layout/hChevron3"/>
    <dgm:cxn modelId="{B76ECA30-E735-4AA0-8DDC-67307D122B95}" type="presParOf" srcId="{7C95C739-592E-4689-BDA2-6D0DC132E24D}" destId="{66435A7E-1653-4596-8411-DBF5D1757D80}" srcOrd="0" destOrd="0" presId="urn:microsoft.com/office/officeart/2005/8/layout/hChevron3"/>
    <dgm:cxn modelId="{B00C51AD-8790-4463-B5FB-F622E26D15CB}" type="presParOf" srcId="{7C95C739-592E-4689-BDA2-6D0DC132E24D}" destId="{89B308B0-54C1-41A2-B858-D514B30F48BA}" srcOrd="1" destOrd="0" presId="urn:microsoft.com/office/officeart/2005/8/layout/hChevron3"/>
    <dgm:cxn modelId="{22CBB9E9-FCE0-4EBD-8781-49956F8527E6}" type="presParOf" srcId="{7C95C739-592E-4689-BDA2-6D0DC132E24D}" destId="{4D058045-1701-4879-B519-F11885962DF7}" srcOrd="2" destOrd="0" presId="urn:microsoft.com/office/officeart/2005/8/layout/hChevron3"/>
    <dgm:cxn modelId="{133ED681-D550-428E-BBA4-49E542E0E86E}" type="presParOf" srcId="{7C95C739-592E-4689-BDA2-6D0DC132E24D}" destId="{DAED89F5-EC24-4ED3-8D64-E15A4041961B}" srcOrd="3" destOrd="0" presId="urn:microsoft.com/office/officeart/2005/8/layout/hChevron3"/>
    <dgm:cxn modelId="{1A646ACC-C7A0-470E-9369-F47D246DD092}" type="presParOf" srcId="{7C95C739-592E-4689-BDA2-6D0DC132E24D}" destId="{7B200C1B-C602-4180-9ECC-52A481881A49}" srcOrd="4" destOrd="0" presId="urn:microsoft.com/office/officeart/2005/8/layout/hChevron3"/>
    <dgm:cxn modelId="{74D93835-8C32-40D3-AA66-E3C474208CFB}" type="presParOf" srcId="{7C95C739-592E-4689-BDA2-6D0DC132E24D}" destId="{EC72925D-14C7-4FC4-899E-C2E93461E536}" srcOrd="5" destOrd="0" presId="urn:microsoft.com/office/officeart/2005/8/layout/hChevron3"/>
    <dgm:cxn modelId="{02FFCB64-2E44-4D34-9A6C-60C98E57767E}" type="presParOf" srcId="{7C95C739-592E-4689-BDA2-6D0DC132E24D}" destId="{2C1186E2-1CE5-4231-8DE7-930200C2D362}" srcOrd="6" destOrd="0" presId="urn:microsoft.com/office/officeart/2005/8/layout/hChevron3"/>
    <dgm:cxn modelId="{0253989B-381C-4F05-9635-B93CD50124E0}" type="presParOf" srcId="{7C95C739-592E-4689-BDA2-6D0DC132E24D}" destId="{0A393B7E-902E-4550-BA0D-0984E6751AB1}" srcOrd="7" destOrd="0" presId="urn:microsoft.com/office/officeart/2005/8/layout/hChevron3"/>
    <dgm:cxn modelId="{C214596C-B0CD-49AE-AF03-15C3F31B62CF}" type="presParOf" srcId="{7C95C739-592E-4689-BDA2-6D0DC132E24D}" destId="{B9FA6BB8-71C2-4510-8E1D-FA9C34497E40}" srcOrd="8" destOrd="0" presId="urn:microsoft.com/office/officeart/2005/8/layout/hChevron3"/>
    <dgm:cxn modelId="{1DC15297-DAB0-46DF-BDBF-84D0FDC9D3DC}" type="presParOf" srcId="{7C95C739-592E-4689-BDA2-6D0DC132E24D}" destId="{0E715F59-883F-4AB0-87EC-45407D4F1547}" srcOrd="9" destOrd="0" presId="urn:microsoft.com/office/officeart/2005/8/layout/hChevron3"/>
    <dgm:cxn modelId="{5C2389BB-04AB-4C41-9075-6A64F664D8E7}" type="presParOf" srcId="{7C95C739-592E-4689-BDA2-6D0DC132E24D}" destId="{CF2A044A-74C2-406F-998F-E630FD7805CF}"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F4A3521-FA61-4176-B80E-E910FF455E17}" type="doc">
      <dgm:prSet loTypeId="urn:microsoft.com/office/officeart/2005/8/layout/hChevron3" loCatId="process" qsTypeId="urn:microsoft.com/office/officeart/2005/8/quickstyle/simple1" qsCatId="simple" csTypeId="urn:microsoft.com/office/officeart/2005/8/colors/accent1_2" csCatId="accent1" phldr="1"/>
      <dgm:spPr/>
    </dgm:pt>
    <dgm:pt modelId="{6292A80C-B8CA-4C99-85B1-9F87EBA958E4}">
      <dgm:prSet phldrT="[Text]"/>
      <dgm:spPr>
        <a:solidFill>
          <a:schemeClr val="accent1"/>
        </a:solidFill>
      </dgm:spPr>
      <dgm:t>
        <a:bodyPr/>
        <a:lstStyle/>
        <a:p>
          <a:r>
            <a:rPr lang="en-US" dirty="0"/>
            <a:t>Company Overview</a:t>
          </a:r>
        </a:p>
      </dgm:t>
    </dgm:pt>
    <dgm:pt modelId="{405EDAFF-4B89-450F-9092-42E364A7E560}" type="parTrans" cxnId="{19863850-2D83-47C5-8E25-F60D120889E5}">
      <dgm:prSet/>
      <dgm:spPr/>
      <dgm:t>
        <a:bodyPr/>
        <a:lstStyle/>
        <a:p>
          <a:endParaRPr lang="en-US"/>
        </a:p>
      </dgm:t>
    </dgm:pt>
    <dgm:pt modelId="{36D10EE8-A4B1-4874-9AEF-EFEE95C8C93C}" type="sibTrans" cxnId="{19863850-2D83-47C5-8E25-F60D120889E5}">
      <dgm:prSet/>
      <dgm:spPr/>
      <dgm:t>
        <a:bodyPr/>
        <a:lstStyle/>
        <a:p>
          <a:endParaRPr lang="en-US"/>
        </a:p>
      </dgm:t>
    </dgm:pt>
    <dgm:pt modelId="{6609457B-47C2-41EB-B673-0160F1B7598F}">
      <dgm:prSet phldrT="[Text]"/>
      <dgm:spPr>
        <a:solidFill>
          <a:schemeClr val="accent1"/>
        </a:solidFill>
      </dgm:spPr>
      <dgm:t>
        <a:bodyPr/>
        <a:lstStyle/>
        <a:p>
          <a:r>
            <a:rPr lang="en-US" dirty="0"/>
            <a:t>Ratio Analysis </a:t>
          </a:r>
        </a:p>
      </dgm:t>
    </dgm:pt>
    <dgm:pt modelId="{052E9B99-7C6B-4E4D-9579-4E45D2595D1A}" type="parTrans" cxnId="{A9ABBE40-1B9B-4805-B2EF-F13F67C2887C}">
      <dgm:prSet/>
      <dgm:spPr/>
      <dgm:t>
        <a:bodyPr/>
        <a:lstStyle/>
        <a:p>
          <a:endParaRPr lang="en-US"/>
        </a:p>
      </dgm:t>
    </dgm:pt>
    <dgm:pt modelId="{7959D65C-F795-43FB-8F41-8A72B6DF4DE8}" type="sibTrans" cxnId="{A9ABBE40-1B9B-4805-B2EF-F13F67C2887C}">
      <dgm:prSet/>
      <dgm:spPr/>
      <dgm:t>
        <a:bodyPr/>
        <a:lstStyle/>
        <a:p>
          <a:endParaRPr lang="en-US"/>
        </a:p>
      </dgm:t>
    </dgm:pt>
    <dgm:pt modelId="{813D8A49-A253-42B5-B9E3-5F46351D196B}">
      <dgm:prSet phldrT="[Text]"/>
      <dgm:spPr>
        <a:solidFill>
          <a:schemeClr val="accent1"/>
        </a:solidFill>
      </dgm:spPr>
      <dgm:t>
        <a:bodyPr/>
        <a:lstStyle/>
        <a:p>
          <a:r>
            <a:rPr lang="en-US" dirty="0"/>
            <a:t>Risk Analysis</a:t>
          </a:r>
        </a:p>
      </dgm:t>
    </dgm:pt>
    <dgm:pt modelId="{CC156E11-9885-4547-BFAC-85BF2157F29B}" type="parTrans" cxnId="{7F6EDE17-056F-4250-BEA2-DC86234D3C51}">
      <dgm:prSet/>
      <dgm:spPr/>
      <dgm:t>
        <a:bodyPr/>
        <a:lstStyle/>
        <a:p>
          <a:endParaRPr lang="en-US"/>
        </a:p>
      </dgm:t>
    </dgm:pt>
    <dgm:pt modelId="{E889994C-6993-4101-A851-99394D1571AA}" type="sibTrans" cxnId="{7F6EDE17-056F-4250-BEA2-DC86234D3C51}">
      <dgm:prSet/>
      <dgm:spPr/>
      <dgm:t>
        <a:bodyPr/>
        <a:lstStyle/>
        <a:p>
          <a:endParaRPr lang="en-US"/>
        </a:p>
      </dgm:t>
    </dgm:pt>
    <dgm:pt modelId="{ED2C0443-D11D-4B2B-92E6-C0B84FD34FA8}">
      <dgm:prSet phldrT="[Text]"/>
      <dgm:spPr>
        <a:solidFill>
          <a:schemeClr val="accent1"/>
        </a:solidFill>
      </dgm:spPr>
      <dgm:t>
        <a:bodyPr/>
        <a:lstStyle/>
        <a:p>
          <a:r>
            <a:rPr lang="en-US" dirty="0"/>
            <a:t>Financial Analysis</a:t>
          </a:r>
        </a:p>
      </dgm:t>
    </dgm:pt>
    <dgm:pt modelId="{76B1B189-11B0-487E-8B97-4E4411EF1C4C}" type="parTrans" cxnId="{44DF5DE4-A666-46F4-B4F4-65543D7C2BA3}">
      <dgm:prSet/>
      <dgm:spPr/>
      <dgm:t>
        <a:bodyPr/>
        <a:lstStyle/>
        <a:p>
          <a:endParaRPr lang="en-US"/>
        </a:p>
      </dgm:t>
    </dgm:pt>
    <dgm:pt modelId="{1D0D3CED-E21B-4EB6-845A-4B2B9F7708DB}" type="sibTrans" cxnId="{44DF5DE4-A666-46F4-B4F4-65543D7C2BA3}">
      <dgm:prSet/>
      <dgm:spPr/>
      <dgm:t>
        <a:bodyPr/>
        <a:lstStyle/>
        <a:p>
          <a:endParaRPr lang="en-US"/>
        </a:p>
      </dgm:t>
    </dgm:pt>
    <dgm:pt modelId="{C872DBED-8A0E-4527-85B4-5228B8EB52AE}">
      <dgm:prSet phldrT="[Text]"/>
      <dgm:spPr>
        <a:solidFill>
          <a:schemeClr val="bg2"/>
        </a:solidFill>
      </dgm:spPr>
      <dgm:t>
        <a:bodyPr/>
        <a:lstStyle/>
        <a:p>
          <a:r>
            <a:rPr lang="en-US" dirty="0"/>
            <a:t>Recommendation: HOLD</a:t>
          </a:r>
        </a:p>
      </dgm:t>
    </dgm:pt>
    <dgm:pt modelId="{EA3845DA-710D-4D84-95A2-749585D54A01}" type="parTrans" cxnId="{4EC69AD1-1B0F-40D7-BACE-0D537E0EF093}">
      <dgm:prSet/>
      <dgm:spPr/>
      <dgm:t>
        <a:bodyPr/>
        <a:lstStyle/>
        <a:p>
          <a:endParaRPr lang="en-US"/>
        </a:p>
      </dgm:t>
    </dgm:pt>
    <dgm:pt modelId="{4B087BB1-BAED-4504-AFC9-513D428E803D}" type="sibTrans" cxnId="{4EC69AD1-1B0F-40D7-BACE-0D537E0EF093}">
      <dgm:prSet/>
      <dgm:spPr/>
      <dgm:t>
        <a:bodyPr/>
        <a:lstStyle/>
        <a:p>
          <a:endParaRPr lang="en-US"/>
        </a:p>
      </dgm:t>
    </dgm:pt>
    <dgm:pt modelId="{57875E25-D9FC-47D2-A8A8-6F7856F38C79}">
      <dgm:prSet phldrT="[Text]"/>
      <dgm:spPr>
        <a:solidFill>
          <a:schemeClr val="accent1"/>
        </a:solidFill>
      </dgm:spPr>
      <dgm:t>
        <a:bodyPr/>
        <a:lstStyle/>
        <a:p>
          <a:r>
            <a:rPr lang="en-US" dirty="0"/>
            <a:t>Market Performance</a:t>
          </a:r>
        </a:p>
      </dgm:t>
    </dgm:pt>
    <dgm:pt modelId="{C8DF301F-238C-403A-BF15-621E3F0458F3}" type="sibTrans" cxnId="{C81FFA15-85F5-4803-A520-E7E700003D22}">
      <dgm:prSet/>
      <dgm:spPr/>
      <dgm:t>
        <a:bodyPr/>
        <a:lstStyle/>
        <a:p>
          <a:endParaRPr lang="en-US"/>
        </a:p>
      </dgm:t>
    </dgm:pt>
    <dgm:pt modelId="{A7A5895A-3066-452A-8349-440DDD5280AF}" type="parTrans" cxnId="{C81FFA15-85F5-4803-A520-E7E700003D22}">
      <dgm:prSet/>
      <dgm:spPr/>
      <dgm:t>
        <a:bodyPr/>
        <a:lstStyle/>
        <a:p>
          <a:endParaRPr lang="en-US"/>
        </a:p>
      </dgm:t>
    </dgm:pt>
    <dgm:pt modelId="{7C95C739-592E-4689-BDA2-6D0DC132E24D}" type="pres">
      <dgm:prSet presAssocID="{DF4A3521-FA61-4176-B80E-E910FF455E17}" presName="Name0" presStyleCnt="0">
        <dgm:presLayoutVars>
          <dgm:dir/>
          <dgm:resizeHandles val="exact"/>
        </dgm:presLayoutVars>
      </dgm:prSet>
      <dgm:spPr/>
    </dgm:pt>
    <dgm:pt modelId="{66435A7E-1653-4596-8411-DBF5D1757D80}" type="pres">
      <dgm:prSet presAssocID="{6292A80C-B8CA-4C99-85B1-9F87EBA958E4}" presName="parTxOnly" presStyleLbl="node1" presStyleIdx="0" presStyleCnt="6">
        <dgm:presLayoutVars>
          <dgm:bulletEnabled val="1"/>
        </dgm:presLayoutVars>
      </dgm:prSet>
      <dgm:spPr/>
    </dgm:pt>
    <dgm:pt modelId="{89B308B0-54C1-41A2-B858-D514B30F48BA}" type="pres">
      <dgm:prSet presAssocID="{36D10EE8-A4B1-4874-9AEF-EFEE95C8C93C}" presName="parSpace" presStyleCnt="0"/>
      <dgm:spPr/>
    </dgm:pt>
    <dgm:pt modelId="{4D058045-1701-4879-B519-F11885962DF7}" type="pres">
      <dgm:prSet presAssocID="{57875E25-D9FC-47D2-A8A8-6F7856F38C79}" presName="parTxOnly" presStyleLbl="node1" presStyleIdx="1" presStyleCnt="6">
        <dgm:presLayoutVars>
          <dgm:bulletEnabled val="1"/>
        </dgm:presLayoutVars>
      </dgm:prSet>
      <dgm:spPr/>
    </dgm:pt>
    <dgm:pt modelId="{DAED89F5-EC24-4ED3-8D64-E15A4041961B}" type="pres">
      <dgm:prSet presAssocID="{C8DF301F-238C-403A-BF15-621E3F0458F3}" presName="parSpace" presStyleCnt="0"/>
      <dgm:spPr/>
    </dgm:pt>
    <dgm:pt modelId="{7B200C1B-C602-4180-9ECC-52A481881A49}" type="pres">
      <dgm:prSet presAssocID="{6609457B-47C2-41EB-B673-0160F1B7598F}" presName="parTxOnly" presStyleLbl="node1" presStyleIdx="2" presStyleCnt="6">
        <dgm:presLayoutVars>
          <dgm:bulletEnabled val="1"/>
        </dgm:presLayoutVars>
      </dgm:prSet>
      <dgm:spPr/>
    </dgm:pt>
    <dgm:pt modelId="{EC72925D-14C7-4FC4-899E-C2E93461E536}" type="pres">
      <dgm:prSet presAssocID="{7959D65C-F795-43FB-8F41-8A72B6DF4DE8}" presName="parSpace" presStyleCnt="0"/>
      <dgm:spPr/>
    </dgm:pt>
    <dgm:pt modelId="{2C1186E2-1CE5-4231-8DE7-930200C2D362}" type="pres">
      <dgm:prSet presAssocID="{813D8A49-A253-42B5-B9E3-5F46351D196B}" presName="parTxOnly" presStyleLbl="node1" presStyleIdx="3" presStyleCnt="6">
        <dgm:presLayoutVars>
          <dgm:bulletEnabled val="1"/>
        </dgm:presLayoutVars>
      </dgm:prSet>
      <dgm:spPr/>
    </dgm:pt>
    <dgm:pt modelId="{0A393B7E-902E-4550-BA0D-0984E6751AB1}" type="pres">
      <dgm:prSet presAssocID="{E889994C-6993-4101-A851-99394D1571AA}" presName="parSpace" presStyleCnt="0"/>
      <dgm:spPr/>
    </dgm:pt>
    <dgm:pt modelId="{B9FA6BB8-71C2-4510-8E1D-FA9C34497E40}" type="pres">
      <dgm:prSet presAssocID="{ED2C0443-D11D-4B2B-92E6-C0B84FD34FA8}" presName="parTxOnly" presStyleLbl="node1" presStyleIdx="4" presStyleCnt="6">
        <dgm:presLayoutVars>
          <dgm:bulletEnabled val="1"/>
        </dgm:presLayoutVars>
      </dgm:prSet>
      <dgm:spPr/>
    </dgm:pt>
    <dgm:pt modelId="{0E715F59-883F-4AB0-87EC-45407D4F1547}" type="pres">
      <dgm:prSet presAssocID="{1D0D3CED-E21B-4EB6-845A-4B2B9F7708DB}" presName="parSpace" presStyleCnt="0"/>
      <dgm:spPr/>
    </dgm:pt>
    <dgm:pt modelId="{CF2A044A-74C2-406F-998F-E630FD7805CF}" type="pres">
      <dgm:prSet presAssocID="{C872DBED-8A0E-4527-85B4-5228B8EB52AE}" presName="parTxOnly" presStyleLbl="node1" presStyleIdx="5" presStyleCnt="6">
        <dgm:presLayoutVars>
          <dgm:bulletEnabled val="1"/>
        </dgm:presLayoutVars>
      </dgm:prSet>
      <dgm:spPr/>
    </dgm:pt>
  </dgm:ptLst>
  <dgm:cxnLst>
    <dgm:cxn modelId="{BA552511-8084-48E0-96DA-C02BB72EE9B6}" type="presOf" srcId="{813D8A49-A253-42B5-B9E3-5F46351D196B}" destId="{2C1186E2-1CE5-4231-8DE7-930200C2D362}" srcOrd="0" destOrd="0" presId="urn:microsoft.com/office/officeart/2005/8/layout/hChevron3"/>
    <dgm:cxn modelId="{C81FFA15-85F5-4803-A520-E7E700003D22}" srcId="{DF4A3521-FA61-4176-B80E-E910FF455E17}" destId="{57875E25-D9FC-47D2-A8A8-6F7856F38C79}" srcOrd="1" destOrd="0" parTransId="{A7A5895A-3066-452A-8349-440DDD5280AF}" sibTransId="{C8DF301F-238C-403A-BF15-621E3F0458F3}"/>
    <dgm:cxn modelId="{7F6EDE17-056F-4250-BEA2-DC86234D3C51}" srcId="{DF4A3521-FA61-4176-B80E-E910FF455E17}" destId="{813D8A49-A253-42B5-B9E3-5F46351D196B}" srcOrd="3" destOrd="0" parTransId="{CC156E11-9885-4547-BFAC-85BF2157F29B}" sibTransId="{E889994C-6993-4101-A851-99394D1571AA}"/>
    <dgm:cxn modelId="{074AA33E-0EE8-41D5-82A4-EC7DB5A5FACD}" type="presOf" srcId="{6609457B-47C2-41EB-B673-0160F1B7598F}" destId="{7B200C1B-C602-4180-9ECC-52A481881A49}" srcOrd="0" destOrd="0" presId="urn:microsoft.com/office/officeart/2005/8/layout/hChevron3"/>
    <dgm:cxn modelId="{A9ABBE40-1B9B-4805-B2EF-F13F67C2887C}" srcId="{DF4A3521-FA61-4176-B80E-E910FF455E17}" destId="{6609457B-47C2-41EB-B673-0160F1B7598F}" srcOrd="2" destOrd="0" parTransId="{052E9B99-7C6B-4E4D-9579-4E45D2595D1A}" sibTransId="{7959D65C-F795-43FB-8F41-8A72B6DF4DE8}"/>
    <dgm:cxn modelId="{E2A2B84E-7ADC-4FB7-9F49-09EF0998480C}" type="presOf" srcId="{6292A80C-B8CA-4C99-85B1-9F87EBA958E4}" destId="{66435A7E-1653-4596-8411-DBF5D1757D80}" srcOrd="0" destOrd="0" presId="urn:microsoft.com/office/officeart/2005/8/layout/hChevron3"/>
    <dgm:cxn modelId="{19863850-2D83-47C5-8E25-F60D120889E5}" srcId="{DF4A3521-FA61-4176-B80E-E910FF455E17}" destId="{6292A80C-B8CA-4C99-85B1-9F87EBA958E4}" srcOrd="0" destOrd="0" parTransId="{405EDAFF-4B89-450F-9092-42E364A7E560}" sibTransId="{36D10EE8-A4B1-4874-9AEF-EFEE95C8C93C}"/>
    <dgm:cxn modelId="{BA2B837D-5C4A-4BEE-B063-B81725BFA9EE}" type="presOf" srcId="{ED2C0443-D11D-4B2B-92E6-C0B84FD34FA8}" destId="{B9FA6BB8-71C2-4510-8E1D-FA9C34497E40}" srcOrd="0" destOrd="0" presId="urn:microsoft.com/office/officeart/2005/8/layout/hChevron3"/>
    <dgm:cxn modelId="{F7E09FA9-0DDD-40C3-8F60-11B206BFA389}" type="presOf" srcId="{C872DBED-8A0E-4527-85B4-5228B8EB52AE}" destId="{CF2A044A-74C2-406F-998F-E630FD7805CF}" srcOrd="0" destOrd="0" presId="urn:microsoft.com/office/officeart/2005/8/layout/hChevron3"/>
    <dgm:cxn modelId="{4EC69AD1-1B0F-40D7-BACE-0D537E0EF093}" srcId="{DF4A3521-FA61-4176-B80E-E910FF455E17}" destId="{C872DBED-8A0E-4527-85B4-5228B8EB52AE}" srcOrd="5" destOrd="0" parTransId="{EA3845DA-710D-4D84-95A2-749585D54A01}" sibTransId="{4B087BB1-BAED-4504-AFC9-513D428E803D}"/>
    <dgm:cxn modelId="{73A26DD2-B574-4A7C-8C75-D73707E99856}" type="presOf" srcId="{57875E25-D9FC-47D2-A8A8-6F7856F38C79}" destId="{4D058045-1701-4879-B519-F11885962DF7}" srcOrd="0" destOrd="0" presId="urn:microsoft.com/office/officeart/2005/8/layout/hChevron3"/>
    <dgm:cxn modelId="{44DF5DE4-A666-46F4-B4F4-65543D7C2BA3}" srcId="{DF4A3521-FA61-4176-B80E-E910FF455E17}" destId="{ED2C0443-D11D-4B2B-92E6-C0B84FD34FA8}" srcOrd="4" destOrd="0" parTransId="{76B1B189-11B0-487E-8B97-4E4411EF1C4C}" sibTransId="{1D0D3CED-E21B-4EB6-845A-4B2B9F7708DB}"/>
    <dgm:cxn modelId="{87B237F5-650A-4E7B-B29A-F12F5C7DCE3B}" type="presOf" srcId="{DF4A3521-FA61-4176-B80E-E910FF455E17}" destId="{7C95C739-592E-4689-BDA2-6D0DC132E24D}" srcOrd="0" destOrd="0" presId="urn:microsoft.com/office/officeart/2005/8/layout/hChevron3"/>
    <dgm:cxn modelId="{B76ECA30-E735-4AA0-8DDC-67307D122B95}" type="presParOf" srcId="{7C95C739-592E-4689-BDA2-6D0DC132E24D}" destId="{66435A7E-1653-4596-8411-DBF5D1757D80}" srcOrd="0" destOrd="0" presId="urn:microsoft.com/office/officeart/2005/8/layout/hChevron3"/>
    <dgm:cxn modelId="{B00C51AD-8790-4463-B5FB-F622E26D15CB}" type="presParOf" srcId="{7C95C739-592E-4689-BDA2-6D0DC132E24D}" destId="{89B308B0-54C1-41A2-B858-D514B30F48BA}" srcOrd="1" destOrd="0" presId="urn:microsoft.com/office/officeart/2005/8/layout/hChevron3"/>
    <dgm:cxn modelId="{22CBB9E9-FCE0-4EBD-8781-49956F8527E6}" type="presParOf" srcId="{7C95C739-592E-4689-BDA2-6D0DC132E24D}" destId="{4D058045-1701-4879-B519-F11885962DF7}" srcOrd="2" destOrd="0" presId="urn:microsoft.com/office/officeart/2005/8/layout/hChevron3"/>
    <dgm:cxn modelId="{133ED681-D550-428E-BBA4-49E542E0E86E}" type="presParOf" srcId="{7C95C739-592E-4689-BDA2-6D0DC132E24D}" destId="{DAED89F5-EC24-4ED3-8D64-E15A4041961B}" srcOrd="3" destOrd="0" presId="urn:microsoft.com/office/officeart/2005/8/layout/hChevron3"/>
    <dgm:cxn modelId="{1A646ACC-C7A0-470E-9369-F47D246DD092}" type="presParOf" srcId="{7C95C739-592E-4689-BDA2-6D0DC132E24D}" destId="{7B200C1B-C602-4180-9ECC-52A481881A49}" srcOrd="4" destOrd="0" presId="urn:microsoft.com/office/officeart/2005/8/layout/hChevron3"/>
    <dgm:cxn modelId="{74D93835-8C32-40D3-AA66-E3C474208CFB}" type="presParOf" srcId="{7C95C739-592E-4689-BDA2-6D0DC132E24D}" destId="{EC72925D-14C7-4FC4-899E-C2E93461E536}" srcOrd="5" destOrd="0" presId="urn:microsoft.com/office/officeart/2005/8/layout/hChevron3"/>
    <dgm:cxn modelId="{02FFCB64-2E44-4D34-9A6C-60C98E57767E}" type="presParOf" srcId="{7C95C739-592E-4689-BDA2-6D0DC132E24D}" destId="{2C1186E2-1CE5-4231-8DE7-930200C2D362}" srcOrd="6" destOrd="0" presId="urn:microsoft.com/office/officeart/2005/8/layout/hChevron3"/>
    <dgm:cxn modelId="{0253989B-381C-4F05-9635-B93CD50124E0}" type="presParOf" srcId="{7C95C739-592E-4689-BDA2-6D0DC132E24D}" destId="{0A393B7E-902E-4550-BA0D-0984E6751AB1}" srcOrd="7" destOrd="0" presId="urn:microsoft.com/office/officeart/2005/8/layout/hChevron3"/>
    <dgm:cxn modelId="{C214596C-B0CD-49AE-AF03-15C3F31B62CF}" type="presParOf" srcId="{7C95C739-592E-4689-BDA2-6D0DC132E24D}" destId="{B9FA6BB8-71C2-4510-8E1D-FA9C34497E40}" srcOrd="8" destOrd="0" presId="urn:microsoft.com/office/officeart/2005/8/layout/hChevron3"/>
    <dgm:cxn modelId="{1DC15297-DAB0-46DF-BDBF-84D0FDC9D3DC}" type="presParOf" srcId="{7C95C739-592E-4689-BDA2-6D0DC132E24D}" destId="{0E715F59-883F-4AB0-87EC-45407D4F1547}" srcOrd="9" destOrd="0" presId="urn:microsoft.com/office/officeart/2005/8/layout/hChevron3"/>
    <dgm:cxn modelId="{5C2389BB-04AB-4C41-9075-6A64F664D8E7}" type="presParOf" srcId="{7C95C739-592E-4689-BDA2-6D0DC132E24D}" destId="{CF2A044A-74C2-406F-998F-E630FD7805CF}"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4A3521-FA61-4176-B80E-E910FF455E17}" type="doc">
      <dgm:prSet loTypeId="urn:microsoft.com/office/officeart/2005/8/layout/hChevron3" loCatId="process" qsTypeId="urn:microsoft.com/office/officeart/2005/8/quickstyle/simple1" qsCatId="simple" csTypeId="urn:microsoft.com/office/officeart/2005/8/colors/accent1_2" csCatId="accent1" phldr="1"/>
      <dgm:spPr/>
    </dgm:pt>
    <dgm:pt modelId="{6292A80C-B8CA-4C99-85B1-9F87EBA958E4}">
      <dgm:prSet phldrT="[Text]"/>
      <dgm:spPr>
        <a:solidFill>
          <a:schemeClr val="accent1"/>
        </a:solidFill>
      </dgm:spPr>
      <dgm:t>
        <a:bodyPr/>
        <a:lstStyle/>
        <a:p>
          <a:r>
            <a:rPr lang="en-US" dirty="0"/>
            <a:t>Company Overview</a:t>
          </a:r>
        </a:p>
      </dgm:t>
    </dgm:pt>
    <dgm:pt modelId="{405EDAFF-4B89-450F-9092-42E364A7E560}" type="parTrans" cxnId="{19863850-2D83-47C5-8E25-F60D120889E5}">
      <dgm:prSet/>
      <dgm:spPr/>
      <dgm:t>
        <a:bodyPr/>
        <a:lstStyle/>
        <a:p>
          <a:endParaRPr lang="en-US"/>
        </a:p>
      </dgm:t>
    </dgm:pt>
    <dgm:pt modelId="{36D10EE8-A4B1-4874-9AEF-EFEE95C8C93C}" type="sibTrans" cxnId="{19863850-2D83-47C5-8E25-F60D120889E5}">
      <dgm:prSet/>
      <dgm:spPr/>
      <dgm:t>
        <a:bodyPr/>
        <a:lstStyle/>
        <a:p>
          <a:endParaRPr lang="en-US"/>
        </a:p>
      </dgm:t>
    </dgm:pt>
    <dgm:pt modelId="{6609457B-47C2-41EB-B673-0160F1B7598F}">
      <dgm:prSet phldrT="[Text]"/>
      <dgm:spPr>
        <a:solidFill>
          <a:schemeClr val="bg2"/>
        </a:solidFill>
      </dgm:spPr>
      <dgm:t>
        <a:bodyPr/>
        <a:lstStyle/>
        <a:p>
          <a:r>
            <a:rPr lang="en-US" dirty="0"/>
            <a:t>Risk Analysis </a:t>
          </a:r>
        </a:p>
      </dgm:t>
    </dgm:pt>
    <dgm:pt modelId="{052E9B99-7C6B-4E4D-9579-4E45D2595D1A}" type="parTrans" cxnId="{A9ABBE40-1B9B-4805-B2EF-F13F67C2887C}">
      <dgm:prSet/>
      <dgm:spPr/>
      <dgm:t>
        <a:bodyPr/>
        <a:lstStyle/>
        <a:p>
          <a:endParaRPr lang="en-US"/>
        </a:p>
      </dgm:t>
    </dgm:pt>
    <dgm:pt modelId="{7959D65C-F795-43FB-8F41-8A72B6DF4DE8}" type="sibTrans" cxnId="{A9ABBE40-1B9B-4805-B2EF-F13F67C2887C}">
      <dgm:prSet/>
      <dgm:spPr/>
      <dgm:t>
        <a:bodyPr/>
        <a:lstStyle/>
        <a:p>
          <a:endParaRPr lang="en-US"/>
        </a:p>
      </dgm:t>
    </dgm:pt>
    <dgm:pt modelId="{813D8A49-A253-42B5-B9E3-5F46351D196B}">
      <dgm:prSet phldrT="[Text]"/>
      <dgm:spPr>
        <a:solidFill>
          <a:schemeClr val="bg2"/>
        </a:solidFill>
      </dgm:spPr>
      <dgm:t>
        <a:bodyPr/>
        <a:lstStyle/>
        <a:p>
          <a:r>
            <a:rPr lang="en-US" dirty="0"/>
            <a:t>Ratio Analysis</a:t>
          </a:r>
        </a:p>
      </dgm:t>
    </dgm:pt>
    <dgm:pt modelId="{CC156E11-9885-4547-BFAC-85BF2157F29B}" type="parTrans" cxnId="{7F6EDE17-056F-4250-BEA2-DC86234D3C51}">
      <dgm:prSet/>
      <dgm:spPr/>
      <dgm:t>
        <a:bodyPr/>
        <a:lstStyle/>
        <a:p>
          <a:endParaRPr lang="en-US"/>
        </a:p>
      </dgm:t>
    </dgm:pt>
    <dgm:pt modelId="{E889994C-6993-4101-A851-99394D1571AA}" type="sibTrans" cxnId="{7F6EDE17-056F-4250-BEA2-DC86234D3C51}">
      <dgm:prSet/>
      <dgm:spPr/>
      <dgm:t>
        <a:bodyPr/>
        <a:lstStyle/>
        <a:p>
          <a:endParaRPr lang="en-US"/>
        </a:p>
      </dgm:t>
    </dgm:pt>
    <dgm:pt modelId="{ED2C0443-D11D-4B2B-92E6-C0B84FD34FA8}">
      <dgm:prSet phldrT="[Text]"/>
      <dgm:spPr>
        <a:solidFill>
          <a:schemeClr val="bg2"/>
        </a:solidFill>
      </dgm:spPr>
      <dgm:t>
        <a:bodyPr/>
        <a:lstStyle/>
        <a:p>
          <a:r>
            <a:rPr lang="en-US" dirty="0"/>
            <a:t>Financial Analysis</a:t>
          </a:r>
        </a:p>
      </dgm:t>
    </dgm:pt>
    <dgm:pt modelId="{76B1B189-11B0-487E-8B97-4E4411EF1C4C}" type="parTrans" cxnId="{44DF5DE4-A666-46F4-B4F4-65543D7C2BA3}">
      <dgm:prSet/>
      <dgm:spPr/>
      <dgm:t>
        <a:bodyPr/>
        <a:lstStyle/>
        <a:p>
          <a:endParaRPr lang="en-US"/>
        </a:p>
      </dgm:t>
    </dgm:pt>
    <dgm:pt modelId="{1D0D3CED-E21B-4EB6-845A-4B2B9F7708DB}" type="sibTrans" cxnId="{44DF5DE4-A666-46F4-B4F4-65543D7C2BA3}">
      <dgm:prSet/>
      <dgm:spPr/>
      <dgm:t>
        <a:bodyPr/>
        <a:lstStyle/>
        <a:p>
          <a:endParaRPr lang="en-US"/>
        </a:p>
      </dgm:t>
    </dgm:pt>
    <dgm:pt modelId="{C872DBED-8A0E-4527-85B4-5228B8EB52AE}">
      <dgm:prSet phldrT="[Text]"/>
      <dgm:spPr>
        <a:noFill/>
      </dgm:spPr>
      <dgm:t>
        <a:bodyPr/>
        <a:lstStyle/>
        <a:p>
          <a:r>
            <a:rPr lang="en-US" dirty="0"/>
            <a:t>Recommendation: HOLD</a:t>
          </a:r>
        </a:p>
      </dgm:t>
    </dgm:pt>
    <dgm:pt modelId="{EA3845DA-710D-4D84-95A2-749585D54A01}" type="parTrans" cxnId="{4EC69AD1-1B0F-40D7-BACE-0D537E0EF093}">
      <dgm:prSet/>
      <dgm:spPr/>
      <dgm:t>
        <a:bodyPr/>
        <a:lstStyle/>
        <a:p>
          <a:endParaRPr lang="en-US"/>
        </a:p>
      </dgm:t>
    </dgm:pt>
    <dgm:pt modelId="{4B087BB1-BAED-4504-AFC9-513D428E803D}" type="sibTrans" cxnId="{4EC69AD1-1B0F-40D7-BACE-0D537E0EF093}">
      <dgm:prSet/>
      <dgm:spPr/>
      <dgm:t>
        <a:bodyPr/>
        <a:lstStyle/>
        <a:p>
          <a:endParaRPr lang="en-US"/>
        </a:p>
      </dgm:t>
    </dgm:pt>
    <dgm:pt modelId="{57875E25-D9FC-47D2-A8A8-6F7856F38C79}">
      <dgm:prSet phldrT="[Text]"/>
      <dgm:spPr>
        <a:solidFill>
          <a:schemeClr val="bg2"/>
        </a:solidFill>
      </dgm:spPr>
      <dgm:t>
        <a:bodyPr/>
        <a:lstStyle/>
        <a:p>
          <a:r>
            <a:rPr lang="en-US" dirty="0"/>
            <a:t>Market Performance</a:t>
          </a:r>
        </a:p>
      </dgm:t>
    </dgm:pt>
    <dgm:pt modelId="{C8DF301F-238C-403A-BF15-621E3F0458F3}" type="sibTrans" cxnId="{C81FFA15-85F5-4803-A520-E7E700003D22}">
      <dgm:prSet/>
      <dgm:spPr/>
      <dgm:t>
        <a:bodyPr/>
        <a:lstStyle/>
        <a:p>
          <a:endParaRPr lang="en-US"/>
        </a:p>
      </dgm:t>
    </dgm:pt>
    <dgm:pt modelId="{A7A5895A-3066-452A-8349-440DDD5280AF}" type="parTrans" cxnId="{C81FFA15-85F5-4803-A520-E7E700003D22}">
      <dgm:prSet/>
      <dgm:spPr/>
      <dgm:t>
        <a:bodyPr/>
        <a:lstStyle/>
        <a:p>
          <a:endParaRPr lang="en-US"/>
        </a:p>
      </dgm:t>
    </dgm:pt>
    <dgm:pt modelId="{7C95C739-592E-4689-BDA2-6D0DC132E24D}" type="pres">
      <dgm:prSet presAssocID="{DF4A3521-FA61-4176-B80E-E910FF455E17}" presName="Name0" presStyleCnt="0">
        <dgm:presLayoutVars>
          <dgm:dir/>
          <dgm:resizeHandles val="exact"/>
        </dgm:presLayoutVars>
      </dgm:prSet>
      <dgm:spPr/>
    </dgm:pt>
    <dgm:pt modelId="{66435A7E-1653-4596-8411-DBF5D1757D80}" type="pres">
      <dgm:prSet presAssocID="{6292A80C-B8CA-4C99-85B1-9F87EBA958E4}" presName="parTxOnly" presStyleLbl="node1" presStyleIdx="0" presStyleCnt="6">
        <dgm:presLayoutVars>
          <dgm:bulletEnabled val="1"/>
        </dgm:presLayoutVars>
      </dgm:prSet>
      <dgm:spPr/>
    </dgm:pt>
    <dgm:pt modelId="{89B308B0-54C1-41A2-B858-D514B30F48BA}" type="pres">
      <dgm:prSet presAssocID="{36D10EE8-A4B1-4874-9AEF-EFEE95C8C93C}" presName="parSpace" presStyleCnt="0"/>
      <dgm:spPr/>
    </dgm:pt>
    <dgm:pt modelId="{4D058045-1701-4879-B519-F11885962DF7}" type="pres">
      <dgm:prSet presAssocID="{57875E25-D9FC-47D2-A8A8-6F7856F38C79}" presName="parTxOnly" presStyleLbl="node1" presStyleIdx="1" presStyleCnt="6">
        <dgm:presLayoutVars>
          <dgm:bulletEnabled val="1"/>
        </dgm:presLayoutVars>
      </dgm:prSet>
      <dgm:spPr/>
    </dgm:pt>
    <dgm:pt modelId="{DAED89F5-EC24-4ED3-8D64-E15A4041961B}" type="pres">
      <dgm:prSet presAssocID="{C8DF301F-238C-403A-BF15-621E3F0458F3}" presName="parSpace" presStyleCnt="0"/>
      <dgm:spPr/>
    </dgm:pt>
    <dgm:pt modelId="{7B200C1B-C602-4180-9ECC-52A481881A49}" type="pres">
      <dgm:prSet presAssocID="{6609457B-47C2-41EB-B673-0160F1B7598F}" presName="parTxOnly" presStyleLbl="node1" presStyleIdx="2" presStyleCnt="6">
        <dgm:presLayoutVars>
          <dgm:bulletEnabled val="1"/>
        </dgm:presLayoutVars>
      </dgm:prSet>
      <dgm:spPr/>
    </dgm:pt>
    <dgm:pt modelId="{EC72925D-14C7-4FC4-899E-C2E93461E536}" type="pres">
      <dgm:prSet presAssocID="{7959D65C-F795-43FB-8F41-8A72B6DF4DE8}" presName="parSpace" presStyleCnt="0"/>
      <dgm:spPr/>
    </dgm:pt>
    <dgm:pt modelId="{2C1186E2-1CE5-4231-8DE7-930200C2D362}" type="pres">
      <dgm:prSet presAssocID="{813D8A49-A253-42B5-B9E3-5F46351D196B}" presName="parTxOnly" presStyleLbl="node1" presStyleIdx="3" presStyleCnt="6">
        <dgm:presLayoutVars>
          <dgm:bulletEnabled val="1"/>
        </dgm:presLayoutVars>
      </dgm:prSet>
      <dgm:spPr/>
    </dgm:pt>
    <dgm:pt modelId="{0A393B7E-902E-4550-BA0D-0984E6751AB1}" type="pres">
      <dgm:prSet presAssocID="{E889994C-6993-4101-A851-99394D1571AA}" presName="parSpace" presStyleCnt="0"/>
      <dgm:spPr/>
    </dgm:pt>
    <dgm:pt modelId="{B9FA6BB8-71C2-4510-8E1D-FA9C34497E40}" type="pres">
      <dgm:prSet presAssocID="{ED2C0443-D11D-4B2B-92E6-C0B84FD34FA8}" presName="parTxOnly" presStyleLbl="node1" presStyleIdx="4" presStyleCnt="6">
        <dgm:presLayoutVars>
          <dgm:bulletEnabled val="1"/>
        </dgm:presLayoutVars>
      </dgm:prSet>
      <dgm:spPr/>
    </dgm:pt>
    <dgm:pt modelId="{0E715F59-883F-4AB0-87EC-45407D4F1547}" type="pres">
      <dgm:prSet presAssocID="{1D0D3CED-E21B-4EB6-845A-4B2B9F7708DB}" presName="parSpace" presStyleCnt="0"/>
      <dgm:spPr/>
    </dgm:pt>
    <dgm:pt modelId="{CF2A044A-74C2-406F-998F-E630FD7805CF}" type="pres">
      <dgm:prSet presAssocID="{C872DBED-8A0E-4527-85B4-5228B8EB52AE}" presName="parTxOnly" presStyleLbl="node1" presStyleIdx="5" presStyleCnt="6">
        <dgm:presLayoutVars>
          <dgm:bulletEnabled val="1"/>
        </dgm:presLayoutVars>
      </dgm:prSet>
      <dgm:spPr/>
    </dgm:pt>
  </dgm:ptLst>
  <dgm:cxnLst>
    <dgm:cxn modelId="{BA552511-8084-48E0-96DA-C02BB72EE9B6}" type="presOf" srcId="{813D8A49-A253-42B5-B9E3-5F46351D196B}" destId="{2C1186E2-1CE5-4231-8DE7-930200C2D362}" srcOrd="0" destOrd="0" presId="urn:microsoft.com/office/officeart/2005/8/layout/hChevron3"/>
    <dgm:cxn modelId="{C81FFA15-85F5-4803-A520-E7E700003D22}" srcId="{DF4A3521-FA61-4176-B80E-E910FF455E17}" destId="{57875E25-D9FC-47D2-A8A8-6F7856F38C79}" srcOrd="1" destOrd="0" parTransId="{A7A5895A-3066-452A-8349-440DDD5280AF}" sibTransId="{C8DF301F-238C-403A-BF15-621E3F0458F3}"/>
    <dgm:cxn modelId="{7F6EDE17-056F-4250-BEA2-DC86234D3C51}" srcId="{DF4A3521-FA61-4176-B80E-E910FF455E17}" destId="{813D8A49-A253-42B5-B9E3-5F46351D196B}" srcOrd="3" destOrd="0" parTransId="{CC156E11-9885-4547-BFAC-85BF2157F29B}" sibTransId="{E889994C-6993-4101-A851-99394D1571AA}"/>
    <dgm:cxn modelId="{074AA33E-0EE8-41D5-82A4-EC7DB5A5FACD}" type="presOf" srcId="{6609457B-47C2-41EB-B673-0160F1B7598F}" destId="{7B200C1B-C602-4180-9ECC-52A481881A49}" srcOrd="0" destOrd="0" presId="urn:microsoft.com/office/officeart/2005/8/layout/hChevron3"/>
    <dgm:cxn modelId="{A9ABBE40-1B9B-4805-B2EF-F13F67C2887C}" srcId="{DF4A3521-FA61-4176-B80E-E910FF455E17}" destId="{6609457B-47C2-41EB-B673-0160F1B7598F}" srcOrd="2" destOrd="0" parTransId="{052E9B99-7C6B-4E4D-9579-4E45D2595D1A}" sibTransId="{7959D65C-F795-43FB-8F41-8A72B6DF4DE8}"/>
    <dgm:cxn modelId="{E2A2B84E-7ADC-4FB7-9F49-09EF0998480C}" type="presOf" srcId="{6292A80C-B8CA-4C99-85B1-9F87EBA958E4}" destId="{66435A7E-1653-4596-8411-DBF5D1757D80}" srcOrd="0" destOrd="0" presId="urn:microsoft.com/office/officeart/2005/8/layout/hChevron3"/>
    <dgm:cxn modelId="{19863850-2D83-47C5-8E25-F60D120889E5}" srcId="{DF4A3521-FA61-4176-B80E-E910FF455E17}" destId="{6292A80C-B8CA-4C99-85B1-9F87EBA958E4}" srcOrd="0" destOrd="0" parTransId="{405EDAFF-4B89-450F-9092-42E364A7E560}" sibTransId="{36D10EE8-A4B1-4874-9AEF-EFEE95C8C93C}"/>
    <dgm:cxn modelId="{BA2B837D-5C4A-4BEE-B063-B81725BFA9EE}" type="presOf" srcId="{ED2C0443-D11D-4B2B-92E6-C0B84FD34FA8}" destId="{B9FA6BB8-71C2-4510-8E1D-FA9C34497E40}" srcOrd="0" destOrd="0" presId="urn:microsoft.com/office/officeart/2005/8/layout/hChevron3"/>
    <dgm:cxn modelId="{F7E09FA9-0DDD-40C3-8F60-11B206BFA389}" type="presOf" srcId="{C872DBED-8A0E-4527-85B4-5228B8EB52AE}" destId="{CF2A044A-74C2-406F-998F-E630FD7805CF}" srcOrd="0" destOrd="0" presId="urn:microsoft.com/office/officeart/2005/8/layout/hChevron3"/>
    <dgm:cxn modelId="{4EC69AD1-1B0F-40D7-BACE-0D537E0EF093}" srcId="{DF4A3521-FA61-4176-B80E-E910FF455E17}" destId="{C872DBED-8A0E-4527-85B4-5228B8EB52AE}" srcOrd="5" destOrd="0" parTransId="{EA3845DA-710D-4D84-95A2-749585D54A01}" sibTransId="{4B087BB1-BAED-4504-AFC9-513D428E803D}"/>
    <dgm:cxn modelId="{73A26DD2-B574-4A7C-8C75-D73707E99856}" type="presOf" srcId="{57875E25-D9FC-47D2-A8A8-6F7856F38C79}" destId="{4D058045-1701-4879-B519-F11885962DF7}" srcOrd="0" destOrd="0" presId="urn:microsoft.com/office/officeart/2005/8/layout/hChevron3"/>
    <dgm:cxn modelId="{44DF5DE4-A666-46F4-B4F4-65543D7C2BA3}" srcId="{DF4A3521-FA61-4176-B80E-E910FF455E17}" destId="{ED2C0443-D11D-4B2B-92E6-C0B84FD34FA8}" srcOrd="4" destOrd="0" parTransId="{76B1B189-11B0-487E-8B97-4E4411EF1C4C}" sibTransId="{1D0D3CED-E21B-4EB6-845A-4B2B9F7708DB}"/>
    <dgm:cxn modelId="{87B237F5-650A-4E7B-B29A-F12F5C7DCE3B}" type="presOf" srcId="{DF4A3521-FA61-4176-B80E-E910FF455E17}" destId="{7C95C739-592E-4689-BDA2-6D0DC132E24D}" srcOrd="0" destOrd="0" presId="urn:microsoft.com/office/officeart/2005/8/layout/hChevron3"/>
    <dgm:cxn modelId="{B76ECA30-E735-4AA0-8DDC-67307D122B95}" type="presParOf" srcId="{7C95C739-592E-4689-BDA2-6D0DC132E24D}" destId="{66435A7E-1653-4596-8411-DBF5D1757D80}" srcOrd="0" destOrd="0" presId="urn:microsoft.com/office/officeart/2005/8/layout/hChevron3"/>
    <dgm:cxn modelId="{B00C51AD-8790-4463-B5FB-F622E26D15CB}" type="presParOf" srcId="{7C95C739-592E-4689-BDA2-6D0DC132E24D}" destId="{89B308B0-54C1-41A2-B858-D514B30F48BA}" srcOrd="1" destOrd="0" presId="urn:microsoft.com/office/officeart/2005/8/layout/hChevron3"/>
    <dgm:cxn modelId="{22CBB9E9-FCE0-4EBD-8781-49956F8527E6}" type="presParOf" srcId="{7C95C739-592E-4689-BDA2-6D0DC132E24D}" destId="{4D058045-1701-4879-B519-F11885962DF7}" srcOrd="2" destOrd="0" presId="urn:microsoft.com/office/officeart/2005/8/layout/hChevron3"/>
    <dgm:cxn modelId="{133ED681-D550-428E-BBA4-49E542E0E86E}" type="presParOf" srcId="{7C95C739-592E-4689-BDA2-6D0DC132E24D}" destId="{DAED89F5-EC24-4ED3-8D64-E15A4041961B}" srcOrd="3" destOrd="0" presId="urn:microsoft.com/office/officeart/2005/8/layout/hChevron3"/>
    <dgm:cxn modelId="{1A646ACC-C7A0-470E-9369-F47D246DD092}" type="presParOf" srcId="{7C95C739-592E-4689-BDA2-6D0DC132E24D}" destId="{7B200C1B-C602-4180-9ECC-52A481881A49}" srcOrd="4" destOrd="0" presId="urn:microsoft.com/office/officeart/2005/8/layout/hChevron3"/>
    <dgm:cxn modelId="{74D93835-8C32-40D3-AA66-E3C474208CFB}" type="presParOf" srcId="{7C95C739-592E-4689-BDA2-6D0DC132E24D}" destId="{EC72925D-14C7-4FC4-899E-C2E93461E536}" srcOrd="5" destOrd="0" presId="urn:microsoft.com/office/officeart/2005/8/layout/hChevron3"/>
    <dgm:cxn modelId="{02FFCB64-2E44-4D34-9A6C-60C98E57767E}" type="presParOf" srcId="{7C95C739-592E-4689-BDA2-6D0DC132E24D}" destId="{2C1186E2-1CE5-4231-8DE7-930200C2D362}" srcOrd="6" destOrd="0" presId="urn:microsoft.com/office/officeart/2005/8/layout/hChevron3"/>
    <dgm:cxn modelId="{0253989B-381C-4F05-9635-B93CD50124E0}" type="presParOf" srcId="{7C95C739-592E-4689-BDA2-6D0DC132E24D}" destId="{0A393B7E-902E-4550-BA0D-0984E6751AB1}" srcOrd="7" destOrd="0" presId="urn:microsoft.com/office/officeart/2005/8/layout/hChevron3"/>
    <dgm:cxn modelId="{C214596C-B0CD-49AE-AF03-15C3F31B62CF}" type="presParOf" srcId="{7C95C739-592E-4689-BDA2-6D0DC132E24D}" destId="{B9FA6BB8-71C2-4510-8E1D-FA9C34497E40}" srcOrd="8" destOrd="0" presId="urn:microsoft.com/office/officeart/2005/8/layout/hChevron3"/>
    <dgm:cxn modelId="{1DC15297-DAB0-46DF-BDBF-84D0FDC9D3DC}" type="presParOf" srcId="{7C95C739-592E-4689-BDA2-6D0DC132E24D}" destId="{0E715F59-883F-4AB0-87EC-45407D4F1547}" srcOrd="9" destOrd="0" presId="urn:microsoft.com/office/officeart/2005/8/layout/hChevron3"/>
    <dgm:cxn modelId="{5C2389BB-04AB-4C41-9075-6A64F664D8E7}" type="presParOf" srcId="{7C95C739-592E-4689-BDA2-6D0DC132E24D}" destId="{CF2A044A-74C2-406F-998F-E630FD7805CF}"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4A3521-FA61-4176-B80E-E910FF455E17}" type="doc">
      <dgm:prSet loTypeId="urn:microsoft.com/office/officeart/2005/8/layout/hChevron3" loCatId="process" qsTypeId="urn:microsoft.com/office/officeart/2005/8/quickstyle/simple1" qsCatId="simple" csTypeId="urn:microsoft.com/office/officeart/2005/8/colors/accent1_2" csCatId="accent1" phldr="1"/>
      <dgm:spPr/>
    </dgm:pt>
    <dgm:pt modelId="{6292A80C-B8CA-4C99-85B1-9F87EBA958E4}">
      <dgm:prSet phldrT="[Text]"/>
      <dgm:spPr>
        <a:solidFill>
          <a:schemeClr val="accent1"/>
        </a:solidFill>
      </dgm:spPr>
      <dgm:t>
        <a:bodyPr/>
        <a:lstStyle/>
        <a:p>
          <a:r>
            <a:rPr lang="en-US" dirty="0"/>
            <a:t>Company Overview</a:t>
          </a:r>
        </a:p>
      </dgm:t>
    </dgm:pt>
    <dgm:pt modelId="{405EDAFF-4B89-450F-9092-42E364A7E560}" type="parTrans" cxnId="{19863850-2D83-47C5-8E25-F60D120889E5}">
      <dgm:prSet/>
      <dgm:spPr/>
      <dgm:t>
        <a:bodyPr/>
        <a:lstStyle/>
        <a:p>
          <a:endParaRPr lang="en-US"/>
        </a:p>
      </dgm:t>
    </dgm:pt>
    <dgm:pt modelId="{36D10EE8-A4B1-4874-9AEF-EFEE95C8C93C}" type="sibTrans" cxnId="{19863850-2D83-47C5-8E25-F60D120889E5}">
      <dgm:prSet/>
      <dgm:spPr/>
      <dgm:t>
        <a:bodyPr/>
        <a:lstStyle/>
        <a:p>
          <a:endParaRPr lang="en-US"/>
        </a:p>
      </dgm:t>
    </dgm:pt>
    <dgm:pt modelId="{6609457B-47C2-41EB-B673-0160F1B7598F}">
      <dgm:prSet phldrT="[Text]"/>
      <dgm:spPr>
        <a:solidFill>
          <a:schemeClr val="bg2"/>
        </a:solidFill>
      </dgm:spPr>
      <dgm:t>
        <a:bodyPr/>
        <a:lstStyle/>
        <a:p>
          <a:r>
            <a:rPr lang="en-US" dirty="0"/>
            <a:t>Risk Analysis </a:t>
          </a:r>
        </a:p>
      </dgm:t>
    </dgm:pt>
    <dgm:pt modelId="{052E9B99-7C6B-4E4D-9579-4E45D2595D1A}" type="parTrans" cxnId="{A9ABBE40-1B9B-4805-B2EF-F13F67C2887C}">
      <dgm:prSet/>
      <dgm:spPr/>
      <dgm:t>
        <a:bodyPr/>
        <a:lstStyle/>
        <a:p>
          <a:endParaRPr lang="en-US"/>
        </a:p>
      </dgm:t>
    </dgm:pt>
    <dgm:pt modelId="{7959D65C-F795-43FB-8F41-8A72B6DF4DE8}" type="sibTrans" cxnId="{A9ABBE40-1B9B-4805-B2EF-F13F67C2887C}">
      <dgm:prSet/>
      <dgm:spPr/>
      <dgm:t>
        <a:bodyPr/>
        <a:lstStyle/>
        <a:p>
          <a:endParaRPr lang="en-US"/>
        </a:p>
      </dgm:t>
    </dgm:pt>
    <dgm:pt modelId="{813D8A49-A253-42B5-B9E3-5F46351D196B}">
      <dgm:prSet phldrT="[Text]"/>
      <dgm:spPr>
        <a:solidFill>
          <a:schemeClr val="bg2"/>
        </a:solidFill>
      </dgm:spPr>
      <dgm:t>
        <a:bodyPr/>
        <a:lstStyle/>
        <a:p>
          <a:r>
            <a:rPr lang="en-US" dirty="0"/>
            <a:t>Ratio Analysis</a:t>
          </a:r>
        </a:p>
      </dgm:t>
    </dgm:pt>
    <dgm:pt modelId="{CC156E11-9885-4547-BFAC-85BF2157F29B}" type="parTrans" cxnId="{7F6EDE17-056F-4250-BEA2-DC86234D3C51}">
      <dgm:prSet/>
      <dgm:spPr/>
      <dgm:t>
        <a:bodyPr/>
        <a:lstStyle/>
        <a:p>
          <a:endParaRPr lang="en-US"/>
        </a:p>
      </dgm:t>
    </dgm:pt>
    <dgm:pt modelId="{E889994C-6993-4101-A851-99394D1571AA}" type="sibTrans" cxnId="{7F6EDE17-056F-4250-BEA2-DC86234D3C51}">
      <dgm:prSet/>
      <dgm:spPr/>
      <dgm:t>
        <a:bodyPr/>
        <a:lstStyle/>
        <a:p>
          <a:endParaRPr lang="en-US"/>
        </a:p>
      </dgm:t>
    </dgm:pt>
    <dgm:pt modelId="{ED2C0443-D11D-4B2B-92E6-C0B84FD34FA8}">
      <dgm:prSet phldrT="[Text]"/>
      <dgm:spPr>
        <a:solidFill>
          <a:schemeClr val="bg2"/>
        </a:solidFill>
      </dgm:spPr>
      <dgm:t>
        <a:bodyPr/>
        <a:lstStyle/>
        <a:p>
          <a:r>
            <a:rPr lang="en-US" dirty="0"/>
            <a:t>Financial Analysis</a:t>
          </a:r>
        </a:p>
      </dgm:t>
    </dgm:pt>
    <dgm:pt modelId="{76B1B189-11B0-487E-8B97-4E4411EF1C4C}" type="parTrans" cxnId="{44DF5DE4-A666-46F4-B4F4-65543D7C2BA3}">
      <dgm:prSet/>
      <dgm:spPr/>
      <dgm:t>
        <a:bodyPr/>
        <a:lstStyle/>
        <a:p>
          <a:endParaRPr lang="en-US"/>
        </a:p>
      </dgm:t>
    </dgm:pt>
    <dgm:pt modelId="{1D0D3CED-E21B-4EB6-845A-4B2B9F7708DB}" type="sibTrans" cxnId="{44DF5DE4-A666-46F4-B4F4-65543D7C2BA3}">
      <dgm:prSet/>
      <dgm:spPr/>
      <dgm:t>
        <a:bodyPr/>
        <a:lstStyle/>
        <a:p>
          <a:endParaRPr lang="en-US"/>
        </a:p>
      </dgm:t>
    </dgm:pt>
    <dgm:pt modelId="{C872DBED-8A0E-4527-85B4-5228B8EB52AE}">
      <dgm:prSet phldrT="[Text]"/>
      <dgm:spPr>
        <a:noFill/>
      </dgm:spPr>
      <dgm:t>
        <a:bodyPr/>
        <a:lstStyle/>
        <a:p>
          <a:r>
            <a:rPr lang="en-US" dirty="0"/>
            <a:t>Recommendation: HOLD</a:t>
          </a:r>
        </a:p>
      </dgm:t>
    </dgm:pt>
    <dgm:pt modelId="{EA3845DA-710D-4D84-95A2-749585D54A01}" type="parTrans" cxnId="{4EC69AD1-1B0F-40D7-BACE-0D537E0EF093}">
      <dgm:prSet/>
      <dgm:spPr/>
      <dgm:t>
        <a:bodyPr/>
        <a:lstStyle/>
        <a:p>
          <a:endParaRPr lang="en-US"/>
        </a:p>
      </dgm:t>
    </dgm:pt>
    <dgm:pt modelId="{4B087BB1-BAED-4504-AFC9-513D428E803D}" type="sibTrans" cxnId="{4EC69AD1-1B0F-40D7-BACE-0D537E0EF093}">
      <dgm:prSet/>
      <dgm:spPr/>
      <dgm:t>
        <a:bodyPr/>
        <a:lstStyle/>
        <a:p>
          <a:endParaRPr lang="en-US"/>
        </a:p>
      </dgm:t>
    </dgm:pt>
    <dgm:pt modelId="{57875E25-D9FC-47D2-A8A8-6F7856F38C79}">
      <dgm:prSet phldrT="[Text]"/>
      <dgm:spPr>
        <a:solidFill>
          <a:schemeClr val="accent1"/>
        </a:solidFill>
      </dgm:spPr>
      <dgm:t>
        <a:bodyPr/>
        <a:lstStyle/>
        <a:p>
          <a:r>
            <a:rPr lang="en-US" dirty="0"/>
            <a:t>Market Performance</a:t>
          </a:r>
        </a:p>
      </dgm:t>
    </dgm:pt>
    <dgm:pt modelId="{C8DF301F-238C-403A-BF15-621E3F0458F3}" type="sibTrans" cxnId="{C81FFA15-85F5-4803-A520-E7E700003D22}">
      <dgm:prSet/>
      <dgm:spPr/>
      <dgm:t>
        <a:bodyPr/>
        <a:lstStyle/>
        <a:p>
          <a:endParaRPr lang="en-US"/>
        </a:p>
      </dgm:t>
    </dgm:pt>
    <dgm:pt modelId="{A7A5895A-3066-452A-8349-440DDD5280AF}" type="parTrans" cxnId="{C81FFA15-85F5-4803-A520-E7E700003D22}">
      <dgm:prSet/>
      <dgm:spPr/>
      <dgm:t>
        <a:bodyPr/>
        <a:lstStyle/>
        <a:p>
          <a:endParaRPr lang="en-US"/>
        </a:p>
      </dgm:t>
    </dgm:pt>
    <dgm:pt modelId="{7C95C739-592E-4689-BDA2-6D0DC132E24D}" type="pres">
      <dgm:prSet presAssocID="{DF4A3521-FA61-4176-B80E-E910FF455E17}" presName="Name0" presStyleCnt="0">
        <dgm:presLayoutVars>
          <dgm:dir/>
          <dgm:resizeHandles val="exact"/>
        </dgm:presLayoutVars>
      </dgm:prSet>
      <dgm:spPr/>
    </dgm:pt>
    <dgm:pt modelId="{66435A7E-1653-4596-8411-DBF5D1757D80}" type="pres">
      <dgm:prSet presAssocID="{6292A80C-B8CA-4C99-85B1-9F87EBA958E4}" presName="parTxOnly" presStyleLbl="node1" presStyleIdx="0" presStyleCnt="6">
        <dgm:presLayoutVars>
          <dgm:bulletEnabled val="1"/>
        </dgm:presLayoutVars>
      </dgm:prSet>
      <dgm:spPr/>
    </dgm:pt>
    <dgm:pt modelId="{89B308B0-54C1-41A2-B858-D514B30F48BA}" type="pres">
      <dgm:prSet presAssocID="{36D10EE8-A4B1-4874-9AEF-EFEE95C8C93C}" presName="parSpace" presStyleCnt="0"/>
      <dgm:spPr/>
    </dgm:pt>
    <dgm:pt modelId="{4D058045-1701-4879-B519-F11885962DF7}" type="pres">
      <dgm:prSet presAssocID="{57875E25-D9FC-47D2-A8A8-6F7856F38C79}" presName="parTxOnly" presStyleLbl="node1" presStyleIdx="1" presStyleCnt="6">
        <dgm:presLayoutVars>
          <dgm:bulletEnabled val="1"/>
        </dgm:presLayoutVars>
      </dgm:prSet>
      <dgm:spPr/>
    </dgm:pt>
    <dgm:pt modelId="{DAED89F5-EC24-4ED3-8D64-E15A4041961B}" type="pres">
      <dgm:prSet presAssocID="{C8DF301F-238C-403A-BF15-621E3F0458F3}" presName="parSpace" presStyleCnt="0"/>
      <dgm:spPr/>
    </dgm:pt>
    <dgm:pt modelId="{7B200C1B-C602-4180-9ECC-52A481881A49}" type="pres">
      <dgm:prSet presAssocID="{6609457B-47C2-41EB-B673-0160F1B7598F}" presName="parTxOnly" presStyleLbl="node1" presStyleIdx="2" presStyleCnt="6">
        <dgm:presLayoutVars>
          <dgm:bulletEnabled val="1"/>
        </dgm:presLayoutVars>
      </dgm:prSet>
      <dgm:spPr/>
    </dgm:pt>
    <dgm:pt modelId="{EC72925D-14C7-4FC4-899E-C2E93461E536}" type="pres">
      <dgm:prSet presAssocID="{7959D65C-F795-43FB-8F41-8A72B6DF4DE8}" presName="parSpace" presStyleCnt="0"/>
      <dgm:spPr/>
    </dgm:pt>
    <dgm:pt modelId="{2C1186E2-1CE5-4231-8DE7-930200C2D362}" type="pres">
      <dgm:prSet presAssocID="{813D8A49-A253-42B5-B9E3-5F46351D196B}" presName="parTxOnly" presStyleLbl="node1" presStyleIdx="3" presStyleCnt="6">
        <dgm:presLayoutVars>
          <dgm:bulletEnabled val="1"/>
        </dgm:presLayoutVars>
      </dgm:prSet>
      <dgm:spPr/>
    </dgm:pt>
    <dgm:pt modelId="{0A393B7E-902E-4550-BA0D-0984E6751AB1}" type="pres">
      <dgm:prSet presAssocID="{E889994C-6993-4101-A851-99394D1571AA}" presName="parSpace" presStyleCnt="0"/>
      <dgm:spPr/>
    </dgm:pt>
    <dgm:pt modelId="{B9FA6BB8-71C2-4510-8E1D-FA9C34497E40}" type="pres">
      <dgm:prSet presAssocID="{ED2C0443-D11D-4B2B-92E6-C0B84FD34FA8}" presName="parTxOnly" presStyleLbl="node1" presStyleIdx="4" presStyleCnt="6">
        <dgm:presLayoutVars>
          <dgm:bulletEnabled val="1"/>
        </dgm:presLayoutVars>
      </dgm:prSet>
      <dgm:spPr/>
    </dgm:pt>
    <dgm:pt modelId="{0E715F59-883F-4AB0-87EC-45407D4F1547}" type="pres">
      <dgm:prSet presAssocID="{1D0D3CED-E21B-4EB6-845A-4B2B9F7708DB}" presName="parSpace" presStyleCnt="0"/>
      <dgm:spPr/>
    </dgm:pt>
    <dgm:pt modelId="{CF2A044A-74C2-406F-998F-E630FD7805CF}" type="pres">
      <dgm:prSet presAssocID="{C872DBED-8A0E-4527-85B4-5228B8EB52AE}" presName="parTxOnly" presStyleLbl="node1" presStyleIdx="5" presStyleCnt="6">
        <dgm:presLayoutVars>
          <dgm:bulletEnabled val="1"/>
        </dgm:presLayoutVars>
      </dgm:prSet>
      <dgm:spPr/>
    </dgm:pt>
  </dgm:ptLst>
  <dgm:cxnLst>
    <dgm:cxn modelId="{BA552511-8084-48E0-96DA-C02BB72EE9B6}" type="presOf" srcId="{813D8A49-A253-42B5-B9E3-5F46351D196B}" destId="{2C1186E2-1CE5-4231-8DE7-930200C2D362}" srcOrd="0" destOrd="0" presId="urn:microsoft.com/office/officeart/2005/8/layout/hChevron3"/>
    <dgm:cxn modelId="{C81FFA15-85F5-4803-A520-E7E700003D22}" srcId="{DF4A3521-FA61-4176-B80E-E910FF455E17}" destId="{57875E25-D9FC-47D2-A8A8-6F7856F38C79}" srcOrd="1" destOrd="0" parTransId="{A7A5895A-3066-452A-8349-440DDD5280AF}" sibTransId="{C8DF301F-238C-403A-BF15-621E3F0458F3}"/>
    <dgm:cxn modelId="{7F6EDE17-056F-4250-BEA2-DC86234D3C51}" srcId="{DF4A3521-FA61-4176-B80E-E910FF455E17}" destId="{813D8A49-A253-42B5-B9E3-5F46351D196B}" srcOrd="3" destOrd="0" parTransId="{CC156E11-9885-4547-BFAC-85BF2157F29B}" sibTransId="{E889994C-6993-4101-A851-99394D1571AA}"/>
    <dgm:cxn modelId="{074AA33E-0EE8-41D5-82A4-EC7DB5A5FACD}" type="presOf" srcId="{6609457B-47C2-41EB-B673-0160F1B7598F}" destId="{7B200C1B-C602-4180-9ECC-52A481881A49}" srcOrd="0" destOrd="0" presId="urn:microsoft.com/office/officeart/2005/8/layout/hChevron3"/>
    <dgm:cxn modelId="{A9ABBE40-1B9B-4805-B2EF-F13F67C2887C}" srcId="{DF4A3521-FA61-4176-B80E-E910FF455E17}" destId="{6609457B-47C2-41EB-B673-0160F1B7598F}" srcOrd="2" destOrd="0" parTransId="{052E9B99-7C6B-4E4D-9579-4E45D2595D1A}" sibTransId="{7959D65C-F795-43FB-8F41-8A72B6DF4DE8}"/>
    <dgm:cxn modelId="{E2A2B84E-7ADC-4FB7-9F49-09EF0998480C}" type="presOf" srcId="{6292A80C-B8CA-4C99-85B1-9F87EBA958E4}" destId="{66435A7E-1653-4596-8411-DBF5D1757D80}" srcOrd="0" destOrd="0" presId="urn:microsoft.com/office/officeart/2005/8/layout/hChevron3"/>
    <dgm:cxn modelId="{19863850-2D83-47C5-8E25-F60D120889E5}" srcId="{DF4A3521-FA61-4176-B80E-E910FF455E17}" destId="{6292A80C-B8CA-4C99-85B1-9F87EBA958E4}" srcOrd="0" destOrd="0" parTransId="{405EDAFF-4B89-450F-9092-42E364A7E560}" sibTransId="{36D10EE8-A4B1-4874-9AEF-EFEE95C8C93C}"/>
    <dgm:cxn modelId="{BA2B837D-5C4A-4BEE-B063-B81725BFA9EE}" type="presOf" srcId="{ED2C0443-D11D-4B2B-92E6-C0B84FD34FA8}" destId="{B9FA6BB8-71C2-4510-8E1D-FA9C34497E40}" srcOrd="0" destOrd="0" presId="urn:microsoft.com/office/officeart/2005/8/layout/hChevron3"/>
    <dgm:cxn modelId="{F7E09FA9-0DDD-40C3-8F60-11B206BFA389}" type="presOf" srcId="{C872DBED-8A0E-4527-85B4-5228B8EB52AE}" destId="{CF2A044A-74C2-406F-998F-E630FD7805CF}" srcOrd="0" destOrd="0" presId="urn:microsoft.com/office/officeart/2005/8/layout/hChevron3"/>
    <dgm:cxn modelId="{4EC69AD1-1B0F-40D7-BACE-0D537E0EF093}" srcId="{DF4A3521-FA61-4176-B80E-E910FF455E17}" destId="{C872DBED-8A0E-4527-85B4-5228B8EB52AE}" srcOrd="5" destOrd="0" parTransId="{EA3845DA-710D-4D84-95A2-749585D54A01}" sibTransId="{4B087BB1-BAED-4504-AFC9-513D428E803D}"/>
    <dgm:cxn modelId="{73A26DD2-B574-4A7C-8C75-D73707E99856}" type="presOf" srcId="{57875E25-D9FC-47D2-A8A8-6F7856F38C79}" destId="{4D058045-1701-4879-B519-F11885962DF7}" srcOrd="0" destOrd="0" presId="urn:microsoft.com/office/officeart/2005/8/layout/hChevron3"/>
    <dgm:cxn modelId="{44DF5DE4-A666-46F4-B4F4-65543D7C2BA3}" srcId="{DF4A3521-FA61-4176-B80E-E910FF455E17}" destId="{ED2C0443-D11D-4B2B-92E6-C0B84FD34FA8}" srcOrd="4" destOrd="0" parTransId="{76B1B189-11B0-487E-8B97-4E4411EF1C4C}" sibTransId="{1D0D3CED-E21B-4EB6-845A-4B2B9F7708DB}"/>
    <dgm:cxn modelId="{87B237F5-650A-4E7B-B29A-F12F5C7DCE3B}" type="presOf" srcId="{DF4A3521-FA61-4176-B80E-E910FF455E17}" destId="{7C95C739-592E-4689-BDA2-6D0DC132E24D}" srcOrd="0" destOrd="0" presId="urn:microsoft.com/office/officeart/2005/8/layout/hChevron3"/>
    <dgm:cxn modelId="{B76ECA30-E735-4AA0-8DDC-67307D122B95}" type="presParOf" srcId="{7C95C739-592E-4689-BDA2-6D0DC132E24D}" destId="{66435A7E-1653-4596-8411-DBF5D1757D80}" srcOrd="0" destOrd="0" presId="urn:microsoft.com/office/officeart/2005/8/layout/hChevron3"/>
    <dgm:cxn modelId="{B00C51AD-8790-4463-B5FB-F622E26D15CB}" type="presParOf" srcId="{7C95C739-592E-4689-BDA2-6D0DC132E24D}" destId="{89B308B0-54C1-41A2-B858-D514B30F48BA}" srcOrd="1" destOrd="0" presId="urn:microsoft.com/office/officeart/2005/8/layout/hChevron3"/>
    <dgm:cxn modelId="{22CBB9E9-FCE0-4EBD-8781-49956F8527E6}" type="presParOf" srcId="{7C95C739-592E-4689-BDA2-6D0DC132E24D}" destId="{4D058045-1701-4879-B519-F11885962DF7}" srcOrd="2" destOrd="0" presId="urn:microsoft.com/office/officeart/2005/8/layout/hChevron3"/>
    <dgm:cxn modelId="{133ED681-D550-428E-BBA4-49E542E0E86E}" type="presParOf" srcId="{7C95C739-592E-4689-BDA2-6D0DC132E24D}" destId="{DAED89F5-EC24-4ED3-8D64-E15A4041961B}" srcOrd="3" destOrd="0" presId="urn:microsoft.com/office/officeart/2005/8/layout/hChevron3"/>
    <dgm:cxn modelId="{1A646ACC-C7A0-470E-9369-F47D246DD092}" type="presParOf" srcId="{7C95C739-592E-4689-BDA2-6D0DC132E24D}" destId="{7B200C1B-C602-4180-9ECC-52A481881A49}" srcOrd="4" destOrd="0" presId="urn:microsoft.com/office/officeart/2005/8/layout/hChevron3"/>
    <dgm:cxn modelId="{74D93835-8C32-40D3-AA66-E3C474208CFB}" type="presParOf" srcId="{7C95C739-592E-4689-BDA2-6D0DC132E24D}" destId="{EC72925D-14C7-4FC4-899E-C2E93461E536}" srcOrd="5" destOrd="0" presId="urn:microsoft.com/office/officeart/2005/8/layout/hChevron3"/>
    <dgm:cxn modelId="{02FFCB64-2E44-4D34-9A6C-60C98E57767E}" type="presParOf" srcId="{7C95C739-592E-4689-BDA2-6D0DC132E24D}" destId="{2C1186E2-1CE5-4231-8DE7-930200C2D362}" srcOrd="6" destOrd="0" presId="urn:microsoft.com/office/officeart/2005/8/layout/hChevron3"/>
    <dgm:cxn modelId="{0253989B-381C-4F05-9635-B93CD50124E0}" type="presParOf" srcId="{7C95C739-592E-4689-BDA2-6D0DC132E24D}" destId="{0A393B7E-902E-4550-BA0D-0984E6751AB1}" srcOrd="7" destOrd="0" presId="urn:microsoft.com/office/officeart/2005/8/layout/hChevron3"/>
    <dgm:cxn modelId="{C214596C-B0CD-49AE-AF03-15C3F31B62CF}" type="presParOf" srcId="{7C95C739-592E-4689-BDA2-6D0DC132E24D}" destId="{B9FA6BB8-71C2-4510-8E1D-FA9C34497E40}" srcOrd="8" destOrd="0" presId="urn:microsoft.com/office/officeart/2005/8/layout/hChevron3"/>
    <dgm:cxn modelId="{1DC15297-DAB0-46DF-BDBF-84D0FDC9D3DC}" type="presParOf" srcId="{7C95C739-592E-4689-BDA2-6D0DC132E24D}" destId="{0E715F59-883F-4AB0-87EC-45407D4F1547}" srcOrd="9" destOrd="0" presId="urn:microsoft.com/office/officeart/2005/8/layout/hChevron3"/>
    <dgm:cxn modelId="{5C2389BB-04AB-4C41-9075-6A64F664D8E7}" type="presParOf" srcId="{7C95C739-592E-4689-BDA2-6D0DC132E24D}" destId="{CF2A044A-74C2-406F-998F-E630FD7805CF}"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4A3521-FA61-4176-B80E-E910FF455E17}" type="doc">
      <dgm:prSet loTypeId="urn:microsoft.com/office/officeart/2005/8/layout/hChevron3" loCatId="process" qsTypeId="urn:microsoft.com/office/officeart/2005/8/quickstyle/simple1" qsCatId="simple" csTypeId="urn:microsoft.com/office/officeart/2005/8/colors/accent1_2" csCatId="accent1" phldr="1"/>
      <dgm:spPr/>
    </dgm:pt>
    <dgm:pt modelId="{6292A80C-B8CA-4C99-85B1-9F87EBA958E4}">
      <dgm:prSet phldrT="[Text]"/>
      <dgm:spPr>
        <a:solidFill>
          <a:schemeClr val="accent1"/>
        </a:solidFill>
      </dgm:spPr>
      <dgm:t>
        <a:bodyPr/>
        <a:lstStyle/>
        <a:p>
          <a:r>
            <a:rPr lang="en-US" dirty="0"/>
            <a:t>Company Overview</a:t>
          </a:r>
        </a:p>
      </dgm:t>
    </dgm:pt>
    <dgm:pt modelId="{405EDAFF-4B89-450F-9092-42E364A7E560}" type="parTrans" cxnId="{19863850-2D83-47C5-8E25-F60D120889E5}">
      <dgm:prSet/>
      <dgm:spPr/>
      <dgm:t>
        <a:bodyPr/>
        <a:lstStyle/>
        <a:p>
          <a:endParaRPr lang="en-US"/>
        </a:p>
      </dgm:t>
    </dgm:pt>
    <dgm:pt modelId="{36D10EE8-A4B1-4874-9AEF-EFEE95C8C93C}" type="sibTrans" cxnId="{19863850-2D83-47C5-8E25-F60D120889E5}">
      <dgm:prSet/>
      <dgm:spPr/>
      <dgm:t>
        <a:bodyPr/>
        <a:lstStyle/>
        <a:p>
          <a:endParaRPr lang="en-US"/>
        </a:p>
      </dgm:t>
    </dgm:pt>
    <dgm:pt modelId="{6609457B-47C2-41EB-B673-0160F1B7598F}">
      <dgm:prSet phldrT="[Text]"/>
      <dgm:spPr>
        <a:solidFill>
          <a:schemeClr val="bg2"/>
        </a:solidFill>
      </dgm:spPr>
      <dgm:t>
        <a:bodyPr/>
        <a:lstStyle/>
        <a:p>
          <a:r>
            <a:rPr lang="en-US" dirty="0"/>
            <a:t>Risk Analysis </a:t>
          </a:r>
        </a:p>
      </dgm:t>
    </dgm:pt>
    <dgm:pt modelId="{052E9B99-7C6B-4E4D-9579-4E45D2595D1A}" type="parTrans" cxnId="{A9ABBE40-1B9B-4805-B2EF-F13F67C2887C}">
      <dgm:prSet/>
      <dgm:spPr/>
      <dgm:t>
        <a:bodyPr/>
        <a:lstStyle/>
        <a:p>
          <a:endParaRPr lang="en-US"/>
        </a:p>
      </dgm:t>
    </dgm:pt>
    <dgm:pt modelId="{7959D65C-F795-43FB-8F41-8A72B6DF4DE8}" type="sibTrans" cxnId="{A9ABBE40-1B9B-4805-B2EF-F13F67C2887C}">
      <dgm:prSet/>
      <dgm:spPr/>
      <dgm:t>
        <a:bodyPr/>
        <a:lstStyle/>
        <a:p>
          <a:endParaRPr lang="en-US"/>
        </a:p>
      </dgm:t>
    </dgm:pt>
    <dgm:pt modelId="{813D8A49-A253-42B5-B9E3-5F46351D196B}">
      <dgm:prSet phldrT="[Text]"/>
      <dgm:spPr>
        <a:solidFill>
          <a:schemeClr val="bg2"/>
        </a:solidFill>
      </dgm:spPr>
      <dgm:t>
        <a:bodyPr/>
        <a:lstStyle/>
        <a:p>
          <a:r>
            <a:rPr lang="en-US" dirty="0"/>
            <a:t>Ratio Analysis</a:t>
          </a:r>
        </a:p>
      </dgm:t>
    </dgm:pt>
    <dgm:pt modelId="{CC156E11-9885-4547-BFAC-85BF2157F29B}" type="parTrans" cxnId="{7F6EDE17-056F-4250-BEA2-DC86234D3C51}">
      <dgm:prSet/>
      <dgm:spPr/>
      <dgm:t>
        <a:bodyPr/>
        <a:lstStyle/>
        <a:p>
          <a:endParaRPr lang="en-US"/>
        </a:p>
      </dgm:t>
    </dgm:pt>
    <dgm:pt modelId="{E889994C-6993-4101-A851-99394D1571AA}" type="sibTrans" cxnId="{7F6EDE17-056F-4250-BEA2-DC86234D3C51}">
      <dgm:prSet/>
      <dgm:spPr/>
      <dgm:t>
        <a:bodyPr/>
        <a:lstStyle/>
        <a:p>
          <a:endParaRPr lang="en-US"/>
        </a:p>
      </dgm:t>
    </dgm:pt>
    <dgm:pt modelId="{ED2C0443-D11D-4B2B-92E6-C0B84FD34FA8}">
      <dgm:prSet phldrT="[Text]"/>
      <dgm:spPr>
        <a:solidFill>
          <a:schemeClr val="bg2"/>
        </a:solidFill>
      </dgm:spPr>
      <dgm:t>
        <a:bodyPr/>
        <a:lstStyle/>
        <a:p>
          <a:r>
            <a:rPr lang="en-US" dirty="0"/>
            <a:t>Financial Analysis</a:t>
          </a:r>
        </a:p>
      </dgm:t>
    </dgm:pt>
    <dgm:pt modelId="{76B1B189-11B0-487E-8B97-4E4411EF1C4C}" type="parTrans" cxnId="{44DF5DE4-A666-46F4-B4F4-65543D7C2BA3}">
      <dgm:prSet/>
      <dgm:spPr/>
      <dgm:t>
        <a:bodyPr/>
        <a:lstStyle/>
        <a:p>
          <a:endParaRPr lang="en-US"/>
        </a:p>
      </dgm:t>
    </dgm:pt>
    <dgm:pt modelId="{1D0D3CED-E21B-4EB6-845A-4B2B9F7708DB}" type="sibTrans" cxnId="{44DF5DE4-A666-46F4-B4F4-65543D7C2BA3}">
      <dgm:prSet/>
      <dgm:spPr/>
      <dgm:t>
        <a:bodyPr/>
        <a:lstStyle/>
        <a:p>
          <a:endParaRPr lang="en-US"/>
        </a:p>
      </dgm:t>
    </dgm:pt>
    <dgm:pt modelId="{C872DBED-8A0E-4527-85B4-5228B8EB52AE}">
      <dgm:prSet phldrT="[Text]"/>
      <dgm:spPr>
        <a:solidFill>
          <a:schemeClr val="bg2"/>
        </a:solidFill>
      </dgm:spPr>
      <dgm:t>
        <a:bodyPr/>
        <a:lstStyle/>
        <a:p>
          <a:r>
            <a:rPr lang="en-US" dirty="0"/>
            <a:t>Recommendation: HOLD</a:t>
          </a:r>
        </a:p>
      </dgm:t>
    </dgm:pt>
    <dgm:pt modelId="{EA3845DA-710D-4D84-95A2-749585D54A01}" type="parTrans" cxnId="{4EC69AD1-1B0F-40D7-BACE-0D537E0EF093}">
      <dgm:prSet/>
      <dgm:spPr/>
      <dgm:t>
        <a:bodyPr/>
        <a:lstStyle/>
        <a:p>
          <a:endParaRPr lang="en-US"/>
        </a:p>
      </dgm:t>
    </dgm:pt>
    <dgm:pt modelId="{4B087BB1-BAED-4504-AFC9-513D428E803D}" type="sibTrans" cxnId="{4EC69AD1-1B0F-40D7-BACE-0D537E0EF093}">
      <dgm:prSet/>
      <dgm:spPr/>
      <dgm:t>
        <a:bodyPr/>
        <a:lstStyle/>
        <a:p>
          <a:endParaRPr lang="en-US"/>
        </a:p>
      </dgm:t>
    </dgm:pt>
    <dgm:pt modelId="{57875E25-D9FC-47D2-A8A8-6F7856F38C79}">
      <dgm:prSet phldrT="[Text]"/>
      <dgm:spPr>
        <a:solidFill>
          <a:schemeClr val="accent1"/>
        </a:solidFill>
      </dgm:spPr>
      <dgm:t>
        <a:bodyPr/>
        <a:lstStyle/>
        <a:p>
          <a:r>
            <a:rPr lang="en-US" dirty="0"/>
            <a:t>Market Performance</a:t>
          </a:r>
        </a:p>
      </dgm:t>
    </dgm:pt>
    <dgm:pt modelId="{C8DF301F-238C-403A-BF15-621E3F0458F3}" type="sibTrans" cxnId="{C81FFA15-85F5-4803-A520-E7E700003D22}">
      <dgm:prSet/>
      <dgm:spPr/>
      <dgm:t>
        <a:bodyPr/>
        <a:lstStyle/>
        <a:p>
          <a:endParaRPr lang="en-US"/>
        </a:p>
      </dgm:t>
    </dgm:pt>
    <dgm:pt modelId="{A7A5895A-3066-452A-8349-440DDD5280AF}" type="parTrans" cxnId="{C81FFA15-85F5-4803-A520-E7E700003D22}">
      <dgm:prSet/>
      <dgm:spPr/>
      <dgm:t>
        <a:bodyPr/>
        <a:lstStyle/>
        <a:p>
          <a:endParaRPr lang="en-US"/>
        </a:p>
      </dgm:t>
    </dgm:pt>
    <dgm:pt modelId="{7C95C739-592E-4689-BDA2-6D0DC132E24D}" type="pres">
      <dgm:prSet presAssocID="{DF4A3521-FA61-4176-B80E-E910FF455E17}" presName="Name0" presStyleCnt="0">
        <dgm:presLayoutVars>
          <dgm:dir/>
          <dgm:resizeHandles val="exact"/>
        </dgm:presLayoutVars>
      </dgm:prSet>
      <dgm:spPr/>
    </dgm:pt>
    <dgm:pt modelId="{66435A7E-1653-4596-8411-DBF5D1757D80}" type="pres">
      <dgm:prSet presAssocID="{6292A80C-B8CA-4C99-85B1-9F87EBA958E4}" presName="parTxOnly" presStyleLbl="node1" presStyleIdx="0" presStyleCnt="6">
        <dgm:presLayoutVars>
          <dgm:bulletEnabled val="1"/>
        </dgm:presLayoutVars>
      </dgm:prSet>
      <dgm:spPr/>
    </dgm:pt>
    <dgm:pt modelId="{89B308B0-54C1-41A2-B858-D514B30F48BA}" type="pres">
      <dgm:prSet presAssocID="{36D10EE8-A4B1-4874-9AEF-EFEE95C8C93C}" presName="parSpace" presStyleCnt="0"/>
      <dgm:spPr/>
    </dgm:pt>
    <dgm:pt modelId="{4D058045-1701-4879-B519-F11885962DF7}" type="pres">
      <dgm:prSet presAssocID="{57875E25-D9FC-47D2-A8A8-6F7856F38C79}" presName="parTxOnly" presStyleLbl="node1" presStyleIdx="1" presStyleCnt="6">
        <dgm:presLayoutVars>
          <dgm:bulletEnabled val="1"/>
        </dgm:presLayoutVars>
      </dgm:prSet>
      <dgm:spPr/>
    </dgm:pt>
    <dgm:pt modelId="{DAED89F5-EC24-4ED3-8D64-E15A4041961B}" type="pres">
      <dgm:prSet presAssocID="{C8DF301F-238C-403A-BF15-621E3F0458F3}" presName="parSpace" presStyleCnt="0"/>
      <dgm:spPr/>
    </dgm:pt>
    <dgm:pt modelId="{7B200C1B-C602-4180-9ECC-52A481881A49}" type="pres">
      <dgm:prSet presAssocID="{6609457B-47C2-41EB-B673-0160F1B7598F}" presName="parTxOnly" presStyleLbl="node1" presStyleIdx="2" presStyleCnt="6">
        <dgm:presLayoutVars>
          <dgm:bulletEnabled val="1"/>
        </dgm:presLayoutVars>
      </dgm:prSet>
      <dgm:spPr/>
    </dgm:pt>
    <dgm:pt modelId="{EC72925D-14C7-4FC4-899E-C2E93461E536}" type="pres">
      <dgm:prSet presAssocID="{7959D65C-F795-43FB-8F41-8A72B6DF4DE8}" presName="parSpace" presStyleCnt="0"/>
      <dgm:spPr/>
    </dgm:pt>
    <dgm:pt modelId="{2C1186E2-1CE5-4231-8DE7-930200C2D362}" type="pres">
      <dgm:prSet presAssocID="{813D8A49-A253-42B5-B9E3-5F46351D196B}" presName="parTxOnly" presStyleLbl="node1" presStyleIdx="3" presStyleCnt="6">
        <dgm:presLayoutVars>
          <dgm:bulletEnabled val="1"/>
        </dgm:presLayoutVars>
      </dgm:prSet>
      <dgm:spPr/>
    </dgm:pt>
    <dgm:pt modelId="{0A393B7E-902E-4550-BA0D-0984E6751AB1}" type="pres">
      <dgm:prSet presAssocID="{E889994C-6993-4101-A851-99394D1571AA}" presName="parSpace" presStyleCnt="0"/>
      <dgm:spPr/>
    </dgm:pt>
    <dgm:pt modelId="{B9FA6BB8-71C2-4510-8E1D-FA9C34497E40}" type="pres">
      <dgm:prSet presAssocID="{ED2C0443-D11D-4B2B-92E6-C0B84FD34FA8}" presName="parTxOnly" presStyleLbl="node1" presStyleIdx="4" presStyleCnt="6">
        <dgm:presLayoutVars>
          <dgm:bulletEnabled val="1"/>
        </dgm:presLayoutVars>
      </dgm:prSet>
      <dgm:spPr/>
    </dgm:pt>
    <dgm:pt modelId="{0E715F59-883F-4AB0-87EC-45407D4F1547}" type="pres">
      <dgm:prSet presAssocID="{1D0D3CED-E21B-4EB6-845A-4B2B9F7708DB}" presName="parSpace" presStyleCnt="0"/>
      <dgm:spPr/>
    </dgm:pt>
    <dgm:pt modelId="{CF2A044A-74C2-406F-998F-E630FD7805CF}" type="pres">
      <dgm:prSet presAssocID="{C872DBED-8A0E-4527-85B4-5228B8EB52AE}" presName="parTxOnly" presStyleLbl="node1" presStyleIdx="5" presStyleCnt="6">
        <dgm:presLayoutVars>
          <dgm:bulletEnabled val="1"/>
        </dgm:presLayoutVars>
      </dgm:prSet>
      <dgm:spPr/>
    </dgm:pt>
  </dgm:ptLst>
  <dgm:cxnLst>
    <dgm:cxn modelId="{BA552511-8084-48E0-96DA-C02BB72EE9B6}" type="presOf" srcId="{813D8A49-A253-42B5-B9E3-5F46351D196B}" destId="{2C1186E2-1CE5-4231-8DE7-930200C2D362}" srcOrd="0" destOrd="0" presId="urn:microsoft.com/office/officeart/2005/8/layout/hChevron3"/>
    <dgm:cxn modelId="{C81FFA15-85F5-4803-A520-E7E700003D22}" srcId="{DF4A3521-FA61-4176-B80E-E910FF455E17}" destId="{57875E25-D9FC-47D2-A8A8-6F7856F38C79}" srcOrd="1" destOrd="0" parTransId="{A7A5895A-3066-452A-8349-440DDD5280AF}" sibTransId="{C8DF301F-238C-403A-BF15-621E3F0458F3}"/>
    <dgm:cxn modelId="{7F6EDE17-056F-4250-BEA2-DC86234D3C51}" srcId="{DF4A3521-FA61-4176-B80E-E910FF455E17}" destId="{813D8A49-A253-42B5-B9E3-5F46351D196B}" srcOrd="3" destOrd="0" parTransId="{CC156E11-9885-4547-BFAC-85BF2157F29B}" sibTransId="{E889994C-6993-4101-A851-99394D1571AA}"/>
    <dgm:cxn modelId="{074AA33E-0EE8-41D5-82A4-EC7DB5A5FACD}" type="presOf" srcId="{6609457B-47C2-41EB-B673-0160F1B7598F}" destId="{7B200C1B-C602-4180-9ECC-52A481881A49}" srcOrd="0" destOrd="0" presId="urn:microsoft.com/office/officeart/2005/8/layout/hChevron3"/>
    <dgm:cxn modelId="{A9ABBE40-1B9B-4805-B2EF-F13F67C2887C}" srcId="{DF4A3521-FA61-4176-B80E-E910FF455E17}" destId="{6609457B-47C2-41EB-B673-0160F1B7598F}" srcOrd="2" destOrd="0" parTransId="{052E9B99-7C6B-4E4D-9579-4E45D2595D1A}" sibTransId="{7959D65C-F795-43FB-8F41-8A72B6DF4DE8}"/>
    <dgm:cxn modelId="{E2A2B84E-7ADC-4FB7-9F49-09EF0998480C}" type="presOf" srcId="{6292A80C-B8CA-4C99-85B1-9F87EBA958E4}" destId="{66435A7E-1653-4596-8411-DBF5D1757D80}" srcOrd="0" destOrd="0" presId="urn:microsoft.com/office/officeart/2005/8/layout/hChevron3"/>
    <dgm:cxn modelId="{19863850-2D83-47C5-8E25-F60D120889E5}" srcId="{DF4A3521-FA61-4176-B80E-E910FF455E17}" destId="{6292A80C-B8CA-4C99-85B1-9F87EBA958E4}" srcOrd="0" destOrd="0" parTransId="{405EDAFF-4B89-450F-9092-42E364A7E560}" sibTransId="{36D10EE8-A4B1-4874-9AEF-EFEE95C8C93C}"/>
    <dgm:cxn modelId="{BA2B837D-5C4A-4BEE-B063-B81725BFA9EE}" type="presOf" srcId="{ED2C0443-D11D-4B2B-92E6-C0B84FD34FA8}" destId="{B9FA6BB8-71C2-4510-8E1D-FA9C34497E40}" srcOrd="0" destOrd="0" presId="urn:microsoft.com/office/officeart/2005/8/layout/hChevron3"/>
    <dgm:cxn modelId="{F7E09FA9-0DDD-40C3-8F60-11B206BFA389}" type="presOf" srcId="{C872DBED-8A0E-4527-85B4-5228B8EB52AE}" destId="{CF2A044A-74C2-406F-998F-E630FD7805CF}" srcOrd="0" destOrd="0" presId="urn:microsoft.com/office/officeart/2005/8/layout/hChevron3"/>
    <dgm:cxn modelId="{4EC69AD1-1B0F-40D7-BACE-0D537E0EF093}" srcId="{DF4A3521-FA61-4176-B80E-E910FF455E17}" destId="{C872DBED-8A0E-4527-85B4-5228B8EB52AE}" srcOrd="5" destOrd="0" parTransId="{EA3845DA-710D-4D84-95A2-749585D54A01}" sibTransId="{4B087BB1-BAED-4504-AFC9-513D428E803D}"/>
    <dgm:cxn modelId="{73A26DD2-B574-4A7C-8C75-D73707E99856}" type="presOf" srcId="{57875E25-D9FC-47D2-A8A8-6F7856F38C79}" destId="{4D058045-1701-4879-B519-F11885962DF7}" srcOrd="0" destOrd="0" presId="urn:microsoft.com/office/officeart/2005/8/layout/hChevron3"/>
    <dgm:cxn modelId="{44DF5DE4-A666-46F4-B4F4-65543D7C2BA3}" srcId="{DF4A3521-FA61-4176-B80E-E910FF455E17}" destId="{ED2C0443-D11D-4B2B-92E6-C0B84FD34FA8}" srcOrd="4" destOrd="0" parTransId="{76B1B189-11B0-487E-8B97-4E4411EF1C4C}" sibTransId="{1D0D3CED-E21B-4EB6-845A-4B2B9F7708DB}"/>
    <dgm:cxn modelId="{87B237F5-650A-4E7B-B29A-F12F5C7DCE3B}" type="presOf" srcId="{DF4A3521-FA61-4176-B80E-E910FF455E17}" destId="{7C95C739-592E-4689-BDA2-6D0DC132E24D}" srcOrd="0" destOrd="0" presId="urn:microsoft.com/office/officeart/2005/8/layout/hChevron3"/>
    <dgm:cxn modelId="{B76ECA30-E735-4AA0-8DDC-67307D122B95}" type="presParOf" srcId="{7C95C739-592E-4689-BDA2-6D0DC132E24D}" destId="{66435A7E-1653-4596-8411-DBF5D1757D80}" srcOrd="0" destOrd="0" presId="urn:microsoft.com/office/officeart/2005/8/layout/hChevron3"/>
    <dgm:cxn modelId="{B00C51AD-8790-4463-B5FB-F622E26D15CB}" type="presParOf" srcId="{7C95C739-592E-4689-BDA2-6D0DC132E24D}" destId="{89B308B0-54C1-41A2-B858-D514B30F48BA}" srcOrd="1" destOrd="0" presId="urn:microsoft.com/office/officeart/2005/8/layout/hChevron3"/>
    <dgm:cxn modelId="{22CBB9E9-FCE0-4EBD-8781-49956F8527E6}" type="presParOf" srcId="{7C95C739-592E-4689-BDA2-6D0DC132E24D}" destId="{4D058045-1701-4879-B519-F11885962DF7}" srcOrd="2" destOrd="0" presId="urn:microsoft.com/office/officeart/2005/8/layout/hChevron3"/>
    <dgm:cxn modelId="{133ED681-D550-428E-BBA4-49E542E0E86E}" type="presParOf" srcId="{7C95C739-592E-4689-BDA2-6D0DC132E24D}" destId="{DAED89F5-EC24-4ED3-8D64-E15A4041961B}" srcOrd="3" destOrd="0" presId="urn:microsoft.com/office/officeart/2005/8/layout/hChevron3"/>
    <dgm:cxn modelId="{1A646ACC-C7A0-470E-9369-F47D246DD092}" type="presParOf" srcId="{7C95C739-592E-4689-BDA2-6D0DC132E24D}" destId="{7B200C1B-C602-4180-9ECC-52A481881A49}" srcOrd="4" destOrd="0" presId="urn:microsoft.com/office/officeart/2005/8/layout/hChevron3"/>
    <dgm:cxn modelId="{74D93835-8C32-40D3-AA66-E3C474208CFB}" type="presParOf" srcId="{7C95C739-592E-4689-BDA2-6D0DC132E24D}" destId="{EC72925D-14C7-4FC4-899E-C2E93461E536}" srcOrd="5" destOrd="0" presId="urn:microsoft.com/office/officeart/2005/8/layout/hChevron3"/>
    <dgm:cxn modelId="{02FFCB64-2E44-4D34-9A6C-60C98E57767E}" type="presParOf" srcId="{7C95C739-592E-4689-BDA2-6D0DC132E24D}" destId="{2C1186E2-1CE5-4231-8DE7-930200C2D362}" srcOrd="6" destOrd="0" presId="urn:microsoft.com/office/officeart/2005/8/layout/hChevron3"/>
    <dgm:cxn modelId="{0253989B-381C-4F05-9635-B93CD50124E0}" type="presParOf" srcId="{7C95C739-592E-4689-BDA2-6D0DC132E24D}" destId="{0A393B7E-902E-4550-BA0D-0984E6751AB1}" srcOrd="7" destOrd="0" presId="urn:microsoft.com/office/officeart/2005/8/layout/hChevron3"/>
    <dgm:cxn modelId="{C214596C-B0CD-49AE-AF03-15C3F31B62CF}" type="presParOf" srcId="{7C95C739-592E-4689-BDA2-6D0DC132E24D}" destId="{B9FA6BB8-71C2-4510-8E1D-FA9C34497E40}" srcOrd="8" destOrd="0" presId="urn:microsoft.com/office/officeart/2005/8/layout/hChevron3"/>
    <dgm:cxn modelId="{1DC15297-DAB0-46DF-BDBF-84D0FDC9D3DC}" type="presParOf" srcId="{7C95C739-592E-4689-BDA2-6D0DC132E24D}" destId="{0E715F59-883F-4AB0-87EC-45407D4F1547}" srcOrd="9" destOrd="0" presId="urn:microsoft.com/office/officeart/2005/8/layout/hChevron3"/>
    <dgm:cxn modelId="{5C2389BB-04AB-4C41-9075-6A64F664D8E7}" type="presParOf" srcId="{7C95C739-592E-4689-BDA2-6D0DC132E24D}" destId="{CF2A044A-74C2-406F-998F-E630FD7805CF}"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F4A3521-FA61-4176-B80E-E910FF455E17}" type="doc">
      <dgm:prSet loTypeId="urn:microsoft.com/office/officeart/2005/8/layout/hChevron3" loCatId="process" qsTypeId="urn:microsoft.com/office/officeart/2005/8/quickstyle/simple1" qsCatId="simple" csTypeId="urn:microsoft.com/office/officeart/2005/8/colors/accent1_2" csCatId="accent1" phldr="1"/>
      <dgm:spPr/>
    </dgm:pt>
    <dgm:pt modelId="{6292A80C-B8CA-4C99-85B1-9F87EBA958E4}">
      <dgm:prSet phldrT="[Text]"/>
      <dgm:spPr>
        <a:solidFill>
          <a:schemeClr val="accent1"/>
        </a:solidFill>
      </dgm:spPr>
      <dgm:t>
        <a:bodyPr/>
        <a:lstStyle/>
        <a:p>
          <a:r>
            <a:rPr lang="en-US" dirty="0"/>
            <a:t>Company Overview</a:t>
          </a:r>
        </a:p>
      </dgm:t>
    </dgm:pt>
    <dgm:pt modelId="{405EDAFF-4B89-450F-9092-42E364A7E560}" type="parTrans" cxnId="{19863850-2D83-47C5-8E25-F60D120889E5}">
      <dgm:prSet/>
      <dgm:spPr/>
      <dgm:t>
        <a:bodyPr/>
        <a:lstStyle/>
        <a:p>
          <a:endParaRPr lang="en-US"/>
        </a:p>
      </dgm:t>
    </dgm:pt>
    <dgm:pt modelId="{36D10EE8-A4B1-4874-9AEF-EFEE95C8C93C}" type="sibTrans" cxnId="{19863850-2D83-47C5-8E25-F60D120889E5}">
      <dgm:prSet/>
      <dgm:spPr/>
      <dgm:t>
        <a:bodyPr/>
        <a:lstStyle/>
        <a:p>
          <a:endParaRPr lang="en-US"/>
        </a:p>
      </dgm:t>
    </dgm:pt>
    <dgm:pt modelId="{6609457B-47C2-41EB-B673-0160F1B7598F}">
      <dgm:prSet phldrT="[Text]"/>
      <dgm:spPr>
        <a:solidFill>
          <a:schemeClr val="bg2"/>
        </a:solidFill>
      </dgm:spPr>
      <dgm:t>
        <a:bodyPr/>
        <a:lstStyle/>
        <a:p>
          <a:r>
            <a:rPr lang="en-US" dirty="0"/>
            <a:t>Risk Analysis </a:t>
          </a:r>
        </a:p>
      </dgm:t>
    </dgm:pt>
    <dgm:pt modelId="{052E9B99-7C6B-4E4D-9579-4E45D2595D1A}" type="parTrans" cxnId="{A9ABBE40-1B9B-4805-B2EF-F13F67C2887C}">
      <dgm:prSet/>
      <dgm:spPr/>
      <dgm:t>
        <a:bodyPr/>
        <a:lstStyle/>
        <a:p>
          <a:endParaRPr lang="en-US"/>
        </a:p>
      </dgm:t>
    </dgm:pt>
    <dgm:pt modelId="{7959D65C-F795-43FB-8F41-8A72B6DF4DE8}" type="sibTrans" cxnId="{A9ABBE40-1B9B-4805-B2EF-F13F67C2887C}">
      <dgm:prSet/>
      <dgm:spPr/>
      <dgm:t>
        <a:bodyPr/>
        <a:lstStyle/>
        <a:p>
          <a:endParaRPr lang="en-US"/>
        </a:p>
      </dgm:t>
    </dgm:pt>
    <dgm:pt modelId="{813D8A49-A253-42B5-B9E3-5F46351D196B}">
      <dgm:prSet phldrT="[Text]"/>
      <dgm:spPr>
        <a:solidFill>
          <a:schemeClr val="bg2"/>
        </a:solidFill>
      </dgm:spPr>
      <dgm:t>
        <a:bodyPr/>
        <a:lstStyle/>
        <a:p>
          <a:r>
            <a:rPr lang="en-US" dirty="0"/>
            <a:t>Ratio Analysis</a:t>
          </a:r>
        </a:p>
      </dgm:t>
    </dgm:pt>
    <dgm:pt modelId="{CC156E11-9885-4547-BFAC-85BF2157F29B}" type="parTrans" cxnId="{7F6EDE17-056F-4250-BEA2-DC86234D3C51}">
      <dgm:prSet/>
      <dgm:spPr/>
      <dgm:t>
        <a:bodyPr/>
        <a:lstStyle/>
        <a:p>
          <a:endParaRPr lang="en-US"/>
        </a:p>
      </dgm:t>
    </dgm:pt>
    <dgm:pt modelId="{E889994C-6993-4101-A851-99394D1571AA}" type="sibTrans" cxnId="{7F6EDE17-056F-4250-BEA2-DC86234D3C51}">
      <dgm:prSet/>
      <dgm:spPr/>
      <dgm:t>
        <a:bodyPr/>
        <a:lstStyle/>
        <a:p>
          <a:endParaRPr lang="en-US"/>
        </a:p>
      </dgm:t>
    </dgm:pt>
    <dgm:pt modelId="{ED2C0443-D11D-4B2B-92E6-C0B84FD34FA8}">
      <dgm:prSet phldrT="[Text]"/>
      <dgm:spPr>
        <a:solidFill>
          <a:schemeClr val="bg2"/>
        </a:solidFill>
      </dgm:spPr>
      <dgm:t>
        <a:bodyPr/>
        <a:lstStyle/>
        <a:p>
          <a:r>
            <a:rPr lang="en-US" dirty="0"/>
            <a:t>Financial Analysis</a:t>
          </a:r>
        </a:p>
      </dgm:t>
    </dgm:pt>
    <dgm:pt modelId="{76B1B189-11B0-487E-8B97-4E4411EF1C4C}" type="parTrans" cxnId="{44DF5DE4-A666-46F4-B4F4-65543D7C2BA3}">
      <dgm:prSet/>
      <dgm:spPr/>
      <dgm:t>
        <a:bodyPr/>
        <a:lstStyle/>
        <a:p>
          <a:endParaRPr lang="en-US"/>
        </a:p>
      </dgm:t>
    </dgm:pt>
    <dgm:pt modelId="{1D0D3CED-E21B-4EB6-845A-4B2B9F7708DB}" type="sibTrans" cxnId="{44DF5DE4-A666-46F4-B4F4-65543D7C2BA3}">
      <dgm:prSet/>
      <dgm:spPr/>
      <dgm:t>
        <a:bodyPr/>
        <a:lstStyle/>
        <a:p>
          <a:endParaRPr lang="en-US"/>
        </a:p>
      </dgm:t>
    </dgm:pt>
    <dgm:pt modelId="{C872DBED-8A0E-4527-85B4-5228B8EB52AE}">
      <dgm:prSet phldrT="[Text]"/>
      <dgm:spPr>
        <a:noFill/>
      </dgm:spPr>
      <dgm:t>
        <a:bodyPr/>
        <a:lstStyle/>
        <a:p>
          <a:r>
            <a:rPr lang="en-US" dirty="0"/>
            <a:t>Recommendation: HOLD</a:t>
          </a:r>
        </a:p>
      </dgm:t>
    </dgm:pt>
    <dgm:pt modelId="{EA3845DA-710D-4D84-95A2-749585D54A01}" type="parTrans" cxnId="{4EC69AD1-1B0F-40D7-BACE-0D537E0EF093}">
      <dgm:prSet/>
      <dgm:spPr/>
      <dgm:t>
        <a:bodyPr/>
        <a:lstStyle/>
        <a:p>
          <a:endParaRPr lang="en-US"/>
        </a:p>
      </dgm:t>
    </dgm:pt>
    <dgm:pt modelId="{4B087BB1-BAED-4504-AFC9-513D428E803D}" type="sibTrans" cxnId="{4EC69AD1-1B0F-40D7-BACE-0D537E0EF093}">
      <dgm:prSet/>
      <dgm:spPr/>
      <dgm:t>
        <a:bodyPr/>
        <a:lstStyle/>
        <a:p>
          <a:endParaRPr lang="en-US"/>
        </a:p>
      </dgm:t>
    </dgm:pt>
    <dgm:pt modelId="{57875E25-D9FC-47D2-A8A8-6F7856F38C79}">
      <dgm:prSet phldrT="[Text]"/>
      <dgm:spPr>
        <a:solidFill>
          <a:schemeClr val="accent1"/>
        </a:solidFill>
      </dgm:spPr>
      <dgm:t>
        <a:bodyPr/>
        <a:lstStyle/>
        <a:p>
          <a:r>
            <a:rPr lang="en-US" dirty="0"/>
            <a:t>Market Performance</a:t>
          </a:r>
        </a:p>
      </dgm:t>
    </dgm:pt>
    <dgm:pt modelId="{C8DF301F-238C-403A-BF15-621E3F0458F3}" type="sibTrans" cxnId="{C81FFA15-85F5-4803-A520-E7E700003D22}">
      <dgm:prSet/>
      <dgm:spPr/>
      <dgm:t>
        <a:bodyPr/>
        <a:lstStyle/>
        <a:p>
          <a:endParaRPr lang="en-US"/>
        </a:p>
      </dgm:t>
    </dgm:pt>
    <dgm:pt modelId="{A7A5895A-3066-452A-8349-440DDD5280AF}" type="parTrans" cxnId="{C81FFA15-85F5-4803-A520-E7E700003D22}">
      <dgm:prSet/>
      <dgm:spPr/>
      <dgm:t>
        <a:bodyPr/>
        <a:lstStyle/>
        <a:p>
          <a:endParaRPr lang="en-US"/>
        </a:p>
      </dgm:t>
    </dgm:pt>
    <dgm:pt modelId="{7C95C739-592E-4689-BDA2-6D0DC132E24D}" type="pres">
      <dgm:prSet presAssocID="{DF4A3521-FA61-4176-B80E-E910FF455E17}" presName="Name0" presStyleCnt="0">
        <dgm:presLayoutVars>
          <dgm:dir/>
          <dgm:resizeHandles val="exact"/>
        </dgm:presLayoutVars>
      </dgm:prSet>
      <dgm:spPr/>
    </dgm:pt>
    <dgm:pt modelId="{66435A7E-1653-4596-8411-DBF5D1757D80}" type="pres">
      <dgm:prSet presAssocID="{6292A80C-B8CA-4C99-85B1-9F87EBA958E4}" presName="parTxOnly" presStyleLbl="node1" presStyleIdx="0" presStyleCnt="6">
        <dgm:presLayoutVars>
          <dgm:bulletEnabled val="1"/>
        </dgm:presLayoutVars>
      </dgm:prSet>
      <dgm:spPr/>
    </dgm:pt>
    <dgm:pt modelId="{89B308B0-54C1-41A2-B858-D514B30F48BA}" type="pres">
      <dgm:prSet presAssocID="{36D10EE8-A4B1-4874-9AEF-EFEE95C8C93C}" presName="parSpace" presStyleCnt="0"/>
      <dgm:spPr/>
    </dgm:pt>
    <dgm:pt modelId="{4D058045-1701-4879-B519-F11885962DF7}" type="pres">
      <dgm:prSet presAssocID="{57875E25-D9FC-47D2-A8A8-6F7856F38C79}" presName="parTxOnly" presStyleLbl="node1" presStyleIdx="1" presStyleCnt="6">
        <dgm:presLayoutVars>
          <dgm:bulletEnabled val="1"/>
        </dgm:presLayoutVars>
      </dgm:prSet>
      <dgm:spPr/>
    </dgm:pt>
    <dgm:pt modelId="{DAED89F5-EC24-4ED3-8D64-E15A4041961B}" type="pres">
      <dgm:prSet presAssocID="{C8DF301F-238C-403A-BF15-621E3F0458F3}" presName="parSpace" presStyleCnt="0"/>
      <dgm:spPr/>
    </dgm:pt>
    <dgm:pt modelId="{7B200C1B-C602-4180-9ECC-52A481881A49}" type="pres">
      <dgm:prSet presAssocID="{6609457B-47C2-41EB-B673-0160F1B7598F}" presName="parTxOnly" presStyleLbl="node1" presStyleIdx="2" presStyleCnt="6">
        <dgm:presLayoutVars>
          <dgm:bulletEnabled val="1"/>
        </dgm:presLayoutVars>
      </dgm:prSet>
      <dgm:spPr/>
    </dgm:pt>
    <dgm:pt modelId="{EC72925D-14C7-4FC4-899E-C2E93461E536}" type="pres">
      <dgm:prSet presAssocID="{7959D65C-F795-43FB-8F41-8A72B6DF4DE8}" presName="parSpace" presStyleCnt="0"/>
      <dgm:spPr/>
    </dgm:pt>
    <dgm:pt modelId="{2C1186E2-1CE5-4231-8DE7-930200C2D362}" type="pres">
      <dgm:prSet presAssocID="{813D8A49-A253-42B5-B9E3-5F46351D196B}" presName="parTxOnly" presStyleLbl="node1" presStyleIdx="3" presStyleCnt="6">
        <dgm:presLayoutVars>
          <dgm:bulletEnabled val="1"/>
        </dgm:presLayoutVars>
      </dgm:prSet>
      <dgm:spPr/>
    </dgm:pt>
    <dgm:pt modelId="{0A393B7E-902E-4550-BA0D-0984E6751AB1}" type="pres">
      <dgm:prSet presAssocID="{E889994C-6993-4101-A851-99394D1571AA}" presName="parSpace" presStyleCnt="0"/>
      <dgm:spPr/>
    </dgm:pt>
    <dgm:pt modelId="{B9FA6BB8-71C2-4510-8E1D-FA9C34497E40}" type="pres">
      <dgm:prSet presAssocID="{ED2C0443-D11D-4B2B-92E6-C0B84FD34FA8}" presName="parTxOnly" presStyleLbl="node1" presStyleIdx="4" presStyleCnt="6">
        <dgm:presLayoutVars>
          <dgm:bulletEnabled val="1"/>
        </dgm:presLayoutVars>
      </dgm:prSet>
      <dgm:spPr/>
    </dgm:pt>
    <dgm:pt modelId="{0E715F59-883F-4AB0-87EC-45407D4F1547}" type="pres">
      <dgm:prSet presAssocID="{1D0D3CED-E21B-4EB6-845A-4B2B9F7708DB}" presName="parSpace" presStyleCnt="0"/>
      <dgm:spPr/>
    </dgm:pt>
    <dgm:pt modelId="{CF2A044A-74C2-406F-998F-E630FD7805CF}" type="pres">
      <dgm:prSet presAssocID="{C872DBED-8A0E-4527-85B4-5228B8EB52AE}" presName="parTxOnly" presStyleLbl="node1" presStyleIdx="5" presStyleCnt="6">
        <dgm:presLayoutVars>
          <dgm:bulletEnabled val="1"/>
        </dgm:presLayoutVars>
      </dgm:prSet>
      <dgm:spPr/>
    </dgm:pt>
  </dgm:ptLst>
  <dgm:cxnLst>
    <dgm:cxn modelId="{BA552511-8084-48E0-96DA-C02BB72EE9B6}" type="presOf" srcId="{813D8A49-A253-42B5-B9E3-5F46351D196B}" destId="{2C1186E2-1CE5-4231-8DE7-930200C2D362}" srcOrd="0" destOrd="0" presId="urn:microsoft.com/office/officeart/2005/8/layout/hChevron3"/>
    <dgm:cxn modelId="{C81FFA15-85F5-4803-A520-E7E700003D22}" srcId="{DF4A3521-FA61-4176-B80E-E910FF455E17}" destId="{57875E25-D9FC-47D2-A8A8-6F7856F38C79}" srcOrd="1" destOrd="0" parTransId="{A7A5895A-3066-452A-8349-440DDD5280AF}" sibTransId="{C8DF301F-238C-403A-BF15-621E3F0458F3}"/>
    <dgm:cxn modelId="{7F6EDE17-056F-4250-BEA2-DC86234D3C51}" srcId="{DF4A3521-FA61-4176-B80E-E910FF455E17}" destId="{813D8A49-A253-42B5-B9E3-5F46351D196B}" srcOrd="3" destOrd="0" parTransId="{CC156E11-9885-4547-BFAC-85BF2157F29B}" sibTransId="{E889994C-6993-4101-A851-99394D1571AA}"/>
    <dgm:cxn modelId="{074AA33E-0EE8-41D5-82A4-EC7DB5A5FACD}" type="presOf" srcId="{6609457B-47C2-41EB-B673-0160F1B7598F}" destId="{7B200C1B-C602-4180-9ECC-52A481881A49}" srcOrd="0" destOrd="0" presId="urn:microsoft.com/office/officeart/2005/8/layout/hChevron3"/>
    <dgm:cxn modelId="{A9ABBE40-1B9B-4805-B2EF-F13F67C2887C}" srcId="{DF4A3521-FA61-4176-B80E-E910FF455E17}" destId="{6609457B-47C2-41EB-B673-0160F1B7598F}" srcOrd="2" destOrd="0" parTransId="{052E9B99-7C6B-4E4D-9579-4E45D2595D1A}" sibTransId="{7959D65C-F795-43FB-8F41-8A72B6DF4DE8}"/>
    <dgm:cxn modelId="{E2A2B84E-7ADC-4FB7-9F49-09EF0998480C}" type="presOf" srcId="{6292A80C-B8CA-4C99-85B1-9F87EBA958E4}" destId="{66435A7E-1653-4596-8411-DBF5D1757D80}" srcOrd="0" destOrd="0" presId="urn:microsoft.com/office/officeart/2005/8/layout/hChevron3"/>
    <dgm:cxn modelId="{19863850-2D83-47C5-8E25-F60D120889E5}" srcId="{DF4A3521-FA61-4176-B80E-E910FF455E17}" destId="{6292A80C-B8CA-4C99-85B1-9F87EBA958E4}" srcOrd="0" destOrd="0" parTransId="{405EDAFF-4B89-450F-9092-42E364A7E560}" sibTransId="{36D10EE8-A4B1-4874-9AEF-EFEE95C8C93C}"/>
    <dgm:cxn modelId="{BA2B837D-5C4A-4BEE-B063-B81725BFA9EE}" type="presOf" srcId="{ED2C0443-D11D-4B2B-92E6-C0B84FD34FA8}" destId="{B9FA6BB8-71C2-4510-8E1D-FA9C34497E40}" srcOrd="0" destOrd="0" presId="urn:microsoft.com/office/officeart/2005/8/layout/hChevron3"/>
    <dgm:cxn modelId="{F7E09FA9-0DDD-40C3-8F60-11B206BFA389}" type="presOf" srcId="{C872DBED-8A0E-4527-85B4-5228B8EB52AE}" destId="{CF2A044A-74C2-406F-998F-E630FD7805CF}" srcOrd="0" destOrd="0" presId="urn:microsoft.com/office/officeart/2005/8/layout/hChevron3"/>
    <dgm:cxn modelId="{4EC69AD1-1B0F-40D7-BACE-0D537E0EF093}" srcId="{DF4A3521-FA61-4176-B80E-E910FF455E17}" destId="{C872DBED-8A0E-4527-85B4-5228B8EB52AE}" srcOrd="5" destOrd="0" parTransId="{EA3845DA-710D-4D84-95A2-749585D54A01}" sibTransId="{4B087BB1-BAED-4504-AFC9-513D428E803D}"/>
    <dgm:cxn modelId="{73A26DD2-B574-4A7C-8C75-D73707E99856}" type="presOf" srcId="{57875E25-D9FC-47D2-A8A8-6F7856F38C79}" destId="{4D058045-1701-4879-B519-F11885962DF7}" srcOrd="0" destOrd="0" presId="urn:microsoft.com/office/officeart/2005/8/layout/hChevron3"/>
    <dgm:cxn modelId="{44DF5DE4-A666-46F4-B4F4-65543D7C2BA3}" srcId="{DF4A3521-FA61-4176-B80E-E910FF455E17}" destId="{ED2C0443-D11D-4B2B-92E6-C0B84FD34FA8}" srcOrd="4" destOrd="0" parTransId="{76B1B189-11B0-487E-8B97-4E4411EF1C4C}" sibTransId="{1D0D3CED-E21B-4EB6-845A-4B2B9F7708DB}"/>
    <dgm:cxn modelId="{87B237F5-650A-4E7B-B29A-F12F5C7DCE3B}" type="presOf" srcId="{DF4A3521-FA61-4176-B80E-E910FF455E17}" destId="{7C95C739-592E-4689-BDA2-6D0DC132E24D}" srcOrd="0" destOrd="0" presId="urn:microsoft.com/office/officeart/2005/8/layout/hChevron3"/>
    <dgm:cxn modelId="{B76ECA30-E735-4AA0-8DDC-67307D122B95}" type="presParOf" srcId="{7C95C739-592E-4689-BDA2-6D0DC132E24D}" destId="{66435A7E-1653-4596-8411-DBF5D1757D80}" srcOrd="0" destOrd="0" presId="urn:microsoft.com/office/officeart/2005/8/layout/hChevron3"/>
    <dgm:cxn modelId="{B00C51AD-8790-4463-B5FB-F622E26D15CB}" type="presParOf" srcId="{7C95C739-592E-4689-BDA2-6D0DC132E24D}" destId="{89B308B0-54C1-41A2-B858-D514B30F48BA}" srcOrd="1" destOrd="0" presId="urn:microsoft.com/office/officeart/2005/8/layout/hChevron3"/>
    <dgm:cxn modelId="{22CBB9E9-FCE0-4EBD-8781-49956F8527E6}" type="presParOf" srcId="{7C95C739-592E-4689-BDA2-6D0DC132E24D}" destId="{4D058045-1701-4879-B519-F11885962DF7}" srcOrd="2" destOrd="0" presId="urn:microsoft.com/office/officeart/2005/8/layout/hChevron3"/>
    <dgm:cxn modelId="{133ED681-D550-428E-BBA4-49E542E0E86E}" type="presParOf" srcId="{7C95C739-592E-4689-BDA2-6D0DC132E24D}" destId="{DAED89F5-EC24-4ED3-8D64-E15A4041961B}" srcOrd="3" destOrd="0" presId="urn:microsoft.com/office/officeart/2005/8/layout/hChevron3"/>
    <dgm:cxn modelId="{1A646ACC-C7A0-470E-9369-F47D246DD092}" type="presParOf" srcId="{7C95C739-592E-4689-BDA2-6D0DC132E24D}" destId="{7B200C1B-C602-4180-9ECC-52A481881A49}" srcOrd="4" destOrd="0" presId="urn:microsoft.com/office/officeart/2005/8/layout/hChevron3"/>
    <dgm:cxn modelId="{74D93835-8C32-40D3-AA66-E3C474208CFB}" type="presParOf" srcId="{7C95C739-592E-4689-BDA2-6D0DC132E24D}" destId="{EC72925D-14C7-4FC4-899E-C2E93461E536}" srcOrd="5" destOrd="0" presId="urn:microsoft.com/office/officeart/2005/8/layout/hChevron3"/>
    <dgm:cxn modelId="{02FFCB64-2E44-4D34-9A6C-60C98E57767E}" type="presParOf" srcId="{7C95C739-592E-4689-BDA2-6D0DC132E24D}" destId="{2C1186E2-1CE5-4231-8DE7-930200C2D362}" srcOrd="6" destOrd="0" presId="urn:microsoft.com/office/officeart/2005/8/layout/hChevron3"/>
    <dgm:cxn modelId="{0253989B-381C-4F05-9635-B93CD50124E0}" type="presParOf" srcId="{7C95C739-592E-4689-BDA2-6D0DC132E24D}" destId="{0A393B7E-902E-4550-BA0D-0984E6751AB1}" srcOrd="7" destOrd="0" presId="urn:microsoft.com/office/officeart/2005/8/layout/hChevron3"/>
    <dgm:cxn modelId="{C214596C-B0CD-49AE-AF03-15C3F31B62CF}" type="presParOf" srcId="{7C95C739-592E-4689-BDA2-6D0DC132E24D}" destId="{B9FA6BB8-71C2-4510-8E1D-FA9C34497E40}" srcOrd="8" destOrd="0" presId="urn:microsoft.com/office/officeart/2005/8/layout/hChevron3"/>
    <dgm:cxn modelId="{1DC15297-DAB0-46DF-BDBF-84D0FDC9D3DC}" type="presParOf" srcId="{7C95C739-592E-4689-BDA2-6D0DC132E24D}" destId="{0E715F59-883F-4AB0-87EC-45407D4F1547}" srcOrd="9" destOrd="0" presId="urn:microsoft.com/office/officeart/2005/8/layout/hChevron3"/>
    <dgm:cxn modelId="{5C2389BB-04AB-4C41-9075-6A64F664D8E7}" type="presParOf" srcId="{7C95C739-592E-4689-BDA2-6D0DC132E24D}" destId="{CF2A044A-74C2-406F-998F-E630FD7805CF}"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F4A3521-FA61-4176-B80E-E910FF455E17}" type="doc">
      <dgm:prSet loTypeId="urn:microsoft.com/office/officeart/2005/8/layout/hChevron3" loCatId="process" qsTypeId="urn:microsoft.com/office/officeart/2005/8/quickstyle/simple1" qsCatId="simple" csTypeId="urn:microsoft.com/office/officeart/2005/8/colors/accent1_2" csCatId="accent1" phldr="1"/>
      <dgm:spPr/>
    </dgm:pt>
    <dgm:pt modelId="{6292A80C-B8CA-4C99-85B1-9F87EBA958E4}">
      <dgm:prSet phldrT="[Text]"/>
      <dgm:spPr>
        <a:solidFill>
          <a:schemeClr val="accent1"/>
        </a:solidFill>
      </dgm:spPr>
      <dgm:t>
        <a:bodyPr/>
        <a:lstStyle/>
        <a:p>
          <a:r>
            <a:rPr lang="en-US" dirty="0"/>
            <a:t>Company Overview</a:t>
          </a:r>
        </a:p>
      </dgm:t>
    </dgm:pt>
    <dgm:pt modelId="{405EDAFF-4B89-450F-9092-42E364A7E560}" type="parTrans" cxnId="{19863850-2D83-47C5-8E25-F60D120889E5}">
      <dgm:prSet/>
      <dgm:spPr/>
      <dgm:t>
        <a:bodyPr/>
        <a:lstStyle/>
        <a:p>
          <a:endParaRPr lang="en-US"/>
        </a:p>
      </dgm:t>
    </dgm:pt>
    <dgm:pt modelId="{36D10EE8-A4B1-4874-9AEF-EFEE95C8C93C}" type="sibTrans" cxnId="{19863850-2D83-47C5-8E25-F60D120889E5}">
      <dgm:prSet/>
      <dgm:spPr/>
      <dgm:t>
        <a:bodyPr/>
        <a:lstStyle/>
        <a:p>
          <a:endParaRPr lang="en-US"/>
        </a:p>
      </dgm:t>
    </dgm:pt>
    <dgm:pt modelId="{6609457B-47C2-41EB-B673-0160F1B7598F}">
      <dgm:prSet phldrT="[Text]"/>
      <dgm:spPr>
        <a:solidFill>
          <a:schemeClr val="bg2"/>
        </a:solidFill>
      </dgm:spPr>
      <dgm:t>
        <a:bodyPr/>
        <a:lstStyle/>
        <a:p>
          <a:r>
            <a:rPr lang="en-US" dirty="0"/>
            <a:t>Risk Analysis </a:t>
          </a:r>
        </a:p>
      </dgm:t>
    </dgm:pt>
    <dgm:pt modelId="{052E9B99-7C6B-4E4D-9579-4E45D2595D1A}" type="parTrans" cxnId="{A9ABBE40-1B9B-4805-B2EF-F13F67C2887C}">
      <dgm:prSet/>
      <dgm:spPr/>
      <dgm:t>
        <a:bodyPr/>
        <a:lstStyle/>
        <a:p>
          <a:endParaRPr lang="en-US"/>
        </a:p>
      </dgm:t>
    </dgm:pt>
    <dgm:pt modelId="{7959D65C-F795-43FB-8F41-8A72B6DF4DE8}" type="sibTrans" cxnId="{A9ABBE40-1B9B-4805-B2EF-F13F67C2887C}">
      <dgm:prSet/>
      <dgm:spPr/>
      <dgm:t>
        <a:bodyPr/>
        <a:lstStyle/>
        <a:p>
          <a:endParaRPr lang="en-US"/>
        </a:p>
      </dgm:t>
    </dgm:pt>
    <dgm:pt modelId="{813D8A49-A253-42B5-B9E3-5F46351D196B}">
      <dgm:prSet phldrT="[Text]"/>
      <dgm:spPr>
        <a:solidFill>
          <a:schemeClr val="bg2"/>
        </a:solidFill>
      </dgm:spPr>
      <dgm:t>
        <a:bodyPr/>
        <a:lstStyle/>
        <a:p>
          <a:r>
            <a:rPr lang="en-US" dirty="0"/>
            <a:t>Ratio Analysis</a:t>
          </a:r>
        </a:p>
      </dgm:t>
    </dgm:pt>
    <dgm:pt modelId="{CC156E11-9885-4547-BFAC-85BF2157F29B}" type="parTrans" cxnId="{7F6EDE17-056F-4250-BEA2-DC86234D3C51}">
      <dgm:prSet/>
      <dgm:spPr/>
      <dgm:t>
        <a:bodyPr/>
        <a:lstStyle/>
        <a:p>
          <a:endParaRPr lang="en-US"/>
        </a:p>
      </dgm:t>
    </dgm:pt>
    <dgm:pt modelId="{E889994C-6993-4101-A851-99394D1571AA}" type="sibTrans" cxnId="{7F6EDE17-056F-4250-BEA2-DC86234D3C51}">
      <dgm:prSet/>
      <dgm:spPr/>
      <dgm:t>
        <a:bodyPr/>
        <a:lstStyle/>
        <a:p>
          <a:endParaRPr lang="en-US"/>
        </a:p>
      </dgm:t>
    </dgm:pt>
    <dgm:pt modelId="{ED2C0443-D11D-4B2B-92E6-C0B84FD34FA8}">
      <dgm:prSet phldrT="[Text]"/>
      <dgm:spPr>
        <a:solidFill>
          <a:schemeClr val="bg2"/>
        </a:solidFill>
      </dgm:spPr>
      <dgm:t>
        <a:bodyPr/>
        <a:lstStyle/>
        <a:p>
          <a:r>
            <a:rPr lang="en-US" dirty="0"/>
            <a:t>Financial Analysis</a:t>
          </a:r>
        </a:p>
      </dgm:t>
    </dgm:pt>
    <dgm:pt modelId="{76B1B189-11B0-487E-8B97-4E4411EF1C4C}" type="parTrans" cxnId="{44DF5DE4-A666-46F4-B4F4-65543D7C2BA3}">
      <dgm:prSet/>
      <dgm:spPr/>
      <dgm:t>
        <a:bodyPr/>
        <a:lstStyle/>
        <a:p>
          <a:endParaRPr lang="en-US"/>
        </a:p>
      </dgm:t>
    </dgm:pt>
    <dgm:pt modelId="{1D0D3CED-E21B-4EB6-845A-4B2B9F7708DB}" type="sibTrans" cxnId="{44DF5DE4-A666-46F4-B4F4-65543D7C2BA3}">
      <dgm:prSet/>
      <dgm:spPr/>
      <dgm:t>
        <a:bodyPr/>
        <a:lstStyle/>
        <a:p>
          <a:endParaRPr lang="en-US"/>
        </a:p>
      </dgm:t>
    </dgm:pt>
    <dgm:pt modelId="{C872DBED-8A0E-4527-85B4-5228B8EB52AE}">
      <dgm:prSet phldrT="[Text]"/>
      <dgm:spPr>
        <a:solidFill>
          <a:schemeClr val="bg2"/>
        </a:solidFill>
      </dgm:spPr>
      <dgm:t>
        <a:bodyPr/>
        <a:lstStyle/>
        <a:p>
          <a:r>
            <a:rPr lang="en-US" dirty="0"/>
            <a:t>Recommendation: HOLD</a:t>
          </a:r>
        </a:p>
      </dgm:t>
    </dgm:pt>
    <dgm:pt modelId="{EA3845DA-710D-4D84-95A2-749585D54A01}" type="parTrans" cxnId="{4EC69AD1-1B0F-40D7-BACE-0D537E0EF093}">
      <dgm:prSet/>
      <dgm:spPr/>
      <dgm:t>
        <a:bodyPr/>
        <a:lstStyle/>
        <a:p>
          <a:endParaRPr lang="en-US"/>
        </a:p>
      </dgm:t>
    </dgm:pt>
    <dgm:pt modelId="{4B087BB1-BAED-4504-AFC9-513D428E803D}" type="sibTrans" cxnId="{4EC69AD1-1B0F-40D7-BACE-0D537E0EF093}">
      <dgm:prSet/>
      <dgm:spPr/>
      <dgm:t>
        <a:bodyPr/>
        <a:lstStyle/>
        <a:p>
          <a:endParaRPr lang="en-US"/>
        </a:p>
      </dgm:t>
    </dgm:pt>
    <dgm:pt modelId="{57875E25-D9FC-47D2-A8A8-6F7856F38C79}">
      <dgm:prSet phldrT="[Text]"/>
      <dgm:spPr>
        <a:solidFill>
          <a:schemeClr val="accent1"/>
        </a:solidFill>
      </dgm:spPr>
      <dgm:t>
        <a:bodyPr/>
        <a:lstStyle/>
        <a:p>
          <a:r>
            <a:rPr lang="en-US" dirty="0"/>
            <a:t>Market Performance</a:t>
          </a:r>
        </a:p>
      </dgm:t>
    </dgm:pt>
    <dgm:pt modelId="{C8DF301F-238C-403A-BF15-621E3F0458F3}" type="sibTrans" cxnId="{C81FFA15-85F5-4803-A520-E7E700003D22}">
      <dgm:prSet/>
      <dgm:spPr/>
      <dgm:t>
        <a:bodyPr/>
        <a:lstStyle/>
        <a:p>
          <a:endParaRPr lang="en-US"/>
        </a:p>
      </dgm:t>
    </dgm:pt>
    <dgm:pt modelId="{A7A5895A-3066-452A-8349-440DDD5280AF}" type="parTrans" cxnId="{C81FFA15-85F5-4803-A520-E7E700003D22}">
      <dgm:prSet/>
      <dgm:spPr/>
      <dgm:t>
        <a:bodyPr/>
        <a:lstStyle/>
        <a:p>
          <a:endParaRPr lang="en-US"/>
        </a:p>
      </dgm:t>
    </dgm:pt>
    <dgm:pt modelId="{7C95C739-592E-4689-BDA2-6D0DC132E24D}" type="pres">
      <dgm:prSet presAssocID="{DF4A3521-FA61-4176-B80E-E910FF455E17}" presName="Name0" presStyleCnt="0">
        <dgm:presLayoutVars>
          <dgm:dir/>
          <dgm:resizeHandles val="exact"/>
        </dgm:presLayoutVars>
      </dgm:prSet>
      <dgm:spPr/>
    </dgm:pt>
    <dgm:pt modelId="{66435A7E-1653-4596-8411-DBF5D1757D80}" type="pres">
      <dgm:prSet presAssocID="{6292A80C-B8CA-4C99-85B1-9F87EBA958E4}" presName="parTxOnly" presStyleLbl="node1" presStyleIdx="0" presStyleCnt="6">
        <dgm:presLayoutVars>
          <dgm:bulletEnabled val="1"/>
        </dgm:presLayoutVars>
      </dgm:prSet>
      <dgm:spPr/>
    </dgm:pt>
    <dgm:pt modelId="{89B308B0-54C1-41A2-B858-D514B30F48BA}" type="pres">
      <dgm:prSet presAssocID="{36D10EE8-A4B1-4874-9AEF-EFEE95C8C93C}" presName="parSpace" presStyleCnt="0"/>
      <dgm:spPr/>
    </dgm:pt>
    <dgm:pt modelId="{4D058045-1701-4879-B519-F11885962DF7}" type="pres">
      <dgm:prSet presAssocID="{57875E25-D9FC-47D2-A8A8-6F7856F38C79}" presName="parTxOnly" presStyleLbl="node1" presStyleIdx="1" presStyleCnt="6">
        <dgm:presLayoutVars>
          <dgm:bulletEnabled val="1"/>
        </dgm:presLayoutVars>
      </dgm:prSet>
      <dgm:spPr/>
    </dgm:pt>
    <dgm:pt modelId="{DAED89F5-EC24-4ED3-8D64-E15A4041961B}" type="pres">
      <dgm:prSet presAssocID="{C8DF301F-238C-403A-BF15-621E3F0458F3}" presName="parSpace" presStyleCnt="0"/>
      <dgm:spPr/>
    </dgm:pt>
    <dgm:pt modelId="{7B200C1B-C602-4180-9ECC-52A481881A49}" type="pres">
      <dgm:prSet presAssocID="{6609457B-47C2-41EB-B673-0160F1B7598F}" presName="parTxOnly" presStyleLbl="node1" presStyleIdx="2" presStyleCnt="6">
        <dgm:presLayoutVars>
          <dgm:bulletEnabled val="1"/>
        </dgm:presLayoutVars>
      </dgm:prSet>
      <dgm:spPr/>
    </dgm:pt>
    <dgm:pt modelId="{EC72925D-14C7-4FC4-899E-C2E93461E536}" type="pres">
      <dgm:prSet presAssocID="{7959D65C-F795-43FB-8F41-8A72B6DF4DE8}" presName="parSpace" presStyleCnt="0"/>
      <dgm:spPr/>
    </dgm:pt>
    <dgm:pt modelId="{2C1186E2-1CE5-4231-8DE7-930200C2D362}" type="pres">
      <dgm:prSet presAssocID="{813D8A49-A253-42B5-B9E3-5F46351D196B}" presName="parTxOnly" presStyleLbl="node1" presStyleIdx="3" presStyleCnt="6">
        <dgm:presLayoutVars>
          <dgm:bulletEnabled val="1"/>
        </dgm:presLayoutVars>
      </dgm:prSet>
      <dgm:spPr/>
    </dgm:pt>
    <dgm:pt modelId="{0A393B7E-902E-4550-BA0D-0984E6751AB1}" type="pres">
      <dgm:prSet presAssocID="{E889994C-6993-4101-A851-99394D1571AA}" presName="parSpace" presStyleCnt="0"/>
      <dgm:spPr/>
    </dgm:pt>
    <dgm:pt modelId="{B9FA6BB8-71C2-4510-8E1D-FA9C34497E40}" type="pres">
      <dgm:prSet presAssocID="{ED2C0443-D11D-4B2B-92E6-C0B84FD34FA8}" presName="parTxOnly" presStyleLbl="node1" presStyleIdx="4" presStyleCnt="6">
        <dgm:presLayoutVars>
          <dgm:bulletEnabled val="1"/>
        </dgm:presLayoutVars>
      </dgm:prSet>
      <dgm:spPr/>
    </dgm:pt>
    <dgm:pt modelId="{0E715F59-883F-4AB0-87EC-45407D4F1547}" type="pres">
      <dgm:prSet presAssocID="{1D0D3CED-E21B-4EB6-845A-4B2B9F7708DB}" presName="parSpace" presStyleCnt="0"/>
      <dgm:spPr/>
    </dgm:pt>
    <dgm:pt modelId="{CF2A044A-74C2-406F-998F-E630FD7805CF}" type="pres">
      <dgm:prSet presAssocID="{C872DBED-8A0E-4527-85B4-5228B8EB52AE}" presName="parTxOnly" presStyleLbl="node1" presStyleIdx="5" presStyleCnt="6">
        <dgm:presLayoutVars>
          <dgm:bulletEnabled val="1"/>
        </dgm:presLayoutVars>
      </dgm:prSet>
      <dgm:spPr/>
    </dgm:pt>
  </dgm:ptLst>
  <dgm:cxnLst>
    <dgm:cxn modelId="{BA552511-8084-48E0-96DA-C02BB72EE9B6}" type="presOf" srcId="{813D8A49-A253-42B5-B9E3-5F46351D196B}" destId="{2C1186E2-1CE5-4231-8DE7-930200C2D362}" srcOrd="0" destOrd="0" presId="urn:microsoft.com/office/officeart/2005/8/layout/hChevron3"/>
    <dgm:cxn modelId="{C81FFA15-85F5-4803-A520-E7E700003D22}" srcId="{DF4A3521-FA61-4176-B80E-E910FF455E17}" destId="{57875E25-D9FC-47D2-A8A8-6F7856F38C79}" srcOrd="1" destOrd="0" parTransId="{A7A5895A-3066-452A-8349-440DDD5280AF}" sibTransId="{C8DF301F-238C-403A-BF15-621E3F0458F3}"/>
    <dgm:cxn modelId="{7F6EDE17-056F-4250-BEA2-DC86234D3C51}" srcId="{DF4A3521-FA61-4176-B80E-E910FF455E17}" destId="{813D8A49-A253-42B5-B9E3-5F46351D196B}" srcOrd="3" destOrd="0" parTransId="{CC156E11-9885-4547-BFAC-85BF2157F29B}" sibTransId="{E889994C-6993-4101-A851-99394D1571AA}"/>
    <dgm:cxn modelId="{074AA33E-0EE8-41D5-82A4-EC7DB5A5FACD}" type="presOf" srcId="{6609457B-47C2-41EB-B673-0160F1B7598F}" destId="{7B200C1B-C602-4180-9ECC-52A481881A49}" srcOrd="0" destOrd="0" presId="urn:microsoft.com/office/officeart/2005/8/layout/hChevron3"/>
    <dgm:cxn modelId="{A9ABBE40-1B9B-4805-B2EF-F13F67C2887C}" srcId="{DF4A3521-FA61-4176-B80E-E910FF455E17}" destId="{6609457B-47C2-41EB-B673-0160F1B7598F}" srcOrd="2" destOrd="0" parTransId="{052E9B99-7C6B-4E4D-9579-4E45D2595D1A}" sibTransId="{7959D65C-F795-43FB-8F41-8A72B6DF4DE8}"/>
    <dgm:cxn modelId="{E2A2B84E-7ADC-4FB7-9F49-09EF0998480C}" type="presOf" srcId="{6292A80C-B8CA-4C99-85B1-9F87EBA958E4}" destId="{66435A7E-1653-4596-8411-DBF5D1757D80}" srcOrd="0" destOrd="0" presId="urn:microsoft.com/office/officeart/2005/8/layout/hChevron3"/>
    <dgm:cxn modelId="{19863850-2D83-47C5-8E25-F60D120889E5}" srcId="{DF4A3521-FA61-4176-B80E-E910FF455E17}" destId="{6292A80C-B8CA-4C99-85B1-9F87EBA958E4}" srcOrd="0" destOrd="0" parTransId="{405EDAFF-4B89-450F-9092-42E364A7E560}" sibTransId="{36D10EE8-A4B1-4874-9AEF-EFEE95C8C93C}"/>
    <dgm:cxn modelId="{BA2B837D-5C4A-4BEE-B063-B81725BFA9EE}" type="presOf" srcId="{ED2C0443-D11D-4B2B-92E6-C0B84FD34FA8}" destId="{B9FA6BB8-71C2-4510-8E1D-FA9C34497E40}" srcOrd="0" destOrd="0" presId="urn:microsoft.com/office/officeart/2005/8/layout/hChevron3"/>
    <dgm:cxn modelId="{F7E09FA9-0DDD-40C3-8F60-11B206BFA389}" type="presOf" srcId="{C872DBED-8A0E-4527-85B4-5228B8EB52AE}" destId="{CF2A044A-74C2-406F-998F-E630FD7805CF}" srcOrd="0" destOrd="0" presId="urn:microsoft.com/office/officeart/2005/8/layout/hChevron3"/>
    <dgm:cxn modelId="{4EC69AD1-1B0F-40D7-BACE-0D537E0EF093}" srcId="{DF4A3521-FA61-4176-B80E-E910FF455E17}" destId="{C872DBED-8A0E-4527-85B4-5228B8EB52AE}" srcOrd="5" destOrd="0" parTransId="{EA3845DA-710D-4D84-95A2-749585D54A01}" sibTransId="{4B087BB1-BAED-4504-AFC9-513D428E803D}"/>
    <dgm:cxn modelId="{73A26DD2-B574-4A7C-8C75-D73707E99856}" type="presOf" srcId="{57875E25-D9FC-47D2-A8A8-6F7856F38C79}" destId="{4D058045-1701-4879-B519-F11885962DF7}" srcOrd="0" destOrd="0" presId="urn:microsoft.com/office/officeart/2005/8/layout/hChevron3"/>
    <dgm:cxn modelId="{44DF5DE4-A666-46F4-B4F4-65543D7C2BA3}" srcId="{DF4A3521-FA61-4176-B80E-E910FF455E17}" destId="{ED2C0443-D11D-4B2B-92E6-C0B84FD34FA8}" srcOrd="4" destOrd="0" parTransId="{76B1B189-11B0-487E-8B97-4E4411EF1C4C}" sibTransId="{1D0D3CED-E21B-4EB6-845A-4B2B9F7708DB}"/>
    <dgm:cxn modelId="{87B237F5-650A-4E7B-B29A-F12F5C7DCE3B}" type="presOf" srcId="{DF4A3521-FA61-4176-B80E-E910FF455E17}" destId="{7C95C739-592E-4689-BDA2-6D0DC132E24D}" srcOrd="0" destOrd="0" presId="urn:microsoft.com/office/officeart/2005/8/layout/hChevron3"/>
    <dgm:cxn modelId="{B76ECA30-E735-4AA0-8DDC-67307D122B95}" type="presParOf" srcId="{7C95C739-592E-4689-BDA2-6D0DC132E24D}" destId="{66435A7E-1653-4596-8411-DBF5D1757D80}" srcOrd="0" destOrd="0" presId="urn:microsoft.com/office/officeart/2005/8/layout/hChevron3"/>
    <dgm:cxn modelId="{B00C51AD-8790-4463-B5FB-F622E26D15CB}" type="presParOf" srcId="{7C95C739-592E-4689-BDA2-6D0DC132E24D}" destId="{89B308B0-54C1-41A2-B858-D514B30F48BA}" srcOrd="1" destOrd="0" presId="urn:microsoft.com/office/officeart/2005/8/layout/hChevron3"/>
    <dgm:cxn modelId="{22CBB9E9-FCE0-4EBD-8781-49956F8527E6}" type="presParOf" srcId="{7C95C739-592E-4689-BDA2-6D0DC132E24D}" destId="{4D058045-1701-4879-B519-F11885962DF7}" srcOrd="2" destOrd="0" presId="urn:microsoft.com/office/officeart/2005/8/layout/hChevron3"/>
    <dgm:cxn modelId="{133ED681-D550-428E-BBA4-49E542E0E86E}" type="presParOf" srcId="{7C95C739-592E-4689-BDA2-6D0DC132E24D}" destId="{DAED89F5-EC24-4ED3-8D64-E15A4041961B}" srcOrd="3" destOrd="0" presId="urn:microsoft.com/office/officeart/2005/8/layout/hChevron3"/>
    <dgm:cxn modelId="{1A646ACC-C7A0-470E-9369-F47D246DD092}" type="presParOf" srcId="{7C95C739-592E-4689-BDA2-6D0DC132E24D}" destId="{7B200C1B-C602-4180-9ECC-52A481881A49}" srcOrd="4" destOrd="0" presId="urn:microsoft.com/office/officeart/2005/8/layout/hChevron3"/>
    <dgm:cxn modelId="{74D93835-8C32-40D3-AA66-E3C474208CFB}" type="presParOf" srcId="{7C95C739-592E-4689-BDA2-6D0DC132E24D}" destId="{EC72925D-14C7-4FC4-899E-C2E93461E536}" srcOrd="5" destOrd="0" presId="urn:microsoft.com/office/officeart/2005/8/layout/hChevron3"/>
    <dgm:cxn modelId="{02FFCB64-2E44-4D34-9A6C-60C98E57767E}" type="presParOf" srcId="{7C95C739-592E-4689-BDA2-6D0DC132E24D}" destId="{2C1186E2-1CE5-4231-8DE7-930200C2D362}" srcOrd="6" destOrd="0" presId="urn:microsoft.com/office/officeart/2005/8/layout/hChevron3"/>
    <dgm:cxn modelId="{0253989B-381C-4F05-9635-B93CD50124E0}" type="presParOf" srcId="{7C95C739-592E-4689-BDA2-6D0DC132E24D}" destId="{0A393B7E-902E-4550-BA0D-0984E6751AB1}" srcOrd="7" destOrd="0" presId="urn:microsoft.com/office/officeart/2005/8/layout/hChevron3"/>
    <dgm:cxn modelId="{C214596C-B0CD-49AE-AF03-15C3F31B62CF}" type="presParOf" srcId="{7C95C739-592E-4689-BDA2-6D0DC132E24D}" destId="{B9FA6BB8-71C2-4510-8E1D-FA9C34497E40}" srcOrd="8" destOrd="0" presId="urn:microsoft.com/office/officeart/2005/8/layout/hChevron3"/>
    <dgm:cxn modelId="{1DC15297-DAB0-46DF-BDBF-84D0FDC9D3DC}" type="presParOf" srcId="{7C95C739-592E-4689-BDA2-6D0DC132E24D}" destId="{0E715F59-883F-4AB0-87EC-45407D4F1547}" srcOrd="9" destOrd="0" presId="urn:microsoft.com/office/officeart/2005/8/layout/hChevron3"/>
    <dgm:cxn modelId="{5C2389BB-04AB-4C41-9075-6A64F664D8E7}" type="presParOf" srcId="{7C95C739-592E-4689-BDA2-6D0DC132E24D}" destId="{CF2A044A-74C2-406F-998F-E630FD7805CF}"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F4A3521-FA61-4176-B80E-E910FF455E17}" type="doc">
      <dgm:prSet loTypeId="urn:microsoft.com/office/officeart/2005/8/layout/hChevron3" loCatId="process" qsTypeId="urn:microsoft.com/office/officeart/2005/8/quickstyle/simple1" qsCatId="simple" csTypeId="urn:microsoft.com/office/officeart/2005/8/colors/accent1_2" csCatId="accent1" phldr="1"/>
      <dgm:spPr/>
    </dgm:pt>
    <dgm:pt modelId="{6292A80C-B8CA-4C99-85B1-9F87EBA958E4}">
      <dgm:prSet phldrT="[Text]"/>
      <dgm:spPr>
        <a:solidFill>
          <a:schemeClr val="accent1"/>
        </a:solidFill>
      </dgm:spPr>
      <dgm:t>
        <a:bodyPr/>
        <a:lstStyle/>
        <a:p>
          <a:r>
            <a:rPr lang="en-US" dirty="0"/>
            <a:t>Company Overview</a:t>
          </a:r>
        </a:p>
      </dgm:t>
    </dgm:pt>
    <dgm:pt modelId="{405EDAFF-4B89-450F-9092-42E364A7E560}" type="parTrans" cxnId="{19863850-2D83-47C5-8E25-F60D120889E5}">
      <dgm:prSet/>
      <dgm:spPr/>
      <dgm:t>
        <a:bodyPr/>
        <a:lstStyle/>
        <a:p>
          <a:endParaRPr lang="en-US"/>
        </a:p>
      </dgm:t>
    </dgm:pt>
    <dgm:pt modelId="{36D10EE8-A4B1-4874-9AEF-EFEE95C8C93C}" type="sibTrans" cxnId="{19863850-2D83-47C5-8E25-F60D120889E5}">
      <dgm:prSet/>
      <dgm:spPr/>
      <dgm:t>
        <a:bodyPr/>
        <a:lstStyle/>
        <a:p>
          <a:endParaRPr lang="en-US"/>
        </a:p>
      </dgm:t>
    </dgm:pt>
    <dgm:pt modelId="{6609457B-47C2-41EB-B673-0160F1B7598F}">
      <dgm:prSet phldrT="[Text]"/>
      <dgm:spPr>
        <a:solidFill>
          <a:schemeClr val="bg2"/>
        </a:solidFill>
      </dgm:spPr>
      <dgm:t>
        <a:bodyPr/>
        <a:lstStyle/>
        <a:p>
          <a:r>
            <a:rPr lang="en-US" dirty="0"/>
            <a:t>Risk Analysis </a:t>
          </a:r>
        </a:p>
      </dgm:t>
    </dgm:pt>
    <dgm:pt modelId="{052E9B99-7C6B-4E4D-9579-4E45D2595D1A}" type="parTrans" cxnId="{A9ABBE40-1B9B-4805-B2EF-F13F67C2887C}">
      <dgm:prSet/>
      <dgm:spPr/>
      <dgm:t>
        <a:bodyPr/>
        <a:lstStyle/>
        <a:p>
          <a:endParaRPr lang="en-US"/>
        </a:p>
      </dgm:t>
    </dgm:pt>
    <dgm:pt modelId="{7959D65C-F795-43FB-8F41-8A72B6DF4DE8}" type="sibTrans" cxnId="{A9ABBE40-1B9B-4805-B2EF-F13F67C2887C}">
      <dgm:prSet/>
      <dgm:spPr/>
      <dgm:t>
        <a:bodyPr/>
        <a:lstStyle/>
        <a:p>
          <a:endParaRPr lang="en-US"/>
        </a:p>
      </dgm:t>
    </dgm:pt>
    <dgm:pt modelId="{813D8A49-A253-42B5-B9E3-5F46351D196B}">
      <dgm:prSet phldrT="[Text]"/>
      <dgm:spPr>
        <a:solidFill>
          <a:schemeClr val="bg2"/>
        </a:solidFill>
      </dgm:spPr>
      <dgm:t>
        <a:bodyPr/>
        <a:lstStyle/>
        <a:p>
          <a:r>
            <a:rPr lang="en-US" dirty="0"/>
            <a:t>Ratio Analysis</a:t>
          </a:r>
        </a:p>
      </dgm:t>
    </dgm:pt>
    <dgm:pt modelId="{CC156E11-9885-4547-BFAC-85BF2157F29B}" type="parTrans" cxnId="{7F6EDE17-056F-4250-BEA2-DC86234D3C51}">
      <dgm:prSet/>
      <dgm:spPr/>
      <dgm:t>
        <a:bodyPr/>
        <a:lstStyle/>
        <a:p>
          <a:endParaRPr lang="en-US"/>
        </a:p>
      </dgm:t>
    </dgm:pt>
    <dgm:pt modelId="{E889994C-6993-4101-A851-99394D1571AA}" type="sibTrans" cxnId="{7F6EDE17-056F-4250-BEA2-DC86234D3C51}">
      <dgm:prSet/>
      <dgm:spPr/>
      <dgm:t>
        <a:bodyPr/>
        <a:lstStyle/>
        <a:p>
          <a:endParaRPr lang="en-US"/>
        </a:p>
      </dgm:t>
    </dgm:pt>
    <dgm:pt modelId="{ED2C0443-D11D-4B2B-92E6-C0B84FD34FA8}">
      <dgm:prSet phldrT="[Text]"/>
      <dgm:spPr>
        <a:solidFill>
          <a:schemeClr val="bg2"/>
        </a:solidFill>
      </dgm:spPr>
      <dgm:t>
        <a:bodyPr/>
        <a:lstStyle/>
        <a:p>
          <a:r>
            <a:rPr lang="en-US" dirty="0"/>
            <a:t>Financial Analysis</a:t>
          </a:r>
        </a:p>
      </dgm:t>
    </dgm:pt>
    <dgm:pt modelId="{76B1B189-11B0-487E-8B97-4E4411EF1C4C}" type="parTrans" cxnId="{44DF5DE4-A666-46F4-B4F4-65543D7C2BA3}">
      <dgm:prSet/>
      <dgm:spPr/>
      <dgm:t>
        <a:bodyPr/>
        <a:lstStyle/>
        <a:p>
          <a:endParaRPr lang="en-US"/>
        </a:p>
      </dgm:t>
    </dgm:pt>
    <dgm:pt modelId="{1D0D3CED-E21B-4EB6-845A-4B2B9F7708DB}" type="sibTrans" cxnId="{44DF5DE4-A666-46F4-B4F4-65543D7C2BA3}">
      <dgm:prSet/>
      <dgm:spPr/>
      <dgm:t>
        <a:bodyPr/>
        <a:lstStyle/>
        <a:p>
          <a:endParaRPr lang="en-US"/>
        </a:p>
      </dgm:t>
    </dgm:pt>
    <dgm:pt modelId="{C872DBED-8A0E-4527-85B4-5228B8EB52AE}">
      <dgm:prSet phldrT="[Text]"/>
      <dgm:spPr>
        <a:solidFill>
          <a:schemeClr val="bg2"/>
        </a:solidFill>
      </dgm:spPr>
      <dgm:t>
        <a:bodyPr/>
        <a:lstStyle/>
        <a:p>
          <a:r>
            <a:rPr lang="en-US" dirty="0"/>
            <a:t>Recommendation: HOLD</a:t>
          </a:r>
        </a:p>
      </dgm:t>
    </dgm:pt>
    <dgm:pt modelId="{EA3845DA-710D-4D84-95A2-749585D54A01}" type="parTrans" cxnId="{4EC69AD1-1B0F-40D7-BACE-0D537E0EF093}">
      <dgm:prSet/>
      <dgm:spPr/>
      <dgm:t>
        <a:bodyPr/>
        <a:lstStyle/>
        <a:p>
          <a:endParaRPr lang="en-US"/>
        </a:p>
      </dgm:t>
    </dgm:pt>
    <dgm:pt modelId="{4B087BB1-BAED-4504-AFC9-513D428E803D}" type="sibTrans" cxnId="{4EC69AD1-1B0F-40D7-BACE-0D537E0EF093}">
      <dgm:prSet/>
      <dgm:spPr/>
      <dgm:t>
        <a:bodyPr/>
        <a:lstStyle/>
        <a:p>
          <a:endParaRPr lang="en-US"/>
        </a:p>
      </dgm:t>
    </dgm:pt>
    <dgm:pt modelId="{57875E25-D9FC-47D2-A8A8-6F7856F38C79}">
      <dgm:prSet phldrT="[Text]"/>
      <dgm:spPr>
        <a:solidFill>
          <a:schemeClr val="accent1"/>
        </a:solidFill>
      </dgm:spPr>
      <dgm:t>
        <a:bodyPr/>
        <a:lstStyle/>
        <a:p>
          <a:r>
            <a:rPr lang="en-US" dirty="0"/>
            <a:t>Market Performance</a:t>
          </a:r>
        </a:p>
      </dgm:t>
    </dgm:pt>
    <dgm:pt modelId="{C8DF301F-238C-403A-BF15-621E3F0458F3}" type="sibTrans" cxnId="{C81FFA15-85F5-4803-A520-E7E700003D22}">
      <dgm:prSet/>
      <dgm:spPr/>
      <dgm:t>
        <a:bodyPr/>
        <a:lstStyle/>
        <a:p>
          <a:endParaRPr lang="en-US"/>
        </a:p>
      </dgm:t>
    </dgm:pt>
    <dgm:pt modelId="{A7A5895A-3066-452A-8349-440DDD5280AF}" type="parTrans" cxnId="{C81FFA15-85F5-4803-A520-E7E700003D22}">
      <dgm:prSet/>
      <dgm:spPr/>
      <dgm:t>
        <a:bodyPr/>
        <a:lstStyle/>
        <a:p>
          <a:endParaRPr lang="en-US"/>
        </a:p>
      </dgm:t>
    </dgm:pt>
    <dgm:pt modelId="{7C95C739-592E-4689-BDA2-6D0DC132E24D}" type="pres">
      <dgm:prSet presAssocID="{DF4A3521-FA61-4176-B80E-E910FF455E17}" presName="Name0" presStyleCnt="0">
        <dgm:presLayoutVars>
          <dgm:dir/>
          <dgm:resizeHandles val="exact"/>
        </dgm:presLayoutVars>
      </dgm:prSet>
      <dgm:spPr/>
    </dgm:pt>
    <dgm:pt modelId="{66435A7E-1653-4596-8411-DBF5D1757D80}" type="pres">
      <dgm:prSet presAssocID="{6292A80C-B8CA-4C99-85B1-9F87EBA958E4}" presName="parTxOnly" presStyleLbl="node1" presStyleIdx="0" presStyleCnt="6">
        <dgm:presLayoutVars>
          <dgm:bulletEnabled val="1"/>
        </dgm:presLayoutVars>
      </dgm:prSet>
      <dgm:spPr/>
    </dgm:pt>
    <dgm:pt modelId="{89B308B0-54C1-41A2-B858-D514B30F48BA}" type="pres">
      <dgm:prSet presAssocID="{36D10EE8-A4B1-4874-9AEF-EFEE95C8C93C}" presName="parSpace" presStyleCnt="0"/>
      <dgm:spPr/>
    </dgm:pt>
    <dgm:pt modelId="{4D058045-1701-4879-B519-F11885962DF7}" type="pres">
      <dgm:prSet presAssocID="{57875E25-D9FC-47D2-A8A8-6F7856F38C79}" presName="parTxOnly" presStyleLbl="node1" presStyleIdx="1" presStyleCnt="6">
        <dgm:presLayoutVars>
          <dgm:bulletEnabled val="1"/>
        </dgm:presLayoutVars>
      </dgm:prSet>
      <dgm:spPr/>
    </dgm:pt>
    <dgm:pt modelId="{DAED89F5-EC24-4ED3-8D64-E15A4041961B}" type="pres">
      <dgm:prSet presAssocID="{C8DF301F-238C-403A-BF15-621E3F0458F3}" presName="parSpace" presStyleCnt="0"/>
      <dgm:spPr/>
    </dgm:pt>
    <dgm:pt modelId="{7B200C1B-C602-4180-9ECC-52A481881A49}" type="pres">
      <dgm:prSet presAssocID="{6609457B-47C2-41EB-B673-0160F1B7598F}" presName="parTxOnly" presStyleLbl="node1" presStyleIdx="2" presStyleCnt="6">
        <dgm:presLayoutVars>
          <dgm:bulletEnabled val="1"/>
        </dgm:presLayoutVars>
      </dgm:prSet>
      <dgm:spPr/>
    </dgm:pt>
    <dgm:pt modelId="{EC72925D-14C7-4FC4-899E-C2E93461E536}" type="pres">
      <dgm:prSet presAssocID="{7959D65C-F795-43FB-8F41-8A72B6DF4DE8}" presName="parSpace" presStyleCnt="0"/>
      <dgm:spPr/>
    </dgm:pt>
    <dgm:pt modelId="{2C1186E2-1CE5-4231-8DE7-930200C2D362}" type="pres">
      <dgm:prSet presAssocID="{813D8A49-A253-42B5-B9E3-5F46351D196B}" presName="parTxOnly" presStyleLbl="node1" presStyleIdx="3" presStyleCnt="6">
        <dgm:presLayoutVars>
          <dgm:bulletEnabled val="1"/>
        </dgm:presLayoutVars>
      </dgm:prSet>
      <dgm:spPr/>
    </dgm:pt>
    <dgm:pt modelId="{0A393B7E-902E-4550-BA0D-0984E6751AB1}" type="pres">
      <dgm:prSet presAssocID="{E889994C-6993-4101-A851-99394D1571AA}" presName="parSpace" presStyleCnt="0"/>
      <dgm:spPr/>
    </dgm:pt>
    <dgm:pt modelId="{B9FA6BB8-71C2-4510-8E1D-FA9C34497E40}" type="pres">
      <dgm:prSet presAssocID="{ED2C0443-D11D-4B2B-92E6-C0B84FD34FA8}" presName="parTxOnly" presStyleLbl="node1" presStyleIdx="4" presStyleCnt="6">
        <dgm:presLayoutVars>
          <dgm:bulletEnabled val="1"/>
        </dgm:presLayoutVars>
      </dgm:prSet>
      <dgm:spPr/>
    </dgm:pt>
    <dgm:pt modelId="{0E715F59-883F-4AB0-87EC-45407D4F1547}" type="pres">
      <dgm:prSet presAssocID="{1D0D3CED-E21B-4EB6-845A-4B2B9F7708DB}" presName="parSpace" presStyleCnt="0"/>
      <dgm:spPr/>
    </dgm:pt>
    <dgm:pt modelId="{CF2A044A-74C2-406F-998F-E630FD7805CF}" type="pres">
      <dgm:prSet presAssocID="{C872DBED-8A0E-4527-85B4-5228B8EB52AE}" presName="parTxOnly" presStyleLbl="node1" presStyleIdx="5" presStyleCnt="6">
        <dgm:presLayoutVars>
          <dgm:bulletEnabled val="1"/>
        </dgm:presLayoutVars>
      </dgm:prSet>
      <dgm:spPr/>
    </dgm:pt>
  </dgm:ptLst>
  <dgm:cxnLst>
    <dgm:cxn modelId="{BA552511-8084-48E0-96DA-C02BB72EE9B6}" type="presOf" srcId="{813D8A49-A253-42B5-B9E3-5F46351D196B}" destId="{2C1186E2-1CE5-4231-8DE7-930200C2D362}" srcOrd="0" destOrd="0" presId="urn:microsoft.com/office/officeart/2005/8/layout/hChevron3"/>
    <dgm:cxn modelId="{C81FFA15-85F5-4803-A520-E7E700003D22}" srcId="{DF4A3521-FA61-4176-B80E-E910FF455E17}" destId="{57875E25-D9FC-47D2-A8A8-6F7856F38C79}" srcOrd="1" destOrd="0" parTransId="{A7A5895A-3066-452A-8349-440DDD5280AF}" sibTransId="{C8DF301F-238C-403A-BF15-621E3F0458F3}"/>
    <dgm:cxn modelId="{7F6EDE17-056F-4250-BEA2-DC86234D3C51}" srcId="{DF4A3521-FA61-4176-B80E-E910FF455E17}" destId="{813D8A49-A253-42B5-B9E3-5F46351D196B}" srcOrd="3" destOrd="0" parTransId="{CC156E11-9885-4547-BFAC-85BF2157F29B}" sibTransId="{E889994C-6993-4101-A851-99394D1571AA}"/>
    <dgm:cxn modelId="{074AA33E-0EE8-41D5-82A4-EC7DB5A5FACD}" type="presOf" srcId="{6609457B-47C2-41EB-B673-0160F1B7598F}" destId="{7B200C1B-C602-4180-9ECC-52A481881A49}" srcOrd="0" destOrd="0" presId="urn:microsoft.com/office/officeart/2005/8/layout/hChevron3"/>
    <dgm:cxn modelId="{A9ABBE40-1B9B-4805-B2EF-F13F67C2887C}" srcId="{DF4A3521-FA61-4176-B80E-E910FF455E17}" destId="{6609457B-47C2-41EB-B673-0160F1B7598F}" srcOrd="2" destOrd="0" parTransId="{052E9B99-7C6B-4E4D-9579-4E45D2595D1A}" sibTransId="{7959D65C-F795-43FB-8F41-8A72B6DF4DE8}"/>
    <dgm:cxn modelId="{E2A2B84E-7ADC-4FB7-9F49-09EF0998480C}" type="presOf" srcId="{6292A80C-B8CA-4C99-85B1-9F87EBA958E4}" destId="{66435A7E-1653-4596-8411-DBF5D1757D80}" srcOrd="0" destOrd="0" presId="urn:microsoft.com/office/officeart/2005/8/layout/hChevron3"/>
    <dgm:cxn modelId="{19863850-2D83-47C5-8E25-F60D120889E5}" srcId="{DF4A3521-FA61-4176-B80E-E910FF455E17}" destId="{6292A80C-B8CA-4C99-85B1-9F87EBA958E4}" srcOrd="0" destOrd="0" parTransId="{405EDAFF-4B89-450F-9092-42E364A7E560}" sibTransId="{36D10EE8-A4B1-4874-9AEF-EFEE95C8C93C}"/>
    <dgm:cxn modelId="{BA2B837D-5C4A-4BEE-B063-B81725BFA9EE}" type="presOf" srcId="{ED2C0443-D11D-4B2B-92E6-C0B84FD34FA8}" destId="{B9FA6BB8-71C2-4510-8E1D-FA9C34497E40}" srcOrd="0" destOrd="0" presId="urn:microsoft.com/office/officeart/2005/8/layout/hChevron3"/>
    <dgm:cxn modelId="{F7E09FA9-0DDD-40C3-8F60-11B206BFA389}" type="presOf" srcId="{C872DBED-8A0E-4527-85B4-5228B8EB52AE}" destId="{CF2A044A-74C2-406F-998F-E630FD7805CF}" srcOrd="0" destOrd="0" presId="urn:microsoft.com/office/officeart/2005/8/layout/hChevron3"/>
    <dgm:cxn modelId="{4EC69AD1-1B0F-40D7-BACE-0D537E0EF093}" srcId="{DF4A3521-FA61-4176-B80E-E910FF455E17}" destId="{C872DBED-8A0E-4527-85B4-5228B8EB52AE}" srcOrd="5" destOrd="0" parTransId="{EA3845DA-710D-4D84-95A2-749585D54A01}" sibTransId="{4B087BB1-BAED-4504-AFC9-513D428E803D}"/>
    <dgm:cxn modelId="{73A26DD2-B574-4A7C-8C75-D73707E99856}" type="presOf" srcId="{57875E25-D9FC-47D2-A8A8-6F7856F38C79}" destId="{4D058045-1701-4879-B519-F11885962DF7}" srcOrd="0" destOrd="0" presId="urn:microsoft.com/office/officeart/2005/8/layout/hChevron3"/>
    <dgm:cxn modelId="{44DF5DE4-A666-46F4-B4F4-65543D7C2BA3}" srcId="{DF4A3521-FA61-4176-B80E-E910FF455E17}" destId="{ED2C0443-D11D-4B2B-92E6-C0B84FD34FA8}" srcOrd="4" destOrd="0" parTransId="{76B1B189-11B0-487E-8B97-4E4411EF1C4C}" sibTransId="{1D0D3CED-E21B-4EB6-845A-4B2B9F7708DB}"/>
    <dgm:cxn modelId="{87B237F5-650A-4E7B-B29A-F12F5C7DCE3B}" type="presOf" srcId="{DF4A3521-FA61-4176-B80E-E910FF455E17}" destId="{7C95C739-592E-4689-BDA2-6D0DC132E24D}" srcOrd="0" destOrd="0" presId="urn:microsoft.com/office/officeart/2005/8/layout/hChevron3"/>
    <dgm:cxn modelId="{B76ECA30-E735-4AA0-8DDC-67307D122B95}" type="presParOf" srcId="{7C95C739-592E-4689-BDA2-6D0DC132E24D}" destId="{66435A7E-1653-4596-8411-DBF5D1757D80}" srcOrd="0" destOrd="0" presId="urn:microsoft.com/office/officeart/2005/8/layout/hChevron3"/>
    <dgm:cxn modelId="{B00C51AD-8790-4463-B5FB-F622E26D15CB}" type="presParOf" srcId="{7C95C739-592E-4689-BDA2-6D0DC132E24D}" destId="{89B308B0-54C1-41A2-B858-D514B30F48BA}" srcOrd="1" destOrd="0" presId="urn:microsoft.com/office/officeart/2005/8/layout/hChevron3"/>
    <dgm:cxn modelId="{22CBB9E9-FCE0-4EBD-8781-49956F8527E6}" type="presParOf" srcId="{7C95C739-592E-4689-BDA2-6D0DC132E24D}" destId="{4D058045-1701-4879-B519-F11885962DF7}" srcOrd="2" destOrd="0" presId="urn:microsoft.com/office/officeart/2005/8/layout/hChevron3"/>
    <dgm:cxn modelId="{133ED681-D550-428E-BBA4-49E542E0E86E}" type="presParOf" srcId="{7C95C739-592E-4689-BDA2-6D0DC132E24D}" destId="{DAED89F5-EC24-4ED3-8D64-E15A4041961B}" srcOrd="3" destOrd="0" presId="urn:microsoft.com/office/officeart/2005/8/layout/hChevron3"/>
    <dgm:cxn modelId="{1A646ACC-C7A0-470E-9369-F47D246DD092}" type="presParOf" srcId="{7C95C739-592E-4689-BDA2-6D0DC132E24D}" destId="{7B200C1B-C602-4180-9ECC-52A481881A49}" srcOrd="4" destOrd="0" presId="urn:microsoft.com/office/officeart/2005/8/layout/hChevron3"/>
    <dgm:cxn modelId="{74D93835-8C32-40D3-AA66-E3C474208CFB}" type="presParOf" srcId="{7C95C739-592E-4689-BDA2-6D0DC132E24D}" destId="{EC72925D-14C7-4FC4-899E-C2E93461E536}" srcOrd="5" destOrd="0" presId="urn:microsoft.com/office/officeart/2005/8/layout/hChevron3"/>
    <dgm:cxn modelId="{02FFCB64-2E44-4D34-9A6C-60C98E57767E}" type="presParOf" srcId="{7C95C739-592E-4689-BDA2-6D0DC132E24D}" destId="{2C1186E2-1CE5-4231-8DE7-930200C2D362}" srcOrd="6" destOrd="0" presId="urn:microsoft.com/office/officeart/2005/8/layout/hChevron3"/>
    <dgm:cxn modelId="{0253989B-381C-4F05-9635-B93CD50124E0}" type="presParOf" srcId="{7C95C739-592E-4689-BDA2-6D0DC132E24D}" destId="{0A393B7E-902E-4550-BA0D-0984E6751AB1}" srcOrd="7" destOrd="0" presId="urn:microsoft.com/office/officeart/2005/8/layout/hChevron3"/>
    <dgm:cxn modelId="{C214596C-B0CD-49AE-AF03-15C3F31B62CF}" type="presParOf" srcId="{7C95C739-592E-4689-BDA2-6D0DC132E24D}" destId="{B9FA6BB8-71C2-4510-8E1D-FA9C34497E40}" srcOrd="8" destOrd="0" presId="urn:microsoft.com/office/officeart/2005/8/layout/hChevron3"/>
    <dgm:cxn modelId="{1DC15297-DAB0-46DF-BDBF-84D0FDC9D3DC}" type="presParOf" srcId="{7C95C739-592E-4689-BDA2-6D0DC132E24D}" destId="{0E715F59-883F-4AB0-87EC-45407D4F1547}" srcOrd="9" destOrd="0" presId="urn:microsoft.com/office/officeart/2005/8/layout/hChevron3"/>
    <dgm:cxn modelId="{5C2389BB-04AB-4C41-9075-6A64F664D8E7}" type="presParOf" srcId="{7C95C739-592E-4689-BDA2-6D0DC132E24D}" destId="{CF2A044A-74C2-406F-998F-E630FD7805CF}"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F4A3521-FA61-4176-B80E-E910FF455E17}" type="doc">
      <dgm:prSet loTypeId="urn:microsoft.com/office/officeart/2005/8/layout/hChevron3" loCatId="process" qsTypeId="urn:microsoft.com/office/officeart/2005/8/quickstyle/simple1" qsCatId="simple" csTypeId="urn:microsoft.com/office/officeart/2005/8/colors/accent1_2" csCatId="accent1" phldr="1"/>
      <dgm:spPr/>
    </dgm:pt>
    <dgm:pt modelId="{6292A80C-B8CA-4C99-85B1-9F87EBA958E4}">
      <dgm:prSet phldrT="[Text]"/>
      <dgm:spPr>
        <a:solidFill>
          <a:schemeClr val="accent1"/>
        </a:solidFill>
      </dgm:spPr>
      <dgm:t>
        <a:bodyPr/>
        <a:lstStyle/>
        <a:p>
          <a:r>
            <a:rPr lang="en-US" dirty="0"/>
            <a:t>Company Overview</a:t>
          </a:r>
        </a:p>
      </dgm:t>
    </dgm:pt>
    <dgm:pt modelId="{405EDAFF-4B89-450F-9092-42E364A7E560}" type="parTrans" cxnId="{19863850-2D83-47C5-8E25-F60D120889E5}">
      <dgm:prSet/>
      <dgm:spPr/>
      <dgm:t>
        <a:bodyPr/>
        <a:lstStyle/>
        <a:p>
          <a:endParaRPr lang="en-US"/>
        </a:p>
      </dgm:t>
    </dgm:pt>
    <dgm:pt modelId="{36D10EE8-A4B1-4874-9AEF-EFEE95C8C93C}" type="sibTrans" cxnId="{19863850-2D83-47C5-8E25-F60D120889E5}">
      <dgm:prSet/>
      <dgm:spPr/>
      <dgm:t>
        <a:bodyPr/>
        <a:lstStyle/>
        <a:p>
          <a:endParaRPr lang="en-US"/>
        </a:p>
      </dgm:t>
    </dgm:pt>
    <dgm:pt modelId="{6609457B-47C2-41EB-B673-0160F1B7598F}">
      <dgm:prSet phldrT="[Text]"/>
      <dgm:spPr>
        <a:solidFill>
          <a:schemeClr val="bg2"/>
        </a:solidFill>
      </dgm:spPr>
      <dgm:t>
        <a:bodyPr/>
        <a:lstStyle/>
        <a:p>
          <a:r>
            <a:rPr lang="en-US" dirty="0"/>
            <a:t>Risk Analysis </a:t>
          </a:r>
        </a:p>
      </dgm:t>
    </dgm:pt>
    <dgm:pt modelId="{052E9B99-7C6B-4E4D-9579-4E45D2595D1A}" type="parTrans" cxnId="{A9ABBE40-1B9B-4805-B2EF-F13F67C2887C}">
      <dgm:prSet/>
      <dgm:spPr/>
      <dgm:t>
        <a:bodyPr/>
        <a:lstStyle/>
        <a:p>
          <a:endParaRPr lang="en-US"/>
        </a:p>
      </dgm:t>
    </dgm:pt>
    <dgm:pt modelId="{7959D65C-F795-43FB-8F41-8A72B6DF4DE8}" type="sibTrans" cxnId="{A9ABBE40-1B9B-4805-B2EF-F13F67C2887C}">
      <dgm:prSet/>
      <dgm:spPr/>
      <dgm:t>
        <a:bodyPr/>
        <a:lstStyle/>
        <a:p>
          <a:endParaRPr lang="en-US"/>
        </a:p>
      </dgm:t>
    </dgm:pt>
    <dgm:pt modelId="{813D8A49-A253-42B5-B9E3-5F46351D196B}">
      <dgm:prSet phldrT="[Text]"/>
      <dgm:spPr>
        <a:solidFill>
          <a:schemeClr val="bg2"/>
        </a:solidFill>
      </dgm:spPr>
      <dgm:t>
        <a:bodyPr/>
        <a:lstStyle/>
        <a:p>
          <a:r>
            <a:rPr lang="en-US" dirty="0"/>
            <a:t>Raito Analysis</a:t>
          </a:r>
        </a:p>
      </dgm:t>
    </dgm:pt>
    <dgm:pt modelId="{CC156E11-9885-4547-BFAC-85BF2157F29B}" type="parTrans" cxnId="{7F6EDE17-056F-4250-BEA2-DC86234D3C51}">
      <dgm:prSet/>
      <dgm:spPr/>
      <dgm:t>
        <a:bodyPr/>
        <a:lstStyle/>
        <a:p>
          <a:endParaRPr lang="en-US"/>
        </a:p>
      </dgm:t>
    </dgm:pt>
    <dgm:pt modelId="{E889994C-6993-4101-A851-99394D1571AA}" type="sibTrans" cxnId="{7F6EDE17-056F-4250-BEA2-DC86234D3C51}">
      <dgm:prSet/>
      <dgm:spPr/>
      <dgm:t>
        <a:bodyPr/>
        <a:lstStyle/>
        <a:p>
          <a:endParaRPr lang="en-US"/>
        </a:p>
      </dgm:t>
    </dgm:pt>
    <dgm:pt modelId="{ED2C0443-D11D-4B2B-92E6-C0B84FD34FA8}">
      <dgm:prSet phldrT="[Text]"/>
      <dgm:spPr>
        <a:solidFill>
          <a:schemeClr val="bg2"/>
        </a:solidFill>
      </dgm:spPr>
      <dgm:t>
        <a:bodyPr/>
        <a:lstStyle/>
        <a:p>
          <a:r>
            <a:rPr lang="en-US" dirty="0"/>
            <a:t>Financial Analysis</a:t>
          </a:r>
        </a:p>
      </dgm:t>
    </dgm:pt>
    <dgm:pt modelId="{76B1B189-11B0-487E-8B97-4E4411EF1C4C}" type="parTrans" cxnId="{44DF5DE4-A666-46F4-B4F4-65543D7C2BA3}">
      <dgm:prSet/>
      <dgm:spPr/>
      <dgm:t>
        <a:bodyPr/>
        <a:lstStyle/>
        <a:p>
          <a:endParaRPr lang="en-US"/>
        </a:p>
      </dgm:t>
    </dgm:pt>
    <dgm:pt modelId="{1D0D3CED-E21B-4EB6-845A-4B2B9F7708DB}" type="sibTrans" cxnId="{44DF5DE4-A666-46F4-B4F4-65543D7C2BA3}">
      <dgm:prSet/>
      <dgm:spPr/>
      <dgm:t>
        <a:bodyPr/>
        <a:lstStyle/>
        <a:p>
          <a:endParaRPr lang="en-US"/>
        </a:p>
      </dgm:t>
    </dgm:pt>
    <dgm:pt modelId="{C872DBED-8A0E-4527-85B4-5228B8EB52AE}">
      <dgm:prSet phldrT="[Text]"/>
      <dgm:spPr>
        <a:solidFill>
          <a:schemeClr val="bg2"/>
        </a:solidFill>
      </dgm:spPr>
      <dgm:t>
        <a:bodyPr/>
        <a:lstStyle/>
        <a:p>
          <a:r>
            <a:rPr lang="en-US" dirty="0"/>
            <a:t>Recommendation: HOLD</a:t>
          </a:r>
        </a:p>
      </dgm:t>
    </dgm:pt>
    <dgm:pt modelId="{EA3845DA-710D-4D84-95A2-749585D54A01}" type="parTrans" cxnId="{4EC69AD1-1B0F-40D7-BACE-0D537E0EF093}">
      <dgm:prSet/>
      <dgm:spPr/>
      <dgm:t>
        <a:bodyPr/>
        <a:lstStyle/>
        <a:p>
          <a:endParaRPr lang="en-US"/>
        </a:p>
      </dgm:t>
    </dgm:pt>
    <dgm:pt modelId="{4B087BB1-BAED-4504-AFC9-513D428E803D}" type="sibTrans" cxnId="{4EC69AD1-1B0F-40D7-BACE-0D537E0EF093}">
      <dgm:prSet/>
      <dgm:spPr/>
      <dgm:t>
        <a:bodyPr/>
        <a:lstStyle/>
        <a:p>
          <a:endParaRPr lang="en-US"/>
        </a:p>
      </dgm:t>
    </dgm:pt>
    <dgm:pt modelId="{57875E25-D9FC-47D2-A8A8-6F7856F38C79}">
      <dgm:prSet phldrT="[Text]"/>
      <dgm:spPr>
        <a:solidFill>
          <a:schemeClr val="accent1"/>
        </a:solidFill>
      </dgm:spPr>
      <dgm:t>
        <a:bodyPr/>
        <a:lstStyle/>
        <a:p>
          <a:r>
            <a:rPr lang="en-US" dirty="0"/>
            <a:t>Market Performance</a:t>
          </a:r>
        </a:p>
      </dgm:t>
    </dgm:pt>
    <dgm:pt modelId="{C8DF301F-238C-403A-BF15-621E3F0458F3}" type="sibTrans" cxnId="{C81FFA15-85F5-4803-A520-E7E700003D22}">
      <dgm:prSet/>
      <dgm:spPr/>
      <dgm:t>
        <a:bodyPr/>
        <a:lstStyle/>
        <a:p>
          <a:endParaRPr lang="en-US"/>
        </a:p>
      </dgm:t>
    </dgm:pt>
    <dgm:pt modelId="{A7A5895A-3066-452A-8349-440DDD5280AF}" type="parTrans" cxnId="{C81FFA15-85F5-4803-A520-E7E700003D22}">
      <dgm:prSet/>
      <dgm:spPr/>
      <dgm:t>
        <a:bodyPr/>
        <a:lstStyle/>
        <a:p>
          <a:endParaRPr lang="en-US"/>
        </a:p>
      </dgm:t>
    </dgm:pt>
    <dgm:pt modelId="{7C95C739-592E-4689-BDA2-6D0DC132E24D}" type="pres">
      <dgm:prSet presAssocID="{DF4A3521-FA61-4176-B80E-E910FF455E17}" presName="Name0" presStyleCnt="0">
        <dgm:presLayoutVars>
          <dgm:dir/>
          <dgm:resizeHandles val="exact"/>
        </dgm:presLayoutVars>
      </dgm:prSet>
      <dgm:spPr/>
    </dgm:pt>
    <dgm:pt modelId="{66435A7E-1653-4596-8411-DBF5D1757D80}" type="pres">
      <dgm:prSet presAssocID="{6292A80C-B8CA-4C99-85B1-9F87EBA958E4}" presName="parTxOnly" presStyleLbl="node1" presStyleIdx="0" presStyleCnt="6">
        <dgm:presLayoutVars>
          <dgm:bulletEnabled val="1"/>
        </dgm:presLayoutVars>
      </dgm:prSet>
      <dgm:spPr/>
    </dgm:pt>
    <dgm:pt modelId="{89B308B0-54C1-41A2-B858-D514B30F48BA}" type="pres">
      <dgm:prSet presAssocID="{36D10EE8-A4B1-4874-9AEF-EFEE95C8C93C}" presName="parSpace" presStyleCnt="0"/>
      <dgm:spPr/>
    </dgm:pt>
    <dgm:pt modelId="{4D058045-1701-4879-B519-F11885962DF7}" type="pres">
      <dgm:prSet presAssocID="{57875E25-D9FC-47D2-A8A8-6F7856F38C79}" presName="parTxOnly" presStyleLbl="node1" presStyleIdx="1" presStyleCnt="6">
        <dgm:presLayoutVars>
          <dgm:bulletEnabled val="1"/>
        </dgm:presLayoutVars>
      </dgm:prSet>
      <dgm:spPr/>
    </dgm:pt>
    <dgm:pt modelId="{DAED89F5-EC24-4ED3-8D64-E15A4041961B}" type="pres">
      <dgm:prSet presAssocID="{C8DF301F-238C-403A-BF15-621E3F0458F3}" presName="parSpace" presStyleCnt="0"/>
      <dgm:spPr/>
    </dgm:pt>
    <dgm:pt modelId="{7B200C1B-C602-4180-9ECC-52A481881A49}" type="pres">
      <dgm:prSet presAssocID="{6609457B-47C2-41EB-B673-0160F1B7598F}" presName="parTxOnly" presStyleLbl="node1" presStyleIdx="2" presStyleCnt="6">
        <dgm:presLayoutVars>
          <dgm:bulletEnabled val="1"/>
        </dgm:presLayoutVars>
      </dgm:prSet>
      <dgm:spPr/>
    </dgm:pt>
    <dgm:pt modelId="{EC72925D-14C7-4FC4-899E-C2E93461E536}" type="pres">
      <dgm:prSet presAssocID="{7959D65C-F795-43FB-8F41-8A72B6DF4DE8}" presName="parSpace" presStyleCnt="0"/>
      <dgm:spPr/>
    </dgm:pt>
    <dgm:pt modelId="{2C1186E2-1CE5-4231-8DE7-930200C2D362}" type="pres">
      <dgm:prSet presAssocID="{813D8A49-A253-42B5-B9E3-5F46351D196B}" presName="parTxOnly" presStyleLbl="node1" presStyleIdx="3" presStyleCnt="6">
        <dgm:presLayoutVars>
          <dgm:bulletEnabled val="1"/>
        </dgm:presLayoutVars>
      </dgm:prSet>
      <dgm:spPr/>
    </dgm:pt>
    <dgm:pt modelId="{0A393B7E-902E-4550-BA0D-0984E6751AB1}" type="pres">
      <dgm:prSet presAssocID="{E889994C-6993-4101-A851-99394D1571AA}" presName="parSpace" presStyleCnt="0"/>
      <dgm:spPr/>
    </dgm:pt>
    <dgm:pt modelId="{B9FA6BB8-71C2-4510-8E1D-FA9C34497E40}" type="pres">
      <dgm:prSet presAssocID="{ED2C0443-D11D-4B2B-92E6-C0B84FD34FA8}" presName="parTxOnly" presStyleLbl="node1" presStyleIdx="4" presStyleCnt="6">
        <dgm:presLayoutVars>
          <dgm:bulletEnabled val="1"/>
        </dgm:presLayoutVars>
      </dgm:prSet>
      <dgm:spPr/>
    </dgm:pt>
    <dgm:pt modelId="{0E715F59-883F-4AB0-87EC-45407D4F1547}" type="pres">
      <dgm:prSet presAssocID="{1D0D3CED-E21B-4EB6-845A-4B2B9F7708DB}" presName="parSpace" presStyleCnt="0"/>
      <dgm:spPr/>
    </dgm:pt>
    <dgm:pt modelId="{CF2A044A-74C2-406F-998F-E630FD7805CF}" type="pres">
      <dgm:prSet presAssocID="{C872DBED-8A0E-4527-85B4-5228B8EB52AE}" presName="parTxOnly" presStyleLbl="node1" presStyleIdx="5" presStyleCnt="6">
        <dgm:presLayoutVars>
          <dgm:bulletEnabled val="1"/>
        </dgm:presLayoutVars>
      </dgm:prSet>
      <dgm:spPr/>
    </dgm:pt>
  </dgm:ptLst>
  <dgm:cxnLst>
    <dgm:cxn modelId="{BA552511-8084-48E0-96DA-C02BB72EE9B6}" type="presOf" srcId="{813D8A49-A253-42B5-B9E3-5F46351D196B}" destId="{2C1186E2-1CE5-4231-8DE7-930200C2D362}" srcOrd="0" destOrd="0" presId="urn:microsoft.com/office/officeart/2005/8/layout/hChevron3"/>
    <dgm:cxn modelId="{C81FFA15-85F5-4803-A520-E7E700003D22}" srcId="{DF4A3521-FA61-4176-B80E-E910FF455E17}" destId="{57875E25-D9FC-47D2-A8A8-6F7856F38C79}" srcOrd="1" destOrd="0" parTransId="{A7A5895A-3066-452A-8349-440DDD5280AF}" sibTransId="{C8DF301F-238C-403A-BF15-621E3F0458F3}"/>
    <dgm:cxn modelId="{7F6EDE17-056F-4250-BEA2-DC86234D3C51}" srcId="{DF4A3521-FA61-4176-B80E-E910FF455E17}" destId="{813D8A49-A253-42B5-B9E3-5F46351D196B}" srcOrd="3" destOrd="0" parTransId="{CC156E11-9885-4547-BFAC-85BF2157F29B}" sibTransId="{E889994C-6993-4101-A851-99394D1571AA}"/>
    <dgm:cxn modelId="{074AA33E-0EE8-41D5-82A4-EC7DB5A5FACD}" type="presOf" srcId="{6609457B-47C2-41EB-B673-0160F1B7598F}" destId="{7B200C1B-C602-4180-9ECC-52A481881A49}" srcOrd="0" destOrd="0" presId="urn:microsoft.com/office/officeart/2005/8/layout/hChevron3"/>
    <dgm:cxn modelId="{A9ABBE40-1B9B-4805-B2EF-F13F67C2887C}" srcId="{DF4A3521-FA61-4176-B80E-E910FF455E17}" destId="{6609457B-47C2-41EB-B673-0160F1B7598F}" srcOrd="2" destOrd="0" parTransId="{052E9B99-7C6B-4E4D-9579-4E45D2595D1A}" sibTransId="{7959D65C-F795-43FB-8F41-8A72B6DF4DE8}"/>
    <dgm:cxn modelId="{E2A2B84E-7ADC-4FB7-9F49-09EF0998480C}" type="presOf" srcId="{6292A80C-B8CA-4C99-85B1-9F87EBA958E4}" destId="{66435A7E-1653-4596-8411-DBF5D1757D80}" srcOrd="0" destOrd="0" presId="urn:microsoft.com/office/officeart/2005/8/layout/hChevron3"/>
    <dgm:cxn modelId="{19863850-2D83-47C5-8E25-F60D120889E5}" srcId="{DF4A3521-FA61-4176-B80E-E910FF455E17}" destId="{6292A80C-B8CA-4C99-85B1-9F87EBA958E4}" srcOrd="0" destOrd="0" parTransId="{405EDAFF-4B89-450F-9092-42E364A7E560}" sibTransId="{36D10EE8-A4B1-4874-9AEF-EFEE95C8C93C}"/>
    <dgm:cxn modelId="{BA2B837D-5C4A-4BEE-B063-B81725BFA9EE}" type="presOf" srcId="{ED2C0443-D11D-4B2B-92E6-C0B84FD34FA8}" destId="{B9FA6BB8-71C2-4510-8E1D-FA9C34497E40}" srcOrd="0" destOrd="0" presId="urn:microsoft.com/office/officeart/2005/8/layout/hChevron3"/>
    <dgm:cxn modelId="{F7E09FA9-0DDD-40C3-8F60-11B206BFA389}" type="presOf" srcId="{C872DBED-8A0E-4527-85B4-5228B8EB52AE}" destId="{CF2A044A-74C2-406F-998F-E630FD7805CF}" srcOrd="0" destOrd="0" presId="urn:microsoft.com/office/officeart/2005/8/layout/hChevron3"/>
    <dgm:cxn modelId="{4EC69AD1-1B0F-40D7-BACE-0D537E0EF093}" srcId="{DF4A3521-FA61-4176-B80E-E910FF455E17}" destId="{C872DBED-8A0E-4527-85B4-5228B8EB52AE}" srcOrd="5" destOrd="0" parTransId="{EA3845DA-710D-4D84-95A2-749585D54A01}" sibTransId="{4B087BB1-BAED-4504-AFC9-513D428E803D}"/>
    <dgm:cxn modelId="{73A26DD2-B574-4A7C-8C75-D73707E99856}" type="presOf" srcId="{57875E25-D9FC-47D2-A8A8-6F7856F38C79}" destId="{4D058045-1701-4879-B519-F11885962DF7}" srcOrd="0" destOrd="0" presId="urn:microsoft.com/office/officeart/2005/8/layout/hChevron3"/>
    <dgm:cxn modelId="{44DF5DE4-A666-46F4-B4F4-65543D7C2BA3}" srcId="{DF4A3521-FA61-4176-B80E-E910FF455E17}" destId="{ED2C0443-D11D-4B2B-92E6-C0B84FD34FA8}" srcOrd="4" destOrd="0" parTransId="{76B1B189-11B0-487E-8B97-4E4411EF1C4C}" sibTransId="{1D0D3CED-E21B-4EB6-845A-4B2B9F7708DB}"/>
    <dgm:cxn modelId="{87B237F5-650A-4E7B-B29A-F12F5C7DCE3B}" type="presOf" srcId="{DF4A3521-FA61-4176-B80E-E910FF455E17}" destId="{7C95C739-592E-4689-BDA2-6D0DC132E24D}" srcOrd="0" destOrd="0" presId="urn:microsoft.com/office/officeart/2005/8/layout/hChevron3"/>
    <dgm:cxn modelId="{B76ECA30-E735-4AA0-8DDC-67307D122B95}" type="presParOf" srcId="{7C95C739-592E-4689-BDA2-6D0DC132E24D}" destId="{66435A7E-1653-4596-8411-DBF5D1757D80}" srcOrd="0" destOrd="0" presId="urn:microsoft.com/office/officeart/2005/8/layout/hChevron3"/>
    <dgm:cxn modelId="{B00C51AD-8790-4463-B5FB-F622E26D15CB}" type="presParOf" srcId="{7C95C739-592E-4689-BDA2-6D0DC132E24D}" destId="{89B308B0-54C1-41A2-B858-D514B30F48BA}" srcOrd="1" destOrd="0" presId="urn:microsoft.com/office/officeart/2005/8/layout/hChevron3"/>
    <dgm:cxn modelId="{22CBB9E9-FCE0-4EBD-8781-49956F8527E6}" type="presParOf" srcId="{7C95C739-592E-4689-BDA2-6D0DC132E24D}" destId="{4D058045-1701-4879-B519-F11885962DF7}" srcOrd="2" destOrd="0" presId="urn:microsoft.com/office/officeart/2005/8/layout/hChevron3"/>
    <dgm:cxn modelId="{133ED681-D550-428E-BBA4-49E542E0E86E}" type="presParOf" srcId="{7C95C739-592E-4689-BDA2-6D0DC132E24D}" destId="{DAED89F5-EC24-4ED3-8D64-E15A4041961B}" srcOrd="3" destOrd="0" presId="urn:microsoft.com/office/officeart/2005/8/layout/hChevron3"/>
    <dgm:cxn modelId="{1A646ACC-C7A0-470E-9369-F47D246DD092}" type="presParOf" srcId="{7C95C739-592E-4689-BDA2-6D0DC132E24D}" destId="{7B200C1B-C602-4180-9ECC-52A481881A49}" srcOrd="4" destOrd="0" presId="urn:microsoft.com/office/officeart/2005/8/layout/hChevron3"/>
    <dgm:cxn modelId="{74D93835-8C32-40D3-AA66-E3C474208CFB}" type="presParOf" srcId="{7C95C739-592E-4689-BDA2-6D0DC132E24D}" destId="{EC72925D-14C7-4FC4-899E-C2E93461E536}" srcOrd="5" destOrd="0" presId="urn:microsoft.com/office/officeart/2005/8/layout/hChevron3"/>
    <dgm:cxn modelId="{02FFCB64-2E44-4D34-9A6C-60C98E57767E}" type="presParOf" srcId="{7C95C739-592E-4689-BDA2-6D0DC132E24D}" destId="{2C1186E2-1CE5-4231-8DE7-930200C2D362}" srcOrd="6" destOrd="0" presId="urn:microsoft.com/office/officeart/2005/8/layout/hChevron3"/>
    <dgm:cxn modelId="{0253989B-381C-4F05-9635-B93CD50124E0}" type="presParOf" srcId="{7C95C739-592E-4689-BDA2-6D0DC132E24D}" destId="{0A393B7E-902E-4550-BA0D-0984E6751AB1}" srcOrd="7" destOrd="0" presId="urn:microsoft.com/office/officeart/2005/8/layout/hChevron3"/>
    <dgm:cxn modelId="{C214596C-B0CD-49AE-AF03-15C3F31B62CF}" type="presParOf" srcId="{7C95C739-592E-4689-BDA2-6D0DC132E24D}" destId="{B9FA6BB8-71C2-4510-8E1D-FA9C34497E40}" srcOrd="8" destOrd="0" presId="urn:microsoft.com/office/officeart/2005/8/layout/hChevron3"/>
    <dgm:cxn modelId="{1DC15297-DAB0-46DF-BDBF-84D0FDC9D3DC}" type="presParOf" srcId="{7C95C739-592E-4689-BDA2-6D0DC132E24D}" destId="{0E715F59-883F-4AB0-87EC-45407D4F1547}" srcOrd="9" destOrd="0" presId="urn:microsoft.com/office/officeart/2005/8/layout/hChevron3"/>
    <dgm:cxn modelId="{5C2389BB-04AB-4C41-9075-6A64F664D8E7}" type="presParOf" srcId="{7C95C739-592E-4689-BDA2-6D0DC132E24D}" destId="{CF2A044A-74C2-406F-998F-E630FD7805CF}"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F4A3521-FA61-4176-B80E-E910FF455E17}" type="doc">
      <dgm:prSet loTypeId="urn:microsoft.com/office/officeart/2005/8/layout/hChevron3" loCatId="process" qsTypeId="urn:microsoft.com/office/officeart/2005/8/quickstyle/simple1" qsCatId="simple" csTypeId="urn:microsoft.com/office/officeart/2005/8/colors/accent1_2" csCatId="accent1" phldr="1"/>
      <dgm:spPr/>
    </dgm:pt>
    <dgm:pt modelId="{6292A80C-B8CA-4C99-85B1-9F87EBA958E4}">
      <dgm:prSet phldrT="[Text]"/>
      <dgm:spPr>
        <a:solidFill>
          <a:schemeClr val="accent1"/>
        </a:solidFill>
      </dgm:spPr>
      <dgm:t>
        <a:bodyPr/>
        <a:lstStyle/>
        <a:p>
          <a:r>
            <a:rPr lang="en-US" dirty="0"/>
            <a:t>Company Overview</a:t>
          </a:r>
        </a:p>
      </dgm:t>
    </dgm:pt>
    <dgm:pt modelId="{405EDAFF-4B89-450F-9092-42E364A7E560}" type="parTrans" cxnId="{19863850-2D83-47C5-8E25-F60D120889E5}">
      <dgm:prSet/>
      <dgm:spPr/>
      <dgm:t>
        <a:bodyPr/>
        <a:lstStyle/>
        <a:p>
          <a:endParaRPr lang="en-US"/>
        </a:p>
      </dgm:t>
    </dgm:pt>
    <dgm:pt modelId="{36D10EE8-A4B1-4874-9AEF-EFEE95C8C93C}" type="sibTrans" cxnId="{19863850-2D83-47C5-8E25-F60D120889E5}">
      <dgm:prSet/>
      <dgm:spPr/>
      <dgm:t>
        <a:bodyPr/>
        <a:lstStyle/>
        <a:p>
          <a:endParaRPr lang="en-US"/>
        </a:p>
      </dgm:t>
    </dgm:pt>
    <dgm:pt modelId="{6609457B-47C2-41EB-B673-0160F1B7598F}">
      <dgm:prSet phldrT="[Text]"/>
      <dgm:spPr>
        <a:solidFill>
          <a:schemeClr val="accent1"/>
        </a:solidFill>
      </dgm:spPr>
      <dgm:t>
        <a:bodyPr/>
        <a:lstStyle/>
        <a:p>
          <a:r>
            <a:rPr lang="en-US" dirty="0"/>
            <a:t>Risk Analysis </a:t>
          </a:r>
        </a:p>
      </dgm:t>
    </dgm:pt>
    <dgm:pt modelId="{052E9B99-7C6B-4E4D-9579-4E45D2595D1A}" type="parTrans" cxnId="{A9ABBE40-1B9B-4805-B2EF-F13F67C2887C}">
      <dgm:prSet/>
      <dgm:spPr/>
      <dgm:t>
        <a:bodyPr/>
        <a:lstStyle/>
        <a:p>
          <a:endParaRPr lang="en-US"/>
        </a:p>
      </dgm:t>
    </dgm:pt>
    <dgm:pt modelId="{7959D65C-F795-43FB-8F41-8A72B6DF4DE8}" type="sibTrans" cxnId="{A9ABBE40-1B9B-4805-B2EF-F13F67C2887C}">
      <dgm:prSet/>
      <dgm:spPr/>
      <dgm:t>
        <a:bodyPr/>
        <a:lstStyle/>
        <a:p>
          <a:endParaRPr lang="en-US"/>
        </a:p>
      </dgm:t>
    </dgm:pt>
    <dgm:pt modelId="{813D8A49-A253-42B5-B9E3-5F46351D196B}">
      <dgm:prSet phldrT="[Text]"/>
      <dgm:spPr>
        <a:solidFill>
          <a:schemeClr val="bg2"/>
        </a:solidFill>
      </dgm:spPr>
      <dgm:t>
        <a:bodyPr/>
        <a:lstStyle/>
        <a:p>
          <a:r>
            <a:rPr lang="en-US" dirty="0"/>
            <a:t>Ratio Analysis</a:t>
          </a:r>
        </a:p>
      </dgm:t>
    </dgm:pt>
    <dgm:pt modelId="{CC156E11-9885-4547-BFAC-85BF2157F29B}" type="parTrans" cxnId="{7F6EDE17-056F-4250-BEA2-DC86234D3C51}">
      <dgm:prSet/>
      <dgm:spPr/>
      <dgm:t>
        <a:bodyPr/>
        <a:lstStyle/>
        <a:p>
          <a:endParaRPr lang="en-US"/>
        </a:p>
      </dgm:t>
    </dgm:pt>
    <dgm:pt modelId="{E889994C-6993-4101-A851-99394D1571AA}" type="sibTrans" cxnId="{7F6EDE17-056F-4250-BEA2-DC86234D3C51}">
      <dgm:prSet/>
      <dgm:spPr/>
      <dgm:t>
        <a:bodyPr/>
        <a:lstStyle/>
        <a:p>
          <a:endParaRPr lang="en-US"/>
        </a:p>
      </dgm:t>
    </dgm:pt>
    <dgm:pt modelId="{ED2C0443-D11D-4B2B-92E6-C0B84FD34FA8}">
      <dgm:prSet phldrT="[Text]"/>
      <dgm:spPr>
        <a:solidFill>
          <a:schemeClr val="bg2"/>
        </a:solidFill>
      </dgm:spPr>
      <dgm:t>
        <a:bodyPr/>
        <a:lstStyle/>
        <a:p>
          <a:r>
            <a:rPr lang="en-US" dirty="0"/>
            <a:t>Financial Analysis</a:t>
          </a:r>
        </a:p>
      </dgm:t>
    </dgm:pt>
    <dgm:pt modelId="{76B1B189-11B0-487E-8B97-4E4411EF1C4C}" type="parTrans" cxnId="{44DF5DE4-A666-46F4-B4F4-65543D7C2BA3}">
      <dgm:prSet/>
      <dgm:spPr/>
      <dgm:t>
        <a:bodyPr/>
        <a:lstStyle/>
        <a:p>
          <a:endParaRPr lang="en-US"/>
        </a:p>
      </dgm:t>
    </dgm:pt>
    <dgm:pt modelId="{1D0D3CED-E21B-4EB6-845A-4B2B9F7708DB}" type="sibTrans" cxnId="{44DF5DE4-A666-46F4-B4F4-65543D7C2BA3}">
      <dgm:prSet/>
      <dgm:spPr/>
      <dgm:t>
        <a:bodyPr/>
        <a:lstStyle/>
        <a:p>
          <a:endParaRPr lang="en-US"/>
        </a:p>
      </dgm:t>
    </dgm:pt>
    <dgm:pt modelId="{C872DBED-8A0E-4527-85B4-5228B8EB52AE}">
      <dgm:prSet phldrT="[Text]"/>
      <dgm:spPr>
        <a:noFill/>
      </dgm:spPr>
      <dgm:t>
        <a:bodyPr/>
        <a:lstStyle/>
        <a:p>
          <a:r>
            <a:rPr lang="en-US" dirty="0"/>
            <a:t>Recommendation: HOLD</a:t>
          </a:r>
        </a:p>
      </dgm:t>
    </dgm:pt>
    <dgm:pt modelId="{EA3845DA-710D-4D84-95A2-749585D54A01}" type="parTrans" cxnId="{4EC69AD1-1B0F-40D7-BACE-0D537E0EF093}">
      <dgm:prSet/>
      <dgm:spPr/>
      <dgm:t>
        <a:bodyPr/>
        <a:lstStyle/>
        <a:p>
          <a:endParaRPr lang="en-US"/>
        </a:p>
      </dgm:t>
    </dgm:pt>
    <dgm:pt modelId="{4B087BB1-BAED-4504-AFC9-513D428E803D}" type="sibTrans" cxnId="{4EC69AD1-1B0F-40D7-BACE-0D537E0EF093}">
      <dgm:prSet/>
      <dgm:spPr/>
      <dgm:t>
        <a:bodyPr/>
        <a:lstStyle/>
        <a:p>
          <a:endParaRPr lang="en-US"/>
        </a:p>
      </dgm:t>
    </dgm:pt>
    <dgm:pt modelId="{57875E25-D9FC-47D2-A8A8-6F7856F38C79}">
      <dgm:prSet phldrT="[Text]"/>
      <dgm:spPr>
        <a:solidFill>
          <a:schemeClr val="accent1"/>
        </a:solidFill>
      </dgm:spPr>
      <dgm:t>
        <a:bodyPr/>
        <a:lstStyle/>
        <a:p>
          <a:r>
            <a:rPr lang="en-US" dirty="0"/>
            <a:t>Market Performance</a:t>
          </a:r>
        </a:p>
      </dgm:t>
    </dgm:pt>
    <dgm:pt modelId="{C8DF301F-238C-403A-BF15-621E3F0458F3}" type="sibTrans" cxnId="{C81FFA15-85F5-4803-A520-E7E700003D22}">
      <dgm:prSet/>
      <dgm:spPr/>
      <dgm:t>
        <a:bodyPr/>
        <a:lstStyle/>
        <a:p>
          <a:endParaRPr lang="en-US"/>
        </a:p>
      </dgm:t>
    </dgm:pt>
    <dgm:pt modelId="{A7A5895A-3066-452A-8349-440DDD5280AF}" type="parTrans" cxnId="{C81FFA15-85F5-4803-A520-E7E700003D22}">
      <dgm:prSet/>
      <dgm:spPr/>
      <dgm:t>
        <a:bodyPr/>
        <a:lstStyle/>
        <a:p>
          <a:endParaRPr lang="en-US"/>
        </a:p>
      </dgm:t>
    </dgm:pt>
    <dgm:pt modelId="{7C95C739-592E-4689-BDA2-6D0DC132E24D}" type="pres">
      <dgm:prSet presAssocID="{DF4A3521-FA61-4176-B80E-E910FF455E17}" presName="Name0" presStyleCnt="0">
        <dgm:presLayoutVars>
          <dgm:dir/>
          <dgm:resizeHandles val="exact"/>
        </dgm:presLayoutVars>
      </dgm:prSet>
      <dgm:spPr/>
    </dgm:pt>
    <dgm:pt modelId="{66435A7E-1653-4596-8411-DBF5D1757D80}" type="pres">
      <dgm:prSet presAssocID="{6292A80C-B8CA-4C99-85B1-9F87EBA958E4}" presName="parTxOnly" presStyleLbl="node1" presStyleIdx="0" presStyleCnt="6">
        <dgm:presLayoutVars>
          <dgm:bulletEnabled val="1"/>
        </dgm:presLayoutVars>
      </dgm:prSet>
      <dgm:spPr/>
    </dgm:pt>
    <dgm:pt modelId="{89B308B0-54C1-41A2-B858-D514B30F48BA}" type="pres">
      <dgm:prSet presAssocID="{36D10EE8-A4B1-4874-9AEF-EFEE95C8C93C}" presName="parSpace" presStyleCnt="0"/>
      <dgm:spPr/>
    </dgm:pt>
    <dgm:pt modelId="{4D058045-1701-4879-B519-F11885962DF7}" type="pres">
      <dgm:prSet presAssocID="{57875E25-D9FC-47D2-A8A8-6F7856F38C79}" presName="parTxOnly" presStyleLbl="node1" presStyleIdx="1" presStyleCnt="6">
        <dgm:presLayoutVars>
          <dgm:bulletEnabled val="1"/>
        </dgm:presLayoutVars>
      </dgm:prSet>
      <dgm:spPr/>
    </dgm:pt>
    <dgm:pt modelId="{DAED89F5-EC24-4ED3-8D64-E15A4041961B}" type="pres">
      <dgm:prSet presAssocID="{C8DF301F-238C-403A-BF15-621E3F0458F3}" presName="parSpace" presStyleCnt="0"/>
      <dgm:spPr/>
    </dgm:pt>
    <dgm:pt modelId="{7B200C1B-C602-4180-9ECC-52A481881A49}" type="pres">
      <dgm:prSet presAssocID="{6609457B-47C2-41EB-B673-0160F1B7598F}" presName="parTxOnly" presStyleLbl="node1" presStyleIdx="2" presStyleCnt="6">
        <dgm:presLayoutVars>
          <dgm:bulletEnabled val="1"/>
        </dgm:presLayoutVars>
      </dgm:prSet>
      <dgm:spPr/>
    </dgm:pt>
    <dgm:pt modelId="{EC72925D-14C7-4FC4-899E-C2E93461E536}" type="pres">
      <dgm:prSet presAssocID="{7959D65C-F795-43FB-8F41-8A72B6DF4DE8}" presName="parSpace" presStyleCnt="0"/>
      <dgm:spPr/>
    </dgm:pt>
    <dgm:pt modelId="{2C1186E2-1CE5-4231-8DE7-930200C2D362}" type="pres">
      <dgm:prSet presAssocID="{813D8A49-A253-42B5-B9E3-5F46351D196B}" presName="parTxOnly" presStyleLbl="node1" presStyleIdx="3" presStyleCnt="6">
        <dgm:presLayoutVars>
          <dgm:bulletEnabled val="1"/>
        </dgm:presLayoutVars>
      </dgm:prSet>
      <dgm:spPr/>
    </dgm:pt>
    <dgm:pt modelId="{0A393B7E-902E-4550-BA0D-0984E6751AB1}" type="pres">
      <dgm:prSet presAssocID="{E889994C-6993-4101-A851-99394D1571AA}" presName="parSpace" presStyleCnt="0"/>
      <dgm:spPr/>
    </dgm:pt>
    <dgm:pt modelId="{B9FA6BB8-71C2-4510-8E1D-FA9C34497E40}" type="pres">
      <dgm:prSet presAssocID="{ED2C0443-D11D-4B2B-92E6-C0B84FD34FA8}" presName="parTxOnly" presStyleLbl="node1" presStyleIdx="4" presStyleCnt="6">
        <dgm:presLayoutVars>
          <dgm:bulletEnabled val="1"/>
        </dgm:presLayoutVars>
      </dgm:prSet>
      <dgm:spPr/>
    </dgm:pt>
    <dgm:pt modelId="{0E715F59-883F-4AB0-87EC-45407D4F1547}" type="pres">
      <dgm:prSet presAssocID="{1D0D3CED-E21B-4EB6-845A-4B2B9F7708DB}" presName="parSpace" presStyleCnt="0"/>
      <dgm:spPr/>
    </dgm:pt>
    <dgm:pt modelId="{CF2A044A-74C2-406F-998F-E630FD7805CF}" type="pres">
      <dgm:prSet presAssocID="{C872DBED-8A0E-4527-85B4-5228B8EB52AE}" presName="parTxOnly" presStyleLbl="node1" presStyleIdx="5" presStyleCnt="6">
        <dgm:presLayoutVars>
          <dgm:bulletEnabled val="1"/>
        </dgm:presLayoutVars>
      </dgm:prSet>
      <dgm:spPr/>
    </dgm:pt>
  </dgm:ptLst>
  <dgm:cxnLst>
    <dgm:cxn modelId="{BA552511-8084-48E0-96DA-C02BB72EE9B6}" type="presOf" srcId="{813D8A49-A253-42B5-B9E3-5F46351D196B}" destId="{2C1186E2-1CE5-4231-8DE7-930200C2D362}" srcOrd="0" destOrd="0" presId="urn:microsoft.com/office/officeart/2005/8/layout/hChevron3"/>
    <dgm:cxn modelId="{C81FFA15-85F5-4803-A520-E7E700003D22}" srcId="{DF4A3521-FA61-4176-B80E-E910FF455E17}" destId="{57875E25-D9FC-47D2-A8A8-6F7856F38C79}" srcOrd="1" destOrd="0" parTransId="{A7A5895A-3066-452A-8349-440DDD5280AF}" sibTransId="{C8DF301F-238C-403A-BF15-621E3F0458F3}"/>
    <dgm:cxn modelId="{7F6EDE17-056F-4250-BEA2-DC86234D3C51}" srcId="{DF4A3521-FA61-4176-B80E-E910FF455E17}" destId="{813D8A49-A253-42B5-B9E3-5F46351D196B}" srcOrd="3" destOrd="0" parTransId="{CC156E11-9885-4547-BFAC-85BF2157F29B}" sibTransId="{E889994C-6993-4101-A851-99394D1571AA}"/>
    <dgm:cxn modelId="{074AA33E-0EE8-41D5-82A4-EC7DB5A5FACD}" type="presOf" srcId="{6609457B-47C2-41EB-B673-0160F1B7598F}" destId="{7B200C1B-C602-4180-9ECC-52A481881A49}" srcOrd="0" destOrd="0" presId="urn:microsoft.com/office/officeart/2005/8/layout/hChevron3"/>
    <dgm:cxn modelId="{A9ABBE40-1B9B-4805-B2EF-F13F67C2887C}" srcId="{DF4A3521-FA61-4176-B80E-E910FF455E17}" destId="{6609457B-47C2-41EB-B673-0160F1B7598F}" srcOrd="2" destOrd="0" parTransId="{052E9B99-7C6B-4E4D-9579-4E45D2595D1A}" sibTransId="{7959D65C-F795-43FB-8F41-8A72B6DF4DE8}"/>
    <dgm:cxn modelId="{E2A2B84E-7ADC-4FB7-9F49-09EF0998480C}" type="presOf" srcId="{6292A80C-B8CA-4C99-85B1-9F87EBA958E4}" destId="{66435A7E-1653-4596-8411-DBF5D1757D80}" srcOrd="0" destOrd="0" presId="urn:microsoft.com/office/officeart/2005/8/layout/hChevron3"/>
    <dgm:cxn modelId="{19863850-2D83-47C5-8E25-F60D120889E5}" srcId="{DF4A3521-FA61-4176-B80E-E910FF455E17}" destId="{6292A80C-B8CA-4C99-85B1-9F87EBA958E4}" srcOrd="0" destOrd="0" parTransId="{405EDAFF-4B89-450F-9092-42E364A7E560}" sibTransId="{36D10EE8-A4B1-4874-9AEF-EFEE95C8C93C}"/>
    <dgm:cxn modelId="{BA2B837D-5C4A-4BEE-B063-B81725BFA9EE}" type="presOf" srcId="{ED2C0443-D11D-4B2B-92E6-C0B84FD34FA8}" destId="{B9FA6BB8-71C2-4510-8E1D-FA9C34497E40}" srcOrd="0" destOrd="0" presId="urn:microsoft.com/office/officeart/2005/8/layout/hChevron3"/>
    <dgm:cxn modelId="{F7E09FA9-0DDD-40C3-8F60-11B206BFA389}" type="presOf" srcId="{C872DBED-8A0E-4527-85B4-5228B8EB52AE}" destId="{CF2A044A-74C2-406F-998F-E630FD7805CF}" srcOrd="0" destOrd="0" presId="urn:microsoft.com/office/officeart/2005/8/layout/hChevron3"/>
    <dgm:cxn modelId="{4EC69AD1-1B0F-40D7-BACE-0D537E0EF093}" srcId="{DF4A3521-FA61-4176-B80E-E910FF455E17}" destId="{C872DBED-8A0E-4527-85B4-5228B8EB52AE}" srcOrd="5" destOrd="0" parTransId="{EA3845DA-710D-4D84-95A2-749585D54A01}" sibTransId="{4B087BB1-BAED-4504-AFC9-513D428E803D}"/>
    <dgm:cxn modelId="{73A26DD2-B574-4A7C-8C75-D73707E99856}" type="presOf" srcId="{57875E25-D9FC-47D2-A8A8-6F7856F38C79}" destId="{4D058045-1701-4879-B519-F11885962DF7}" srcOrd="0" destOrd="0" presId="urn:microsoft.com/office/officeart/2005/8/layout/hChevron3"/>
    <dgm:cxn modelId="{44DF5DE4-A666-46F4-B4F4-65543D7C2BA3}" srcId="{DF4A3521-FA61-4176-B80E-E910FF455E17}" destId="{ED2C0443-D11D-4B2B-92E6-C0B84FD34FA8}" srcOrd="4" destOrd="0" parTransId="{76B1B189-11B0-487E-8B97-4E4411EF1C4C}" sibTransId="{1D0D3CED-E21B-4EB6-845A-4B2B9F7708DB}"/>
    <dgm:cxn modelId="{87B237F5-650A-4E7B-B29A-F12F5C7DCE3B}" type="presOf" srcId="{DF4A3521-FA61-4176-B80E-E910FF455E17}" destId="{7C95C739-592E-4689-BDA2-6D0DC132E24D}" srcOrd="0" destOrd="0" presId="urn:microsoft.com/office/officeart/2005/8/layout/hChevron3"/>
    <dgm:cxn modelId="{B76ECA30-E735-4AA0-8DDC-67307D122B95}" type="presParOf" srcId="{7C95C739-592E-4689-BDA2-6D0DC132E24D}" destId="{66435A7E-1653-4596-8411-DBF5D1757D80}" srcOrd="0" destOrd="0" presId="urn:microsoft.com/office/officeart/2005/8/layout/hChevron3"/>
    <dgm:cxn modelId="{B00C51AD-8790-4463-B5FB-F622E26D15CB}" type="presParOf" srcId="{7C95C739-592E-4689-BDA2-6D0DC132E24D}" destId="{89B308B0-54C1-41A2-B858-D514B30F48BA}" srcOrd="1" destOrd="0" presId="urn:microsoft.com/office/officeart/2005/8/layout/hChevron3"/>
    <dgm:cxn modelId="{22CBB9E9-FCE0-4EBD-8781-49956F8527E6}" type="presParOf" srcId="{7C95C739-592E-4689-BDA2-6D0DC132E24D}" destId="{4D058045-1701-4879-B519-F11885962DF7}" srcOrd="2" destOrd="0" presId="urn:microsoft.com/office/officeart/2005/8/layout/hChevron3"/>
    <dgm:cxn modelId="{133ED681-D550-428E-BBA4-49E542E0E86E}" type="presParOf" srcId="{7C95C739-592E-4689-BDA2-6D0DC132E24D}" destId="{DAED89F5-EC24-4ED3-8D64-E15A4041961B}" srcOrd="3" destOrd="0" presId="urn:microsoft.com/office/officeart/2005/8/layout/hChevron3"/>
    <dgm:cxn modelId="{1A646ACC-C7A0-470E-9369-F47D246DD092}" type="presParOf" srcId="{7C95C739-592E-4689-BDA2-6D0DC132E24D}" destId="{7B200C1B-C602-4180-9ECC-52A481881A49}" srcOrd="4" destOrd="0" presId="urn:microsoft.com/office/officeart/2005/8/layout/hChevron3"/>
    <dgm:cxn modelId="{74D93835-8C32-40D3-AA66-E3C474208CFB}" type="presParOf" srcId="{7C95C739-592E-4689-BDA2-6D0DC132E24D}" destId="{EC72925D-14C7-4FC4-899E-C2E93461E536}" srcOrd="5" destOrd="0" presId="urn:microsoft.com/office/officeart/2005/8/layout/hChevron3"/>
    <dgm:cxn modelId="{02FFCB64-2E44-4D34-9A6C-60C98E57767E}" type="presParOf" srcId="{7C95C739-592E-4689-BDA2-6D0DC132E24D}" destId="{2C1186E2-1CE5-4231-8DE7-930200C2D362}" srcOrd="6" destOrd="0" presId="urn:microsoft.com/office/officeart/2005/8/layout/hChevron3"/>
    <dgm:cxn modelId="{0253989B-381C-4F05-9635-B93CD50124E0}" type="presParOf" srcId="{7C95C739-592E-4689-BDA2-6D0DC132E24D}" destId="{0A393B7E-902E-4550-BA0D-0984E6751AB1}" srcOrd="7" destOrd="0" presId="urn:microsoft.com/office/officeart/2005/8/layout/hChevron3"/>
    <dgm:cxn modelId="{C214596C-B0CD-49AE-AF03-15C3F31B62CF}" type="presParOf" srcId="{7C95C739-592E-4689-BDA2-6D0DC132E24D}" destId="{B9FA6BB8-71C2-4510-8E1D-FA9C34497E40}" srcOrd="8" destOrd="0" presId="urn:microsoft.com/office/officeart/2005/8/layout/hChevron3"/>
    <dgm:cxn modelId="{1DC15297-DAB0-46DF-BDBF-84D0FDC9D3DC}" type="presParOf" srcId="{7C95C739-592E-4689-BDA2-6D0DC132E24D}" destId="{0E715F59-883F-4AB0-87EC-45407D4F1547}" srcOrd="9" destOrd="0" presId="urn:microsoft.com/office/officeart/2005/8/layout/hChevron3"/>
    <dgm:cxn modelId="{5C2389BB-04AB-4C41-9075-6A64F664D8E7}" type="presParOf" srcId="{7C95C739-592E-4689-BDA2-6D0DC132E24D}" destId="{CF2A044A-74C2-406F-998F-E630FD7805CF}"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35A7E-1653-4596-8411-DBF5D1757D80}">
      <dsp:nvSpPr>
        <dsp:cNvPr id="0" name=""/>
        <dsp:cNvSpPr/>
      </dsp:nvSpPr>
      <dsp:spPr>
        <a:xfrm>
          <a:off x="1464" y="320461"/>
          <a:ext cx="2398190" cy="959276"/>
        </a:xfrm>
        <a:prstGeom prst="homePlate">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Company Overview</a:t>
          </a:r>
        </a:p>
      </dsp:txBody>
      <dsp:txXfrm>
        <a:off x="1464" y="320461"/>
        <a:ext cx="2158371" cy="959276"/>
      </dsp:txXfrm>
    </dsp:sp>
    <dsp:sp modelId="{4D058045-1701-4879-B519-F11885962DF7}">
      <dsp:nvSpPr>
        <dsp:cNvPr id="0" name=""/>
        <dsp:cNvSpPr/>
      </dsp:nvSpPr>
      <dsp:spPr>
        <a:xfrm>
          <a:off x="1920016"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Market Performance</a:t>
          </a:r>
        </a:p>
      </dsp:txBody>
      <dsp:txXfrm>
        <a:off x="2399654" y="320461"/>
        <a:ext cx="1438914" cy="959276"/>
      </dsp:txXfrm>
    </dsp:sp>
    <dsp:sp modelId="{7B200C1B-C602-4180-9ECC-52A481881A49}">
      <dsp:nvSpPr>
        <dsp:cNvPr id="0" name=""/>
        <dsp:cNvSpPr/>
      </dsp:nvSpPr>
      <dsp:spPr>
        <a:xfrm>
          <a:off x="3838568"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Risk  Analysis </a:t>
          </a:r>
        </a:p>
      </dsp:txBody>
      <dsp:txXfrm>
        <a:off x="4318206" y="320461"/>
        <a:ext cx="1438914" cy="959276"/>
      </dsp:txXfrm>
    </dsp:sp>
    <dsp:sp modelId="{2C1186E2-1CE5-4231-8DE7-930200C2D362}">
      <dsp:nvSpPr>
        <dsp:cNvPr id="0" name=""/>
        <dsp:cNvSpPr/>
      </dsp:nvSpPr>
      <dsp:spPr>
        <a:xfrm>
          <a:off x="5757120"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Ratio Analysis</a:t>
          </a:r>
        </a:p>
      </dsp:txBody>
      <dsp:txXfrm>
        <a:off x="6236758" y="320461"/>
        <a:ext cx="1438914" cy="959276"/>
      </dsp:txXfrm>
    </dsp:sp>
    <dsp:sp modelId="{B9FA6BB8-71C2-4510-8E1D-FA9C34497E40}">
      <dsp:nvSpPr>
        <dsp:cNvPr id="0" name=""/>
        <dsp:cNvSpPr/>
      </dsp:nvSpPr>
      <dsp:spPr>
        <a:xfrm>
          <a:off x="7675673"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Financial Analysis</a:t>
          </a:r>
        </a:p>
      </dsp:txBody>
      <dsp:txXfrm>
        <a:off x="8155311" y="320461"/>
        <a:ext cx="1438914" cy="959276"/>
      </dsp:txXfrm>
    </dsp:sp>
    <dsp:sp modelId="{CF2A044A-74C2-406F-998F-E630FD7805CF}">
      <dsp:nvSpPr>
        <dsp:cNvPr id="0" name=""/>
        <dsp:cNvSpPr/>
      </dsp:nvSpPr>
      <dsp:spPr>
        <a:xfrm>
          <a:off x="9594225" y="320461"/>
          <a:ext cx="2398190" cy="959276"/>
        </a:xfrm>
        <a:prstGeom prst="chevron">
          <a:avLst/>
        </a:prstGeom>
        <a:solidFill>
          <a:srgbClr val="7030A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Recommendation: HOLD</a:t>
          </a:r>
        </a:p>
      </dsp:txBody>
      <dsp:txXfrm>
        <a:off x="10073863" y="320461"/>
        <a:ext cx="1438914" cy="95927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35A7E-1653-4596-8411-DBF5D1757D80}">
      <dsp:nvSpPr>
        <dsp:cNvPr id="0" name=""/>
        <dsp:cNvSpPr/>
      </dsp:nvSpPr>
      <dsp:spPr>
        <a:xfrm>
          <a:off x="1464" y="320461"/>
          <a:ext cx="2398190" cy="959276"/>
        </a:xfrm>
        <a:prstGeom prst="homePlate">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Company Overview</a:t>
          </a:r>
        </a:p>
      </dsp:txBody>
      <dsp:txXfrm>
        <a:off x="1464" y="320461"/>
        <a:ext cx="2158371" cy="959276"/>
      </dsp:txXfrm>
    </dsp:sp>
    <dsp:sp modelId="{4D058045-1701-4879-B519-F11885962DF7}">
      <dsp:nvSpPr>
        <dsp:cNvPr id="0" name=""/>
        <dsp:cNvSpPr/>
      </dsp:nvSpPr>
      <dsp:spPr>
        <a:xfrm>
          <a:off x="1920016" y="320461"/>
          <a:ext cx="2398190" cy="959276"/>
        </a:xfrm>
        <a:prstGeom prst="chevron">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Market Performance</a:t>
          </a:r>
        </a:p>
      </dsp:txBody>
      <dsp:txXfrm>
        <a:off x="2399654" y="320461"/>
        <a:ext cx="1438914" cy="959276"/>
      </dsp:txXfrm>
    </dsp:sp>
    <dsp:sp modelId="{7B200C1B-C602-4180-9ECC-52A481881A49}">
      <dsp:nvSpPr>
        <dsp:cNvPr id="0" name=""/>
        <dsp:cNvSpPr/>
      </dsp:nvSpPr>
      <dsp:spPr>
        <a:xfrm>
          <a:off x="3838568" y="320461"/>
          <a:ext cx="2398190" cy="959276"/>
        </a:xfrm>
        <a:prstGeom prst="chevron">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Risk Analysis </a:t>
          </a:r>
        </a:p>
      </dsp:txBody>
      <dsp:txXfrm>
        <a:off x="4318206" y="320461"/>
        <a:ext cx="1438914" cy="959276"/>
      </dsp:txXfrm>
    </dsp:sp>
    <dsp:sp modelId="{2C1186E2-1CE5-4231-8DE7-930200C2D362}">
      <dsp:nvSpPr>
        <dsp:cNvPr id="0" name=""/>
        <dsp:cNvSpPr/>
      </dsp:nvSpPr>
      <dsp:spPr>
        <a:xfrm>
          <a:off x="5757120" y="320461"/>
          <a:ext cx="2398190" cy="959276"/>
        </a:xfrm>
        <a:prstGeom prst="chevron">
          <a:avLst/>
        </a:prstGeom>
        <a:no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Ratio Analysis</a:t>
          </a:r>
        </a:p>
      </dsp:txBody>
      <dsp:txXfrm>
        <a:off x="6236758" y="320461"/>
        <a:ext cx="1438914" cy="959276"/>
      </dsp:txXfrm>
    </dsp:sp>
    <dsp:sp modelId="{B9FA6BB8-71C2-4510-8E1D-FA9C34497E40}">
      <dsp:nvSpPr>
        <dsp:cNvPr id="0" name=""/>
        <dsp:cNvSpPr/>
      </dsp:nvSpPr>
      <dsp:spPr>
        <a:xfrm>
          <a:off x="7675673"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Financial Analysis</a:t>
          </a:r>
        </a:p>
      </dsp:txBody>
      <dsp:txXfrm>
        <a:off x="8155311" y="320461"/>
        <a:ext cx="1438914" cy="959276"/>
      </dsp:txXfrm>
    </dsp:sp>
    <dsp:sp modelId="{CF2A044A-74C2-406F-998F-E630FD7805CF}">
      <dsp:nvSpPr>
        <dsp:cNvPr id="0" name=""/>
        <dsp:cNvSpPr/>
      </dsp:nvSpPr>
      <dsp:spPr>
        <a:xfrm>
          <a:off x="9594225"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Recommendation: HOLD</a:t>
          </a:r>
        </a:p>
      </dsp:txBody>
      <dsp:txXfrm>
        <a:off x="10073863" y="320461"/>
        <a:ext cx="1438914" cy="9592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35A7E-1653-4596-8411-DBF5D1757D80}">
      <dsp:nvSpPr>
        <dsp:cNvPr id="0" name=""/>
        <dsp:cNvSpPr/>
      </dsp:nvSpPr>
      <dsp:spPr>
        <a:xfrm>
          <a:off x="1464" y="320461"/>
          <a:ext cx="2398190" cy="959276"/>
        </a:xfrm>
        <a:prstGeom prst="homePlate">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Company Overview</a:t>
          </a:r>
        </a:p>
      </dsp:txBody>
      <dsp:txXfrm>
        <a:off x="1464" y="320461"/>
        <a:ext cx="2158371" cy="959276"/>
      </dsp:txXfrm>
    </dsp:sp>
    <dsp:sp modelId="{4D058045-1701-4879-B519-F11885962DF7}">
      <dsp:nvSpPr>
        <dsp:cNvPr id="0" name=""/>
        <dsp:cNvSpPr/>
      </dsp:nvSpPr>
      <dsp:spPr>
        <a:xfrm>
          <a:off x="1920016" y="320461"/>
          <a:ext cx="2398190" cy="959276"/>
        </a:xfrm>
        <a:prstGeom prst="chevron">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Market Performance</a:t>
          </a:r>
        </a:p>
      </dsp:txBody>
      <dsp:txXfrm>
        <a:off x="2399654" y="320461"/>
        <a:ext cx="1438914" cy="959276"/>
      </dsp:txXfrm>
    </dsp:sp>
    <dsp:sp modelId="{7B200C1B-C602-4180-9ECC-52A481881A49}">
      <dsp:nvSpPr>
        <dsp:cNvPr id="0" name=""/>
        <dsp:cNvSpPr/>
      </dsp:nvSpPr>
      <dsp:spPr>
        <a:xfrm>
          <a:off x="3838568" y="320461"/>
          <a:ext cx="2398190" cy="959276"/>
        </a:xfrm>
        <a:prstGeom prst="chevron">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Risk Analysis </a:t>
          </a:r>
        </a:p>
      </dsp:txBody>
      <dsp:txXfrm>
        <a:off x="4318206" y="320461"/>
        <a:ext cx="1438914" cy="959276"/>
      </dsp:txXfrm>
    </dsp:sp>
    <dsp:sp modelId="{2C1186E2-1CE5-4231-8DE7-930200C2D362}">
      <dsp:nvSpPr>
        <dsp:cNvPr id="0" name=""/>
        <dsp:cNvSpPr/>
      </dsp:nvSpPr>
      <dsp:spPr>
        <a:xfrm>
          <a:off x="5757120" y="320461"/>
          <a:ext cx="2398190" cy="959276"/>
        </a:xfrm>
        <a:prstGeom prst="chevron">
          <a:avLst/>
        </a:prstGeom>
        <a:no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Ratio Analysis</a:t>
          </a:r>
        </a:p>
      </dsp:txBody>
      <dsp:txXfrm>
        <a:off x="6236758" y="320461"/>
        <a:ext cx="1438914" cy="959276"/>
      </dsp:txXfrm>
    </dsp:sp>
    <dsp:sp modelId="{B9FA6BB8-71C2-4510-8E1D-FA9C34497E40}">
      <dsp:nvSpPr>
        <dsp:cNvPr id="0" name=""/>
        <dsp:cNvSpPr/>
      </dsp:nvSpPr>
      <dsp:spPr>
        <a:xfrm>
          <a:off x="7675673"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Financial Analysis</a:t>
          </a:r>
        </a:p>
      </dsp:txBody>
      <dsp:txXfrm>
        <a:off x="8155311" y="320461"/>
        <a:ext cx="1438914" cy="959276"/>
      </dsp:txXfrm>
    </dsp:sp>
    <dsp:sp modelId="{CF2A044A-74C2-406F-998F-E630FD7805CF}">
      <dsp:nvSpPr>
        <dsp:cNvPr id="0" name=""/>
        <dsp:cNvSpPr/>
      </dsp:nvSpPr>
      <dsp:spPr>
        <a:xfrm>
          <a:off x="9594225"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Recommendation: HOLD</a:t>
          </a:r>
        </a:p>
      </dsp:txBody>
      <dsp:txXfrm>
        <a:off x="10073863" y="320461"/>
        <a:ext cx="1438914" cy="95927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35A7E-1653-4596-8411-DBF5D1757D80}">
      <dsp:nvSpPr>
        <dsp:cNvPr id="0" name=""/>
        <dsp:cNvSpPr/>
      </dsp:nvSpPr>
      <dsp:spPr>
        <a:xfrm>
          <a:off x="1464" y="320461"/>
          <a:ext cx="2398190" cy="959276"/>
        </a:xfrm>
        <a:prstGeom prst="homePlate">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Company Overview</a:t>
          </a:r>
        </a:p>
      </dsp:txBody>
      <dsp:txXfrm>
        <a:off x="1464" y="320461"/>
        <a:ext cx="2158371" cy="959276"/>
      </dsp:txXfrm>
    </dsp:sp>
    <dsp:sp modelId="{4D058045-1701-4879-B519-F11885962DF7}">
      <dsp:nvSpPr>
        <dsp:cNvPr id="0" name=""/>
        <dsp:cNvSpPr/>
      </dsp:nvSpPr>
      <dsp:spPr>
        <a:xfrm>
          <a:off x="1920016" y="320461"/>
          <a:ext cx="2398190" cy="959276"/>
        </a:xfrm>
        <a:prstGeom prst="chevron">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Market Performance</a:t>
          </a:r>
        </a:p>
      </dsp:txBody>
      <dsp:txXfrm>
        <a:off x="2399654" y="320461"/>
        <a:ext cx="1438914" cy="959276"/>
      </dsp:txXfrm>
    </dsp:sp>
    <dsp:sp modelId="{7B200C1B-C602-4180-9ECC-52A481881A49}">
      <dsp:nvSpPr>
        <dsp:cNvPr id="0" name=""/>
        <dsp:cNvSpPr/>
      </dsp:nvSpPr>
      <dsp:spPr>
        <a:xfrm>
          <a:off x="3838568" y="320461"/>
          <a:ext cx="2398190" cy="959276"/>
        </a:xfrm>
        <a:prstGeom prst="chevron">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Risk Analysis </a:t>
          </a:r>
        </a:p>
      </dsp:txBody>
      <dsp:txXfrm>
        <a:off x="4318206" y="320461"/>
        <a:ext cx="1438914" cy="959276"/>
      </dsp:txXfrm>
    </dsp:sp>
    <dsp:sp modelId="{2C1186E2-1CE5-4231-8DE7-930200C2D362}">
      <dsp:nvSpPr>
        <dsp:cNvPr id="0" name=""/>
        <dsp:cNvSpPr/>
      </dsp:nvSpPr>
      <dsp:spPr>
        <a:xfrm>
          <a:off x="5757120" y="320461"/>
          <a:ext cx="2398190" cy="959276"/>
        </a:xfrm>
        <a:prstGeom prst="chevron">
          <a:avLst/>
        </a:prstGeom>
        <a:no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Ratio Analysis</a:t>
          </a:r>
        </a:p>
      </dsp:txBody>
      <dsp:txXfrm>
        <a:off x="6236758" y="320461"/>
        <a:ext cx="1438914" cy="959276"/>
      </dsp:txXfrm>
    </dsp:sp>
    <dsp:sp modelId="{B9FA6BB8-71C2-4510-8E1D-FA9C34497E40}">
      <dsp:nvSpPr>
        <dsp:cNvPr id="0" name=""/>
        <dsp:cNvSpPr/>
      </dsp:nvSpPr>
      <dsp:spPr>
        <a:xfrm>
          <a:off x="7675673"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Financial Analysis</a:t>
          </a:r>
        </a:p>
      </dsp:txBody>
      <dsp:txXfrm>
        <a:off x="8155311" y="320461"/>
        <a:ext cx="1438914" cy="959276"/>
      </dsp:txXfrm>
    </dsp:sp>
    <dsp:sp modelId="{CF2A044A-74C2-406F-998F-E630FD7805CF}">
      <dsp:nvSpPr>
        <dsp:cNvPr id="0" name=""/>
        <dsp:cNvSpPr/>
      </dsp:nvSpPr>
      <dsp:spPr>
        <a:xfrm>
          <a:off x="9594225"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Recommendation: HOLD</a:t>
          </a:r>
        </a:p>
      </dsp:txBody>
      <dsp:txXfrm>
        <a:off x="10073863" y="320461"/>
        <a:ext cx="1438914" cy="95927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35A7E-1653-4596-8411-DBF5D1757D80}">
      <dsp:nvSpPr>
        <dsp:cNvPr id="0" name=""/>
        <dsp:cNvSpPr/>
      </dsp:nvSpPr>
      <dsp:spPr>
        <a:xfrm>
          <a:off x="1464" y="320461"/>
          <a:ext cx="2398190" cy="959276"/>
        </a:xfrm>
        <a:prstGeom prst="homePlate">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Company Overview</a:t>
          </a:r>
        </a:p>
      </dsp:txBody>
      <dsp:txXfrm>
        <a:off x="1464" y="320461"/>
        <a:ext cx="2158371" cy="959276"/>
      </dsp:txXfrm>
    </dsp:sp>
    <dsp:sp modelId="{4D058045-1701-4879-B519-F11885962DF7}">
      <dsp:nvSpPr>
        <dsp:cNvPr id="0" name=""/>
        <dsp:cNvSpPr/>
      </dsp:nvSpPr>
      <dsp:spPr>
        <a:xfrm>
          <a:off x="1920016" y="320461"/>
          <a:ext cx="2398190" cy="959276"/>
        </a:xfrm>
        <a:prstGeom prst="chevron">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Market Performance</a:t>
          </a:r>
        </a:p>
      </dsp:txBody>
      <dsp:txXfrm>
        <a:off x="2399654" y="320461"/>
        <a:ext cx="1438914" cy="959276"/>
      </dsp:txXfrm>
    </dsp:sp>
    <dsp:sp modelId="{7B200C1B-C602-4180-9ECC-52A481881A49}">
      <dsp:nvSpPr>
        <dsp:cNvPr id="0" name=""/>
        <dsp:cNvSpPr/>
      </dsp:nvSpPr>
      <dsp:spPr>
        <a:xfrm>
          <a:off x="3838568" y="320461"/>
          <a:ext cx="2398190" cy="959276"/>
        </a:xfrm>
        <a:prstGeom prst="chevron">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Risk Analysis </a:t>
          </a:r>
        </a:p>
      </dsp:txBody>
      <dsp:txXfrm>
        <a:off x="4318206" y="320461"/>
        <a:ext cx="1438914" cy="959276"/>
      </dsp:txXfrm>
    </dsp:sp>
    <dsp:sp modelId="{2C1186E2-1CE5-4231-8DE7-930200C2D362}">
      <dsp:nvSpPr>
        <dsp:cNvPr id="0" name=""/>
        <dsp:cNvSpPr/>
      </dsp:nvSpPr>
      <dsp:spPr>
        <a:xfrm>
          <a:off x="5757120" y="320461"/>
          <a:ext cx="2398190" cy="959276"/>
        </a:xfrm>
        <a:prstGeom prst="chevron">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Ratio Analysis</a:t>
          </a:r>
        </a:p>
      </dsp:txBody>
      <dsp:txXfrm>
        <a:off x="6236758" y="320461"/>
        <a:ext cx="1438914" cy="959276"/>
      </dsp:txXfrm>
    </dsp:sp>
    <dsp:sp modelId="{B9FA6BB8-71C2-4510-8E1D-FA9C34497E40}">
      <dsp:nvSpPr>
        <dsp:cNvPr id="0" name=""/>
        <dsp:cNvSpPr/>
      </dsp:nvSpPr>
      <dsp:spPr>
        <a:xfrm>
          <a:off x="7675673"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Financial Analysis</a:t>
          </a:r>
        </a:p>
      </dsp:txBody>
      <dsp:txXfrm>
        <a:off x="8155311" y="320461"/>
        <a:ext cx="1438914" cy="959276"/>
      </dsp:txXfrm>
    </dsp:sp>
    <dsp:sp modelId="{CF2A044A-74C2-406F-998F-E630FD7805CF}">
      <dsp:nvSpPr>
        <dsp:cNvPr id="0" name=""/>
        <dsp:cNvSpPr/>
      </dsp:nvSpPr>
      <dsp:spPr>
        <a:xfrm>
          <a:off x="9594225" y="320461"/>
          <a:ext cx="2398190" cy="959276"/>
        </a:xfrm>
        <a:prstGeom prst="chevron">
          <a:avLst/>
        </a:prstGeom>
        <a:no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Recommendation: HOLD</a:t>
          </a:r>
        </a:p>
      </dsp:txBody>
      <dsp:txXfrm>
        <a:off x="10073863" y="320461"/>
        <a:ext cx="1438914" cy="9592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35A7E-1653-4596-8411-DBF5D1757D80}">
      <dsp:nvSpPr>
        <dsp:cNvPr id="0" name=""/>
        <dsp:cNvSpPr/>
      </dsp:nvSpPr>
      <dsp:spPr>
        <a:xfrm>
          <a:off x="1464" y="320461"/>
          <a:ext cx="2398190" cy="959276"/>
        </a:xfrm>
        <a:prstGeom prst="homePlate">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Company Overview</a:t>
          </a:r>
        </a:p>
      </dsp:txBody>
      <dsp:txXfrm>
        <a:off x="1464" y="320461"/>
        <a:ext cx="2158371" cy="959276"/>
      </dsp:txXfrm>
    </dsp:sp>
    <dsp:sp modelId="{4D058045-1701-4879-B519-F11885962DF7}">
      <dsp:nvSpPr>
        <dsp:cNvPr id="0" name=""/>
        <dsp:cNvSpPr/>
      </dsp:nvSpPr>
      <dsp:spPr>
        <a:xfrm>
          <a:off x="1920016" y="320461"/>
          <a:ext cx="2398190" cy="959276"/>
        </a:xfrm>
        <a:prstGeom prst="chevron">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Market Performance</a:t>
          </a:r>
        </a:p>
      </dsp:txBody>
      <dsp:txXfrm>
        <a:off x="2399654" y="320461"/>
        <a:ext cx="1438914" cy="959276"/>
      </dsp:txXfrm>
    </dsp:sp>
    <dsp:sp modelId="{7B200C1B-C602-4180-9ECC-52A481881A49}">
      <dsp:nvSpPr>
        <dsp:cNvPr id="0" name=""/>
        <dsp:cNvSpPr/>
      </dsp:nvSpPr>
      <dsp:spPr>
        <a:xfrm>
          <a:off x="3838568" y="320461"/>
          <a:ext cx="2398190" cy="959276"/>
        </a:xfrm>
        <a:prstGeom prst="chevron">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Risk Analysis </a:t>
          </a:r>
        </a:p>
      </dsp:txBody>
      <dsp:txXfrm>
        <a:off x="4318206" y="320461"/>
        <a:ext cx="1438914" cy="959276"/>
      </dsp:txXfrm>
    </dsp:sp>
    <dsp:sp modelId="{2C1186E2-1CE5-4231-8DE7-930200C2D362}">
      <dsp:nvSpPr>
        <dsp:cNvPr id="0" name=""/>
        <dsp:cNvSpPr/>
      </dsp:nvSpPr>
      <dsp:spPr>
        <a:xfrm>
          <a:off x="5757120" y="320461"/>
          <a:ext cx="2398190" cy="959276"/>
        </a:xfrm>
        <a:prstGeom prst="chevron">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Ratio Analysis</a:t>
          </a:r>
        </a:p>
      </dsp:txBody>
      <dsp:txXfrm>
        <a:off x="6236758" y="320461"/>
        <a:ext cx="1438914" cy="959276"/>
      </dsp:txXfrm>
    </dsp:sp>
    <dsp:sp modelId="{B9FA6BB8-71C2-4510-8E1D-FA9C34497E40}">
      <dsp:nvSpPr>
        <dsp:cNvPr id="0" name=""/>
        <dsp:cNvSpPr/>
      </dsp:nvSpPr>
      <dsp:spPr>
        <a:xfrm>
          <a:off x="7675673"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Financial Analysis</a:t>
          </a:r>
        </a:p>
      </dsp:txBody>
      <dsp:txXfrm>
        <a:off x="8155311" y="320461"/>
        <a:ext cx="1438914" cy="959276"/>
      </dsp:txXfrm>
    </dsp:sp>
    <dsp:sp modelId="{CF2A044A-74C2-406F-998F-E630FD7805CF}">
      <dsp:nvSpPr>
        <dsp:cNvPr id="0" name=""/>
        <dsp:cNvSpPr/>
      </dsp:nvSpPr>
      <dsp:spPr>
        <a:xfrm>
          <a:off x="9594225"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Recommendation: HOLD</a:t>
          </a:r>
        </a:p>
      </dsp:txBody>
      <dsp:txXfrm>
        <a:off x="10073863" y="320461"/>
        <a:ext cx="1438914" cy="95927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35A7E-1653-4596-8411-DBF5D1757D80}">
      <dsp:nvSpPr>
        <dsp:cNvPr id="0" name=""/>
        <dsp:cNvSpPr/>
      </dsp:nvSpPr>
      <dsp:spPr>
        <a:xfrm>
          <a:off x="1464" y="320461"/>
          <a:ext cx="2398190" cy="959276"/>
        </a:xfrm>
        <a:prstGeom prst="homePlate">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Company Overview</a:t>
          </a:r>
        </a:p>
      </dsp:txBody>
      <dsp:txXfrm>
        <a:off x="1464" y="320461"/>
        <a:ext cx="2158371" cy="959276"/>
      </dsp:txXfrm>
    </dsp:sp>
    <dsp:sp modelId="{4D058045-1701-4879-B519-F11885962DF7}">
      <dsp:nvSpPr>
        <dsp:cNvPr id="0" name=""/>
        <dsp:cNvSpPr/>
      </dsp:nvSpPr>
      <dsp:spPr>
        <a:xfrm>
          <a:off x="1920016" y="320461"/>
          <a:ext cx="2398190" cy="959276"/>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Market Performance</a:t>
          </a:r>
        </a:p>
      </dsp:txBody>
      <dsp:txXfrm>
        <a:off x="2399654" y="320461"/>
        <a:ext cx="1438914" cy="959276"/>
      </dsp:txXfrm>
    </dsp:sp>
    <dsp:sp modelId="{7B200C1B-C602-4180-9ECC-52A481881A49}">
      <dsp:nvSpPr>
        <dsp:cNvPr id="0" name=""/>
        <dsp:cNvSpPr/>
      </dsp:nvSpPr>
      <dsp:spPr>
        <a:xfrm>
          <a:off x="3838568" y="320461"/>
          <a:ext cx="2398190" cy="959276"/>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Risk Analysis </a:t>
          </a:r>
        </a:p>
      </dsp:txBody>
      <dsp:txXfrm>
        <a:off x="4318206" y="320461"/>
        <a:ext cx="1438914" cy="959276"/>
      </dsp:txXfrm>
    </dsp:sp>
    <dsp:sp modelId="{2C1186E2-1CE5-4231-8DE7-930200C2D362}">
      <dsp:nvSpPr>
        <dsp:cNvPr id="0" name=""/>
        <dsp:cNvSpPr/>
      </dsp:nvSpPr>
      <dsp:spPr>
        <a:xfrm>
          <a:off x="5757120" y="320461"/>
          <a:ext cx="2398190" cy="959276"/>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Ratio Analysis</a:t>
          </a:r>
        </a:p>
      </dsp:txBody>
      <dsp:txXfrm>
        <a:off x="6236758" y="320461"/>
        <a:ext cx="1438914" cy="959276"/>
      </dsp:txXfrm>
    </dsp:sp>
    <dsp:sp modelId="{B9FA6BB8-71C2-4510-8E1D-FA9C34497E40}">
      <dsp:nvSpPr>
        <dsp:cNvPr id="0" name=""/>
        <dsp:cNvSpPr/>
      </dsp:nvSpPr>
      <dsp:spPr>
        <a:xfrm>
          <a:off x="7675673" y="320461"/>
          <a:ext cx="2398190" cy="959276"/>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Financial Analysis</a:t>
          </a:r>
        </a:p>
      </dsp:txBody>
      <dsp:txXfrm>
        <a:off x="8155311" y="320461"/>
        <a:ext cx="1438914" cy="959276"/>
      </dsp:txXfrm>
    </dsp:sp>
    <dsp:sp modelId="{CF2A044A-74C2-406F-998F-E630FD7805CF}">
      <dsp:nvSpPr>
        <dsp:cNvPr id="0" name=""/>
        <dsp:cNvSpPr/>
      </dsp:nvSpPr>
      <dsp:spPr>
        <a:xfrm>
          <a:off x="9594225" y="320461"/>
          <a:ext cx="2398190" cy="959276"/>
        </a:xfrm>
        <a:prstGeom prst="chevron">
          <a:avLst/>
        </a:prstGeom>
        <a:solidFill>
          <a:srgbClr val="7030A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Recommendation: HOLD</a:t>
          </a:r>
        </a:p>
      </dsp:txBody>
      <dsp:txXfrm>
        <a:off x="10073863" y="320461"/>
        <a:ext cx="1438914" cy="9592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35A7E-1653-4596-8411-DBF5D1757D80}">
      <dsp:nvSpPr>
        <dsp:cNvPr id="0" name=""/>
        <dsp:cNvSpPr/>
      </dsp:nvSpPr>
      <dsp:spPr>
        <a:xfrm>
          <a:off x="1464" y="320461"/>
          <a:ext cx="2398190" cy="959276"/>
        </a:xfrm>
        <a:prstGeom prst="homePlate">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Company Overview</a:t>
          </a:r>
        </a:p>
      </dsp:txBody>
      <dsp:txXfrm>
        <a:off x="1464" y="320461"/>
        <a:ext cx="2158371" cy="959276"/>
      </dsp:txXfrm>
    </dsp:sp>
    <dsp:sp modelId="{4D058045-1701-4879-B519-F11885962DF7}">
      <dsp:nvSpPr>
        <dsp:cNvPr id="0" name=""/>
        <dsp:cNvSpPr/>
      </dsp:nvSpPr>
      <dsp:spPr>
        <a:xfrm>
          <a:off x="1920016" y="320461"/>
          <a:ext cx="2398190" cy="959276"/>
        </a:xfrm>
        <a:prstGeom prst="chevron">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Market Performance</a:t>
          </a:r>
        </a:p>
      </dsp:txBody>
      <dsp:txXfrm>
        <a:off x="2399654" y="320461"/>
        <a:ext cx="1438914" cy="959276"/>
      </dsp:txXfrm>
    </dsp:sp>
    <dsp:sp modelId="{7B200C1B-C602-4180-9ECC-52A481881A49}">
      <dsp:nvSpPr>
        <dsp:cNvPr id="0" name=""/>
        <dsp:cNvSpPr/>
      </dsp:nvSpPr>
      <dsp:spPr>
        <a:xfrm>
          <a:off x="3838568" y="320461"/>
          <a:ext cx="2398190" cy="959276"/>
        </a:xfrm>
        <a:prstGeom prst="chevron">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Ratio Analysis </a:t>
          </a:r>
        </a:p>
      </dsp:txBody>
      <dsp:txXfrm>
        <a:off x="4318206" y="320461"/>
        <a:ext cx="1438914" cy="959276"/>
      </dsp:txXfrm>
    </dsp:sp>
    <dsp:sp modelId="{2C1186E2-1CE5-4231-8DE7-930200C2D362}">
      <dsp:nvSpPr>
        <dsp:cNvPr id="0" name=""/>
        <dsp:cNvSpPr/>
      </dsp:nvSpPr>
      <dsp:spPr>
        <a:xfrm>
          <a:off x="5757120" y="320461"/>
          <a:ext cx="2398190" cy="959276"/>
        </a:xfrm>
        <a:prstGeom prst="chevron">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Risk Analysis</a:t>
          </a:r>
        </a:p>
      </dsp:txBody>
      <dsp:txXfrm>
        <a:off x="6236758" y="320461"/>
        <a:ext cx="1438914" cy="959276"/>
      </dsp:txXfrm>
    </dsp:sp>
    <dsp:sp modelId="{B9FA6BB8-71C2-4510-8E1D-FA9C34497E40}">
      <dsp:nvSpPr>
        <dsp:cNvPr id="0" name=""/>
        <dsp:cNvSpPr/>
      </dsp:nvSpPr>
      <dsp:spPr>
        <a:xfrm>
          <a:off x="7675673" y="320461"/>
          <a:ext cx="2398190" cy="959276"/>
        </a:xfrm>
        <a:prstGeom prst="chevron">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Financial Analysis</a:t>
          </a:r>
        </a:p>
      </dsp:txBody>
      <dsp:txXfrm>
        <a:off x="8155311" y="320461"/>
        <a:ext cx="1438914" cy="959276"/>
      </dsp:txXfrm>
    </dsp:sp>
    <dsp:sp modelId="{CF2A044A-74C2-406F-998F-E630FD7805CF}">
      <dsp:nvSpPr>
        <dsp:cNvPr id="0" name=""/>
        <dsp:cNvSpPr/>
      </dsp:nvSpPr>
      <dsp:spPr>
        <a:xfrm>
          <a:off x="9594225"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Recommendation: HOLD</a:t>
          </a:r>
        </a:p>
      </dsp:txBody>
      <dsp:txXfrm>
        <a:off x="10073863" y="320461"/>
        <a:ext cx="1438914" cy="9592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35A7E-1653-4596-8411-DBF5D1757D80}">
      <dsp:nvSpPr>
        <dsp:cNvPr id="0" name=""/>
        <dsp:cNvSpPr/>
      </dsp:nvSpPr>
      <dsp:spPr>
        <a:xfrm>
          <a:off x="1464" y="320461"/>
          <a:ext cx="2398190" cy="959276"/>
        </a:xfrm>
        <a:prstGeom prst="homePlate">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Company Overview</a:t>
          </a:r>
        </a:p>
      </dsp:txBody>
      <dsp:txXfrm>
        <a:off x="1464" y="320461"/>
        <a:ext cx="2158371" cy="959276"/>
      </dsp:txXfrm>
    </dsp:sp>
    <dsp:sp modelId="{4D058045-1701-4879-B519-F11885962DF7}">
      <dsp:nvSpPr>
        <dsp:cNvPr id="0" name=""/>
        <dsp:cNvSpPr/>
      </dsp:nvSpPr>
      <dsp:spPr>
        <a:xfrm>
          <a:off x="1920016"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Market Performance</a:t>
          </a:r>
        </a:p>
      </dsp:txBody>
      <dsp:txXfrm>
        <a:off x="2399654" y="320461"/>
        <a:ext cx="1438914" cy="959276"/>
      </dsp:txXfrm>
    </dsp:sp>
    <dsp:sp modelId="{7B200C1B-C602-4180-9ECC-52A481881A49}">
      <dsp:nvSpPr>
        <dsp:cNvPr id="0" name=""/>
        <dsp:cNvSpPr/>
      </dsp:nvSpPr>
      <dsp:spPr>
        <a:xfrm>
          <a:off x="3838568"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Risk Analysis </a:t>
          </a:r>
        </a:p>
      </dsp:txBody>
      <dsp:txXfrm>
        <a:off x="4318206" y="320461"/>
        <a:ext cx="1438914" cy="959276"/>
      </dsp:txXfrm>
    </dsp:sp>
    <dsp:sp modelId="{2C1186E2-1CE5-4231-8DE7-930200C2D362}">
      <dsp:nvSpPr>
        <dsp:cNvPr id="0" name=""/>
        <dsp:cNvSpPr/>
      </dsp:nvSpPr>
      <dsp:spPr>
        <a:xfrm>
          <a:off x="5757120"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Ratio Analysis</a:t>
          </a:r>
        </a:p>
      </dsp:txBody>
      <dsp:txXfrm>
        <a:off x="6236758" y="320461"/>
        <a:ext cx="1438914" cy="959276"/>
      </dsp:txXfrm>
    </dsp:sp>
    <dsp:sp modelId="{B9FA6BB8-71C2-4510-8E1D-FA9C34497E40}">
      <dsp:nvSpPr>
        <dsp:cNvPr id="0" name=""/>
        <dsp:cNvSpPr/>
      </dsp:nvSpPr>
      <dsp:spPr>
        <a:xfrm>
          <a:off x="7675673"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Financial Analysis</a:t>
          </a:r>
        </a:p>
      </dsp:txBody>
      <dsp:txXfrm>
        <a:off x="8155311" y="320461"/>
        <a:ext cx="1438914" cy="959276"/>
      </dsp:txXfrm>
    </dsp:sp>
    <dsp:sp modelId="{CF2A044A-74C2-406F-998F-E630FD7805CF}">
      <dsp:nvSpPr>
        <dsp:cNvPr id="0" name=""/>
        <dsp:cNvSpPr/>
      </dsp:nvSpPr>
      <dsp:spPr>
        <a:xfrm>
          <a:off x="9594225" y="320461"/>
          <a:ext cx="2398190" cy="959276"/>
        </a:xfrm>
        <a:prstGeom prst="chevron">
          <a:avLst/>
        </a:prstGeom>
        <a:no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Recommendation: HOLD</a:t>
          </a:r>
        </a:p>
      </dsp:txBody>
      <dsp:txXfrm>
        <a:off x="10073863" y="320461"/>
        <a:ext cx="1438914" cy="9592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35A7E-1653-4596-8411-DBF5D1757D80}">
      <dsp:nvSpPr>
        <dsp:cNvPr id="0" name=""/>
        <dsp:cNvSpPr/>
      </dsp:nvSpPr>
      <dsp:spPr>
        <a:xfrm>
          <a:off x="1464" y="320461"/>
          <a:ext cx="2398190" cy="959276"/>
        </a:xfrm>
        <a:prstGeom prst="homePlate">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Company Overview</a:t>
          </a:r>
        </a:p>
      </dsp:txBody>
      <dsp:txXfrm>
        <a:off x="1464" y="320461"/>
        <a:ext cx="2158371" cy="959276"/>
      </dsp:txXfrm>
    </dsp:sp>
    <dsp:sp modelId="{4D058045-1701-4879-B519-F11885962DF7}">
      <dsp:nvSpPr>
        <dsp:cNvPr id="0" name=""/>
        <dsp:cNvSpPr/>
      </dsp:nvSpPr>
      <dsp:spPr>
        <a:xfrm>
          <a:off x="1920016" y="320461"/>
          <a:ext cx="2398190" cy="959276"/>
        </a:xfrm>
        <a:prstGeom prst="chevron">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Market Performance</a:t>
          </a:r>
        </a:p>
      </dsp:txBody>
      <dsp:txXfrm>
        <a:off x="2399654" y="320461"/>
        <a:ext cx="1438914" cy="959276"/>
      </dsp:txXfrm>
    </dsp:sp>
    <dsp:sp modelId="{7B200C1B-C602-4180-9ECC-52A481881A49}">
      <dsp:nvSpPr>
        <dsp:cNvPr id="0" name=""/>
        <dsp:cNvSpPr/>
      </dsp:nvSpPr>
      <dsp:spPr>
        <a:xfrm>
          <a:off x="3838568"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Risk Analysis </a:t>
          </a:r>
        </a:p>
      </dsp:txBody>
      <dsp:txXfrm>
        <a:off x="4318206" y="320461"/>
        <a:ext cx="1438914" cy="959276"/>
      </dsp:txXfrm>
    </dsp:sp>
    <dsp:sp modelId="{2C1186E2-1CE5-4231-8DE7-930200C2D362}">
      <dsp:nvSpPr>
        <dsp:cNvPr id="0" name=""/>
        <dsp:cNvSpPr/>
      </dsp:nvSpPr>
      <dsp:spPr>
        <a:xfrm>
          <a:off x="5757120"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Ratio Analysis</a:t>
          </a:r>
        </a:p>
      </dsp:txBody>
      <dsp:txXfrm>
        <a:off x="6236758" y="320461"/>
        <a:ext cx="1438914" cy="959276"/>
      </dsp:txXfrm>
    </dsp:sp>
    <dsp:sp modelId="{B9FA6BB8-71C2-4510-8E1D-FA9C34497E40}">
      <dsp:nvSpPr>
        <dsp:cNvPr id="0" name=""/>
        <dsp:cNvSpPr/>
      </dsp:nvSpPr>
      <dsp:spPr>
        <a:xfrm>
          <a:off x="7675673"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Financial Analysis</a:t>
          </a:r>
        </a:p>
      </dsp:txBody>
      <dsp:txXfrm>
        <a:off x="8155311" y="320461"/>
        <a:ext cx="1438914" cy="959276"/>
      </dsp:txXfrm>
    </dsp:sp>
    <dsp:sp modelId="{CF2A044A-74C2-406F-998F-E630FD7805CF}">
      <dsp:nvSpPr>
        <dsp:cNvPr id="0" name=""/>
        <dsp:cNvSpPr/>
      </dsp:nvSpPr>
      <dsp:spPr>
        <a:xfrm>
          <a:off x="9594225" y="320461"/>
          <a:ext cx="2398190" cy="959276"/>
        </a:xfrm>
        <a:prstGeom prst="chevron">
          <a:avLst/>
        </a:prstGeom>
        <a:no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Recommendation: HOLD</a:t>
          </a:r>
        </a:p>
      </dsp:txBody>
      <dsp:txXfrm>
        <a:off x="10073863" y="320461"/>
        <a:ext cx="1438914" cy="9592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35A7E-1653-4596-8411-DBF5D1757D80}">
      <dsp:nvSpPr>
        <dsp:cNvPr id="0" name=""/>
        <dsp:cNvSpPr/>
      </dsp:nvSpPr>
      <dsp:spPr>
        <a:xfrm>
          <a:off x="1464" y="320461"/>
          <a:ext cx="2398190" cy="959276"/>
        </a:xfrm>
        <a:prstGeom prst="homePlate">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Company Overview</a:t>
          </a:r>
        </a:p>
      </dsp:txBody>
      <dsp:txXfrm>
        <a:off x="1464" y="320461"/>
        <a:ext cx="2158371" cy="959276"/>
      </dsp:txXfrm>
    </dsp:sp>
    <dsp:sp modelId="{4D058045-1701-4879-B519-F11885962DF7}">
      <dsp:nvSpPr>
        <dsp:cNvPr id="0" name=""/>
        <dsp:cNvSpPr/>
      </dsp:nvSpPr>
      <dsp:spPr>
        <a:xfrm>
          <a:off x="1920016" y="320461"/>
          <a:ext cx="2398190" cy="959276"/>
        </a:xfrm>
        <a:prstGeom prst="chevron">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Market Performance</a:t>
          </a:r>
        </a:p>
      </dsp:txBody>
      <dsp:txXfrm>
        <a:off x="2399654" y="320461"/>
        <a:ext cx="1438914" cy="959276"/>
      </dsp:txXfrm>
    </dsp:sp>
    <dsp:sp modelId="{7B200C1B-C602-4180-9ECC-52A481881A49}">
      <dsp:nvSpPr>
        <dsp:cNvPr id="0" name=""/>
        <dsp:cNvSpPr/>
      </dsp:nvSpPr>
      <dsp:spPr>
        <a:xfrm>
          <a:off x="3838568"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Risk Analysis </a:t>
          </a:r>
        </a:p>
      </dsp:txBody>
      <dsp:txXfrm>
        <a:off x="4318206" y="320461"/>
        <a:ext cx="1438914" cy="959276"/>
      </dsp:txXfrm>
    </dsp:sp>
    <dsp:sp modelId="{2C1186E2-1CE5-4231-8DE7-930200C2D362}">
      <dsp:nvSpPr>
        <dsp:cNvPr id="0" name=""/>
        <dsp:cNvSpPr/>
      </dsp:nvSpPr>
      <dsp:spPr>
        <a:xfrm>
          <a:off x="5757120"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Ratio Analysis</a:t>
          </a:r>
        </a:p>
      </dsp:txBody>
      <dsp:txXfrm>
        <a:off x="6236758" y="320461"/>
        <a:ext cx="1438914" cy="959276"/>
      </dsp:txXfrm>
    </dsp:sp>
    <dsp:sp modelId="{B9FA6BB8-71C2-4510-8E1D-FA9C34497E40}">
      <dsp:nvSpPr>
        <dsp:cNvPr id="0" name=""/>
        <dsp:cNvSpPr/>
      </dsp:nvSpPr>
      <dsp:spPr>
        <a:xfrm>
          <a:off x="7675673"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Financial Analysis</a:t>
          </a:r>
        </a:p>
      </dsp:txBody>
      <dsp:txXfrm>
        <a:off x="8155311" y="320461"/>
        <a:ext cx="1438914" cy="959276"/>
      </dsp:txXfrm>
    </dsp:sp>
    <dsp:sp modelId="{CF2A044A-74C2-406F-998F-E630FD7805CF}">
      <dsp:nvSpPr>
        <dsp:cNvPr id="0" name=""/>
        <dsp:cNvSpPr/>
      </dsp:nvSpPr>
      <dsp:spPr>
        <a:xfrm>
          <a:off x="9594225"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Recommendation: HOLD</a:t>
          </a:r>
        </a:p>
      </dsp:txBody>
      <dsp:txXfrm>
        <a:off x="10073863" y="320461"/>
        <a:ext cx="1438914" cy="9592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35A7E-1653-4596-8411-DBF5D1757D80}">
      <dsp:nvSpPr>
        <dsp:cNvPr id="0" name=""/>
        <dsp:cNvSpPr/>
      </dsp:nvSpPr>
      <dsp:spPr>
        <a:xfrm>
          <a:off x="1464" y="320461"/>
          <a:ext cx="2398190" cy="959276"/>
        </a:xfrm>
        <a:prstGeom prst="homePlate">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Company Overview</a:t>
          </a:r>
        </a:p>
      </dsp:txBody>
      <dsp:txXfrm>
        <a:off x="1464" y="320461"/>
        <a:ext cx="2158371" cy="959276"/>
      </dsp:txXfrm>
    </dsp:sp>
    <dsp:sp modelId="{4D058045-1701-4879-B519-F11885962DF7}">
      <dsp:nvSpPr>
        <dsp:cNvPr id="0" name=""/>
        <dsp:cNvSpPr/>
      </dsp:nvSpPr>
      <dsp:spPr>
        <a:xfrm>
          <a:off x="1920016" y="320461"/>
          <a:ext cx="2398190" cy="959276"/>
        </a:xfrm>
        <a:prstGeom prst="chevron">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Market Performance</a:t>
          </a:r>
        </a:p>
      </dsp:txBody>
      <dsp:txXfrm>
        <a:off x="2399654" y="320461"/>
        <a:ext cx="1438914" cy="959276"/>
      </dsp:txXfrm>
    </dsp:sp>
    <dsp:sp modelId="{7B200C1B-C602-4180-9ECC-52A481881A49}">
      <dsp:nvSpPr>
        <dsp:cNvPr id="0" name=""/>
        <dsp:cNvSpPr/>
      </dsp:nvSpPr>
      <dsp:spPr>
        <a:xfrm>
          <a:off x="3838568"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Risk Analysis </a:t>
          </a:r>
        </a:p>
      </dsp:txBody>
      <dsp:txXfrm>
        <a:off x="4318206" y="320461"/>
        <a:ext cx="1438914" cy="959276"/>
      </dsp:txXfrm>
    </dsp:sp>
    <dsp:sp modelId="{2C1186E2-1CE5-4231-8DE7-930200C2D362}">
      <dsp:nvSpPr>
        <dsp:cNvPr id="0" name=""/>
        <dsp:cNvSpPr/>
      </dsp:nvSpPr>
      <dsp:spPr>
        <a:xfrm>
          <a:off x="5757120"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Ratio Analysis</a:t>
          </a:r>
        </a:p>
      </dsp:txBody>
      <dsp:txXfrm>
        <a:off x="6236758" y="320461"/>
        <a:ext cx="1438914" cy="959276"/>
      </dsp:txXfrm>
    </dsp:sp>
    <dsp:sp modelId="{B9FA6BB8-71C2-4510-8E1D-FA9C34497E40}">
      <dsp:nvSpPr>
        <dsp:cNvPr id="0" name=""/>
        <dsp:cNvSpPr/>
      </dsp:nvSpPr>
      <dsp:spPr>
        <a:xfrm>
          <a:off x="7675673"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Financial Analysis</a:t>
          </a:r>
        </a:p>
      </dsp:txBody>
      <dsp:txXfrm>
        <a:off x="8155311" y="320461"/>
        <a:ext cx="1438914" cy="959276"/>
      </dsp:txXfrm>
    </dsp:sp>
    <dsp:sp modelId="{CF2A044A-74C2-406F-998F-E630FD7805CF}">
      <dsp:nvSpPr>
        <dsp:cNvPr id="0" name=""/>
        <dsp:cNvSpPr/>
      </dsp:nvSpPr>
      <dsp:spPr>
        <a:xfrm>
          <a:off x="9594225" y="320461"/>
          <a:ext cx="2398190" cy="959276"/>
        </a:xfrm>
        <a:prstGeom prst="chevron">
          <a:avLst/>
        </a:prstGeom>
        <a:no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Recommendation: HOLD</a:t>
          </a:r>
        </a:p>
      </dsp:txBody>
      <dsp:txXfrm>
        <a:off x="10073863" y="320461"/>
        <a:ext cx="1438914" cy="9592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35A7E-1653-4596-8411-DBF5D1757D80}">
      <dsp:nvSpPr>
        <dsp:cNvPr id="0" name=""/>
        <dsp:cNvSpPr/>
      </dsp:nvSpPr>
      <dsp:spPr>
        <a:xfrm>
          <a:off x="1464" y="320461"/>
          <a:ext cx="2398190" cy="959276"/>
        </a:xfrm>
        <a:prstGeom prst="homePlate">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Company Overview</a:t>
          </a:r>
        </a:p>
      </dsp:txBody>
      <dsp:txXfrm>
        <a:off x="1464" y="320461"/>
        <a:ext cx="2158371" cy="959276"/>
      </dsp:txXfrm>
    </dsp:sp>
    <dsp:sp modelId="{4D058045-1701-4879-B519-F11885962DF7}">
      <dsp:nvSpPr>
        <dsp:cNvPr id="0" name=""/>
        <dsp:cNvSpPr/>
      </dsp:nvSpPr>
      <dsp:spPr>
        <a:xfrm>
          <a:off x="1920016" y="320461"/>
          <a:ext cx="2398190" cy="959276"/>
        </a:xfrm>
        <a:prstGeom prst="chevron">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Market Performance</a:t>
          </a:r>
        </a:p>
      </dsp:txBody>
      <dsp:txXfrm>
        <a:off x="2399654" y="320461"/>
        <a:ext cx="1438914" cy="959276"/>
      </dsp:txXfrm>
    </dsp:sp>
    <dsp:sp modelId="{7B200C1B-C602-4180-9ECC-52A481881A49}">
      <dsp:nvSpPr>
        <dsp:cNvPr id="0" name=""/>
        <dsp:cNvSpPr/>
      </dsp:nvSpPr>
      <dsp:spPr>
        <a:xfrm>
          <a:off x="3838568"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Risk Analysis </a:t>
          </a:r>
        </a:p>
      </dsp:txBody>
      <dsp:txXfrm>
        <a:off x="4318206" y="320461"/>
        <a:ext cx="1438914" cy="959276"/>
      </dsp:txXfrm>
    </dsp:sp>
    <dsp:sp modelId="{2C1186E2-1CE5-4231-8DE7-930200C2D362}">
      <dsp:nvSpPr>
        <dsp:cNvPr id="0" name=""/>
        <dsp:cNvSpPr/>
      </dsp:nvSpPr>
      <dsp:spPr>
        <a:xfrm>
          <a:off x="5757120"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Ratio Analysis</a:t>
          </a:r>
        </a:p>
      </dsp:txBody>
      <dsp:txXfrm>
        <a:off x="6236758" y="320461"/>
        <a:ext cx="1438914" cy="959276"/>
      </dsp:txXfrm>
    </dsp:sp>
    <dsp:sp modelId="{B9FA6BB8-71C2-4510-8E1D-FA9C34497E40}">
      <dsp:nvSpPr>
        <dsp:cNvPr id="0" name=""/>
        <dsp:cNvSpPr/>
      </dsp:nvSpPr>
      <dsp:spPr>
        <a:xfrm>
          <a:off x="7675673"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Financial Analysis</a:t>
          </a:r>
        </a:p>
      </dsp:txBody>
      <dsp:txXfrm>
        <a:off x="8155311" y="320461"/>
        <a:ext cx="1438914" cy="959276"/>
      </dsp:txXfrm>
    </dsp:sp>
    <dsp:sp modelId="{CF2A044A-74C2-406F-998F-E630FD7805CF}">
      <dsp:nvSpPr>
        <dsp:cNvPr id="0" name=""/>
        <dsp:cNvSpPr/>
      </dsp:nvSpPr>
      <dsp:spPr>
        <a:xfrm>
          <a:off x="9594225"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Recommendation: HOLD</a:t>
          </a:r>
        </a:p>
      </dsp:txBody>
      <dsp:txXfrm>
        <a:off x="10073863" y="320461"/>
        <a:ext cx="1438914" cy="9592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35A7E-1653-4596-8411-DBF5D1757D80}">
      <dsp:nvSpPr>
        <dsp:cNvPr id="0" name=""/>
        <dsp:cNvSpPr/>
      </dsp:nvSpPr>
      <dsp:spPr>
        <a:xfrm>
          <a:off x="1464" y="320461"/>
          <a:ext cx="2398190" cy="959276"/>
        </a:xfrm>
        <a:prstGeom prst="homePlate">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Company Overview</a:t>
          </a:r>
        </a:p>
      </dsp:txBody>
      <dsp:txXfrm>
        <a:off x="1464" y="320461"/>
        <a:ext cx="2158371" cy="959276"/>
      </dsp:txXfrm>
    </dsp:sp>
    <dsp:sp modelId="{4D058045-1701-4879-B519-F11885962DF7}">
      <dsp:nvSpPr>
        <dsp:cNvPr id="0" name=""/>
        <dsp:cNvSpPr/>
      </dsp:nvSpPr>
      <dsp:spPr>
        <a:xfrm>
          <a:off x="1920016" y="320461"/>
          <a:ext cx="2398190" cy="959276"/>
        </a:xfrm>
        <a:prstGeom prst="chevron">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Market Performance</a:t>
          </a:r>
        </a:p>
      </dsp:txBody>
      <dsp:txXfrm>
        <a:off x="2399654" y="320461"/>
        <a:ext cx="1438914" cy="959276"/>
      </dsp:txXfrm>
    </dsp:sp>
    <dsp:sp modelId="{7B200C1B-C602-4180-9ECC-52A481881A49}">
      <dsp:nvSpPr>
        <dsp:cNvPr id="0" name=""/>
        <dsp:cNvSpPr/>
      </dsp:nvSpPr>
      <dsp:spPr>
        <a:xfrm>
          <a:off x="3838568"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Risk Analysis </a:t>
          </a:r>
        </a:p>
      </dsp:txBody>
      <dsp:txXfrm>
        <a:off x="4318206" y="320461"/>
        <a:ext cx="1438914" cy="959276"/>
      </dsp:txXfrm>
    </dsp:sp>
    <dsp:sp modelId="{2C1186E2-1CE5-4231-8DE7-930200C2D362}">
      <dsp:nvSpPr>
        <dsp:cNvPr id="0" name=""/>
        <dsp:cNvSpPr/>
      </dsp:nvSpPr>
      <dsp:spPr>
        <a:xfrm>
          <a:off x="5757120"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Ratio Analysis</a:t>
          </a:r>
        </a:p>
      </dsp:txBody>
      <dsp:txXfrm>
        <a:off x="6236758" y="320461"/>
        <a:ext cx="1438914" cy="959276"/>
      </dsp:txXfrm>
    </dsp:sp>
    <dsp:sp modelId="{B9FA6BB8-71C2-4510-8E1D-FA9C34497E40}">
      <dsp:nvSpPr>
        <dsp:cNvPr id="0" name=""/>
        <dsp:cNvSpPr/>
      </dsp:nvSpPr>
      <dsp:spPr>
        <a:xfrm>
          <a:off x="7675673"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Financial Analysis</a:t>
          </a:r>
        </a:p>
      </dsp:txBody>
      <dsp:txXfrm>
        <a:off x="8155311" y="320461"/>
        <a:ext cx="1438914" cy="959276"/>
      </dsp:txXfrm>
    </dsp:sp>
    <dsp:sp modelId="{CF2A044A-74C2-406F-998F-E630FD7805CF}">
      <dsp:nvSpPr>
        <dsp:cNvPr id="0" name=""/>
        <dsp:cNvSpPr/>
      </dsp:nvSpPr>
      <dsp:spPr>
        <a:xfrm>
          <a:off x="9594225"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Recommendation: HOLD</a:t>
          </a:r>
        </a:p>
      </dsp:txBody>
      <dsp:txXfrm>
        <a:off x="10073863" y="320461"/>
        <a:ext cx="1438914" cy="95927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35A7E-1653-4596-8411-DBF5D1757D80}">
      <dsp:nvSpPr>
        <dsp:cNvPr id="0" name=""/>
        <dsp:cNvSpPr/>
      </dsp:nvSpPr>
      <dsp:spPr>
        <a:xfrm>
          <a:off x="1464" y="320461"/>
          <a:ext cx="2398190" cy="959276"/>
        </a:xfrm>
        <a:prstGeom prst="homePlate">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Company Overview</a:t>
          </a:r>
        </a:p>
      </dsp:txBody>
      <dsp:txXfrm>
        <a:off x="1464" y="320461"/>
        <a:ext cx="2158371" cy="959276"/>
      </dsp:txXfrm>
    </dsp:sp>
    <dsp:sp modelId="{4D058045-1701-4879-B519-F11885962DF7}">
      <dsp:nvSpPr>
        <dsp:cNvPr id="0" name=""/>
        <dsp:cNvSpPr/>
      </dsp:nvSpPr>
      <dsp:spPr>
        <a:xfrm>
          <a:off x="1920016" y="320461"/>
          <a:ext cx="2398190" cy="959276"/>
        </a:xfrm>
        <a:prstGeom prst="chevron">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Market Performance</a:t>
          </a:r>
        </a:p>
      </dsp:txBody>
      <dsp:txXfrm>
        <a:off x="2399654" y="320461"/>
        <a:ext cx="1438914" cy="959276"/>
      </dsp:txXfrm>
    </dsp:sp>
    <dsp:sp modelId="{7B200C1B-C602-4180-9ECC-52A481881A49}">
      <dsp:nvSpPr>
        <dsp:cNvPr id="0" name=""/>
        <dsp:cNvSpPr/>
      </dsp:nvSpPr>
      <dsp:spPr>
        <a:xfrm>
          <a:off x="3838568"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Risk Analysis </a:t>
          </a:r>
        </a:p>
      </dsp:txBody>
      <dsp:txXfrm>
        <a:off x="4318206" y="320461"/>
        <a:ext cx="1438914" cy="959276"/>
      </dsp:txXfrm>
    </dsp:sp>
    <dsp:sp modelId="{2C1186E2-1CE5-4231-8DE7-930200C2D362}">
      <dsp:nvSpPr>
        <dsp:cNvPr id="0" name=""/>
        <dsp:cNvSpPr/>
      </dsp:nvSpPr>
      <dsp:spPr>
        <a:xfrm>
          <a:off x="5757120"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Raito Analysis</a:t>
          </a:r>
        </a:p>
      </dsp:txBody>
      <dsp:txXfrm>
        <a:off x="6236758" y="320461"/>
        <a:ext cx="1438914" cy="959276"/>
      </dsp:txXfrm>
    </dsp:sp>
    <dsp:sp modelId="{B9FA6BB8-71C2-4510-8E1D-FA9C34497E40}">
      <dsp:nvSpPr>
        <dsp:cNvPr id="0" name=""/>
        <dsp:cNvSpPr/>
      </dsp:nvSpPr>
      <dsp:spPr>
        <a:xfrm>
          <a:off x="7675673"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Financial Analysis</a:t>
          </a:r>
        </a:p>
      </dsp:txBody>
      <dsp:txXfrm>
        <a:off x="8155311" y="320461"/>
        <a:ext cx="1438914" cy="959276"/>
      </dsp:txXfrm>
    </dsp:sp>
    <dsp:sp modelId="{CF2A044A-74C2-406F-998F-E630FD7805CF}">
      <dsp:nvSpPr>
        <dsp:cNvPr id="0" name=""/>
        <dsp:cNvSpPr/>
      </dsp:nvSpPr>
      <dsp:spPr>
        <a:xfrm>
          <a:off x="9594225"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Recommendation: HOLD</a:t>
          </a:r>
        </a:p>
      </dsp:txBody>
      <dsp:txXfrm>
        <a:off x="10073863" y="320461"/>
        <a:ext cx="1438914" cy="95927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35A7E-1653-4596-8411-DBF5D1757D80}">
      <dsp:nvSpPr>
        <dsp:cNvPr id="0" name=""/>
        <dsp:cNvSpPr/>
      </dsp:nvSpPr>
      <dsp:spPr>
        <a:xfrm>
          <a:off x="1464" y="320461"/>
          <a:ext cx="2398190" cy="959276"/>
        </a:xfrm>
        <a:prstGeom prst="homePlate">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Company Overview</a:t>
          </a:r>
        </a:p>
      </dsp:txBody>
      <dsp:txXfrm>
        <a:off x="1464" y="320461"/>
        <a:ext cx="2158371" cy="959276"/>
      </dsp:txXfrm>
    </dsp:sp>
    <dsp:sp modelId="{4D058045-1701-4879-B519-F11885962DF7}">
      <dsp:nvSpPr>
        <dsp:cNvPr id="0" name=""/>
        <dsp:cNvSpPr/>
      </dsp:nvSpPr>
      <dsp:spPr>
        <a:xfrm>
          <a:off x="1920016" y="320461"/>
          <a:ext cx="2398190" cy="959276"/>
        </a:xfrm>
        <a:prstGeom prst="chevron">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Market Performance</a:t>
          </a:r>
        </a:p>
      </dsp:txBody>
      <dsp:txXfrm>
        <a:off x="2399654" y="320461"/>
        <a:ext cx="1438914" cy="959276"/>
      </dsp:txXfrm>
    </dsp:sp>
    <dsp:sp modelId="{7B200C1B-C602-4180-9ECC-52A481881A49}">
      <dsp:nvSpPr>
        <dsp:cNvPr id="0" name=""/>
        <dsp:cNvSpPr/>
      </dsp:nvSpPr>
      <dsp:spPr>
        <a:xfrm>
          <a:off x="3838568" y="320461"/>
          <a:ext cx="2398190" cy="959276"/>
        </a:xfrm>
        <a:prstGeom prst="chevron">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Risk Analysis </a:t>
          </a:r>
        </a:p>
      </dsp:txBody>
      <dsp:txXfrm>
        <a:off x="4318206" y="320461"/>
        <a:ext cx="1438914" cy="959276"/>
      </dsp:txXfrm>
    </dsp:sp>
    <dsp:sp modelId="{2C1186E2-1CE5-4231-8DE7-930200C2D362}">
      <dsp:nvSpPr>
        <dsp:cNvPr id="0" name=""/>
        <dsp:cNvSpPr/>
      </dsp:nvSpPr>
      <dsp:spPr>
        <a:xfrm>
          <a:off x="5757120"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Ratio Analysis</a:t>
          </a:r>
        </a:p>
      </dsp:txBody>
      <dsp:txXfrm>
        <a:off x="6236758" y="320461"/>
        <a:ext cx="1438914" cy="959276"/>
      </dsp:txXfrm>
    </dsp:sp>
    <dsp:sp modelId="{B9FA6BB8-71C2-4510-8E1D-FA9C34497E40}">
      <dsp:nvSpPr>
        <dsp:cNvPr id="0" name=""/>
        <dsp:cNvSpPr/>
      </dsp:nvSpPr>
      <dsp:spPr>
        <a:xfrm>
          <a:off x="7675673" y="320461"/>
          <a:ext cx="2398190" cy="959276"/>
        </a:xfrm>
        <a:prstGeom prst="chevron">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Financial Analysis</a:t>
          </a:r>
        </a:p>
      </dsp:txBody>
      <dsp:txXfrm>
        <a:off x="8155311" y="320461"/>
        <a:ext cx="1438914" cy="959276"/>
      </dsp:txXfrm>
    </dsp:sp>
    <dsp:sp modelId="{CF2A044A-74C2-406F-998F-E630FD7805CF}">
      <dsp:nvSpPr>
        <dsp:cNvPr id="0" name=""/>
        <dsp:cNvSpPr/>
      </dsp:nvSpPr>
      <dsp:spPr>
        <a:xfrm>
          <a:off x="9594225" y="320461"/>
          <a:ext cx="2398190" cy="959276"/>
        </a:xfrm>
        <a:prstGeom prst="chevron">
          <a:avLst/>
        </a:prstGeom>
        <a:no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Recommendation: HOLD</a:t>
          </a:r>
        </a:p>
      </dsp:txBody>
      <dsp:txXfrm>
        <a:off x="10073863" y="320461"/>
        <a:ext cx="1438914" cy="959276"/>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0.emf"/></Relationships>
</file>

<file path=ppt/drawings/drawing1.xml><?xml version="1.0" encoding="utf-8"?>
<c:userShapes xmlns:c="http://schemas.openxmlformats.org/drawingml/2006/chart">
  <cdr:relSizeAnchor xmlns:cdr="http://schemas.openxmlformats.org/drawingml/2006/chartDrawing">
    <cdr:from>
      <cdr:x>0.05133</cdr:x>
      <cdr:y>0.09121</cdr:y>
    </cdr:from>
    <cdr:to>
      <cdr:x>0.28466</cdr:x>
      <cdr:y>0.19556</cdr:y>
    </cdr:to>
    <cdr:sp macro="" textlink="">
      <cdr:nvSpPr>
        <cdr:cNvPr id="3" name="TextBox 2">
          <a:extLst xmlns:a="http://schemas.openxmlformats.org/drawingml/2006/main">
            <a:ext uri="{FF2B5EF4-FFF2-40B4-BE49-F238E27FC236}">
              <a16:creationId xmlns:a16="http://schemas.microsoft.com/office/drawing/2014/main" id="{C59357A8-8515-43A9-9549-C9976A730E87}"/>
            </a:ext>
          </a:extLst>
        </cdr:cNvPr>
        <cdr:cNvSpPr txBox="1"/>
      </cdr:nvSpPr>
      <cdr:spPr>
        <a:xfrm xmlns:a="http://schemas.openxmlformats.org/drawingml/2006/main">
          <a:off x="475680" y="391320"/>
          <a:ext cx="2162174" cy="44767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0.53971</cdr:x>
      <cdr:y>0.08567</cdr:y>
    </cdr:from>
    <cdr:to>
      <cdr:x>0.76893</cdr:x>
      <cdr:y>0.19446</cdr:y>
    </cdr:to>
    <cdr:sp macro="" textlink="">
      <cdr:nvSpPr>
        <cdr:cNvPr id="4" name="TextBox 3">
          <a:extLst xmlns:a="http://schemas.openxmlformats.org/drawingml/2006/main">
            <a:ext uri="{FF2B5EF4-FFF2-40B4-BE49-F238E27FC236}">
              <a16:creationId xmlns:a16="http://schemas.microsoft.com/office/drawing/2014/main" id="{A8ECE668-1A35-43E6-A96A-5B4EA50058B5}"/>
            </a:ext>
          </a:extLst>
        </cdr:cNvPr>
        <cdr:cNvSpPr txBox="1"/>
      </cdr:nvSpPr>
      <cdr:spPr>
        <a:xfrm xmlns:a="http://schemas.openxmlformats.org/drawingml/2006/main">
          <a:off x="5001443" y="367537"/>
          <a:ext cx="2124075" cy="4667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dirty="0"/>
            <a:t>09/21/2016: entered into an agreement (the “Underwriting Agreement”) with the underwriters listed on Schedule II thereto (the “Underwriters”), whereby the Company agreed to sell and the Underwriters agreed to purchase from the Company, </a:t>
          </a:r>
          <a:endParaRPr lang="en-US" sz="1100" dirty="0"/>
        </a:p>
      </cdr:txBody>
    </cdr:sp>
  </cdr:relSizeAnchor>
  <cdr:relSizeAnchor xmlns:cdr="http://schemas.openxmlformats.org/drawingml/2006/chartDrawing">
    <cdr:from>
      <cdr:x>0.06058</cdr:x>
      <cdr:y>0.33913</cdr:y>
    </cdr:from>
    <cdr:to>
      <cdr:x>0.25588</cdr:x>
      <cdr:y>0.44126</cdr:y>
    </cdr:to>
    <cdr:sp macro="" textlink="">
      <cdr:nvSpPr>
        <cdr:cNvPr id="5" name="TextBox 4">
          <a:extLst xmlns:a="http://schemas.openxmlformats.org/drawingml/2006/main">
            <a:ext uri="{FF2B5EF4-FFF2-40B4-BE49-F238E27FC236}">
              <a16:creationId xmlns:a16="http://schemas.microsoft.com/office/drawing/2014/main" id="{5F78DA23-2272-49CF-ACD6-A11F48E53F9C}"/>
            </a:ext>
          </a:extLst>
        </cdr:cNvPr>
        <cdr:cNvSpPr txBox="1"/>
      </cdr:nvSpPr>
      <cdr:spPr>
        <a:xfrm xmlns:a="http://schemas.openxmlformats.org/drawingml/2006/main">
          <a:off x="561406" y="1454945"/>
          <a:ext cx="1809750" cy="43815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1F7C26-95C4-4079-AE52-35911C2F855B}" type="datetimeFigureOut">
              <a:rPr lang="en-US" smtClean="0"/>
              <a:t>9/23/2020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1512C6-87CE-4F10-B621-F00C529887B2}" type="slidenum">
              <a:rPr lang="en-US" smtClean="0"/>
              <a:t>‹#›</a:t>
            </a:fld>
            <a:endParaRPr lang="en-US"/>
          </a:p>
        </p:txBody>
      </p:sp>
    </p:spTree>
    <p:extLst>
      <p:ext uri="{BB962C8B-B14F-4D97-AF65-F5344CB8AC3E}">
        <p14:creationId xmlns:p14="http://schemas.microsoft.com/office/powerpoint/2010/main" val="13731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1512C6-87CE-4F10-B621-F00C529887B2}" type="slidenum">
              <a:rPr lang="en-US" smtClean="0"/>
              <a:t>5</a:t>
            </a:fld>
            <a:endParaRPr lang="en-US"/>
          </a:p>
        </p:txBody>
      </p:sp>
    </p:spTree>
    <p:extLst>
      <p:ext uri="{BB962C8B-B14F-4D97-AF65-F5344CB8AC3E}">
        <p14:creationId xmlns:p14="http://schemas.microsoft.com/office/powerpoint/2010/main" val="172691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1512C6-87CE-4F10-B621-F00C529887B2}" type="slidenum">
              <a:rPr lang="en-US" smtClean="0"/>
              <a:t>17</a:t>
            </a:fld>
            <a:endParaRPr lang="en-US"/>
          </a:p>
        </p:txBody>
      </p:sp>
    </p:spTree>
    <p:extLst>
      <p:ext uri="{BB962C8B-B14F-4D97-AF65-F5344CB8AC3E}">
        <p14:creationId xmlns:p14="http://schemas.microsoft.com/office/powerpoint/2010/main" val="129483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1512C6-87CE-4F10-B621-F00C529887B2}" type="slidenum">
              <a:rPr lang="en-US" smtClean="0"/>
              <a:t>18</a:t>
            </a:fld>
            <a:endParaRPr lang="en-US"/>
          </a:p>
        </p:txBody>
      </p:sp>
    </p:spTree>
    <p:extLst>
      <p:ext uri="{BB962C8B-B14F-4D97-AF65-F5344CB8AC3E}">
        <p14:creationId xmlns:p14="http://schemas.microsoft.com/office/powerpoint/2010/main" val="2563393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1512C6-87CE-4F10-B621-F00C529887B2}" type="slidenum">
              <a:rPr lang="en-US" smtClean="0"/>
              <a:t>19</a:t>
            </a:fld>
            <a:endParaRPr lang="en-US"/>
          </a:p>
        </p:txBody>
      </p:sp>
    </p:spTree>
    <p:extLst>
      <p:ext uri="{BB962C8B-B14F-4D97-AF65-F5344CB8AC3E}">
        <p14:creationId xmlns:p14="http://schemas.microsoft.com/office/powerpoint/2010/main" val="3176392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1512C6-87CE-4F10-B621-F00C529887B2}" type="slidenum">
              <a:rPr lang="en-US" smtClean="0"/>
              <a:t>20</a:t>
            </a:fld>
            <a:endParaRPr lang="en-US"/>
          </a:p>
        </p:txBody>
      </p:sp>
    </p:spTree>
    <p:extLst>
      <p:ext uri="{BB962C8B-B14F-4D97-AF65-F5344CB8AC3E}">
        <p14:creationId xmlns:p14="http://schemas.microsoft.com/office/powerpoint/2010/main" val="203659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1512C6-87CE-4F10-B621-F00C529887B2}" type="slidenum">
              <a:rPr lang="en-US" smtClean="0"/>
              <a:t>21</a:t>
            </a:fld>
            <a:endParaRPr lang="en-US"/>
          </a:p>
        </p:txBody>
      </p:sp>
    </p:spTree>
    <p:extLst>
      <p:ext uri="{BB962C8B-B14F-4D97-AF65-F5344CB8AC3E}">
        <p14:creationId xmlns:p14="http://schemas.microsoft.com/office/powerpoint/2010/main" val="3937065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1512C6-87CE-4F10-B621-F00C529887B2}" type="slidenum">
              <a:rPr lang="en-US" smtClean="0"/>
              <a:t>22</a:t>
            </a:fld>
            <a:endParaRPr lang="en-US"/>
          </a:p>
        </p:txBody>
      </p:sp>
    </p:spTree>
    <p:extLst>
      <p:ext uri="{BB962C8B-B14F-4D97-AF65-F5344CB8AC3E}">
        <p14:creationId xmlns:p14="http://schemas.microsoft.com/office/powerpoint/2010/main" val="575713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1512C6-87CE-4F10-B621-F00C529887B2}" type="slidenum">
              <a:rPr lang="en-US" smtClean="0"/>
              <a:t>23</a:t>
            </a:fld>
            <a:endParaRPr lang="en-US"/>
          </a:p>
        </p:txBody>
      </p:sp>
    </p:spTree>
    <p:extLst>
      <p:ext uri="{BB962C8B-B14F-4D97-AF65-F5344CB8AC3E}">
        <p14:creationId xmlns:p14="http://schemas.microsoft.com/office/powerpoint/2010/main" val="656347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1512C6-87CE-4F10-B621-F00C529887B2}" type="slidenum">
              <a:rPr lang="en-US" smtClean="0"/>
              <a:t>24</a:t>
            </a:fld>
            <a:endParaRPr lang="en-US"/>
          </a:p>
        </p:txBody>
      </p:sp>
    </p:spTree>
    <p:extLst>
      <p:ext uri="{BB962C8B-B14F-4D97-AF65-F5344CB8AC3E}">
        <p14:creationId xmlns:p14="http://schemas.microsoft.com/office/powerpoint/2010/main" val="468399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1512C6-87CE-4F10-B621-F00C529887B2}" type="slidenum">
              <a:rPr lang="en-US" smtClean="0"/>
              <a:t>26</a:t>
            </a:fld>
            <a:endParaRPr lang="en-US"/>
          </a:p>
        </p:txBody>
      </p:sp>
    </p:spTree>
    <p:extLst>
      <p:ext uri="{BB962C8B-B14F-4D97-AF65-F5344CB8AC3E}">
        <p14:creationId xmlns:p14="http://schemas.microsoft.com/office/powerpoint/2010/main" val="3342870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1512C6-87CE-4F10-B621-F00C529887B2}" type="slidenum">
              <a:rPr lang="en-US" smtClean="0"/>
              <a:t>29</a:t>
            </a:fld>
            <a:endParaRPr lang="en-US"/>
          </a:p>
        </p:txBody>
      </p:sp>
    </p:spTree>
    <p:extLst>
      <p:ext uri="{BB962C8B-B14F-4D97-AF65-F5344CB8AC3E}">
        <p14:creationId xmlns:p14="http://schemas.microsoft.com/office/powerpoint/2010/main" val="4086185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1512C6-87CE-4F10-B621-F00C529887B2}" type="slidenum">
              <a:rPr lang="en-US" smtClean="0"/>
              <a:t>9</a:t>
            </a:fld>
            <a:endParaRPr lang="en-US"/>
          </a:p>
        </p:txBody>
      </p:sp>
    </p:spTree>
    <p:extLst>
      <p:ext uri="{BB962C8B-B14F-4D97-AF65-F5344CB8AC3E}">
        <p14:creationId xmlns:p14="http://schemas.microsoft.com/office/powerpoint/2010/main" val="2096369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1512C6-87CE-4F10-B621-F00C529887B2}" type="slidenum">
              <a:rPr lang="en-US" smtClean="0"/>
              <a:t>10</a:t>
            </a:fld>
            <a:endParaRPr lang="en-US"/>
          </a:p>
        </p:txBody>
      </p:sp>
    </p:spTree>
    <p:extLst>
      <p:ext uri="{BB962C8B-B14F-4D97-AF65-F5344CB8AC3E}">
        <p14:creationId xmlns:p14="http://schemas.microsoft.com/office/powerpoint/2010/main" val="2469568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1512C6-87CE-4F10-B621-F00C529887B2}" type="slidenum">
              <a:rPr lang="en-US" smtClean="0"/>
              <a:t>11</a:t>
            </a:fld>
            <a:endParaRPr lang="en-US"/>
          </a:p>
        </p:txBody>
      </p:sp>
    </p:spTree>
    <p:extLst>
      <p:ext uri="{BB962C8B-B14F-4D97-AF65-F5344CB8AC3E}">
        <p14:creationId xmlns:p14="http://schemas.microsoft.com/office/powerpoint/2010/main" val="197845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1512C6-87CE-4F10-B621-F00C529887B2}" type="slidenum">
              <a:rPr lang="en-US" smtClean="0"/>
              <a:t>12</a:t>
            </a:fld>
            <a:endParaRPr lang="en-US"/>
          </a:p>
        </p:txBody>
      </p:sp>
    </p:spTree>
    <p:extLst>
      <p:ext uri="{BB962C8B-B14F-4D97-AF65-F5344CB8AC3E}">
        <p14:creationId xmlns:p14="http://schemas.microsoft.com/office/powerpoint/2010/main" val="1989475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1512C6-87CE-4F10-B621-F00C529887B2}" type="slidenum">
              <a:rPr lang="en-US" smtClean="0"/>
              <a:t>13</a:t>
            </a:fld>
            <a:endParaRPr lang="en-US"/>
          </a:p>
        </p:txBody>
      </p:sp>
    </p:spTree>
    <p:extLst>
      <p:ext uri="{BB962C8B-B14F-4D97-AF65-F5344CB8AC3E}">
        <p14:creationId xmlns:p14="http://schemas.microsoft.com/office/powerpoint/2010/main" val="2614977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1512C6-87CE-4F10-B621-F00C529887B2}" type="slidenum">
              <a:rPr lang="en-US" smtClean="0"/>
              <a:t>14</a:t>
            </a:fld>
            <a:endParaRPr lang="en-US"/>
          </a:p>
        </p:txBody>
      </p:sp>
    </p:spTree>
    <p:extLst>
      <p:ext uri="{BB962C8B-B14F-4D97-AF65-F5344CB8AC3E}">
        <p14:creationId xmlns:p14="http://schemas.microsoft.com/office/powerpoint/2010/main" val="2679169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1512C6-87CE-4F10-B621-F00C529887B2}" type="slidenum">
              <a:rPr lang="en-US" smtClean="0"/>
              <a:t>15</a:t>
            </a:fld>
            <a:endParaRPr lang="en-US"/>
          </a:p>
        </p:txBody>
      </p:sp>
    </p:spTree>
    <p:extLst>
      <p:ext uri="{BB962C8B-B14F-4D97-AF65-F5344CB8AC3E}">
        <p14:creationId xmlns:p14="http://schemas.microsoft.com/office/powerpoint/2010/main" val="2039708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1512C6-87CE-4F10-B621-F00C529887B2}" type="slidenum">
              <a:rPr lang="en-US" smtClean="0"/>
              <a:t>16</a:t>
            </a:fld>
            <a:endParaRPr lang="en-US"/>
          </a:p>
        </p:txBody>
      </p:sp>
    </p:spTree>
    <p:extLst>
      <p:ext uri="{BB962C8B-B14F-4D97-AF65-F5344CB8AC3E}">
        <p14:creationId xmlns:p14="http://schemas.microsoft.com/office/powerpoint/2010/main" val="334750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34EBF6-BC67-4A5C-8362-96AEA716F730}" type="datetime1">
              <a:rPr lang="en-US" smtClean="0"/>
              <a:t>9/23/2020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E2DFDC50-0A23-44D5-A3D9-AC82CD45B930}" type="slidenum">
              <a:rPr lang="en-US" smtClean="0"/>
              <a:t>‹#›</a:t>
            </a:fld>
            <a:endParaRPr lang="en-US"/>
          </a:p>
        </p:txBody>
      </p:sp>
    </p:spTree>
    <p:extLst>
      <p:ext uri="{BB962C8B-B14F-4D97-AF65-F5344CB8AC3E}">
        <p14:creationId xmlns:p14="http://schemas.microsoft.com/office/powerpoint/2010/main" val="326689021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855D46-1736-419A-9C3F-1B4E16468051}" type="datetime1">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FDC50-0A23-44D5-A3D9-AC82CD45B930}" type="slidenum">
              <a:rPr lang="en-US" smtClean="0"/>
              <a:t>‹#›</a:t>
            </a:fld>
            <a:endParaRPr lang="en-US"/>
          </a:p>
        </p:txBody>
      </p:sp>
    </p:spTree>
    <p:extLst>
      <p:ext uri="{BB962C8B-B14F-4D97-AF65-F5344CB8AC3E}">
        <p14:creationId xmlns:p14="http://schemas.microsoft.com/office/powerpoint/2010/main" val="1863260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A6217C-EE6D-440F-BE84-55DB811E2928}" type="datetime1">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FDC50-0A23-44D5-A3D9-AC82CD45B930}" type="slidenum">
              <a:rPr lang="en-US" smtClean="0"/>
              <a:t>‹#›</a:t>
            </a:fld>
            <a:endParaRPr lang="en-US"/>
          </a:p>
        </p:txBody>
      </p:sp>
    </p:spTree>
    <p:extLst>
      <p:ext uri="{BB962C8B-B14F-4D97-AF65-F5344CB8AC3E}">
        <p14:creationId xmlns:p14="http://schemas.microsoft.com/office/powerpoint/2010/main" val="2181116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AC59D6-26F8-4707-A1A3-0931C7FDC26B}" type="datetime1">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FDC50-0A23-44D5-A3D9-AC82CD45B930}" type="slidenum">
              <a:rPr lang="en-US" smtClean="0"/>
              <a:t>‹#›</a:t>
            </a:fld>
            <a:endParaRPr lang="en-US"/>
          </a:p>
        </p:txBody>
      </p:sp>
    </p:spTree>
    <p:extLst>
      <p:ext uri="{BB962C8B-B14F-4D97-AF65-F5344CB8AC3E}">
        <p14:creationId xmlns:p14="http://schemas.microsoft.com/office/powerpoint/2010/main" val="2974052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1ACFA4-73AE-4C9F-B1AD-B06FC934F8D7}" type="datetime1">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FDC50-0A23-44D5-A3D9-AC82CD45B930}" type="slidenum">
              <a:rPr lang="en-US" smtClean="0"/>
              <a:t>‹#›</a:t>
            </a:fld>
            <a:endParaRPr lang="en-US"/>
          </a:p>
        </p:txBody>
      </p:sp>
    </p:spTree>
    <p:extLst>
      <p:ext uri="{BB962C8B-B14F-4D97-AF65-F5344CB8AC3E}">
        <p14:creationId xmlns:p14="http://schemas.microsoft.com/office/powerpoint/2010/main" val="2795087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94E2CB-5914-4BC9-9E15-C3E2D2D88D23}" type="datetime1">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FDC50-0A23-44D5-A3D9-AC82CD45B930}" type="slidenum">
              <a:rPr lang="en-US" smtClean="0"/>
              <a:t>‹#›</a:t>
            </a:fld>
            <a:endParaRPr lang="en-US"/>
          </a:p>
        </p:txBody>
      </p:sp>
    </p:spTree>
    <p:extLst>
      <p:ext uri="{BB962C8B-B14F-4D97-AF65-F5344CB8AC3E}">
        <p14:creationId xmlns:p14="http://schemas.microsoft.com/office/powerpoint/2010/main" val="1287628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22983F-81C0-4147-B416-DDC0432F1F5C}" type="datetime1">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FDC50-0A23-44D5-A3D9-AC82CD45B930}" type="slidenum">
              <a:rPr lang="en-US" smtClean="0"/>
              <a:t>‹#›</a:t>
            </a:fld>
            <a:endParaRPr lang="en-US"/>
          </a:p>
        </p:txBody>
      </p:sp>
    </p:spTree>
    <p:extLst>
      <p:ext uri="{BB962C8B-B14F-4D97-AF65-F5344CB8AC3E}">
        <p14:creationId xmlns:p14="http://schemas.microsoft.com/office/powerpoint/2010/main" val="3926880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45F390-3A1F-4458-9B45-E76CF8BC6810}" type="datetime1">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FDC50-0A23-44D5-A3D9-AC82CD45B930}" type="slidenum">
              <a:rPr lang="en-US" smtClean="0"/>
              <a:t>‹#›</a:t>
            </a:fld>
            <a:endParaRPr lang="en-US"/>
          </a:p>
        </p:txBody>
      </p:sp>
    </p:spTree>
    <p:extLst>
      <p:ext uri="{BB962C8B-B14F-4D97-AF65-F5344CB8AC3E}">
        <p14:creationId xmlns:p14="http://schemas.microsoft.com/office/powerpoint/2010/main" val="3783167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9A5762-1F5D-4126-981C-7BBE8DE82A4B}" type="datetime1">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FDC50-0A23-44D5-A3D9-AC82CD45B930}" type="slidenum">
              <a:rPr lang="en-US" smtClean="0"/>
              <a:t>‹#›</a:t>
            </a:fld>
            <a:endParaRPr lang="en-US"/>
          </a:p>
        </p:txBody>
      </p:sp>
    </p:spTree>
    <p:extLst>
      <p:ext uri="{BB962C8B-B14F-4D97-AF65-F5344CB8AC3E}">
        <p14:creationId xmlns:p14="http://schemas.microsoft.com/office/powerpoint/2010/main" val="1452011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23F40A-4809-4CD2-BD95-338E7976A1F6}" type="datetime1">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E2DFDC50-0A23-44D5-A3D9-AC82CD45B930}" type="slidenum">
              <a:rPr lang="en-US" smtClean="0"/>
              <a:t>‹#›</a:t>
            </a:fld>
            <a:endParaRPr lang="en-US"/>
          </a:p>
        </p:txBody>
      </p:sp>
    </p:spTree>
    <p:extLst>
      <p:ext uri="{BB962C8B-B14F-4D97-AF65-F5344CB8AC3E}">
        <p14:creationId xmlns:p14="http://schemas.microsoft.com/office/powerpoint/2010/main" val="1166490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FF29CE-592A-4DD9-9C0C-B37C2971A7A1}" type="datetime1">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FDC50-0A23-44D5-A3D9-AC82CD45B930}" type="slidenum">
              <a:rPr lang="en-US" smtClean="0"/>
              <a:t>‹#›</a:t>
            </a:fld>
            <a:endParaRPr lang="en-US"/>
          </a:p>
        </p:txBody>
      </p:sp>
    </p:spTree>
    <p:extLst>
      <p:ext uri="{BB962C8B-B14F-4D97-AF65-F5344CB8AC3E}">
        <p14:creationId xmlns:p14="http://schemas.microsoft.com/office/powerpoint/2010/main" val="1303775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957E91-5092-48CF-9C05-09E562D6793B}" type="datetime1">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FDC50-0A23-44D5-A3D9-AC82CD45B930}" type="slidenum">
              <a:rPr lang="en-US" smtClean="0"/>
              <a:t>‹#›</a:t>
            </a:fld>
            <a:endParaRPr lang="en-US"/>
          </a:p>
        </p:txBody>
      </p:sp>
    </p:spTree>
    <p:extLst>
      <p:ext uri="{BB962C8B-B14F-4D97-AF65-F5344CB8AC3E}">
        <p14:creationId xmlns:p14="http://schemas.microsoft.com/office/powerpoint/2010/main" val="72490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78A7C-A9B7-4CCB-98F8-EFD656DD02E3}" type="datetime1">
              <a:rPr lang="en-US" smtClean="0"/>
              <a:t>9/23/2020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DFDC50-0A23-44D5-A3D9-AC82CD45B930}" type="slidenum">
              <a:rPr lang="en-US" smtClean="0"/>
              <a:t>‹#›</a:t>
            </a:fld>
            <a:endParaRPr lang="en-US"/>
          </a:p>
        </p:txBody>
      </p:sp>
    </p:spTree>
    <p:extLst>
      <p:ext uri="{BB962C8B-B14F-4D97-AF65-F5344CB8AC3E}">
        <p14:creationId xmlns:p14="http://schemas.microsoft.com/office/powerpoint/2010/main" val="2197529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EE4CC8-A4C2-434B-AE8F-1EDED62EE045}" type="datetime1">
              <a:rPr lang="en-US" smtClean="0"/>
              <a:t>9/23/2020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DFDC50-0A23-44D5-A3D9-AC82CD45B930}" type="slidenum">
              <a:rPr lang="en-US" smtClean="0"/>
              <a:t>‹#›</a:t>
            </a:fld>
            <a:endParaRPr lang="en-US"/>
          </a:p>
        </p:txBody>
      </p:sp>
    </p:spTree>
    <p:extLst>
      <p:ext uri="{BB962C8B-B14F-4D97-AF65-F5344CB8AC3E}">
        <p14:creationId xmlns:p14="http://schemas.microsoft.com/office/powerpoint/2010/main" val="2851984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9C3777-6784-4BF8-AE55-A330AC138FD2}" type="datetime1">
              <a:rPr lang="en-US" smtClean="0"/>
              <a:t>9/23/2020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DFDC50-0A23-44D5-A3D9-AC82CD45B930}" type="slidenum">
              <a:rPr lang="en-US" smtClean="0"/>
              <a:t>‹#›</a:t>
            </a:fld>
            <a:endParaRPr lang="en-US"/>
          </a:p>
        </p:txBody>
      </p:sp>
    </p:spTree>
    <p:extLst>
      <p:ext uri="{BB962C8B-B14F-4D97-AF65-F5344CB8AC3E}">
        <p14:creationId xmlns:p14="http://schemas.microsoft.com/office/powerpoint/2010/main" val="108186676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9D4A47-B65C-49A6-91C3-FE9F62641EB8}" type="datetime1">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FDC50-0A23-44D5-A3D9-AC82CD45B930}" type="slidenum">
              <a:rPr lang="en-US" smtClean="0"/>
              <a:t>‹#›</a:t>
            </a:fld>
            <a:endParaRPr lang="en-US"/>
          </a:p>
        </p:txBody>
      </p:sp>
    </p:spTree>
    <p:extLst>
      <p:ext uri="{BB962C8B-B14F-4D97-AF65-F5344CB8AC3E}">
        <p14:creationId xmlns:p14="http://schemas.microsoft.com/office/powerpoint/2010/main" val="388656814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9A0BAD-147C-463E-8B5A-28863CDAE743}" type="datetime1">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FDC50-0A23-44D5-A3D9-AC82CD45B930}" type="slidenum">
              <a:rPr lang="en-US" smtClean="0"/>
              <a:t>‹#›</a:t>
            </a:fld>
            <a:endParaRPr lang="en-US"/>
          </a:p>
        </p:txBody>
      </p:sp>
    </p:spTree>
    <p:extLst>
      <p:ext uri="{BB962C8B-B14F-4D97-AF65-F5344CB8AC3E}">
        <p14:creationId xmlns:p14="http://schemas.microsoft.com/office/powerpoint/2010/main" val="296345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B8C972-2CC7-4356-A9A9-F78A582291C9}" type="datetime1">
              <a:rPr lang="en-US" smtClean="0"/>
              <a:t>9/23/2020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DFDC50-0A23-44D5-A3D9-AC82CD45B930}" type="slidenum">
              <a:rPr lang="en-US" smtClean="0"/>
              <a:t>‹#›</a:t>
            </a:fld>
            <a:endParaRPr lang="en-US"/>
          </a:p>
        </p:txBody>
      </p:sp>
    </p:spTree>
    <p:extLst>
      <p:ext uri="{BB962C8B-B14F-4D97-AF65-F5344CB8AC3E}">
        <p14:creationId xmlns:p14="http://schemas.microsoft.com/office/powerpoint/2010/main" val="2548139003"/>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2.xml"/><Relationship Id="rId11" Type="http://schemas.openxmlformats.org/officeDocument/2006/relationships/image" Target="../media/image15.svg"/><Relationship Id="rId5" Type="http://schemas.openxmlformats.org/officeDocument/2006/relationships/diagramQuickStyle" Target="../diagrams/quickStyle2.xml"/><Relationship Id="rId10" Type="http://schemas.openxmlformats.org/officeDocument/2006/relationships/image" Target="../media/image14.png"/><Relationship Id="rId4" Type="http://schemas.openxmlformats.org/officeDocument/2006/relationships/diagramLayout" Target="../diagrams/layout2.xml"/><Relationship Id="rId9" Type="http://schemas.openxmlformats.org/officeDocument/2006/relationships/image" Target="../media/image12.sv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image" Target="../media/image21.jpeg"/><Relationship Id="rId18" Type="http://schemas.openxmlformats.org/officeDocument/2006/relationships/image" Target="../media/image26.jpeg"/><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image" Target="../media/image20.jpeg"/><Relationship Id="rId17" Type="http://schemas.openxmlformats.org/officeDocument/2006/relationships/image" Target="../media/image25.jpeg"/><Relationship Id="rId2" Type="http://schemas.openxmlformats.org/officeDocument/2006/relationships/notesSlide" Target="../notesSlides/notesSlide6.xml"/><Relationship Id="rId16" Type="http://schemas.openxmlformats.org/officeDocument/2006/relationships/image" Target="../media/image24.jpeg"/><Relationship Id="rId1" Type="http://schemas.openxmlformats.org/officeDocument/2006/relationships/slideLayout" Target="../slideLayouts/slideLayout4.xml"/><Relationship Id="rId6" Type="http://schemas.openxmlformats.org/officeDocument/2006/relationships/diagramColors" Target="../diagrams/colors5.xml"/><Relationship Id="rId11" Type="http://schemas.openxmlformats.org/officeDocument/2006/relationships/image" Target="../media/image19.jpeg"/><Relationship Id="rId5" Type="http://schemas.openxmlformats.org/officeDocument/2006/relationships/diagramQuickStyle" Target="../diagrams/quickStyle5.xml"/><Relationship Id="rId15" Type="http://schemas.openxmlformats.org/officeDocument/2006/relationships/image" Target="../media/image23.jpeg"/><Relationship Id="rId10" Type="http://schemas.openxmlformats.org/officeDocument/2006/relationships/image" Target="../media/image18.jpeg"/><Relationship Id="rId19" Type="http://schemas.openxmlformats.org/officeDocument/2006/relationships/image" Target="../media/image27.jpeg"/><Relationship Id="rId4" Type="http://schemas.openxmlformats.org/officeDocument/2006/relationships/diagramLayout" Target="../diagrams/layout5.xml"/><Relationship Id="rId9" Type="http://schemas.openxmlformats.org/officeDocument/2006/relationships/image" Target="../media/image17.jpeg"/><Relationship Id="rId14" Type="http://schemas.openxmlformats.org/officeDocument/2006/relationships/image" Target="../media/image22.jpeg"/></Relationships>
</file>

<file path=ppt/slides/_rels/slide14.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10" Type="http://schemas.openxmlformats.org/officeDocument/2006/relationships/image" Target="../media/image12.svg"/><Relationship Id="rId4" Type="http://schemas.openxmlformats.org/officeDocument/2006/relationships/diagramLayout" Target="../diagrams/layout8.xml"/><Relationship Id="rId9"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image" Target="../media/image12.svg"/></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image" Target="../media/image12.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12.xml"/><Relationship Id="rId11" Type="http://schemas.openxmlformats.org/officeDocument/2006/relationships/image" Target="../media/image15.svg"/><Relationship Id="rId5" Type="http://schemas.openxmlformats.org/officeDocument/2006/relationships/diagramQuickStyle" Target="../diagrams/quickStyle12.xml"/><Relationship Id="rId10" Type="http://schemas.openxmlformats.org/officeDocument/2006/relationships/image" Target="../media/image14.png"/><Relationship Id="rId4" Type="http://schemas.openxmlformats.org/officeDocument/2006/relationships/diagramLayout" Target="../diagrams/layout12.xml"/><Relationship Id="rId9" Type="http://schemas.openxmlformats.org/officeDocument/2006/relationships/image" Target="../media/image29.jpe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2.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notesSlide" Target="../notesSlides/notesSlide15.xml"/><Relationship Id="rId7" Type="http://schemas.openxmlformats.org/officeDocument/2006/relationships/diagramColors" Target="../diagrams/colors14.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diagramQuickStyle" Target="../diagrams/quickStyle14.xml"/><Relationship Id="rId5" Type="http://schemas.openxmlformats.org/officeDocument/2006/relationships/diagramLayout" Target="../diagrams/layout14.xml"/><Relationship Id="rId10" Type="http://schemas.openxmlformats.org/officeDocument/2006/relationships/image" Target="../media/image30.emf"/><Relationship Id="rId4" Type="http://schemas.openxmlformats.org/officeDocument/2006/relationships/diagramData" Target="../diagrams/data14.xml"/><Relationship Id="rId9" Type="http://schemas.openxmlformats.org/officeDocument/2006/relationships/package" Target="../embeddings/Microsoft_Excel_Macro-Enabled_Worksheet.xlsm"/></Relationships>
</file>

<file path=ppt/slides/_rels/slide2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15.xml"/><Relationship Id="rId11" Type="http://schemas.openxmlformats.org/officeDocument/2006/relationships/image" Target="../media/image15.svg"/><Relationship Id="rId5" Type="http://schemas.openxmlformats.org/officeDocument/2006/relationships/diagramQuickStyle" Target="../diagrams/quickStyle15.xml"/><Relationship Id="rId10" Type="http://schemas.openxmlformats.org/officeDocument/2006/relationships/image" Target="../media/image14.png"/><Relationship Id="rId4" Type="http://schemas.openxmlformats.org/officeDocument/2006/relationships/diagramLayout" Target="../diagrams/layout15.xml"/><Relationship Id="rId9" Type="http://schemas.openxmlformats.org/officeDocument/2006/relationships/image" Target="../media/image12.svg"/></Relationships>
</file>

<file path=ppt/slides/_rels/slide2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creativecommons.org/licenses/by-nc/3.0/" TargetMode="External"/><Relationship Id="rId5" Type="http://schemas.openxmlformats.org/officeDocument/2006/relationships/hyperlink" Target="http://pngimg.com/download/38106" TargetMode="Externa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2.sv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image" Target="../media/image11.png"/><Relationship Id="rId5" Type="http://schemas.openxmlformats.org/officeDocument/2006/relationships/diagramQuickStyle" Target="../diagrams/quickStyle1.xml"/><Relationship Id="rId10" Type="http://schemas.openxmlformats.org/officeDocument/2006/relationships/image" Target="../media/image15.svg"/><Relationship Id="rId4" Type="http://schemas.openxmlformats.org/officeDocument/2006/relationships/diagramLayout" Target="../diagrams/layout1.xml"/><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9CD9ACDE-8038-488C-AB0C-5FD1A373C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Placeholder 6">
            <a:extLst>
              <a:ext uri="{FF2B5EF4-FFF2-40B4-BE49-F238E27FC236}">
                <a16:creationId xmlns:a16="http://schemas.microsoft.com/office/drawing/2014/main" id="{62916E1E-19D3-4587-85B9-1D42E856D0ED}"/>
              </a:ext>
            </a:extLst>
          </p:cNvPr>
          <p:cNvPicPr>
            <a:picLocks noChangeAspect="1"/>
          </p:cNvPicPr>
          <p:nvPr/>
        </p:nvPicPr>
        <p:blipFill>
          <a:blip r:embed="rId3">
            <a:extLst>
              <a:ext uri="{28A0092B-C50C-407E-A947-70E740481C1C}">
                <a14:useLocalDpi xmlns:a14="http://schemas.microsoft.com/office/drawing/2010/main" val="0"/>
              </a:ext>
            </a:extLst>
          </a:blip>
          <a:srcRect t="12500" b="12500"/>
          <a:stretch>
            <a:fillRect/>
          </a:stretch>
        </p:blipFill>
        <p:spPr>
          <a:xfrm>
            <a:off x="3406392" y="-2"/>
            <a:ext cx="8785607" cy="3429002"/>
          </a:xfrm>
          <a:prstGeom prst="rect">
            <a:avLst/>
          </a:prstGeom>
        </p:spPr>
      </p:pic>
      <p:sp>
        <p:nvSpPr>
          <p:cNvPr id="2" name="Title 1">
            <a:extLst>
              <a:ext uri="{FF2B5EF4-FFF2-40B4-BE49-F238E27FC236}">
                <a16:creationId xmlns:a16="http://schemas.microsoft.com/office/drawing/2014/main" id="{DED0DC9B-4CA3-42B7-8A3D-2C2FDC8E9571}"/>
              </a:ext>
            </a:extLst>
          </p:cNvPr>
          <p:cNvSpPr>
            <a:spLocks noGrp="1"/>
          </p:cNvSpPr>
          <p:nvPr>
            <p:ph type="ctrTitle"/>
          </p:nvPr>
        </p:nvSpPr>
        <p:spPr>
          <a:xfrm>
            <a:off x="3840276" y="3390900"/>
            <a:ext cx="7372350" cy="1788809"/>
          </a:xfrm>
        </p:spPr>
        <p:txBody>
          <a:bodyPr>
            <a:normAutofit fontScale="90000"/>
          </a:bodyPr>
          <a:lstStyle/>
          <a:p>
            <a:pPr algn="l"/>
            <a:r>
              <a:rPr lang="en-US" dirty="0">
                <a:latin typeface="Arial" panose="020B0604020202020204" pitchFamily="34" charset="0"/>
                <a:cs typeface="Arial" panose="020B0604020202020204" pitchFamily="34" charset="0"/>
              </a:rPr>
              <a:t>2019 Stock Portfolio Recommendation: UPS</a:t>
            </a:r>
          </a:p>
        </p:txBody>
      </p:sp>
      <p:sp>
        <p:nvSpPr>
          <p:cNvPr id="3" name="Subtitle 2">
            <a:extLst>
              <a:ext uri="{FF2B5EF4-FFF2-40B4-BE49-F238E27FC236}">
                <a16:creationId xmlns:a16="http://schemas.microsoft.com/office/drawing/2014/main" id="{F495568F-55BA-4510-A52E-8C7BC6AD1FCA}"/>
              </a:ext>
            </a:extLst>
          </p:cNvPr>
          <p:cNvSpPr>
            <a:spLocks noGrp="1"/>
          </p:cNvSpPr>
          <p:nvPr>
            <p:ph type="subTitle" idx="1"/>
          </p:nvPr>
        </p:nvSpPr>
        <p:spPr>
          <a:xfrm>
            <a:off x="3840276" y="5198354"/>
            <a:ext cx="7372350" cy="1388892"/>
          </a:xfrm>
        </p:spPr>
        <p:txBody>
          <a:bodyPr>
            <a:normAutofit/>
          </a:bodyPr>
          <a:lstStyle/>
          <a:p>
            <a:pPr algn="l"/>
            <a:r>
              <a:rPr lang="en-US" dirty="0"/>
              <a:t>By</a:t>
            </a:r>
          </a:p>
          <a:p>
            <a:pPr algn="l"/>
            <a:r>
              <a:rPr lang="en-US" dirty="0"/>
              <a:t>Chima “Francis” Umeakunne</a:t>
            </a:r>
          </a:p>
        </p:txBody>
      </p:sp>
      <p:sp>
        <p:nvSpPr>
          <p:cNvPr id="22" name="Rectangle 9">
            <a:extLst>
              <a:ext uri="{FF2B5EF4-FFF2-40B4-BE49-F238E27FC236}">
                <a16:creationId xmlns:a16="http://schemas.microsoft.com/office/drawing/2014/main" id="{DA6C2449-5F66-4753-AAA3-4AD81E57A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23" name="Group 11">
            <a:extLst>
              <a:ext uri="{FF2B5EF4-FFF2-40B4-BE49-F238E27FC236}">
                <a16:creationId xmlns:a16="http://schemas.microsoft.com/office/drawing/2014/main" id="{329F7DAB-18F4-436A-A0D8-61013DEB6F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1424" y="1"/>
            <a:ext cx="3258129" cy="6858000"/>
            <a:chOff x="141424" y="1"/>
            <a:chExt cx="3258129" cy="6858000"/>
          </a:xfrm>
        </p:grpSpPr>
        <p:sp>
          <p:nvSpPr>
            <p:cNvPr id="13" name="Freeform 6">
              <a:extLst>
                <a:ext uri="{FF2B5EF4-FFF2-40B4-BE49-F238E27FC236}">
                  <a16:creationId xmlns:a16="http://schemas.microsoft.com/office/drawing/2014/main" id="{AA2A446D-5444-4251-A0C1-1C33937BB1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5233" y="1"/>
              <a:ext cx="858884" cy="2780957"/>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24" name="Freeform 7">
              <a:extLst>
                <a:ext uri="{FF2B5EF4-FFF2-40B4-BE49-F238E27FC236}">
                  <a16:creationId xmlns:a16="http://schemas.microsoft.com/office/drawing/2014/main" id="{E013EF53-9F7F-40D2-9E88-917DCF643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1"/>
              <a:ext cx="835810" cy="2671495"/>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5" name="Freeform 12">
              <a:extLst>
                <a:ext uri="{FF2B5EF4-FFF2-40B4-BE49-F238E27FC236}">
                  <a16:creationId xmlns:a16="http://schemas.microsoft.com/office/drawing/2014/main" id="{210AE139-2815-4F3D-A56C-2608DB3D7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2585830"/>
              <a:ext cx="2175413" cy="4272171"/>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5" name="Freeform 13">
              <a:extLst>
                <a:ext uri="{FF2B5EF4-FFF2-40B4-BE49-F238E27FC236}">
                  <a16:creationId xmlns:a16="http://schemas.microsoft.com/office/drawing/2014/main" id="{7C52B438-B53F-4BCB-A9A8-183E8815A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9078" y="2695292"/>
              <a:ext cx="2690743" cy="4162709"/>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7" name="Freeform: Shape 16">
              <a:extLst>
                <a:ext uri="{FF2B5EF4-FFF2-40B4-BE49-F238E27FC236}">
                  <a16:creationId xmlns:a16="http://schemas.microsoft.com/office/drawing/2014/main" id="{557375C8-AF41-41DF-8F04-72401D4B9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5233" y="2690532"/>
              <a:ext cx="2904320" cy="4167469"/>
            </a:xfrm>
            <a:custGeom>
              <a:avLst/>
              <a:gdLst>
                <a:gd name="connsiteX0" fmla="*/ 0 w 2904320"/>
                <a:gd name="connsiteY0" fmla="*/ 0 h 4167469"/>
                <a:gd name="connsiteX1" fmla="*/ 288431 w 2904320"/>
                <a:gd name="connsiteY1" fmla="*/ 90425 h 4167469"/>
                <a:gd name="connsiteX2" fmla="*/ 2904320 w 2904320"/>
                <a:gd name="connsiteY2" fmla="*/ 3220465 h 4167469"/>
                <a:gd name="connsiteX3" fmla="*/ 2904320 w 2904320"/>
                <a:gd name="connsiteY3" fmla="*/ 4167469 h 4167469"/>
                <a:gd name="connsiteX4" fmla="*/ 2694589 w 2904320"/>
                <a:gd name="connsiteY4" fmla="*/ 4167469 h 4167469"/>
                <a:gd name="connsiteX5" fmla="*/ 3846 w 2904320"/>
                <a:gd name="connsiteY5" fmla="*/ 4759 h 4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20" h="4167469">
                  <a:moveTo>
                    <a:pt x="0" y="0"/>
                  </a:moveTo>
                  <a:lnTo>
                    <a:pt x="288431" y="90425"/>
                  </a:lnTo>
                  <a:lnTo>
                    <a:pt x="2904320" y="3220465"/>
                  </a:lnTo>
                  <a:lnTo>
                    <a:pt x="2904320" y="4167469"/>
                  </a:lnTo>
                  <a:lnTo>
                    <a:pt x="2694589" y="4167469"/>
                  </a:lnTo>
                  <a:lnTo>
                    <a:pt x="3846" y="4759"/>
                  </a:lnTo>
                  <a:close/>
                </a:path>
              </a:pathLst>
            </a:custGeom>
            <a:solidFill>
              <a:schemeClr val="accent1">
                <a:lumMod val="75000"/>
              </a:schemeClr>
            </a:solidFill>
            <a:ln>
              <a:noFill/>
            </a:ln>
          </p:spPr>
        </p:sp>
        <p:sp>
          <p:nvSpPr>
            <p:cNvPr id="26" name="Freeform 15">
              <a:extLst>
                <a:ext uri="{FF2B5EF4-FFF2-40B4-BE49-F238E27FC236}">
                  <a16:creationId xmlns:a16="http://schemas.microsoft.com/office/drawing/2014/main" id="{1B37C1D7-483C-4CD7-85AB-F4EEA6E573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2581071"/>
              <a:ext cx="2894568" cy="427693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7" name="Slide Number Placeholder 6">
            <a:extLst>
              <a:ext uri="{FF2B5EF4-FFF2-40B4-BE49-F238E27FC236}">
                <a16:creationId xmlns:a16="http://schemas.microsoft.com/office/drawing/2014/main" id="{0A4E6F10-248C-436C-B5DB-BD2240D8D693}"/>
              </a:ext>
            </a:extLst>
          </p:cNvPr>
          <p:cNvSpPr>
            <a:spLocks noGrp="1"/>
          </p:cNvSpPr>
          <p:nvPr>
            <p:ph type="sldNum" sz="quarter" idx="12"/>
          </p:nvPr>
        </p:nvSpPr>
        <p:spPr>
          <a:xfrm>
            <a:off x="11646509" y="6492875"/>
            <a:ext cx="551167" cy="365125"/>
          </a:xfrm>
        </p:spPr>
        <p:txBody>
          <a:bodyPr/>
          <a:lstStyle/>
          <a:p>
            <a:fld id="{E2DFDC50-0A23-44D5-A3D9-AC82CD45B930}" type="slidenum">
              <a:rPr lang="en-US" sz="1600" smtClean="0"/>
              <a:t>1</a:t>
            </a:fld>
            <a:endParaRPr lang="en-US" sz="1600" dirty="0"/>
          </a:p>
        </p:txBody>
      </p:sp>
    </p:spTree>
    <p:extLst>
      <p:ext uri="{BB962C8B-B14F-4D97-AF65-F5344CB8AC3E}">
        <p14:creationId xmlns:p14="http://schemas.microsoft.com/office/powerpoint/2010/main" val="1485661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79BD-4ECA-4305-871A-0238E4CBDA52}"/>
              </a:ext>
            </a:extLst>
          </p:cNvPr>
          <p:cNvSpPr>
            <a:spLocks noGrp="1"/>
          </p:cNvSpPr>
          <p:nvPr>
            <p:ph type="title"/>
          </p:nvPr>
        </p:nvSpPr>
        <p:spPr>
          <a:xfrm>
            <a:off x="1775457" y="496274"/>
            <a:ext cx="10018712" cy="660399"/>
          </a:xfrm>
        </p:spPr>
        <p:txBody>
          <a:bodyPr>
            <a:normAutofit/>
          </a:bodyPr>
          <a:lstStyle/>
          <a:p>
            <a:pPr algn="l"/>
            <a:r>
              <a:rPr lang="en-US" sz="3600" dirty="0"/>
              <a:t>Does UPS have an Origin Story?</a:t>
            </a:r>
          </a:p>
        </p:txBody>
      </p:sp>
      <p:sp>
        <p:nvSpPr>
          <p:cNvPr id="3" name="Content Placeholder 2">
            <a:extLst>
              <a:ext uri="{FF2B5EF4-FFF2-40B4-BE49-F238E27FC236}">
                <a16:creationId xmlns:a16="http://schemas.microsoft.com/office/drawing/2014/main" id="{DD9C616C-51A3-4215-AE63-F4802FBE5BC7}"/>
              </a:ext>
            </a:extLst>
          </p:cNvPr>
          <p:cNvSpPr>
            <a:spLocks noGrp="1"/>
          </p:cNvSpPr>
          <p:nvPr>
            <p:ph sz="half" idx="1"/>
          </p:nvPr>
        </p:nvSpPr>
        <p:spPr>
          <a:xfrm>
            <a:off x="2450586" y="1028324"/>
            <a:ext cx="9343583" cy="4154149"/>
          </a:xfrm>
        </p:spPr>
        <p:txBody>
          <a:bodyPr>
            <a:noAutofit/>
          </a:bodyPr>
          <a:lstStyle/>
          <a:p>
            <a:pPr marL="0" indent="0">
              <a:buNone/>
            </a:pPr>
            <a:r>
              <a:rPr lang="en-US" sz="2400" dirty="0">
                <a:cs typeface="Calibri" panose="020F0502020204030204" pitchFamily="34" charset="0"/>
              </a:rPr>
              <a:t>Founded in 1907 in Seattle, Washington</a:t>
            </a:r>
          </a:p>
          <a:p>
            <a:pPr marL="457200" lvl="1" indent="0">
              <a:buNone/>
            </a:pPr>
            <a:r>
              <a:rPr lang="en-US" sz="2000" dirty="0">
                <a:cs typeface="Calibri" panose="020F0502020204030204" pitchFamily="34" charset="0"/>
              </a:rPr>
              <a:t>Focused on leading mainland deliveries in the United States</a:t>
            </a:r>
          </a:p>
          <a:p>
            <a:pPr marL="0" indent="0">
              <a:buNone/>
            </a:pPr>
            <a:r>
              <a:rPr lang="en-US" sz="2400" dirty="0">
                <a:cs typeface="Calibri" panose="020F0502020204030204" pitchFamily="34" charset="0"/>
              </a:rPr>
              <a:t>‘Went Public’ 92 years later in 1999 (</a:t>
            </a:r>
            <a:r>
              <a:rPr lang="en-US" sz="2400" b="1" dirty="0">
                <a:cs typeface="Calibri" panose="020F0502020204030204" pitchFamily="34" charset="0"/>
              </a:rPr>
              <a:t>Share Price $50.00</a:t>
            </a:r>
            <a:r>
              <a:rPr lang="en-US" sz="2400" dirty="0">
                <a:cs typeface="Calibri" panose="020F0502020204030204" pitchFamily="34" charset="0"/>
              </a:rPr>
              <a:t>)</a:t>
            </a:r>
          </a:p>
          <a:p>
            <a:pPr marL="457200" lvl="1" indent="0">
              <a:buNone/>
            </a:pPr>
            <a:r>
              <a:rPr lang="en-US" sz="2000" dirty="0">
                <a:cs typeface="Calibri" panose="020F0502020204030204" pitchFamily="34" charset="0"/>
              </a:rPr>
              <a:t>Expanded Globally</a:t>
            </a:r>
          </a:p>
          <a:p>
            <a:pPr marL="0" indent="0">
              <a:buNone/>
            </a:pPr>
            <a:r>
              <a:rPr lang="en-US" sz="2400" dirty="0">
                <a:cs typeface="Calibri" panose="020F0502020204030204" pitchFamily="34" charset="0"/>
              </a:rPr>
              <a:t>Two decades later in November 2019 (</a:t>
            </a:r>
            <a:r>
              <a:rPr lang="en-US" sz="2400" b="1" dirty="0">
                <a:cs typeface="Calibri" panose="020F0502020204030204" pitchFamily="34" charset="0"/>
              </a:rPr>
              <a:t>Share Price $118.62</a:t>
            </a:r>
            <a:r>
              <a:rPr lang="en-US" sz="2400" dirty="0">
                <a:cs typeface="Calibri" panose="020F0502020204030204" pitchFamily="34" charset="0"/>
              </a:rPr>
              <a:t>)</a:t>
            </a:r>
          </a:p>
          <a:p>
            <a:endParaRPr lang="en-US" sz="2400" dirty="0">
              <a:cs typeface="Calibri" panose="020F0502020204030204" pitchFamily="34" charset="0"/>
            </a:endParaRPr>
          </a:p>
          <a:p>
            <a:pPr marL="0" indent="0">
              <a:buNone/>
            </a:pPr>
            <a:r>
              <a:rPr lang="en-US" sz="2400" b="1" dirty="0">
                <a:cs typeface="Calibri" panose="020F0502020204030204" pitchFamily="34" charset="0"/>
              </a:rPr>
              <a:t>Total Gains: </a:t>
            </a:r>
            <a:r>
              <a:rPr lang="en-US" sz="2000" dirty="0">
                <a:cs typeface="Calibri" panose="020F0502020204030204" pitchFamily="34" charset="0"/>
              </a:rPr>
              <a:t>+$68.62 per Share |</a:t>
            </a:r>
            <a:r>
              <a:rPr lang="en-US" sz="2400" dirty="0">
                <a:cs typeface="Calibri" panose="020F0502020204030204" pitchFamily="34" charset="0"/>
              </a:rPr>
              <a:t>+137% Overall  | </a:t>
            </a:r>
            <a:r>
              <a:rPr lang="en-US" sz="2400" u="sng" dirty="0">
                <a:solidFill>
                  <a:srgbClr val="FF0000"/>
                </a:solidFill>
                <a:cs typeface="Calibri" panose="020F0502020204030204" pitchFamily="34" charset="0"/>
              </a:rPr>
              <a:t>+6.86% Average Annual</a:t>
            </a:r>
          </a:p>
        </p:txBody>
      </p:sp>
      <p:graphicFrame>
        <p:nvGraphicFramePr>
          <p:cNvPr id="5" name="Diagram 4">
            <a:extLst>
              <a:ext uri="{FF2B5EF4-FFF2-40B4-BE49-F238E27FC236}">
                <a16:creationId xmlns:a16="http://schemas.microsoft.com/office/drawing/2014/main" id="{DBCE34A4-D2A5-413F-A80F-B779C322CC1F}"/>
              </a:ext>
            </a:extLst>
          </p:cNvPr>
          <p:cNvGraphicFramePr/>
          <p:nvPr>
            <p:extLst>
              <p:ext uri="{D42A27DB-BD31-4B8C-83A1-F6EECF244321}">
                <p14:modId xmlns:p14="http://schemas.microsoft.com/office/powerpoint/2010/main" val="1697822355"/>
              </p:ext>
            </p:extLst>
          </p:nvPr>
        </p:nvGraphicFramePr>
        <p:xfrm>
          <a:off x="76200" y="5511800"/>
          <a:ext cx="11993880" cy="16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80058594-2D7B-417F-8C01-846E57D38ADE}"/>
              </a:ext>
            </a:extLst>
          </p:cNvPr>
          <p:cNvSpPr>
            <a:spLocks noGrp="1"/>
          </p:cNvSpPr>
          <p:nvPr>
            <p:ph type="sldNum" sz="quarter" idx="12"/>
          </p:nvPr>
        </p:nvSpPr>
        <p:spPr>
          <a:xfrm>
            <a:off x="11640833" y="6492875"/>
            <a:ext cx="551167" cy="365125"/>
          </a:xfrm>
        </p:spPr>
        <p:txBody>
          <a:bodyPr/>
          <a:lstStyle/>
          <a:p>
            <a:fld id="{E2DFDC50-0A23-44D5-A3D9-AC82CD45B930}" type="slidenum">
              <a:rPr lang="en-US" sz="1600" smtClean="0"/>
              <a:t>10</a:t>
            </a:fld>
            <a:endParaRPr lang="en-US" sz="1600" dirty="0"/>
          </a:p>
        </p:txBody>
      </p:sp>
      <p:pic>
        <p:nvPicPr>
          <p:cNvPr id="11" name="Graphic 10" descr="Line arrow Straight">
            <a:extLst>
              <a:ext uri="{FF2B5EF4-FFF2-40B4-BE49-F238E27FC236}">
                <a16:creationId xmlns:a16="http://schemas.microsoft.com/office/drawing/2014/main" id="{F190706E-AE3D-48CA-AA7C-AAE37C84DE7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0800000">
            <a:off x="1924995" y="1450427"/>
            <a:ext cx="423915" cy="423915"/>
          </a:xfrm>
          <a:prstGeom prst="rect">
            <a:avLst/>
          </a:prstGeom>
        </p:spPr>
      </p:pic>
      <p:pic>
        <p:nvPicPr>
          <p:cNvPr id="12" name="Graphic 11" descr="Line arrow Straight">
            <a:extLst>
              <a:ext uri="{FF2B5EF4-FFF2-40B4-BE49-F238E27FC236}">
                <a16:creationId xmlns:a16="http://schemas.microsoft.com/office/drawing/2014/main" id="{10FD513E-A08B-42FD-9985-7B1C0ED7C42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0800000">
            <a:off x="1924993" y="2390667"/>
            <a:ext cx="423915" cy="423915"/>
          </a:xfrm>
          <a:prstGeom prst="rect">
            <a:avLst/>
          </a:prstGeom>
        </p:spPr>
      </p:pic>
      <p:pic>
        <p:nvPicPr>
          <p:cNvPr id="13" name="Graphic 12" descr="Line arrow Straight">
            <a:extLst>
              <a:ext uri="{FF2B5EF4-FFF2-40B4-BE49-F238E27FC236}">
                <a16:creationId xmlns:a16="http://schemas.microsoft.com/office/drawing/2014/main" id="{E21B7BCD-E1F5-40F4-BAE5-4A4A5754B7C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0800000">
            <a:off x="1924994" y="3345356"/>
            <a:ext cx="423915" cy="423915"/>
          </a:xfrm>
          <a:prstGeom prst="rect">
            <a:avLst/>
          </a:prstGeom>
        </p:spPr>
      </p:pic>
      <p:pic>
        <p:nvPicPr>
          <p:cNvPr id="14" name="Graphic 13" descr="Line arrow Straight">
            <a:extLst>
              <a:ext uri="{FF2B5EF4-FFF2-40B4-BE49-F238E27FC236}">
                <a16:creationId xmlns:a16="http://schemas.microsoft.com/office/drawing/2014/main" id="{1538C955-4F0A-4797-AB77-28474AC749A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0800000">
            <a:off x="1924995" y="4406906"/>
            <a:ext cx="423915" cy="423915"/>
          </a:xfrm>
          <a:prstGeom prst="rect">
            <a:avLst/>
          </a:prstGeom>
        </p:spPr>
      </p:pic>
      <p:pic>
        <p:nvPicPr>
          <p:cNvPr id="16" name="Graphic 15" descr="Line arrow Slight curve">
            <a:extLst>
              <a:ext uri="{FF2B5EF4-FFF2-40B4-BE49-F238E27FC236}">
                <a16:creationId xmlns:a16="http://schemas.microsoft.com/office/drawing/2014/main" id="{E271EA9E-9FD3-476D-908F-0FDCBD78A8B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50586" y="1945421"/>
            <a:ext cx="365760" cy="365760"/>
          </a:xfrm>
          <a:prstGeom prst="rect">
            <a:avLst/>
          </a:prstGeom>
        </p:spPr>
      </p:pic>
      <p:pic>
        <p:nvPicPr>
          <p:cNvPr id="17" name="Graphic 16" descr="Line arrow Slight curve">
            <a:extLst>
              <a:ext uri="{FF2B5EF4-FFF2-40B4-BE49-F238E27FC236}">
                <a16:creationId xmlns:a16="http://schemas.microsoft.com/office/drawing/2014/main" id="{9669B08B-CAF4-46E1-B21A-AD55565C97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50586" y="2903219"/>
            <a:ext cx="365760" cy="365760"/>
          </a:xfrm>
          <a:prstGeom prst="rect">
            <a:avLst/>
          </a:prstGeom>
        </p:spPr>
      </p:pic>
    </p:spTree>
    <p:extLst>
      <p:ext uri="{BB962C8B-B14F-4D97-AF65-F5344CB8AC3E}">
        <p14:creationId xmlns:p14="http://schemas.microsoft.com/office/powerpoint/2010/main" val="506070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79BD-4ECA-4305-871A-0238E4CBDA52}"/>
              </a:ext>
            </a:extLst>
          </p:cNvPr>
          <p:cNvSpPr>
            <a:spLocks noGrp="1"/>
          </p:cNvSpPr>
          <p:nvPr>
            <p:ph type="title"/>
          </p:nvPr>
        </p:nvSpPr>
        <p:spPr>
          <a:xfrm>
            <a:off x="613678" y="1380189"/>
            <a:ext cx="10018712" cy="660399"/>
          </a:xfrm>
        </p:spPr>
        <p:txBody>
          <a:bodyPr>
            <a:normAutofit fontScale="90000"/>
          </a:bodyPr>
          <a:lstStyle/>
          <a:p>
            <a:r>
              <a:rPr lang="en-US" dirty="0"/>
              <a:t>Where is UPS going?</a:t>
            </a:r>
          </a:p>
        </p:txBody>
      </p:sp>
      <p:graphicFrame>
        <p:nvGraphicFramePr>
          <p:cNvPr id="5" name="Diagram 4">
            <a:extLst>
              <a:ext uri="{FF2B5EF4-FFF2-40B4-BE49-F238E27FC236}">
                <a16:creationId xmlns:a16="http://schemas.microsoft.com/office/drawing/2014/main" id="{DBCE34A4-D2A5-413F-A80F-B779C322CC1F}"/>
              </a:ext>
            </a:extLst>
          </p:cNvPr>
          <p:cNvGraphicFramePr/>
          <p:nvPr>
            <p:extLst>
              <p:ext uri="{D42A27DB-BD31-4B8C-83A1-F6EECF244321}">
                <p14:modId xmlns:p14="http://schemas.microsoft.com/office/powerpoint/2010/main" val="1357787181"/>
              </p:ext>
            </p:extLst>
          </p:nvPr>
        </p:nvGraphicFramePr>
        <p:xfrm>
          <a:off x="76200" y="5511800"/>
          <a:ext cx="11993880" cy="16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80058594-2D7B-417F-8C01-846E57D38ADE}"/>
              </a:ext>
            </a:extLst>
          </p:cNvPr>
          <p:cNvSpPr>
            <a:spLocks noGrp="1"/>
          </p:cNvSpPr>
          <p:nvPr>
            <p:ph type="sldNum" sz="quarter" idx="12"/>
          </p:nvPr>
        </p:nvSpPr>
        <p:spPr>
          <a:xfrm>
            <a:off x="11640833" y="6492875"/>
            <a:ext cx="551167" cy="365125"/>
          </a:xfrm>
        </p:spPr>
        <p:txBody>
          <a:bodyPr/>
          <a:lstStyle/>
          <a:p>
            <a:fld id="{E2DFDC50-0A23-44D5-A3D9-AC82CD45B930}" type="slidenum">
              <a:rPr lang="en-US" sz="1600" smtClean="0"/>
              <a:t>11</a:t>
            </a:fld>
            <a:endParaRPr lang="en-US" sz="1600" dirty="0"/>
          </a:p>
        </p:txBody>
      </p:sp>
      <p:sp>
        <p:nvSpPr>
          <p:cNvPr id="8" name="Title 1">
            <a:extLst>
              <a:ext uri="{FF2B5EF4-FFF2-40B4-BE49-F238E27FC236}">
                <a16:creationId xmlns:a16="http://schemas.microsoft.com/office/drawing/2014/main" id="{D0ED01FD-F7B3-40CF-B3F6-31EC2F080194}"/>
              </a:ext>
            </a:extLst>
          </p:cNvPr>
          <p:cNvSpPr txBox="1">
            <a:spLocks/>
          </p:cNvSpPr>
          <p:nvPr/>
        </p:nvSpPr>
        <p:spPr>
          <a:xfrm>
            <a:off x="1622120" y="2074576"/>
            <a:ext cx="10018713" cy="2708848"/>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500" dirty="0"/>
              <a:t>To answer that, we need to explore the competition and changes to industry. </a:t>
            </a:r>
          </a:p>
          <a:p>
            <a:pPr algn="l"/>
            <a:endParaRPr lang="en-US" sz="2500" dirty="0"/>
          </a:p>
          <a:p>
            <a:pPr algn="l"/>
            <a:r>
              <a:rPr lang="en-US" sz="2500" dirty="0"/>
              <a:t>And then see what UPS is doing to stay competitive.</a:t>
            </a:r>
            <a:br>
              <a:rPr lang="en-US" sz="2800" dirty="0"/>
            </a:br>
            <a:endParaRPr lang="en-US" sz="2800" dirty="0"/>
          </a:p>
        </p:txBody>
      </p:sp>
    </p:spTree>
    <p:extLst>
      <p:ext uri="{BB962C8B-B14F-4D97-AF65-F5344CB8AC3E}">
        <p14:creationId xmlns:p14="http://schemas.microsoft.com/office/powerpoint/2010/main" val="840458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79BD-4ECA-4305-871A-0238E4CBDA52}"/>
              </a:ext>
            </a:extLst>
          </p:cNvPr>
          <p:cNvSpPr>
            <a:spLocks noGrp="1"/>
          </p:cNvSpPr>
          <p:nvPr>
            <p:ph type="title"/>
          </p:nvPr>
        </p:nvSpPr>
        <p:spPr>
          <a:xfrm>
            <a:off x="2712984" y="179389"/>
            <a:ext cx="10018712" cy="660399"/>
          </a:xfrm>
        </p:spPr>
        <p:txBody>
          <a:bodyPr>
            <a:normAutofit/>
          </a:bodyPr>
          <a:lstStyle/>
          <a:p>
            <a:pPr algn="l"/>
            <a:r>
              <a:rPr lang="en-US" sz="3200" dirty="0"/>
              <a:t>How does it compare with the competition?</a:t>
            </a:r>
          </a:p>
        </p:txBody>
      </p:sp>
      <p:graphicFrame>
        <p:nvGraphicFramePr>
          <p:cNvPr id="5" name="Diagram 4">
            <a:extLst>
              <a:ext uri="{FF2B5EF4-FFF2-40B4-BE49-F238E27FC236}">
                <a16:creationId xmlns:a16="http://schemas.microsoft.com/office/drawing/2014/main" id="{DBCE34A4-D2A5-413F-A80F-B779C322CC1F}"/>
              </a:ext>
            </a:extLst>
          </p:cNvPr>
          <p:cNvGraphicFramePr/>
          <p:nvPr>
            <p:extLst>
              <p:ext uri="{D42A27DB-BD31-4B8C-83A1-F6EECF244321}">
                <p14:modId xmlns:p14="http://schemas.microsoft.com/office/powerpoint/2010/main" val="4071327166"/>
              </p:ext>
            </p:extLst>
          </p:nvPr>
        </p:nvGraphicFramePr>
        <p:xfrm>
          <a:off x="76200" y="5511800"/>
          <a:ext cx="11993880" cy="16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80058594-2D7B-417F-8C01-846E57D38ADE}"/>
              </a:ext>
            </a:extLst>
          </p:cNvPr>
          <p:cNvSpPr>
            <a:spLocks noGrp="1"/>
          </p:cNvSpPr>
          <p:nvPr>
            <p:ph type="sldNum" sz="quarter" idx="12"/>
          </p:nvPr>
        </p:nvSpPr>
        <p:spPr>
          <a:xfrm>
            <a:off x="11640833" y="6492875"/>
            <a:ext cx="551167" cy="365125"/>
          </a:xfrm>
        </p:spPr>
        <p:txBody>
          <a:bodyPr/>
          <a:lstStyle/>
          <a:p>
            <a:fld id="{E2DFDC50-0A23-44D5-A3D9-AC82CD45B930}" type="slidenum">
              <a:rPr lang="en-US" sz="1600" smtClean="0"/>
              <a:t>12</a:t>
            </a:fld>
            <a:endParaRPr lang="en-US" sz="1600" dirty="0"/>
          </a:p>
        </p:txBody>
      </p:sp>
      <p:graphicFrame>
        <p:nvGraphicFramePr>
          <p:cNvPr id="17" name="Content Placeholder 16">
            <a:extLst>
              <a:ext uri="{FF2B5EF4-FFF2-40B4-BE49-F238E27FC236}">
                <a16:creationId xmlns:a16="http://schemas.microsoft.com/office/drawing/2014/main" id="{D26D5BC0-EEF8-4B50-A1F0-1A8BDFFE18BE}"/>
              </a:ext>
            </a:extLst>
          </p:cNvPr>
          <p:cNvGraphicFramePr>
            <a:graphicFrameLocks noGrp="1"/>
          </p:cNvGraphicFramePr>
          <p:nvPr>
            <p:ph sz="half" idx="1"/>
            <p:extLst>
              <p:ext uri="{D42A27DB-BD31-4B8C-83A1-F6EECF244321}">
                <p14:modId xmlns:p14="http://schemas.microsoft.com/office/powerpoint/2010/main" val="3117666165"/>
              </p:ext>
            </p:extLst>
          </p:nvPr>
        </p:nvGraphicFramePr>
        <p:xfrm>
          <a:off x="1484313" y="839788"/>
          <a:ext cx="10018712" cy="4672012"/>
        </p:xfrm>
        <a:graphic>
          <a:graphicData uri="http://schemas.openxmlformats.org/drawingml/2006/chart">
            <c:chart xmlns:c="http://schemas.openxmlformats.org/drawingml/2006/chart" xmlns:r="http://schemas.openxmlformats.org/officeDocument/2006/relationships" r:id="rId8"/>
          </a:graphicData>
        </a:graphic>
      </p:graphicFrame>
      <p:sp>
        <p:nvSpPr>
          <p:cNvPr id="3" name="Oval 2">
            <a:extLst>
              <a:ext uri="{FF2B5EF4-FFF2-40B4-BE49-F238E27FC236}">
                <a16:creationId xmlns:a16="http://schemas.microsoft.com/office/drawing/2014/main" id="{A17AE7CC-37A7-42DC-B09E-D2A16FD22F47}"/>
              </a:ext>
            </a:extLst>
          </p:cNvPr>
          <p:cNvSpPr/>
          <p:nvPr/>
        </p:nvSpPr>
        <p:spPr>
          <a:xfrm>
            <a:off x="1612507" y="4055926"/>
            <a:ext cx="505050" cy="3377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671545F-34B8-4B3D-91E1-1E26F245B38B}"/>
              </a:ext>
            </a:extLst>
          </p:cNvPr>
          <p:cNvSpPr/>
          <p:nvPr/>
        </p:nvSpPr>
        <p:spPr>
          <a:xfrm>
            <a:off x="1612507" y="2545837"/>
            <a:ext cx="505050" cy="3377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6A865C1-5536-4E89-9BBD-712110485123}"/>
              </a:ext>
            </a:extLst>
          </p:cNvPr>
          <p:cNvSpPr/>
          <p:nvPr/>
        </p:nvSpPr>
        <p:spPr>
          <a:xfrm>
            <a:off x="1622121" y="2151611"/>
            <a:ext cx="505050" cy="3377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F3FAFE5-DB39-4F35-8153-F80862DCA5C2}"/>
              </a:ext>
            </a:extLst>
          </p:cNvPr>
          <p:cNvSpPr txBox="1"/>
          <p:nvPr/>
        </p:nvSpPr>
        <p:spPr>
          <a:xfrm>
            <a:off x="1484311" y="5398777"/>
            <a:ext cx="3232067" cy="276999"/>
          </a:xfrm>
          <a:prstGeom prst="rect">
            <a:avLst/>
          </a:prstGeom>
          <a:noFill/>
        </p:spPr>
        <p:txBody>
          <a:bodyPr wrap="square" rtlCol="0">
            <a:spAutoFit/>
          </a:bodyPr>
          <a:lstStyle/>
          <a:p>
            <a:r>
              <a:rPr lang="en-US" sz="1200" dirty="0">
                <a:solidFill>
                  <a:srgbClr val="FF0000"/>
                </a:solidFill>
              </a:rPr>
              <a:t>* After UPS, TOP 3 Global Couriers Circled</a:t>
            </a:r>
          </a:p>
        </p:txBody>
      </p:sp>
      <p:sp>
        <p:nvSpPr>
          <p:cNvPr id="11" name="Rectangle 10">
            <a:extLst>
              <a:ext uri="{FF2B5EF4-FFF2-40B4-BE49-F238E27FC236}">
                <a16:creationId xmlns:a16="http://schemas.microsoft.com/office/drawing/2014/main" id="{5C035CA9-40B6-4BB6-998C-541F2C712001}"/>
              </a:ext>
            </a:extLst>
          </p:cNvPr>
          <p:cNvSpPr/>
          <p:nvPr/>
        </p:nvSpPr>
        <p:spPr>
          <a:xfrm>
            <a:off x="9400053" y="5407079"/>
            <a:ext cx="1480782" cy="276999"/>
          </a:xfrm>
          <a:prstGeom prst="rect">
            <a:avLst/>
          </a:prstGeom>
        </p:spPr>
        <p:txBody>
          <a:bodyPr wrap="square">
            <a:spAutoFit/>
          </a:bodyPr>
          <a:lstStyle/>
          <a:p>
            <a:r>
              <a:rPr lang="en-US" sz="1200" b="1" dirty="0">
                <a:solidFill>
                  <a:schemeClr val="bg1">
                    <a:lumMod val="50000"/>
                  </a:schemeClr>
                </a:solidFill>
              </a:rPr>
              <a:t>Source: </a:t>
            </a:r>
            <a:r>
              <a:rPr lang="en-US" sz="1200" i="1" dirty="0" err="1">
                <a:solidFill>
                  <a:schemeClr val="bg1">
                    <a:lumMod val="50000"/>
                  </a:schemeClr>
                </a:solidFill>
              </a:rPr>
              <a:t>Mergent</a:t>
            </a:r>
            <a:endParaRPr lang="en-US" sz="1200" dirty="0">
              <a:solidFill>
                <a:schemeClr val="bg1">
                  <a:lumMod val="50000"/>
                </a:schemeClr>
              </a:solidFill>
            </a:endParaRPr>
          </a:p>
        </p:txBody>
      </p:sp>
    </p:spTree>
    <p:extLst>
      <p:ext uri="{BB962C8B-B14F-4D97-AF65-F5344CB8AC3E}">
        <p14:creationId xmlns:p14="http://schemas.microsoft.com/office/powerpoint/2010/main" val="501766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79BD-4ECA-4305-871A-0238E4CBDA52}"/>
              </a:ext>
            </a:extLst>
          </p:cNvPr>
          <p:cNvSpPr>
            <a:spLocks noGrp="1"/>
          </p:cNvSpPr>
          <p:nvPr>
            <p:ph type="title"/>
          </p:nvPr>
        </p:nvSpPr>
        <p:spPr>
          <a:xfrm>
            <a:off x="1622121" y="842668"/>
            <a:ext cx="10018712" cy="660399"/>
          </a:xfrm>
        </p:spPr>
        <p:txBody>
          <a:bodyPr>
            <a:normAutofit/>
          </a:bodyPr>
          <a:lstStyle/>
          <a:p>
            <a:r>
              <a:rPr lang="en-US" sz="3600" dirty="0"/>
              <a:t>The</a:t>
            </a:r>
            <a:r>
              <a:rPr lang="en-US" sz="3200" dirty="0"/>
              <a:t> Competition</a:t>
            </a:r>
          </a:p>
        </p:txBody>
      </p:sp>
      <p:graphicFrame>
        <p:nvGraphicFramePr>
          <p:cNvPr id="5" name="Diagram 4">
            <a:extLst>
              <a:ext uri="{FF2B5EF4-FFF2-40B4-BE49-F238E27FC236}">
                <a16:creationId xmlns:a16="http://schemas.microsoft.com/office/drawing/2014/main" id="{DBCE34A4-D2A5-413F-A80F-B779C322CC1F}"/>
              </a:ext>
            </a:extLst>
          </p:cNvPr>
          <p:cNvGraphicFramePr/>
          <p:nvPr>
            <p:extLst>
              <p:ext uri="{D42A27DB-BD31-4B8C-83A1-F6EECF244321}">
                <p14:modId xmlns:p14="http://schemas.microsoft.com/office/powerpoint/2010/main" val="3675664698"/>
              </p:ext>
            </p:extLst>
          </p:nvPr>
        </p:nvGraphicFramePr>
        <p:xfrm>
          <a:off x="76200" y="5511800"/>
          <a:ext cx="11993880" cy="16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80058594-2D7B-417F-8C01-846E57D38ADE}"/>
              </a:ext>
            </a:extLst>
          </p:cNvPr>
          <p:cNvSpPr>
            <a:spLocks noGrp="1"/>
          </p:cNvSpPr>
          <p:nvPr>
            <p:ph type="sldNum" sz="quarter" idx="12"/>
          </p:nvPr>
        </p:nvSpPr>
        <p:spPr>
          <a:xfrm>
            <a:off x="11640833" y="6492875"/>
            <a:ext cx="551167" cy="365125"/>
          </a:xfrm>
        </p:spPr>
        <p:txBody>
          <a:bodyPr/>
          <a:lstStyle/>
          <a:p>
            <a:fld id="{E2DFDC50-0A23-44D5-A3D9-AC82CD45B930}" type="slidenum">
              <a:rPr lang="en-US" sz="1600" smtClean="0"/>
              <a:t>13</a:t>
            </a:fld>
            <a:endParaRPr lang="en-US" sz="1600" dirty="0"/>
          </a:p>
        </p:txBody>
      </p:sp>
      <p:sp>
        <p:nvSpPr>
          <p:cNvPr id="3" name="Oval 2">
            <a:extLst>
              <a:ext uri="{FF2B5EF4-FFF2-40B4-BE49-F238E27FC236}">
                <a16:creationId xmlns:a16="http://schemas.microsoft.com/office/drawing/2014/main" id="{821E1D7D-832A-44C4-B486-DC268F91E154}"/>
              </a:ext>
            </a:extLst>
          </p:cNvPr>
          <p:cNvSpPr/>
          <p:nvPr/>
        </p:nvSpPr>
        <p:spPr>
          <a:xfrm>
            <a:off x="3200400" y="1781504"/>
            <a:ext cx="4556234" cy="39256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4E4F0FA-7AFB-468E-87C9-2FA6C2E12C36}"/>
              </a:ext>
            </a:extLst>
          </p:cNvPr>
          <p:cNvSpPr/>
          <p:nvPr/>
        </p:nvSpPr>
        <p:spPr>
          <a:xfrm>
            <a:off x="5701862" y="1781504"/>
            <a:ext cx="4556234" cy="39256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0D7C225-21FF-4291-8E96-4A222762655E}"/>
              </a:ext>
            </a:extLst>
          </p:cNvPr>
          <p:cNvSpPr txBox="1"/>
          <p:nvPr/>
        </p:nvSpPr>
        <p:spPr>
          <a:xfrm>
            <a:off x="10258096" y="3559645"/>
            <a:ext cx="1508234" cy="646331"/>
          </a:xfrm>
          <a:prstGeom prst="rect">
            <a:avLst/>
          </a:prstGeom>
          <a:noFill/>
        </p:spPr>
        <p:txBody>
          <a:bodyPr wrap="square" rtlCol="0">
            <a:spAutoFit/>
          </a:bodyPr>
          <a:lstStyle/>
          <a:p>
            <a:r>
              <a:rPr lang="en-US" dirty="0"/>
              <a:t>International (Regional)</a:t>
            </a:r>
          </a:p>
        </p:txBody>
      </p:sp>
      <p:sp>
        <p:nvSpPr>
          <p:cNvPr id="10" name="TextBox 9">
            <a:extLst>
              <a:ext uri="{FF2B5EF4-FFF2-40B4-BE49-F238E27FC236}">
                <a16:creationId xmlns:a16="http://schemas.microsoft.com/office/drawing/2014/main" id="{D3C47A1B-D449-4321-B40E-AC3DA58DB8D8}"/>
              </a:ext>
            </a:extLst>
          </p:cNvPr>
          <p:cNvSpPr txBox="1"/>
          <p:nvPr/>
        </p:nvSpPr>
        <p:spPr>
          <a:xfrm>
            <a:off x="2046891" y="3461986"/>
            <a:ext cx="1508234" cy="369332"/>
          </a:xfrm>
          <a:prstGeom prst="rect">
            <a:avLst/>
          </a:prstGeom>
          <a:noFill/>
        </p:spPr>
        <p:txBody>
          <a:bodyPr wrap="square" rtlCol="0">
            <a:spAutoFit/>
          </a:bodyPr>
          <a:lstStyle/>
          <a:p>
            <a:r>
              <a:rPr lang="en-US" dirty="0"/>
              <a:t>Domestic</a:t>
            </a:r>
          </a:p>
        </p:txBody>
      </p:sp>
      <p:sp>
        <p:nvSpPr>
          <p:cNvPr id="11" name="TextBox 10">
            <a:extLst>
              <a:ext uri="{FF2B5EF4-FFF2-40B4-BE49-F238E27FC236}">
                <a16:creationId xmlns:a16="http://schemas.microsoft.com/office/drawing/2014/main" id="{DF166BF0-E0FA-42CD-BF5A-6C73D8C0710B}"/>
              </a:ext>
            </a:extLst>
          </p:cNvPr>
          <p:cNvSpPr txBox="1"/>
          <p:nvPr/>
        </p:nvSpPr>
        <p:spPr>
          <a:xfrm>
            <a:off x="6014507" y="2594137"/>
            <a:ext cx="1508234" cy="646331"/>
          </a:xfrm>
          <a:prstGeom prst="rect">
            <a:avLst/>
          </a:prstGeom>
          <a:noFill/>
        </p:spPr>
        <p:txBody>
          <a:bodyPr wrap="square" rtlCol="0">
            <a:spAutoFit/>
          </a:bodyPr>
          <a:lstStyle/>
          <a:p>
            <a:pPr algn="ctr"/>
            <a:r>
              <a:rPr lang="en-US" dirty="0"/>
              <a:t>International (Global)</a:t>
            </a:r>
          </a:p>
        </p:txBody>
      </p:sp>
      <p:pic>
        <p:nvPicPr>
          <p:cNvPr id="1026" name="Picture 2" descr="Image result for UPS Logo">
            <a:extLst>
              <a:ext uri="{FF2B5EF4-FFF2-40B4-BE49-F238E27FC236}">
                <a16:creationId xmlns:a16="http://schemas.microsoft.com/office/drawing/2014/main" id="{43970590-9608-4F42-A6B8-4B3E0133D5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5830" y="3269198"/>
            <a:ext cx="893153" cy="646361"/>
          </a:xfrm>
          <a:prstGeom prst="rect">
            <a:avLst/>
          </a:prstGeom>
          <a:noFill/>
        </p:spPr>
      </p:pic>
      <p:pic>
        <p:nvPicPr>
          <p:cNvPr id="1032" name="Picture 8" descr="Image result for dhl logo">
            <a:extLst>
              <a:ext uri="{FF2B5EF4-FFF2-40B4-BE49-F238E27FC236}">
                <a16:creationId xmlns:a16="http://schemas.microsoft.com/office/drawing/2014/main" id="{15C8150B-E7E0-4043-AEB6-40DC0A5D2F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98928" y="3872579"/>
            <a:ext cx="504004" cy="31391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FedExl logo">
            <a:extLst>
              <a:ext uri="{FF2B5EF4-FFF2-40B4-BE49-F238E27FC236}">
                <a16:creationId xmlns:a16="http://schemas.microsoft.com/office/drawing/2014/main" id="{FB9E9871-6EE8-435A-B94A-C312D435209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85144" y="3824618"/>
            <a:ext cx="646332" cy="6463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xpo logo">
            <a:extLst>
              <a:ext uri="{FF2B5EF4-FFF2-40B4-BE49-F238E27FC236}">
                <a16:creationId xmlns:a16="http://schemas.microsoft.com/office/drawing/2014/main" id="{01F8F761-A815-41E8-9555-4712FC6B1C0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14586" y="2029985"/>
            <a:ext cx="646333" cy="72260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ramax logo">
            <a:extLst>
              <a:ext uri="{FF2B5EF4-FFF2-40B4-BE49-F238E27FC236}">
                <a16:creationId xmlns:a16="http://schemas.microsoft.com/office/drawing/2014/main" id="{0F4841CA-2127-431B-A2E7-5BB58D31D67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34607" y="3126970"/>
            <a:ext cx="1142463" cy="76164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expd logo">
            <a:extLst>
              <a:ext uri="{FF2B5EF4-FFF2-40B4-BE49-F238E27FC236}">
                <a16:creationId xmlns:a16="http://schemas.microsoft.com/office/drawing/2014/main" id="{9BDD482D-3600-4A0F-9F47-1017D68D9DC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54902" y="3397308"/>
            <a:ext cx="645813" cy="22793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canada post">
            <a:extLst>
              <a:ext uri="{FF2B5EF4-FFF2-40B4-BE49-F238E27FC236}">
                <a16:creationId xmlns:a16="http://schemas.microsoft.com/office/drawing/2014/main" id="{24FF8940-3B71-41F4-88ED-CA7197A3911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33796" y="3018843"/>
            <a:ext cx="935733" cy="748586"/>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Image result for India post">
            <a:extLst>
              <a:ext uri="{FF2B5EF4-FFF2-40B4-BE49-F238E27FC236}">
                <a16:creationId xmlns:a16="http://schemas.microsoft.com/office/drawing/2014/main" id="{24382830-FF99-4987-94FE-2352A144F24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62630" y="3959173"/>
            <a:ext cx="1413798" cy="815653"/>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mage result for Japan post">
            <a:extLst>
              <a:ext uri="{FF2B5EF4-FFF2-40B4-BE49-F238E27FC236}">
                <a16:creationId xmlns:a16="http://schemas.microsoft.com/office/drawing/2014/main" id="{0FAA4BA9-0B8F-4249-A761-A83832E7393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13397" y="3240468"/>
            <a:ext cx="602646" cy="465563"/>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2F448E1F-F43E-4702-A006-ECB4621ED1EA}"/>
              </a:ext>
            </a:extLst>
          </p:cNvPr>
          <p:cNvSpPr/>
          <p:nvPr/>
        </p:nvSpPr>
        <p:spPr>
          <a:xfrm>
            <a:off x="3404368" y="2624889"/>
            <a:ext cx="2247759" cy="24516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BA8BC50-C580-4A40-B4CD-37C96F4B4BFE}"/>
              </a:ext>
            </a:extLst>
          </p:cNvPr>
          <p:cNvSpPr txBox="1"/>
          <p:nvPr/>
        </p:nvSpPr>
        <p:spPr>
          <a:xfrm>
            <a:off x="1058779" y="4622043"/>
            <a:ext cx="2999664" cy="738664"/>
          </a:xfrm>
          <a:prstGeom prst="rect">
            <a:avLst/>
          </a:prstGeom>
          <a:noFill/>
        </p:spPr>
        <p:txBody>
          <a:bodyPr wrap="square" rtlCol="0">
            <a:spAutoFit/>
          </a:bodyPr>
          <a:lstStyle/>
          <a:p>
            <a:r>
              <a:rPr lang="en-US" sz="1400" dirty="0">
                <a:solidFill>
                  <a:srgbClr val="FF0000"/>
                </a:solidFill>
              </a:rPr>
              <a:t>*2 – 30 Billion in  Revenue each  *Government Owned</a:t>
            </a:r>
          </a:p>
          <a:p>
            <a:r>
              <a:rPr lang="en-US" sz="1400" dirty="0">
                <a:solidFill>
                  <a:srgbClr val="FF0000"/>
                </a:solidFill>
              </a:rPr>
              <a:t>*Foreign Nation Limited</a:t>
            </a:r>
          </a:p>
        </p:txBody>
      </p:sp>
      <p:sp>
        <p:nvSpPr>
          <p:cNvPr id="28" name="Rectangle 27">
            <a:extLst>
              <a:ext uri="{FF2B5EF4-FFF2-40B4-BE49-F238E27FC236}">
                <a16:creationId xmlns:a16="http://schemas.microsoft.com/office/drawing/2014/main" id="{378A0C4B-2257-4A4E-9305-0BA576C7C35A}"/>
              </a:ext>
            </a:extLst>
          </p:cNvPr>
          <p:cNvSpPr/>
          <p:nvPr/>
        </p:nvSpPr>
        <p:spPr>
          <a:xfrm>
            <a:off x="9400053" y="5407079"/>
            <a:ext cx="1480782" cy="276999"/>
          </a:xfrm>
          <a:prstGeom prst="rect">
            <a:avLst/>
          </a:prstGeom>
        </p:spPr>
        <p:txBody>
          <a:bodyPr wrap="square">
            <a:spAutoFit/>
          </a:bodyPr>
          <a:lstStyle/>
          <a:p>
            <a:r>
              <a:rPr lang="en-US" sz="1200" b="1" dirty="0">
                <a:solidFill>
                  <a:schemeClr val="bg1">
                    <a:lumMod val="50000"/>
                  </a:schemeClr>
                </a:solidFill>
              </a:rPr>
              <a:t>Source: </a:t>
            </a:r>
            <a:r>
              <a:rPr lang="en-US" sz="1200" i="1" dirty="0">
                <a:solidFill>
                  <a:schemeClr val="bg1">
                    <a:lumMod val="50000"/>
                  </a:schemeClr>
                </a:solidFill>
              </a:rPr>
              <a:t>Glassdoor</a:t>
            </a:r>
            <a:endParaRPr lang="en-US" sz="1200" dirty="0">
              <a:solidFill>
                <a:schemeClr val="bg1">
                  <a:lumMod val="50000"/>
                </a:schemeClr>
              </a:solidFill>
            </a:endParaRPr>
          </a:p>
        </p:txBody>
      </p:sp>
      <p:pic>
        <p:nvPicPr>
          <p:cNvPr id="1052" name="Picture 28" descr="Image result for nippon express">
            <a:extLst>
              <a:ext uri="{FF2B5EF4-FFF2-40B4-BE49-F238E27FC236}">
                <a16:creationId xmlns:a16="http://schemas.microsoft.com/office/drawing/2014/main" id="{F2F2BE0B-4C15-4A7A-BB44-1307CE6CC6D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79979" y="4186492"/>
            <a:ext cx="1528661" cy="712432"/>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Image result for china eastern airline logo">
            <a:extLst>
              <a:ext uri="{FF2B5EF4-FFF2-40B4-BE49-F238E27FC236}">
                <a16:creationId xmlns:a16="http://schemas.microsoft.com/office/drawing/2014/main" id="{9ED34262-02DB-4E28-BA4B-6B2701F9C28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97333" y="2027482"/>
            <a:ext cx="893153" cy="89315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Will Congressional Tantrum cost USPS $50 million | Postal service logo, Us  postal service, Postal service">
            <a:extLst>
              <a:ext uri="{FF2B5EF4-FFF2-40B4-BE49-F238E27FC236}">
                <a16:creationId xmlns:a16="http://schemas.microsoft.com/office/drawing/2014/main" id="{0AF1072D-5A07-4FB8-8D84-1FDE1D512B7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16043" y="4868893"/>
            <a:ext cx="704658" cy="704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471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79BD-4ECA-4305-871A-0238E4CBDA52}"/>
              </a:ext>
            </a:extLst>
          </p:cNvPr>
          <p:cNvSpPr>
            <a:spLocks noGrp="1"/>
          </p:cNvSpPr>
          <p:nvPr>
            <p:ph type="title"/>
          </p:nvPr>
        </p:nvSpPr>
        <p:spPr>
          <a:xfrm>
            <a:off x="3733590" y="14963"/>
            <a:ext cx="10018712" cy="660399"/>
          </a:xfrm>
        </p:spPr>
        <p:txBody>
          <a:bodyPr>
            <a:normAutofit/>
          </a:bodyPr>
          <a:lstStyle/>
          <a:p>
            <a:pPr algn="l"/>
            <a:r>
              <a:rPr lang="en-US" sz="3200" dirty="0"/>
              <a:t>Where is the </a:t>
            </a:r>
            <a:r>
              <a:rPr lang="en-US" sz="3200" b="1" dirty="0"/>
              <a:t>money</a:t>
            </a:r>
            <a:r>
              <a:rPr lang="en-US" sz="3200" dirty="0"/>
              <a:t> coming from? </a:t>
            </a:r>
          </a:p>
        </p:txBody>
      </p:sp>
      <p:graphicFrame>
        <p:nvGraphicFramePr>
          <p:cNvPr id="5" name="Diagram 4">
            <a:extLst>
              <a:ext uri="{FF2B5EF4-FFF2-40B4-BE49-F238E27FC236}">
                <a16:creationId xmlns:a16="http://schemas.microsoft.com/office/drawing/2014/main" id="{DBCE34A4-D2A5-413F-A80F-B779C322CC1F}"/>
              </a:ext>
            </a:extLst>
          </p:cNvPr>
          <p:cNvGraphicFramePr/>
          <p:nvPr>
            <p:extLst>
              <p:ext uri="{D42A27DB-BD31-4B8C-83A1-F6EECF244321}">
                <p14:modId xmlns:p14="http://schemas.microsoft.com/office/powerpoint/2010/main" val="1895938974"/>
              </p:ext>
            </p:extLst>
          </p:nvPr>
        </p:nvGraphicFramePr>
        <p:xfrm>
          <a:off x="76200" y="5511800"/>
          <a:ext cx="11993880" cy="16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80058594-2D7B-417F-8C01-846E57D38ADE}"/>
              </a:ext>
            </a:extLst>
          </p:cNvPr>
          <p:cNvSpPr>
            <a:spLocks noGrp="1"/>
          </p:cNvSpPr>
          <p:nvPr>
            <p:ph type="sldNum" sz="quarter" idx="12"/>
          </p:nvPr>
        </p:nvSpPr>
        <p:spPr>
          <a:xfrm>
            <a:off x="11640833" y="6492875"/>
            <a:ext cx="551167" cy="365125"/>
          </a:xfrm>
        </p:spPr>
        <p:txBody>
          <a:bodyPr/>
          <a:lstStyle/>
          <a:p>
            <a:fld id="{E2DFDC50-0A23-44D5-A3D9-AC82CD45B930}" type="slidenum">
              <a:rPr lang="en-US" sz="1600" smtClean="0"/>
              <a:t>14</a:t>
            </a:fld>
            <a:endParaRPr lang="en-US" sz="1600" dirty="0"/>
          </a:p>
        </p:txBody>
      </p:sp>
      <p:graphicFrame>
        <p:nvGraphicFramePr>
          <p:cNvPr id="10" name="Chart 9">
            <a:extLst>
              <a:ext uri="{FF2B5EF4-FFF2-40B4-BE49-F238E27FC236}">
                <a16:creationId xmlns:a16="http://schemas.microsoft.com/office/drawing/2014/main" id="{F3DD3AA1-1D4B-4419-8097-DE826161C36B}"/>
              </a:ext>
            </a:extLst>
          </p:cNvPr>
          <p:cNvGraphicFramePr>
            <a:graphicFrameLocks/>
          </p:cNvGraphicFramePr>
          <p:nvPr>
            <p:extLst>
              <p:ext uri="{D42A27DB-BD31-4B8C-83A1-F6EECF244321}">
                <p14:modId xmlns:p14="http://schemas.microsoft.com/office/powerpoint/2010/main" val="3079535612"/>
              </p:ext>
            </p:extLst>
          </p:nvPr>
        </p:nvGraphicFramePr>
        <p:xfrm>
          <a:off x="1484312" y="680748"/>
          <a:ext cx="10018712" cy="4831052"/>
        </p:xfrm>
        <a:graphic>
          <a:graphicData uri="http://schemas.openxmlformats.org/drawingml/2006/chart">
            <c:chart xmlns:c="http://schemas.openxmlformats.org/drawingml/2006/chart" xmlns:r="http://schemas.openxmlformats.org/officeDocument/2006/relationships" r:id="rId8"/>
          </a:graphicData>
        </a:graphic>
      </p:graphicFrame>
      <p:sp>
        <p:nvSpPr>
          <p:cNvPr id="3" name="TextBox 2">
            <a:extLst>
              <a:ext uri="{FF2B5EF4-FFF2-40B4-BE49-F238E27FC236}">
                <a16:creationId xmlns:a16="http://schemas.microsoft.com/office/drawing/2014/main" id="{3646FE9C-49C2-4F49-9F81-979FC6566FF3}"/>
              </a:ext>
            </a:extLst>
          </p:cNvPr>
          <p:cNvSpPr txBox="1"/>
          <p:nvPr/>
        </p:nvSpPr>
        <p:spPr>
          <a:xfrm>
            <a:off x="4270795" y="4738593"/>
            <a:ext cx="561474" cy="307777"/>
          </a:xfrm>
          <a:prstGeom prst="rect">
            <a:avLst/>
          </a:prstGeom>
          <a:noFill/>
        </p:spPr>
        <p:txBody>
          <a:bodyPr wrap="square" rtlCol="0">
            <a:spAutoFit/>
          </a:bodyPr>
          <a:lstStyle/>
          <a:p>
            <a:r>
              <a:rPr lang="en-US" sz="1400" b="1" dirty="0">
                <a:solidFill>
                  <a:srgbClr val="FF0000"/>
                </a:solidFill>
              </a:rPr>
              <a:t>*8%</a:t>
            </a:r>
          </a:p>
        </p:txBody>
      </p:sp>
      <p:sp>
        <p:nvSpPr>
          <p:cNvPr id="7" name="TextBox 6">
            <a:extLst>
              <a:ext uri="{FF2B5EF4-FFF2-40B4-BE49-F238E27FC236}">
                <a16:creationId xmlns:a16="http://schemas.microsoft.com/office/drawing/2014/main" id="{6A1BD026-DD79-4624-A1A2-2869FBDCC540}"/>
              </a:ext>
            </a:extLst>
          </p:cNvPr>
          <p:cNvSpPr txBox="1"/>
          <p:nvPr/>
        </p:nvSpPr>
        <p:spPr>
          <a:xfrm>
            <a:off x="10130172" y="4738593"/>
            <a:ext cx="561474" cy="307777"/>
          </a:xfrm>
          <a:prstGeom prst="rect">
            <a:avLst/>
          </a:prstGeom>
          <a:noFill/>
        </p:spPr>
        <p:txBody>
          <a:bodyPr wrap="square" rtlCol="0">
            <a:spAutoFit/>
          </a:bodyPr>
          <a:lstStyle/>
          <a:p>
            <a:r>
              <a:rPr lang="en-US" sz="1400" b="1" dirty="0">
                <a:solidFill>
                  <a:srgbClr val="FF0000"/>
                </a:solidFill>
              </a:rPr>
              <a:t>*6%</a:t>
            </a:r>
          </a:p>
        </p:txBody>
      </p:sp>
      <p:sp>
        <p:nvSpPr>
          <p:cNvPr id="8" name="TextBox 7">
            <a:extLst>
              <a:ext uri="{FF2B5EF4-FFF2-40B4-BE49-F238E27FC236}">
                <a16:creationId xmlns:a16="http://schemas.microsoft.com/office/drawing/2014/main" id="{1F1C0FC4-B7BD-44BE-AEB5-7757E1921BC2}"/>
              </a:ext>
            </a:extLst>
          </p:cNvPr>
          <p:cNvSpPr txBox="1"/>
          <p:nvPr/>
        </p:nvSpPr>
        <p:spPr>
          <a:xfrm>
            <a:off x="7200482" y="4738592"/>
            <a:ext cx="724317" cy="307777"/>
          </a:xfrm>
          <a:prstGeom prst="rect">
            <a:avLst/>
          </a:prstGeom>
          <a:noFill/>
        </p:spPr>
        <p:txBody>
          <a:bodyPr wrap="square" rtlCol="0">
            <a:spAutoFit/>
          </a:bodyPr>
          <a:lstStyle/>
          <a:p>
            <a:r>
              <a:rPr lang="en-US" sz="1400" b="1" dirty="0">
                <a:solidFill>
                  <a:srgbClr val="FF0000"/>
                </a:solidFill>
              </a:rPr>
              <a:t>*18%</a:t>
            </a:r>
          </a:p>
        </p:txBody>
      </p:sp>
      <p:sp>
        <p:nvSpPr>
          <p:cNvPr id="4" name="TextBox 3">
            <a:extLst>
              <a:ext uri="{FF2B5EF4-FFF2-40B4-BE49-F238E27FC236}">
                <a16:creationId xmlns:a16="http://schemas.microsoft.com/office/drawing/2014/main" id="{5ACFE68F-6D0B-4306-8394-D4B7EFADF3BD}"/>
              </a:ext>
            </a:extLst>
          </p:cNvPr>
          <p:cNvSpPr txBox="1"/>
          <p:nvPr/>
        </p:nvSpPr>
        <p:spPr>
          <a:xfrm>
            <a:off x="10089297" y="5209409"/>
            <a:ext cx="1980783" cy="307777"/>
          </a:xfrm>
          <a:prstGeom prst="rect">
            <a:avLst/>
          </a:prstGeom>
          <a:noFill/>
        </p:spPr>
        <p:txBody>
          <a:bodyPr wrap="square" rtlCol="0">
            <a:spAutoFit/>
          </a:bodyPr>
          <a:lstStyle/>
          <a:p>
            <a:r>
              <a:rPr lang="en-US" sz="1400" dirty="0">
                <a:solidFill>
                  <a:srgbClr val="FF0000"/>
                </a:solidFill>
              </a:rPr>
              <a:t>*Profit Margin</a:t>
            </a:r>
          </a:p>
        </p:txBody>
      </p:sp>
    </p:spTree>
    <p:extLst>
      <p:ext uri="{BB962C8B-B14F-4D97-AF65-F5344CB8AC3E}">
        <p14:creationId xmlns:p14="http://schemas.microsoft.com/office/powerpoint/2010/main" val="246244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79BD-4ECA-4305-871A-0238E4CBDA52}"/>
              </a:ext>
            </a:extLst>
          </p:cNvPr>
          <p:cNvSpPr>
            <a:spLocks noGrp="1"/>
          </p:cNvSpPr>
          <p:nvPr>
            <p:ph type="title"/>
          </p:nvPr>
        </p:nvSpPr>
        <p:spPr>
          <a:xfrm>
            <a:off x="3206399" y="130691"/>
            <a:ext cx="10018712" cy="660399"/>
          </a:xfrm>
        </p:spPr>
        <p:txBody>
          <a:bodyPr>
            <a:normAutofit/>
          </a:bodyPr>
          <a:lstStyle/>
          <a:p>
            <a:pPr algn="l"/>
            <a:r>
              <a:rPr lang="en-US" sz="3200" dirty="0"/>
              <a:t>How does the </a:t>
            </a:r>
            <a:r>
              <a:rPr lang="en-US" sz="3200" b="1" dirty="0"/>
              <a:t>margin</a:t>
            </a:r>
            <a:r>
              <a:rPr lang="en-US" sz="3200" dirty="0"/>
              <a:t> look over time? </a:t>
            </a:r>
          </a:p>
        </p:txBody>
      </p:sp>
      <p:graphicFrame>
        <p:nvGraphicFramePr>
          <p:cNvPr id="5" name="Diagram 4">
            <a:extLst>
              <a:ext uri="{FF2B5EF4-FFF2-40B4-BE49-F238E27FC236}">
                <a16:creationId xmlns:a16="http://schemas.microsoft.com/office/drawing/2014/main" id="{DBCE34A4-D2A5-413F-A80F-B779C322CC1F}"/>
              </a:ext>
            </a:extLst>
          </p:cNvPr>
          <p:cNvGraphicFramePr/>
          <p:nvPr>
            <p:extLst>
              <p:ext uri="{D42A27DB-BD31-4B8C-83A1-F6EECF244321}">
                <p14:modId xmlns:p14="http://schemas.microsoft.com/office/powerpoint/2010/main" val="392885618"/>
              </p:ext>
            </p:extLst>
          </p:nvPr>
        </p:nvGraphicFramePr>
        <p:xfrm>
          <a:off x="76200" y="5511800"/>
          <a:ext cx="11993880" cy="16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80058594-2D7B-417F-8C01-846E57D38ADE}"/>
              </a:ext>
            </a:extLst>
          </p:cNvPr>
          <p:cNvSpPr>
            <a:spLocks noGrp="1"/>
          </p:cNvSpPr>
          <p:nvPr>
            <p:ph type="sldNum" sz="quarter" idx="12"/>
          </p:nvPr>
        </p:nvSpPr>
        <p:spPr>
          <a:xfrm>
            <a:off x="11640833" y="6492875"/>
            <a:ext cx="551167" cy="365125"/>
          </a:xfrm>
        </p:spPr>
        <p:txBody>
          <a:bodyPr/>
          <a:lstStyle/>
          <a:p>
            <a:fld id="{E2DFDC50-0A23-44D5-A3D9-AC82CD45B930}" type="slidenum">
              <a:rPr lang="en-US" sz="1600" smtClean="0"/>
              <a:t>15</a:t>
            </a:fld>
            <a:endParaRPr lang="en-US" sz="1600" dirty="0"/>
          </a:p>
        </p:txBody>
      </p:sp>
      <p:graphicFrame>
        <p:nvGraphicFramePr>
          <p:cNvPr id="9" name="Chart 8">
            <a:extLst>
              <a:ext uri="{FF2B5EF4-FFF2-40B4-BE49-F238E27FC236}">
                <a16:creationId xmlns:a16="http://schemas.microsoft.com/office/drawing/2014/main" id="{DD0CEB16-2C9C-46FE-A673-4E2F6AB4E0E7}"/>
              </a:ext>
            </a:extLst>
          </p:cNvPr>
          <p:cNvGraphicFramePr>
            <a:graphicFrameLocks/>
          </p:cNvGraphicFramePr>
          <p:nvPr>
            <p:extLst>
              <p:ext uri="{D42A27DB-BD31-4B8C-83A1-F6EECF244321}">
                <p14:modId xmlns:p14="http://schemas.microsoft.com/office/powerpoint/2010/main" val="1671523869"/>
              </p:ext>
            </p:extLst>
          </p:nvPr>
        </p:nvGraphicFramePr>
        <p:xfrm>
          <a:off x="1619009" y="839216"/>
          <a:ext cx="10021824" cy="4672584"/>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979924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79BD-4ECA-4305-871A-0238E4CBDA52}"/>
              </a:ext>
            </a:extLst>
          </p:cNvPr>
          <p:cNvSpPr>
            <a:spLocks noGrp="1"/>
          </p:cNvSpPr>
          <p:nvPr>
            <p:ph type="title"/>
          </p:nvPr>
        </p:nvSpPr>
        <p:spPr>
          <a:xfrm>
            <a:off x="2019869" y="32601"/>
            <a:ext cx="10018712" cy="660399"/>
          </a:xfrm>
        </p:spPr>
        <p:txBody>
          <a:bodyPr>
            <a:normAutofit/>
          </a:bodyPr>
          <a:lstStyle/>
          <a:p>
            <a:pPr algn="l"/>
            <a:r>
              <a:rPr lang="en-US" sz="3200" dirty="0"/>
              <a:t>Where does UPS stand in the market? </a:t>
            </a:r>
            <a:endParaRPr lang="en-US" sz="3200" dirty="0">
              <a:latin typeface="Century Gothic" panose="020B0502020202020204" pitchFamily="34" charset="0"/>
            </a:endParaRPr>
          </a:p>
        </p:txBody>
      </p:sp>
      <p:graphicFrame>
        <p:nvGraphicFramePr>
          <p:cNvPr id="5" name="Diagram 4">
            <a:extLst>
              <a:ext uri="{FF2B5EF4-FFF2-40B4-BE49-F238E27FC236}">
                <a16:creationId xmlns:a16="http://schemas.microsoft.com/office/drawing/2014/main" id="{DBCE34A4-D2A5-413F-A80F-B779C322CC1F}"/>
              </a:ext>
            </a:extLst>
          </p:cNvPr>
          <p:cNvGraphicFramePr/>
          <p:nvPr>
            <p:extLst>
              <p:ext uri="{D42A27DB-BD31-4B8C-83A1-F6EECF244321}">
                <p14:modId xmlns:p14="http://schemas.microsoft.com/office/powerpoint/2010/main" val="1985485008"/>
              </p:ext>
            </p:extLst>
          </p:nvPr>
        </p:nvGraphicFramePr>
        <p:xfrm>
          <a:off x="76200" y="5511800"/>
          <a:ext cx="11993880" cy="16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80058594-2D7B-417F-8C01-846E57D38ADE}"/>
              </a:ext>
            </a:extLst>
          </p:cNvPr>
          <p:cNvSpPr>
            <a:spLocks noGrp="1"/>
          </p:cNvSpPr>
          <p:nvPr>
            <p:ph type="sldNum" sz="quarter" idx="12"/>
          </p:nvPr>
        </p:nvSpPr>
        <p:spPr>
          <a:xfrm>
            <a:off x="11640833" y="6492875"/>
            <a:ext cx="551167" cy="365125"/>
          </a:xfrm>
        </p:spPr>
        <p:txBody>
          <a:bodyPr/>
          <a:lstStyle/>
          <a:p>
            <a:fld id="{E2DFDC50-0A23-44D5-A3D9-AC82CD45B930}" type="slidenum">
              <a:rPr lang="en-US" sz="1600" smtClean="0"/>
              <a:t>16</a:t>
            </a:fld>
            <a:endParaRPr lang="en-US" sz="1600" dirty="0"/>
          </a:p>
        </p:txBody>
      </p:sp>
      <p:graphicFrame>
        <p:nvGraphicFramePr>
          <p:cNvPr id="9" name="Chart 8">
            <a:extLst>
              <a:ext uri="{FF2B5EF4-FFF2-40B4-BE49-F238E27FC236}">
                <a16:creationId xmlns:a16="http://schemas.microsoft.com/office/drawing/2014/main" id="{8E2A329A-132E-48AD-950E-4CD19997FD56}"/>
              </a:ext>
            </a:extLst>
          </p:cNvPr>
          <p:cNvGraphicFramePr>
            <a:graphicFrameLocks/>
          </p:cNvGraphicFramePr>
          <p:nvPr>
            <p:extLst>
              <p:ext uri="{D42A27DB-BD31-4B8C-83A1-F6EECF244321}">
                <p14:modId xmlns:p14="http://schemas.microsoft.com/office/powerpoint/2010/main" val="2532551395"/>
              </p:ext>
            </p:extLst>
          </p:nvPr>
        </p:nvGraphicFramePr>
        <p:xfrm>
          <a:off x="1836802" y="1221580"/>
          <a:ext cx="9266830" cy="4290220"/>
        </p:xfrm>
        <a:graphic>
          <a:graphicData uri="http://schemas.openxmlformats.org/drawingml/2006/chart">
            <c:chart xmlns:c="http://schemas.openxmlformats.org/drawingml/2006/chart" xmlns:r="http://schemas.openxmlformats.org/officeDocument/2006/relationships" r:id="rId8"/>
          </a:graphicData>
        </a:graphic>
      </p:graphicFrame>
      <p:sp>
        <p:nvSpPr>
          <p:cNvPr id="7" name="TextBox 6">
            <a:extLst>
              <a:ext uri="{FF2B5EF4-FFF2-40B4-BE49-F238E27FC236}">
                <a16:creationId xmlns:a16="http://schemas.microsoft.com/office/drawing/2014/main" id="{801F1040-B771-45F4-969A-2B8E0706E705}"/>
              </a:ext>
            </a:extLst>
          </p:cNvPr>
          <p:cNvSpPr txBox="1"/>
          <p:nvPr/>
        </p:nvSpPr>
        <p:spPr>
          <a:xfrm>
            <a:off x="5536405" y="2189252"/>
            <a:ext cx="1914525" cy="430887"/>
          </a:xfrm>
          <a:prstGeom prst="rect">
            <a:avLst/>
          </a:prstGeom>
          <a:noFill/>
        </p:spPr>
        <p:txBody>
          <a:bodyPr wrap="square" rtlCol="0">
            <a:spAutoFit/>
          </a:bodyPr>
          <a:lstStyle/>
          <a:p>
            <a:r>
              <a:rPr lang="en-US" sz="1100" dirty="0"/>
              <a:t>10/08/2014: bought </a:t>
            </a:r>
            <a:r>
              <a:rPr lang="en-US" sz="1100" dirty="0" err="1"/>
              <a:t>i</a:t>
            </a:r>
            <a:r>
              <a:rPr lang="en-US" sz="1100" dirty="0"/>
              <a:t>-parcel LLC</a:t>
            </a:r>
          </a:p>
        </p:txBody>
      </p:sp>
      <p:sp>
        <p:nvSpPr>
          <p:cNvPr id="10" name="TextBox 9">
            <a:extLst>
              <a:ext uri="{FF2B5EF4-FFF2-40B4-BE49-F238E27FC236}">
                <a16:creationId xmlns:a16="http://schemas.microsoft.com/office/drawing/2014/main" id="{C2811B49-BDC4-44DB-8614-8EF585306D2B}"/>
              </a:ext>
            </a:extLst>
          </p:cNvPr>
          <p:cNvSpPr txBox="1"/>
          <p:nvPr/>
        </p:nvSpPr>
        <p:spPr>
          <a:xfrm>
            <a:off x="9071535" y="941999"/>
            <a:ext cx="2215164" cy="769441"/>
          </a:xfrm>
          <a:prstGeom prst="rect">
            <a:avLst/>
          </a:prstGeom>
          <a:noFill/>
        </p:spPr>
        <p:txBody>
          <a:bodyPr wrap="square" rtlCol="0">
            <a:spAutoFit/>
          </a:bodyPr>
          <a:lstStyle/>
          <a:p>
            <a:r>
              <a:rPr lang="en-US" sz="1100" dirty="0"/>
              <a:t>12/11/2017: acquired Sandler &amp; Travis Trade Advisory Services Inc., a global trade compliance management firm</a:t>
            </a:r>
            <a:endParaRPr lang="en-US" dirty="0"/>
          </a:p>
        </p:txBody>
      </p:sp>
      <p:pic>
        <p:nvPicPr>
          <p:cNvPr id="15" name="Graphic 14" descr="Line arrow Straight">
            <a:extLst>
              <a:ext uri="{FF2B5EF4-FFF2-40B4-BE49-F238E27FC236}">
                <a16:creationId xmlns:a16="http://schemas.microsoft.com/office/drawing/2014/main" id="{2A691EA7-4CEC-42D0-85DB-030129644E6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222323">
            <a:off x="7202505" y="2210493"/>
            <a:ext cx="492927" cy="450179"/>
          </a:xfrm>
          <a:prstGeom prst="rect">
            <a:avLst/>
          </a:prstGeom>
        </p:spPr>
      </p:pic>
      <p:pic>
        <p:nvPicPr>
          <p:cNvPr id="18" name="Graphic 17" descr="Line arrow Straight">
            <a:extLst>
              <a:ext uri="{FF2B5EF4-FFF2-40B4-BE49-F238E27FC236}">
                <a16:creationId xmlns:a16="http://schemas.microsoft.com/office/drawing/2014/main" id="{AE9AA40C-7677-4090-9F27-49DE53B0927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790438">
            <a:off x="8594566" y="1831827"/>
            <a:ext cx="578087" cy="592875"/>
          </a:xfrm>
          <a:prstGeom prst="rect">
            <a:avLst/>
          </a:prstGeom>
        </p:spPr>
      </p:pic>
      <p:pic>
        <p:nvPicPr>
          <p:cNvPr id="19" name="Graphic 18" descr="Line arrow Straight">
            <a:extLst>
              <a:ext uri="{FF2B5EF4-FFF2-40B4-BE49-F238E27FC236}">
                <a16:creationId xmlns:a16="http://schemas.microsoft.com/office/drawing/2014/main" id="{47085E69-0137-47D3-B48B-B2BF483B85C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4891688">
            <a:off x="9878558" y="1615237"/>
            <a:ext cx="414486" cy="414486"/>
          </a:xfrm>
          <a:prstGeom prst="rect">
            <a:avLst/>
          </a:prstGeom>
        </p:spPr>
      </p:pic>
      <p:cxnSp>
        <p:nvCxnSpPr>
          <p:cNvPr id="21" name="Connector: Elbow 20">
            <a:extLst>
              <a:ext uri="{FF2B5EF4-FFF2-40B4-BE49-F238E27FC236}">
                <a16:creationId xmlns:a16="http://schemas.microsoft.com/office/drawing/2014/main" id="{D60AB101-10E0-4A69-9B4E-1DE891FA9F18}"/>
              </a:ext>
            </a:extLst>
          </p:cNvPr>
          <p:cNvCxnSpPr>
            <a:cxnSpLocks/>
          </p:cNvCxnSpPr>
          <p:nvPr/>
        </p:nvCxnSpPr>
        <p:spPr>
          <a:xfrm rot="5400000" flipH="1" flipV="1">
            <a:off x="9886019" y="2919019"/>
            <a:ext cx="764608" cy="572069"/>
          </a:xfrm>
          <a:prstGeom prst="bentConnector3">
            <a:avLst>
              <a:gd name="adj1" fmla="val 5419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60C51DF-294D-4E57-BCF5-AE5DD3236D77}"/>
              </a:ext>
            </a:extLst>
          </p:cNvPr>
          <p:cNvSpPr txBox="1"/>
          <p:nvPr/>
        </p:nvSpPr>
        <p:spPr>
          <a:xfrm>
            <a:off x="9094238" y="3577751"/>
            <a:ext cx="2517006" cy="600164"/>
          </a:xfrm>
          <a:prstGeom prst="rect">
            <a:avLst/>
          </a:prstGeom>
          <a:noFill/>
        </p:spPr>
        <p:txBody>
          <a:bodyPr wrap="square" rtlCol="0">
            <a:spAutoFit/>
          </a:bodyPr>
          <a:lstStyle/>
          <a:p>
            <a:r>
              <a:rPr lang="en-US" sz="1100" dirty="0"/>
              <a:t>Amazon initiated its trial run of “shipping With Amazon” in February, amongst other things.</a:t>
            </a:r>
          </a:p>
        </p:txBody>
      </p:sp>
      <p:sp>
        <p:nvSpPr>
          <p:cNvPr id="27" name="Oval 26">
            <a:extLst>
              <a:ext uri="{FF2B5EF4-FFF2-40B4-BE49-F238E27FC236}">
                <a16:creationId xmlns:a16="http://schemas.microsoft.com/office/drawing/2014/main" id="{E4A77EB1-8E25-47B8-8AE0-5BA23AD518A1}"/>
              </a:ext>
            </a:extLst>
          </p:cNvPr>
          <p:cNvSpPr/>
          <p:nvPr/>
        </p:nvSpPr>
        <p:spPr>
          <a:xfrm>
            <a:off x="10002089" y="1629218"/>
            <a:ext cx="1105885" cy="11173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5161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79BD-4ECA-4305-871A-0238E4CBDA52}"/>
              </a:ext>
            </a:extLst>
          </p:cNvPr>
          <p:cNvSpPr>
            <a:spLocks noGrp="1"/>
          </p:cNvSpPr>
          <p:nvPr>
            <p:ph type="title"/>
          </p:nvPr>
        </p:nvSpPr>
        <p:spPr>
          <a:xfrm>
            <a:off x="1063784" y="2585398"/>
            <a:ext cx="10018712" cy="660399"/>
          </a:xfrm>
        </p:spPr>
        <p:txBody>
          <a:bodyPr>
            <a:normAutofit fontScale="90000"/>
          </a:bodyPr>
          <a:lstStyle/>
          <a:p>
            <a:r>
              <a:rPr lang="en-US" dirty="0"/>
              <a:t>What are the risks to UPS’s Growth?</a:t>
            </a:r>
          </a:p>
        </p:txBody>
      </p:sp>
      <p:graphicFrame>
        <p:nvGraphicFramePr>
          <p:cNvPr id="5" name="Diagram 4">
            <a:extLst>
              <a:ext uri="{FF2B5EF4-FFF2-40B4-BE49-F238E27FC236}">
                <a16:creationId xmlns:a16="http://schemas.microsoft.com/office/drawing/2014/main" id="{DBCE34A4-D2A5-413F-A80F-B779C322CC1F}"/>
              </a:ext>
            </a:extLst>
          </p:cNvPr>
          <p:cNvGraphicFramePr/>
          <p:nvPr>
            <p:extLst>
              <p:ext uri="{D42A27DB-BD31-4B8C-83A1-F6EECF244321}">
                <p14:modId xmlns:p14="http://schemas.microsoft.com/office/powerpoint/2010/main" val="855297678"/>
              </p:ext>
            </p:extLst>
          </p:nvPr>
        </p:nvGraphicFramePr>
        <p:xfrm>
          <a:off x="76200" y="5511800"/>
          <a:ext cx="11993880" cy="16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80058594-2D7B-417F-8C01-846E57D38ADE}"/>
              </a:ext>
            </a:extLst>
          </p:cNvPr>
          <p:cNvSpPr>
            <a:spLocks noGrp="1"/>
          </p:cNvSpPr>
          <p:nvPr>
            <p:ph type="sldNum" sz="quarter" idx="12"/>
          </p:nvPr>
        </p:nvSpPr>
        <p:spPr>
          <a:xfrm>
            <a:off x="11640833" y="6492875"/>
            <a:ext cx="551167" cy="365125"/>
          </a:xfrm>
        </p:spPr>
        <p:txBody>
          <a:bodyPr/>
          <a:lstStyle/>
          <a:p>
            <a:fld id="{E2DFDC50-0A23-44D5-A3D9-AC82CD45B930}" type="slidenum">
              <a:rPr lang="en-US" sz="1600" smtClean="0"/>
              <a:t>17</a:t>
            </a:fld>
            <a:endParaRPr lang="en-US" sz="1600" dirty="0"/>
          </a:p>
        </p:txBody>
      </p:sp>
    </p:spTree>
    <p:extLst>
      <p:ext uri="{BB962C8B-B14F-4D97-AF65-F5344CB8AC3E}">
        <p14:creationId xmlns:p14="http://schemas.microsoft.com/office/powerpoint/2010/main" val="2710582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79BD-4ECA-4305-871A-0238E4CBDA52}"/>
              </a:ext>
            </a:extLst>
          </p:cNvPr>
          <p:cNvSpPr>
            <a:spLocks noGrp="1"/>
          </p:cNvSpPr>
          <p:nvPr>
            <p:ph type="title"/>
          </p:nvPr>
        </p:nvSpPr>
        <p:spPr>
          <a:xfrm>
            <a:off x="1622120" y="562696"/>
            <a:ext cx="10018712" cy="660399"/>
          </a:xfrm>
        </p:spPr>
        <p:txBody>
          <a:bodyPr>
            <a:normAutofit/>
          </a:bodyPr>
          <a:lstStyle/>
          <a:p>
            <a:r>
              <a:rPr lang="en-US" sz="3200" dirty="0"/>
              <a:t>Economic Threats?</a:t>
            </a:r>
            <a:endParaRPr lang="en-US" sz="3200" dirty="0">
              <a:latin typeface="Century Gothic" panose="020B0502020202020204" pitchFamily="34" charset="0"/>
            </a:endParaRPr>
          </a:p>
        </p:txBody>
      </p:sp>
      <p:sp>
        <p:nvSpPr>
          <p:cNvPr id="4" name="Content Placeholder 3">
            <a:extLst>
              <a:ext uri="{FF2B5EF4-FFF2-40B4-BE49-F238E27FC236}">
                <a16:creationId xmlns:a16="http://schemas.microsoft.com/office/drawing/2014/main" id="{6C7B8360-3E9B-4FB0-940B-D7898CAA4B38}"/>
              </a:ext>
            </a:extLst>
          </p:cNvPr>
          <p:cNvSpPr>
            <a:spLocks noGrp="1"/>
          </p:cNvSpPr>
          <p:nvPr>
            <p:ph sz="half" idx="2"/>
          </p:nvPr>
        </p:nvSpPr>
        <p:spPr>
          <a:xfrm>
            <a:off x="1484311" y="1269488"/>
            <a:ext cx="10156521" cy="4153137"/>
          </a:xfrm>
        </p:spPr>
        <p:txBody>
          <a:bodyPr>
            <a:normAutofit lnSpcReduction="10000"/>
          </a:bodyPr>
          <a:lstStyle/>
          <a:p>
            <a:pPr marL="914400" lvl="2" indent="0">
              <a:buNone/>
            </a:pPr>
            <a:r>
              <a:rPr lang="en-US" sz="2200" dirty="0"/>
              <a:t>Shift from traditional B2B to B2C world</a:t>
            </a:r>
          </a:p>
          <a:p>
            <a:pPr marL="1371600" lvl="3" indent="0">
              <a:buNone/>
            </a:pPr>
            <a:r>
              <a:rPr lang="en-US" sz="1700" b="1" dirty="0"/>
              <a:t>“One of the most prominent shifts </a:t>
            </a:r>
            <a:r>
              <a:rPr lang="en-US" sz="1700" dirty="0"/>
              <a:t>occurring in the world of commerce today </a:t>
            </a:r>
            <a:r>
              <a:rPr lang="en-US" sz="1700" b="1" dirty="0"/>
              <a:t>is the expansion of B2C capabilities within traditional B2B companies</a:t>
            </a:r>
            <a:r>
              <a:rPr lang="en-US" sz="1700" dirty="0"/>
              <a:t>.” - </a:t>
            </a:r>
            <a:r>
              <a:rPr lang="en-US" sz="1700" dirty="0" err="1"/>
              <a:t>Infoverity</a:t>
            </a:r>
            <a:endParaRPr lang="en-US" sz="1700" dirty="0"/>
          </a:p>
          <a:p>
            <a:pPr marL="914400" lvl="2" indent="0">
              <a:buNone/>
            </a:pPr>
            <a:r>
              <a:rPr lang="en-US" sz="2200" dirty="0"/>
              <a:t>Collective top client loss </a:t>
            </a:r>
          </a:p>
          <a:p>
            <a:pPr marL="1371600" lvl="3" indent="0">
              <a:buNone/>
            </a:pPr>
            <a:r>
              <a:rPr lang="en-US" sz="1700" dirty="0"/>
              <a:t>“</a:t>
            </a:r>
            <a:r>
              <a:rPr lang="en-US" sz="1700" b="1" dirty="0"/>
              <a:t>No single customer accounts for 10% or more of consolidated revenue</a:t>
            </a:r>
            <a:r>
              <a:rPr lang="en-US" sz="1700" dirty="0"/>
              <a:t>…however, </a:t>
            </a:r>
            <a:r>
              <a:rPr lang="en-US" sz="1700" b="1" dirty="0"/>
              <a:t>collectively</a:t>
            </a:r>
            <a:r>
              <a:rPr lang="en-US" sz="1700" dirty="0"/>
              <a:t>, some…</a:t>
            </a:r>
            <a:r>
              <a:rPr lang="en-US" sz="1700" b="1" dirty="0"/>
              <a:t>large customers </a:t>
            </a:r>
            <a:r>
              <a:rPr lang="en-US" sz="1700" dirty="0"/>
              <a:t>might account for a </a:t>
            </a:r>
            <a:r>
              <a:rPr lang="en-US" sz="1700" b="1" dirty="0"/>
              <a:t>relatively significant portion </a:t>
            </a:r>
            <a:r>
              <a:rPr lang="en-US" sz="1700" dirty="0"/>
              <a:t>of the </a:t>
            </a:r>
            <a:r>
              <a:rPr lang="en-US" sz="1700" b="1" dirty="0"/>
              <a:t>growth in revenue</a:t>
            </a:r>
            <a:r>
              <a:rPr lang="en-US" sz="1700" dirty="0"/>
              <a:t>…” - UPS 2018 10K</a:t>
            </a:r>
          </a:p>
          <a:p>
            <a:pPr marL="914400" lvl="2" indent="0">
              <a:buNone/>
            </a:pPr>
            <a:r>
              <a:rPr lang="en-US" sz="2200" dirty="0"/>
              <a:t>Union-heavy…Good or Bad?</a:t>
            </a:r>
          </a:p>
          <a:p>
            <a:pPr marL="1371600" lvl="3" indent="0">
              <a:buNone/>
            </a:pPr>
            <a:r>
              <a:rPr lang="en-US" sz="1700" dirty="0"/>
              <a:t>“</a:t>
            </a:r>
            <a:r>
              <a:rPr lang="en-US" sz="1700" b="1" dirty="0"/>
              <a:t>Significant number of employees</a:t>
            </a:r>
            <a:r>
              <a:rPr lang="en-US" sz="1700" dirty="0"/>
              <a:t>…employed under national master agreement…</a:t>
            </a:r>
            <a:r>
              <a:rPr lang="en-US" sz="1700" b="1" dirty="0"/>
              <a:t>Strikes, work stoppages and slowdowns by our employees could adversely affect</a:t>
            </a:r>
            <a:r>
              <a:rPr lang="en-US" sz="1700" dirty="0"/>
              <a:t>…meeting customers’ needs,…We may </a:t>
            </a:r>
            <a:r>
              <a:rPr lang="en-US" sz="1700" b="1" dirty="0"/>
              <a:t>face permanent loss of customers </a:t>
            </a:r>
            <a:r>
              <a:rPr lang="en-US" sz="1700" dirty="0"/>
              <a:t>if…unable to provide uninterrupted service, and this could </a:t>
            </a:r>
            <a:r>
              <a:rPr lang="en-US" sz="1700" b="1" dirty="0"/>
              <a:t>materially adversely effect </a:t>
            </a:r>
            <a:r>
              <a:rPr lang="en-US" sz="1700" dirty="0"/>
              <a:t>our business, financial position and results of operations.”  - UPS 2018 10K</a:t>
            </a:r>
          </a:p>
        </p:txBody>
      </p:sp>
      <p:graphicFrame>
        <p:nvGraphicFramePr>
          <p:cNvPr id="5" name="Diagram 4">
            <a:extLst>
              <a:ext uri="{FF2B5EF4-FFF2-40B4-BE49-F238E27FC236}">
                <a16:creationId xmlns:a16="http://schemas.microsoft.com/office/drawing/2014/main" id="{DBCE34A4-D2A5-413F-A80F-B779C322CC1F}"/>
              </a:ext>
            </a:extLst>
          </p:cNvPr>
          <p:cNvGraphicFramePr/>
          <p:nvPr>
            <p:extLst>
              <p:ext uri="{D42A27DB-BD31-4B8C-83A1-F6EECF244321}">
                <p14:modId xmlns:p14="http://schemas.microsoft.com/office/powerpoint/2010/main" val="2549127549"/>
              </p:ext>
            </p:extLst>
          </p:nvPr>
        </p:nvGraphicFramePr>
        <p:xfrm>
          <a:off x="76200" y="5511800"/>
          <a:ext cx="11993880" cy="16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80058594-2D7B-417F-8C01-846E57D38ADE}"/>
              </a:ext>
            </a:extLst>
          </p:cNvPr>
          <p:cNvSpPr>
            <a:spLocks noGrp="1"/>
          </p:cNvSpPr>
          <p:nvPr>
            <p:ph type="sldNum" sz="quarter" idx="12"/>
          </p:nvPr>
        </p:nvSpPr>
        <p:spPr>
          <a:xfrm>
            <a:off x="11640833" y="6492875"/>
            <a:ext cx="551167" cy="365125"/>
          </a:xfrm>
        </p:spPr>
        <p:txBody>
          <a:bodyPr/>
          <a:lstStyle/>
          <a:p>
            <a:fld id="{E2DFDC50-0A23-44D5-A3D9-AC82CD45B930}" type="slidenum">
              <a:rPr lang="en-US" sz="1600" smtClean="0"/>
              <a:t>18</a:t>
            </a:fld>
            <a:endParaRPr lang="en-US" sz="1600" dirty="0"/>
          </a:p>
        </p:txBody>
      </p:sp>
      <p:pic>
        <p:nvPicPr>
          <p:cNvPr id="9" name="Graphic 8" descr="Line arrow Straight">
            <a:extLst>
              <a:ext uri="{FF2B5EF4-FFF2-40B4-BE49-F238E27FC236}">
                <a16:creationId xmlns:a16="http://schemas.microsoft.com/office/drawing/2014/main" id="{0BBB3453-CA20-4EB0-A913-763E778ECEF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0800000">
            <a:off x="1935203" y="3624993"/>
            <a:ext cx="423915" cy="423915"/>
          </a:xfrm>
          <a:prstGeom prst="rect">
            <a:avLst/>
          </a:prstGeom>
        </p:spPr>
      </p:pic>
      <p:pic>
        <p:nvPicPr>
          <p:cNvPr id="11" name="Graphic 10" descr="Line arrow Straight">
            <a:extLst>
              <a:ext uri="{FF2B5EF4-FFF2-40B4-BE49-F238E27FC236}">
                <a16:creationId xmlns:a16="http://schemas.microsoft.com/office/drawing/2014/main" id="{6B5E524B-BCCD-4507-B01E-55C949E444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0800000">
            <a:off x="1935204" y="2385177"/>
            <a:ext cx="423915" cy="423915"/>
          </a:xfrm>
          <a:prstGeom prst="rect">
            <a:avLst/>
          </a:prstGeom>
        </p:spPr>
      </p:pic>
      <p:pic>
        <p:nvPicPr>
          <p:cNvPr id="12" name="Graphic 11" descr="Line arrow Straight">
            <a:extLst>
              <a:ext uri="{FF2B5EF4-FFF2-40B4-BE49-F238E27FC236}">
                <a16:creationId xmlns:a16="http://schemas.microsoft.com/office/drawing/2014/main" id="{42A56CE3-7C0A-43B0-99AC-BA2888018A0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0800000">
            <a:off x="1935204" y="1329766"/>
            <a:ext cx="423915" cy="423915"/>
          </a:xfrm>
          <a:prstGeom prst="rect">
            <a:avLst/>
          </a:prstGeom>
        </p:spPr>
      </p:pic>
    </p:spTree>
    <p:extLst>
      <p:ext uri="{BB962C8B-B14F-4D97-AF65-F5344CB8AC3E}">
        <p14:creationId xmlns:p14="http://schemas.microsoft.com/office/powerpoint/2010/main" val="1229351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79BD-4ECA-4305-871A-0238E4CBDA52}"/>
              </a:ext>
            </a:extLst>
          </p:cNvPr>
          <p:cNvSpPr>
            <a:spLocks noGrp="1"/>
          </p:cNvSpPr>
          <p:nvPr>
            <p:ph type="title"/>
          </p:nvPr>
        </p:nvSpPr>
        <p:spPr>
          <a:xfrm>
            <a:off x="1086644" y="607670"/>
            <a:ext cx="10018712" cy="660399"/>
          </a:xfrm>
        </p:spPr>
        <p:txBody>
          <a:bodyPr>
            <a:normAutofit/>
          </a:bodyPr>
          <a:lstStyle/>
          <a:p>
            <a:pPr marL="457200" lvl="1" indent="0" algn="ctr">
              <a:buNone/>
            </a:pPr>
            <a:r>
              <a:rPr lang="en-US" sz="3200" dirty="0">
                <a:latin typeface="+mj-lt"/>
              </a:rPr>
              <a:t>Geopolitical</a:t>
            </a:r>
            <a:r>
              <a:rPr lang="en-US" sz="2400" dirty="0">
                <a:latin typeface="+mj-lt"/>
              </a:rPr>
              <a:t> </a:t>
            </a:r>
            <a:r>
              <a:rPr lang="en-US" sz="3200" dirty="0">
                <a:latin typeface="+mj-lt"/>
              </a:rPr>
              <a:t>Threats?</a:t>
            </a:r>
          </a:p>
        </p:txBody>
      </p:sp>
      <p:sp>
        <p:nvSpPr>
          <p:cNvPr id="4" name="Content Placeholder 3">
            <a:extLst>
              <a:ext uri="{FF2B5EF4-FFF2-40B4-BE49-F238E27FC236}">
                <a16:creationId xmlns:a16="http://schemas.microsoft.com/office/drawing/2014/main" id="{6C7B8360-3E9B-4FB0-940B-D7898CAA4B38}"/>
              </a:ext>
            </a:extLst>
          </p:cNvPr>
          <p:cNvSpPr>
            <a:spLocks noGrp="1"/>
          </p:cNvSpPr>
          <p:nvPr>
            <p:ph sz="half" idx="2"/>
          </p:nvPr>
        </p:nvSpPr>
        <p:spPr>
          <a:xfrm>
            <a:off x="1484311" y="1269488"/>
            <a:ext cx="10156521" cy="4153137"/>
          </a:xfrm>
        </p:spPr>
        <p:txBody>
          <a:bodyPr>
            <a:normAutofit/>
          </a:bodyPr>
          <a:lstStyle/>
          <a:p>
            <a:pPr marL="914400" lvl="2" indent="0">
              <a:buNone/>
            </a:pPr>
            <a:r>
              <a:rPr lang="en-US" sz="2000" dirty="0"/>
              <a:t>Political Upheaval</a:t>
            </a:r>
          </a:p>
          <a:p>
            <a:pPr marL="914400" lvl="2" indent="0">
              <a:buNone/>
            </a:pPr>
            <a:r>
              <a:rPr lang="en-US" sz="1700" dirty="0"/>
              <a:t>	 “In 2017 the </a:t>
            </a:r>
            <a:r>
              <a:rPr lang="en-US" sz="1700" b="1" dirty="0"/>
              <a:t>U.K. government initiated a process to leave the E.U</a:t>
            </a:r>
            <a:r>
              <a:rPr lang="en-US" sz="1700" dirty="0"/>
              <a:t>., and the U.K. and the E.U. continue to negotiate the future relationship between the U.K. and the E.U., which could take several years to finalize. </a:t>
            </a:r>
            <a:r>
              <a:rPr lang="en-US" sz="1700" b="1" dirty="0"/>
              <a:t>The results of these negotiations</a:t>
            </a:r>
            <a:r>
              <a:rPr lang="en-US" sz="1700" dirty="0"/>
              <a:t> could result in, among other things, </a:t>
            </a:r>
            <a:r>
              <a:rPr lang="en-US" sz="1700" b="1" dirty="0"/>
              <a:t>fewer goods being transported globally</a:t>
            </a:r>
            <a:r>
              <a:rPr lang="en-US" sz="1700" dirty="0"/>
              <a:t>, volatility in currency exchange rates and further regulations relating to, among other things, trade and aviation. Any of the foregoing </a:t>
            </a:r>
            <a:r>
              <a:rPr lang="en-US" sz="1700" b="1" dirty="0"/>
              <a:t>could</a:t>
            </a:r>
            <a:r>
              <a:rPr lang="en-US" sz="1700" dirty="0"/>
              <a:t> </a:t>
            </a:r>
            <a:r>
              <a:rPr lang="en-US" sz="1700" b="1" dirty="0"/>
              <a:t>materially adversely affect our business, financial position and results of operations</a:t>
            </a:r>
            <a:r>
              <a:rPr lang="en-US" sz="1700" dirty="0"/>
              <a:t>” - UPS 2018 10K</a:t>
            </a:r>
          </a:p>
          <a:p>
            <a:pPr marL="914400" lvl="2" indent="0">
              <a:buNone/>
            </a:pPr>
            <a:r>
              <a:rPr lang="en-US" sz="2000" dirty="0"/>
              <a:t>Global Warming Regulations</a:t>
            </a:r>
          </a:p>
          <a:p>
            <a:pPr marL="914400" lvl="2" indent="0">
              <a:buNone/>
            </a:pPr>
            <a:r>
              <a:rPr lang="en-US" sz="1700" dirty="0"/>
              <a:t>“Concern over </a:t>
            </a:r>
            <a:r>
              <a:rPr lang="en-US" sz="1700" b="1" dirty="0"/>
              <a:t>climate change</a:t>
            </a:r>
            <a:r>
              <a:rPr lang="en-US" sz="1700" dirty="0"/>
              <a:t>, including the </a:t>
            </a:r>
            <a:r>
              <a:rPr lang="en-US" sz="1700" b="1" dirty="0"/>
              <a:t>impact of global warming</a:t>
            </a:r>
            <a:r>
              <a:rPr lang="en-US" sz="1700" dirty="0"/>
              <a:t>, has led to significant legislative and regulatory efforts, particularly internationally but also in the United States, to limit greenhouse gas (“GHG”) emissions…</a:t>
            </a:r>
            <a:r>
              <a:rPr lang="en-US" sz="1800" dirty="0"/>
              <a:t>exposes our transportation and logistics businesses to </a:t>
            </a:r>
            <a:r>
              <a:rPr lang="en-US" sz="1800" b="1" dirty="0"/>
              <a:t>significant new taxes, fees and other costs.</a:t>
            </a:r>
            <a:r>
              <a:rPr lang="en-US" sz="1700" dirty="0"/>
              <a:t>” - UPS 2018 10K</a:t>
            </a:r>
          </a:p>
          <a:p>
            <a:pPr marL="914400" lvl="2" indent="0">
              <a:buNone/>
            </a:pPr>
            <a:endParaRPr lang="en-US" sz="1700" dirty="0"/>
          </a:p>
        </p:txBody>
      </p:sp>
      <p:graphicFrame>
        <p:nvGraphicFramePr>
          <p:cNvPr id="5" name="Diagram 4">
            <a:extLst>
              <a:ext uri="{FF2B5EF4-FFF2-40B4-BE49-F238E27FC236}">
                <a16:creationId xmlns:a16="http://schemas.microsoft.com/office/drawing/2014/main" id="{DBCE34A4-D2A5-413F-A80F-B779C322CC1F}"/>
              </a:ext>
            </a:extLst>
          </p:cNvPr>
          <p:cNvGraphicFramePr/>
          <p:nvPr/>
        </p:nvGraphicFramePr>
        <p:xfrm>
          <a:off x="76200" y="5511800"/>
          <a:ext cx="11993880" cy="16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80058594-2D7B-417F-8C01-846E57D38ADE}"/>
              </a:ext>
            </a:extLst>
          </p:cNvPr>
          <p:cNvSpPr>
            <a:spLocks noGrp="1"/>
          </p:cNvSpPr>
          <p:nvPr>
            <p:ph type="sldNum" sz="quarter" idx="12"/>
          </p:nvPr>
        </p:nvSpPr>
        <p:spPr>
          <a:xfrm>
            <a:off x="11640833" y="6492875"/>
            <a:ext cx="551167" cy="365125"/>
          </a:xfrm>
        </p:spPr>
        <p:txBody>
          <a:bodyPr/>
          <a:lstStyle/>
          <a:p>
            <a:fld id="{E2DFDC50-0A23-44D5-A3D9-AC82CD45B930}" type="slidenum">
              <a:rPr lang="en-US" sz="1600" smtClean="0"/>
              <a:t>19</a:t>
            </a:fld>
            <a:endParaRPr lang="en-US" sz="1600" dirty="0"/>
          </a:p>
        </p:txBody>
      </p:sp>
      <p:pic>
        <p:nvPicPr>
          <p:cNvPr id="9" name="Graphic 8" descr="Line arrow Straight">
            <a:extLst>
              <a:ext uri="{FF2B5EF4-FFF2-40B4-BE49-F238E27FC236}">
                <a16:creationId xmlns:a16="http://schemas.microsoft.com/office/drawing/2014/main" id="{6E176EA8-CDF3-4E3C-A70B-B75634B09D3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0800000">
            <a:off x="1908226" y="3605587"/>
            <a:ext cx="423915" cy="423915"/>
          </a:xfrm>
          <a:prstGeom prst="rect">
            <a:avLst/>
          </a:prstGeom>
        </p:spPr>
      </p:pic>
      <p:pic>
        <p:nvPicPr>
          <p:cNvPr id="11" name="Graphic 10" descr="Line arrow Straight">
            <a:extLst>
              <a:ext uri="{FF2B5EF4-FFF2-40B4-BE49-F238E27FC236}">
                <a16:creationId xmlns:a16="http://schemas.microsoft.com/office/drawing/2014/main" id="{99913BF5-F31E-4E43-8FB9-63B01039DF2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0800000">
            <a:off x="1908227" y="1435375"/>
            <a:ext cx="423915" cy="423915"/>
          </a:xfrm>
          <a:prstGeom prst="rect">
            <a:avLst/>
          </a:prstGeom>
        </p:spPr>
      </p:pic>
    </p:spTree>
    <p:extLst>
      <p:ext uri="{BB962C8B-B14F-4D97-AF65-F5344CB8AC3E}">
        <p14:creationId xmlns:p14="http://schemas.microsoft.com/office/powerpoint/2010/main" val="1470156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DAB58-1F7D-4B49-9251-C936C50D0818}"/>
              </a:ext>
            </a:extLst>
          </p:cNvPr>
          <p:cNvSpPr>
            <a:spLocks noGrp="1"/>
          </p:cNvSpPr>
          <p:nvPr>
            <p:ph type="title"/>
          </p:nvPr>
        </p:nvSpPr>
        <p:spPr>
          <a:xfrm>
            <a:off x="1484310" y="2552700"/>
            <a:ext cx="10018713" cy="1752599"/>
          </a:xfrm>
        </p:spPr>
        <p:txBody>
          <a:bodyPr>
            <a:normAutofit fontScale="90000"/>
          </a:bodyPr>
          <a:lstStyle/>
          <a:p>
            <a:r>
              <a:rPr lang="en-US" dirty="0"/>
              <a:t>So, you are a savvy investor in search of your next venture.</a:t>
            </a:r>
            <a:br>
              <a:rPr lang="en-US" dirty="0"/>
            </a:br>
            <a:endParaRPr lang="en-US" dirty="0"/>
          </a:p>
        </p:txBody>
      </p:sp>
      <p:sp>
        <p:nvSpPr>
          <p:cNvPr id="3" name="Slide Number Placeholder 2">
            <a:extLst>
              <a:ext uri="{FF2B5EF4-FFF2-40B4-BE49-F238E27FC236}">
                <a16:creationId xmlns:a16="http://schemas.microsoft.com/office/drawing/2014/main" id="{040AC6FE-794D-44DC-A69F-359145F43B6B}"/>
              </a:ext>
            </a:extLst>
          </p:cNvPr>
          <p:cNvSpPr>
            <a:spLocks noGrp="1"/>
          </p:cNvSpPr>
          <p:nvPr>
            <p:ph type="sldNum" sz="quarter" idx="12"/>
          </p:nvPr>
        </p:nvSpPr>
        <p:spPr/>
        <p:txBody>
          <a:bodyPr/>
          <a:lstStyle/>
          <a:p>
            <a:fld id="{E2DFDC50-0A23-44D5-A3D9-AC82CD45B930}" type="slidenum">
              <a:rPr lang="en-US" smtClean="0"/>
              <a:t>2</a:t>
            </a:fld>
            <a:endParaRPr lang="en-US"/>
          </a:p>
        </p:txBody>
      </p:sp>
    </p:spTree>
    <p:extLst>
      <p:ext uri="{BB962C8B-B14F-4D97-AF65-F5344CB8AC3E}">
        <p14:creationId xmlns:p14="http://schemas.microsoft.com/office/powerpoint/2010/main" val="3585586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79BD-4ECA-4305-871A-0238E4CBDA52}"/>
              </a:ext>
            </a:extLst>
          </p:cNvPr>
          <p:cNvSpPr>
            <a:spLocks noGrp="1"/>
          </p:cNvSpPr>
          <p:nvPr>
            <p:ph type="title"/>
          </p:nvPr>
        </p:nvSpPr>
        <p:spPr>
          <a:xfrm>
            <a:off x="1622120" y="811222"/>
            <a:ext cx="10018712" cy="660399"/>
          </a:xfrm>
        </p:spPr>
        <p:txBody>
          <a:bodyPr>
            <a:normAutofit/>
          </a:bodyPr>
          <a:lstStyle/>
          <a:p>
            <a:r>
              <a:rPr lang="en-US" sz="3200" dirty="0"/>
              <a:t>Future Competition?</a:t>
            </a:r>
            <a:endParaRPr lang="en-US" sz="3200" dirty="0">
              <a:latin typeface="Century Gothic" panose="020B0502020202020204" pitchFamily="34" charset="0"/>
            </a:endParaRPr>
          </a:p>
        </p:txBody>
      </p:sp>
      <p:sp>
        <p:nvSpPr>
          <p:cNvPr id="4" name="Content Placeholder 3">
            <a:extLst>
              <a:ext uri="{FF2B5EF4-FFF2-40B4-BE49-F238E27FC236}">
                <a16:creationId xmlns:a16="http://schemas.microsoft.com/office/drawing/2014/main" id="{6C7B8360-3E9B-4FB0-940B-D7898CAA4B38}"/>
              </a:ext>
            </a:extLst>
          </p:cNvPr>
          <p:cNvSpPr>
            <a:spLocks noGrp="1"/>
          </p:cNvSpPr>
          <p:nvPr>
            <p:ph sz="half" idx="2"/>
          </p:nvPr>
        </p:nvSpPr>
        <p:spPr>
          <a:xfrm>
            <a:off x="1484311" y="1296876"/>
            <a:ext cx="10156521" cy="4153137"/>
          </a:xfrm>
        </p:spPr>
        <p:txBody>
          <a:bodyPr>
            <a:normAutofit/>
          </a:bodyPr>
          <a:lstStyle/>
          <a:p>
            <a:pPr marL="457200" lvl="1" indent="0">
              <a:buNone/>
            </a:pPr>
            <a:r>
              <a:rPr lang="en-US" sz="1700" dirty="0"/>
              <a:t>“</a:t>
            </a:r>
            <a:r>
              <a:rPr lang="en-US" sz="1700" b="1" dirty="0"/>
              <a:t>We face significant competition on a local, regional, national and international basis. </a:t>
            </a:r>
            <a:r>
              <a:rPr lang="en-US" sz="1700" dirty="0"/>
              <a:t>“- UPS 2018 10K</a:t>
            </a:r>
          </a:p>
          <a:p>
            <a:pPr marL="457200" lvl="1" indent="0">
              <a:buNone/>
            </a:pPr>
            <a:r>
              <a:rPr lang="en-US" sz="1700" dirty="0"/>
              <a:t>“….including start ups and other companies that </a:t>
            </a:r>
            <a:r>
              <a:rPr lang="en-US" sz="1700" b="1" dirty="0"/>
              <a:t>combine technologies with crowdsourcing </a:t>
            </a:r>
            <a:r>
              <a:rPr lang="en-US" sz="1700" dirty="0"/>
              <a:t>to focus on </a:t>
            </a:r>
            <a:r>
              <a:rPr lang="en-US" sz="1700" b="1" dirty="0"/>
              <a:t>local market needs</a:t>
            </a:r>
            <a:r>
              <a:rPr lang="en-US" sz="1700" dirty="0"/>
              <a:t>.” - UPS 2018 10K</a:t>
            </a:r>
          </a:p>
          <a:p>
            <a:pPr lvl="1" algn="ctr"/>
            <a:endParaRPr lang="en-US" sz="1700" dirty="0"/>
          </a:p>
          <a:p>
            <a:pPr marL="457200" lvl="1" indent="0" algn="ctr">
              <a:buNone/>
            </a:pPr>
            <a:endParaRPr lang="en-US" sz="1700" dirty="0"/>
          </a:p>
          <a:p>
            <a:pPr marL="457200" lvl="1" indent="0">
              <a:buNone/>
            </a:pPr>
            <a:r>
              <a:rPr lang="en-US" sz="1700" dirty="0"/>
              <a:t>“…</a:t>
            </a:r>
            <a:r>
              <a:rPr lang="en-US" sz="1700" b="1" dirty="0"/>
              <a:t>other sources in the future</a:t>
            </a:r>
            <a:r>
              <a:rPr lang="en-US" sz="1700" dirty="0"/>
              <a:t>, including as a result of the development of new technologies. Some of our competitors </a:t>
            </a:r>
            <a:r>
              <a:rPr lang="en-US" sz="1700" b="1" dirty="0"/>
              <a:t>may</a:t>
            </a:r>
            <a:r>
              <a:rPr lang="en-US" sz="1700" dirty="0"/>
              <a:t> </a:t>
            </a:r>
            <a:r>
              <a:rPr lang="en-US" sz="1700" b="1" dirty="0"/>
              <a:t>have cost and organizational structures that differ from ours </a:t>
            </a:r>
            <a:r>
              <a:rPr lang="en-US" sz="1700" dirty="0"/>
              <a:t>and </a:t>
            </a:r>
            <a:r>
              <a:rPr lang="en-US" sz="1700" b="1" dirty="0"/>
              <a:t>may offer services and pricing terms that we may not be willing or able to offer</a:t>
            </a:r>
            <a:r>
              <a:rPr lang="en-US" sz="1700" dirty="0"/>
              <a:t>.“ - UPS 2018 10K</a:t>
            </a:r>
          </a:p>
          <a:p>
            <a:pPr lvl="1"/>
            <a:endParaRPr lang="en-US" sz="1700" dirty="0"/>
          </a:p>
          <a:p>
            <a:pPr lvl="1"/>
            <a:endParaRPr lang="en-US" sz="1700" dirty="0"/>
          </a:p>
        </p:txBody>
      </p:sp>
      <p:graphicFrame>
        <p:nvGraphicFramePr>
          <p:cNvPr id="5" name="Diagram 4">
            <a:extLst>
              <a:ext uri="{FF2B5EF4-FFF2-40B4-BE49-F238E27FC236}">
                <a16:creationId xmlns:a16="http://schemas.microsoft.com/office/drawing/2014/main" id="{DBCE34A4-D2A5-413F-A80F-B779C322CC1F}"/>
              </a:ext>
            </a:extLst>
          </p:cNvPr>
          <p:cNvGraphicFramePr/>
          <p:nvPr/>
        </p:nvGraphicFramePr>
        <p:xfrm>
          <a:off x="76200" y="5511800"/>
          <a:ext cx="11993880" cy="16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80058594-2D7B-417F-8C01-846E57D38ADE}"/>
              </a:ext>
            </a:extLst>
          </p:cNvPr>
          <p:cNvSpPr>
            <a:spLocks noGrp="1"/>
          </p:cNvSpPr>
          <p:nvPr>
            <p:ph type="sldNum" sz="quarter" idx="12"/>
          </p:nvPr>
        </p:nvSpPr>
        <p:spPr>
          <a:xfrm>
            <a:off x="11640833" y="6492875"/>
            <a:ext cx="551167" cy="365125"/>
          </a:xfrm>
        </p:spPr>
        <p:txBody>
          <a:bodyPr/>
          <a:lstStyle/>
          <a:p>
            <a:fld id="{E2DFDC50-0A23-44D5-A3D9-AC82CD45B930}" type="slidenum">
              <a:rPr lang="en-US" sz="1600" smtClean="0"/>
              <a:t>20</a:t>
            </a:fld>
            <a:endParaRPr lang="en-US" sz="1600" dirty="0"/>
          </a:p>
        </p:txBody>
      </p:sp>
      <p:pic>
        <p:nvPicPr>
          <p:cNvPr id="10" name="Picture 2" descr="Image result for amazon transportation services">
            <a:extLst>
              <a:ext uri="{FF2B5EF4-FFF2-40B4-BE49-F238E27FC236}">
                <a16:creationId xmlns:a16="http://schemas.microsoft.com/office/drawing/2014/main" id="{7C264843-059A-4C59-A712-7F34D0C032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37062" y="4137683"/>
            <a:ext cx="2678671" cy="150005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convoy logo">
            <a:extLst>
              <a:ext uri="{FF2B5EF4-FFF2-40B4-BE49-F238E27FC236}">
                <a16:creationId xmlns:a16="http://schemas.microsoft.com/office/drawing/2014/main" id="{49E36128-9B37-40DD-9C02-64707FC11E1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49747" y="2396575"/>
            <a:ext cx="2714625" cy="1019175"/>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descr="Line arrow Slight curve">
            <a:extLst>
              <a:ext uri="{FF2B5EF4-FFF2-40B4-BE49-F238E27FC236}">
                <a16:creationId xmlns:a16="http://schemas.microsoft.com/office/drawing/2014/main" id="{5919F86D-3FE1-42B2-A4D7-850BF7CE461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84311" y="1657759"/>
            <a:ext cx="365760" cy="365760"/>
          </a:xfrm>
          <a:prstGeom prst="rect">
            <a:avLst/>
          </a:prstGeom>
        </p:spPr>
      </p:pic>
      <p:pic>
        <p:nvPicPr>
          <p:cNvPr id="11" name="Graphic 10" descr="Line arrow Slight curve">
            <a:extLst>
              <a:ext uri="{FF2B5EF4-FFF2-40B4-BE49-F238E27FC236}">
                <a16:creationId xmlns:a16="http://schemas.microsoft.com/office/drawing/2014/main" id="{D9A3A962-A05F-49E5-953D-42AC4A74D36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84311" y="2120626"/>
            <a:ext cx="365760" cy="365760"/>
          </a:xfrm>
          <a:prstGeom prst="rect">
            <a:avLst/>
          </a:prstGeom>
        </p:spPr>
      </p:pic>
      <p:pic>
        <p:nvPicPr>
          <p:cNvPr id="12" name="Graphic 11" descr="Line arrow Slight curve">
            <a:extLst>
              <a:ext uri="{FF2B5EF4-FFF2-40B4-BE49-F238E27FC236}">
                <a16:creationId xmlns:a16="http://schemas.microsoft.com/office/drawing/2014/main" id="{00D18A28-32EB-461E-9328-7EA4BC04F14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84311" y="3675895"/>
            <a:ext cx="365760" cy="365760"/>
          </a:xfrm>
          <a:prstGeom prst="rect">
            <a:avLst/>
          </a:prstGeom>
        </p:spPr>
      </p:pic>
    </p:spTree>
    <p:extLst>
      <p:ext uri="{BB962C8B-B14F-4D97-AF65-F5344CB8AC3E}">
        <p14:creationId xmlns:p14="http://schemas.microsoft.com/office/powerpoint/2010/main" val="3645872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79BD-4ECA-4305-871A-0238E4CBDA52}"/>
              </a:ext>
            </a:extLst>
          </p:cNvPr>
          <p:cNvSpPr>
            <a:spLocks noGrp="1"/>
          </p:cNvSpPr>
          <p:nvPr>
            <p:ph type="title"/>
          </p:nvPr>
        </p:nvSpPr>
        <p:spPr>
          <a:xfrm>
            <a:off x="1063784" y="2585398"/>
            <a:ext cx="10018712" cy="660399"/>
          </a:xfrm>
        </p:spPr>
        <p:txBody>
          <a:bodyPr>
            <a:normAutofit fontScale="90000"/>
          </a:bodyPr>
          <a:lstStyle/>
          <a:p>
            <a:r>
              <a:rPr lang="en-US" dirty="0"/>
              <a:t>We get the risks, and we see how UPS sales compares with the competition.</a:t>
            </a:r>
            <a:br>
              <a:rPr lang="en-US" dirty="0"/>
            </a:br>
            <a:br>
              <a:rPr lang="en-US" dirty="0"/>
            </a:br>
            <a:br>
              <a:rPr lang="en-US" dirty="0"/>
            </a:br>
            <a:r>
              <a:rPr lang="en-US" dirty="0"/>
              <a:t>BUT what is its value in terms of the financials.  What is UPS worth to me </a:t>
            </a:r>
            <a:r>
              <a:rPr lang="en-US" b="1" u="sng" dirty="0"/>
              <a:t>today</a:t>
            </a:r>
            <a:r>
              <a:rPr lang="en-US" dirty="0"/>
              <a:t>?</a:t>
            </a:r>
          </a:p>
        </p:txBody>
      </p:sp>
      <p:graphicFrame>
        <p:nvGraphicFramePr>
          <p:cNvPr id="5" name="Diagram 4">
            <a:extLst>
              <a:ext uri="{FF2B5EF4-FFF2-40B4-BE49-F238E27FC236}">
                <a16:creationId xmlns:a16="http://schemas.microsoft.com/office/drawing/2014/main" id="{DBCE34A4-D2A5-413F-A80F-B779C322CC1F}"/>
              </a:ext>
            </a:extLst>
          </p:cNvPr>
          <p:cNvGraphicFramePr/>
          <p:nvPr>
            <p:extLst>
              <p:ext uri="{D42A27DB-BD31-4B8C-83A1-F6EECF244321}">
                <p14:modId xmlns:p14="http://schemas.microsoft.com/office/powerpoint/2010/main" val="139150791"/>
              </p:ext>
            </p:extLst>
          </p:nvPr>
        </p:nvGraphicFramePr>
        <p:xfrm>
          <a:off x="76200" y="5511800"/>
          <a:ext cx="11993880" cy="16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80058594-2D7B-417F-8C01-846E57D38ADE}"/>
              </a:ext>
            </a:extLst>
          </p:cNvPr>
          <p:cNvSpPr>
            <a:spLocks noGrp="1"/>
          </p:cNvSpPr>
          <p:nvPr>
            <p:ph type="sldNum" sz="quarter" idx="12"/>
          </p:nvPr>
        </p:nvSpPr>
        <p:spPr>
          <a:xfrm>
            <a:off x="11640833" y="6492875"/>
            <a:ext cx="551167" cy="365125"/>
          </a:xfrm>
        </p:spPr>
        <p:txBody>
          <a:bodyPr/>
          <a:lstStyle/>
          <a:p>
            <a:fld id="{E2DFDC50-0A23-44D5-A3D9-AC82CD45B930}" type="slidenum">
              <a:rPr lang="en-US" sz="1600" smtClean="0"/>
              <a:t>21</a:t>
            </a:fld>
            <a:endParaRPr lang="en-US" sz="1600" dirty="0"/>
          </a:p>
        </p:txBody>
      </p:sp>
    </p:spTree>
    <p:extLst>
      <p:ext uri="{BB962C8B-B14F-4D97-AF65-F5344CB8AC3E}">
        <p14:creationId xmlns:p14="http://schemas.microsoft.com/office/powerpoint/2010/main" val="484398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79BD-4ECA-4305-871A-0238E4CBDA52}"/>
              </a:ext>
            </a:extLst>
          </p:cNvPr>
          <p:cNvSpPr>
            <a:spLocks noGrp="1"/>
          </p:cNvSpPr>
          <p:nvPr>
            <p:ph type="title"/>
          </p:nvPr>
        </p:nvSpPr>
        <p:spPr>
          <a:xfrm>
            <a:off x="910181" y="134643"/>
            <a:ext cx="10018712" cy="660399"/>
          </a:xfrm>
        </p:spPr>
        <p:txBody>
          <a:bodyPr>
            <a:normAutofit/>
          </a:bodyPr>
          <a:lstStyle/>
          <a:p>
            <a:r>
              <a:rPr lang="en-US" sz="3200" dirty="0"/>
              <a:t>What are the </a:t>
            </a:r>
            <a:r>
              <a:rPr lang="en-US" sz="3200" b="1" dirty="0"/>
              <a:t>ratios</a:t>
            </a:r>
            <a:r>
              <a:rPr lang="en-US" sz="3200" dirty="0"/>
              <a:t>?</a:t>
            </a:r>
          </a:p>
        </p:txBody>
      </p:sp>
      <p:graphicFrame>
        <p:nvGraphicFramePr>
          <p:cNvPr id="5" name="Diagram 4">
            <a:extLst>
              <a:ext uri="{FF2B5EF4-FFF2-40B4-BE49-F238E27FC236}">
                <a16:creationId xmlns:a16="http://schemas.microsoft.com/office/drawing/2014/main" id="{DBCE34A4-D2A5-413F-A80F-B779C322CC1F}"/>
              </a:ext>
            </a:extLst>
          </p:cNvPr>
          <p:cNvGraphicFramePr/>
          <p:nvPr>
            <p:extLst>
              <p:ext uri="{D42A27DB-BD31-4B8C-83A1-F6EECF244321}">
                <p14:modId xmlns:p14="http://schemas.microsoft.com/office/powerpoint/2010/main" val="2618169644"/>
              </p:ext>
            </p:extLst>
          </p:nvPr>
        </p:nvGraphicFramePr>
        <p:xfrm>
          <a:off x="76200" y="5511800"/>
          <a:ext cx="11993880" cy="1600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Slide Number Placeholder 5">
            <a:extLst>
              <a:ext uri="{FF2B5EF4-FFF2-40B4-BE49-F238E27FC236}">
                <a16:creationId xmlns:a16="http://schemas.microsoft.com/office/drawing/2014/main" id="{80058594-2D7B-417F-8C01-846E57D38ADE}"/>
              </a:ext>
            </a:extLst>
          </p:cNvPr>
          <p:cNvSpPr>
            <a:spLocks noGrp="1"/>
          </p:cNvSpPr>
          <p:nvPr>
            <p:ph type="sldNum" sz="quarter" idx="12"/>
          </p:nvPr>
        </p:nvSpPr>
        <p:spPr>
          <a:xfrm>
            <a:off x="11640833" y="6492875"/>
            <a:ext cx="551167" cy="365125"/>
          </a:xfrm>
        </p:spPr>
        <p:txBody>
          <a:bodyPr/>
          <a:lstStyle/>
          <a:p>
            <a:fld id="{E2DFDC50-0A23-44D5-A3D9-AC82CD45B930}" type="slidenum">
              <a:rPr lang="en-US" sz="1600" smtClean="0"/>
              <a:t>22</a:t>
            </a:fld>
            <a:endParaRPr lang="en-US" sz="1600" dirty="0"/>
          </a:p>
        </p:txBody>
      </p:sp>
      <p:sp>
        <p:nvSpPr>
          <p:cNvPr id="8" name="Rectangle 7">
            <a:extLst>
              <a:ext uri="{FF2B5EF4-FFF2-40B4-BE49-F238E27FC236}">
                <a16:creationId xmlns:a16="http://schemas.microsoft.com/office/drawing/2014/main" id="{58D12677-847B-41F8-9839-C033EB794C68}"/>
              </a:ext>
            </a:extLst>
          </p:cNvPr>
          <p:cNvSpPr/>
          <p:nvPr/>
        </p:nvSpPr>
        <p:spPr>
          <a:xfrm>
            <a:off x="2871537" y="5256887"/>
            <a:ext cx="2576700" cy="276999"/>
          </a:xfrm>
          <a:prstGeom prst="rect">
            <a:avLst/>
          </a:prstGeom>
        </p:spPr>
        <p:txBody>
          <a:bodyPr wrap="square">
            <a:spAutoFit/>
          </a:bodyPr>
          <a:lstStyle/>
          <a:p>
            <a:r>
              <a:rPr lang="en-US" sz="1200" b="1" dirty="0">
                <a:solidFill>
                  <a:schemeClr val="bg1">
                    <a:lumMod val="50000"/>
                  </a:schemeClr>
                </a:solidFill>
              </a:rPr>
              <a:t>Source: </a:t>
            </a:r>
            <a:r>
              <a:rPr lang="en-US" sz="1200" i="1" dirty="0">
                <a:solidFill>
                  <a:schemeClr val="bg1">
                    <a:lumMod val="50000"/>
                  </a:schemeClr>
                </a:solidFill>
              </a:rPr>
              <a:t>Forbes, </a:t>
            </a:r>
            <a:r>
              <a:rPr lang="en-US" sz="1200" i="1" dirty="0" err="1">
                <a:solidFill>
                  <a:schemeClr val="bg1">
                    <a:lumMod val="50000"/>
                  </a:schemeClr>
                </a:solidFill>
              </a:rPr>
              <a:t>Mergent</a:t>
            </a:r>
            <a:endParaRPr lang="en-US" sz="1200" dirty="0">
              <a:solidFill>
                <a:schemeClr val="bg1">
                  <a:lumMod val="50000"/>
                </a:schemeClr>
              </a:solidFill>
            </a:endParaRPr>
          </a:p>
        </p:txBody>
      </p:sp>
      <p:graphicFrame>
        <p:nvGraphicFramePr>
          <p:cNvPr id="9" name="Object 8">
            <a:extLst>
              <a:ext uri="{FF2B5EF4-FFF2-40B4-BE49-F238E27FC236}">
                <a16:creationId xmlns:a16="http://schemas.microsoft.com/office/drawing/2014/main" id="{BB4FA587-AC09-4BA8-A002-C7A9911BCF77}"/>
              </a:ext>
            </a:extLst>
          </p:cNvPr>
          <p:cNvGraphicFramePr>
            <a:graphicFrameLocks noChangeAspect="1"/>
          </p:cNvGraphicFramePr>
          <p:nvPr>
            <p:extLst>
              <p:ext uri="{D42A27DB-BD31-4B8C-83A1-F6EECF244321}">
                <p14:modId xmlns:p14="http://schemas.microsoft.com/office/powerpoint/2010/main" val="1845453468"/>
              </p:ext>
            </p:extLst>
          </p:nvPr>
        </p:nvGraphicFramePr>
        <p:xfrm>
          <a:off x="2233620" y="1049955"/>
          <a:ext cx="7247264" cy="4112915"/>
        </p:xfrm>
        <a:graphic>
          <a:graphicData uri="http://schemas.openxmlformats.org/presentationml/2006/ole">
            <mc:AlternateContent xmlns:mc="http://schemas.openxmlformats.org/markup-compatibility/2006">
              <mc:Choice xmlns:v="urn:schemas-microsoft-com:vml" Requires="v">
                <p:oleObj spid="_x0000_s4191" name="Macro-Enabled Worksheet" r:id="rId9" imgW="4657538" imgH="2866880" progId="Excel.SheetMacroEnabled.12">
                  <p:embed/>
                </p:oleObj>
              </mc:Choice>
              <mc:Fallback>
                <p:oleObj name="Macro-Enabled Worksheet" r:id="rId9" imgW="4657538" imgH="2866880" progId="Excel.SheetMacroEnabled.12">
                  <p:embed/>
                  <p:pic>
                    <p:nvPicPr>
                      <p:cNvPr id="0" name=""/>
                      <p:cNvPicPr/>
                      <p:nvPr/>
                    </p:nvPicPr>
                    <p:blipFill>
                      <a:blip r:embed="rId10"/>
                      <a:stretch>
                        <a:fillRect/>
                      </a:stretch>
                    </p:blipFill>
                    <p:spPr>
                      <a:xfrm>
                        <a:off x="2233620" y="1049955"/>
                        <a:ext cx="7247264" cy="4112915"/>
                      </a:xfrm>
                      <a:prstGeom prst="rect">
                        <a:avLst/>
                      </a:prstGeom>
                    </p:spPr>
                  </p:pic>
                </p:oleObj>
              </mc:Fallback>
            </mc:AlternateContent>
          </a:graphicData>
        </a:graphic>
      </p:graphicFrame>
    </p:spTree>
    <p:extLst>
      <p:ext uri="{BB962C8B-B14F-4D97-AF65-F5344CB8AC3E}">
        <p14:creationId xmlns:p14="http://schemas.microsoft.com/office/powerpoint/2010/main" val="1816930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79BD-4ECA-4305-871A-0238E4CBDA52}"/>
              </a:ext>
            </a:extLst>
          </p:cNvPr>
          <p:cNvSpPr>
            <a:spLocks noGrp="1"/>
          </p:cNvSpPr>
          <p:nvPr>
            <p:ph type="title"/>
          </p:nvPr>
        </p:nvSpPr>
        <p:spPr>
          <a:xfrm>
            <a:off x="1484312" y="227737"/>
            <a:ext cx="10018712" cy="660399"/>
          </a:xfrm>
        </p:spPr>
        <p:txBody>
          <a:bodyPr>
            <a:normAutofit fontScale="90000"/>
          </a:bodyPr>
          <a:lstStyle/>
          <a:p>
            <a:r>
              <a:rPr lang="en-US" dirty="0"/>
              <a:t>What is the </a:t>
            </a:r>
            <a:r>
              <a:rPr lang="en-US" b="1" dirty="0"/>
              <a:t>Company</a:t>
            </a:r>
            <a:r>
              <a:rPr lang="en-US" dirty="0"/>
              <a:t> </a:t>
            </a:r>
            <a:r>
              <a:rPr lang="en-US" b="1" dirty="0"/>
              <a:t>Valuation</a:t>
            </a:r>
            <a:r>
              <a:rPr lang="en-US" dirty="0"/>
              <a:t>?</a:t>
            </a:r>
          </a:p>
        </p:txBody>
      </p:sp>
      <p:sp>
        <p:nvSpPr>
          <p:cNvPr id="4" name="Content Placeholder 3">
            <a:extLst>
              <a:ext uri="{FF2B5EF4-FFF2-40B4-BE49-F238E27FC236}">
                <a16:creationId xmlns:a16="http://schemas.microsoft.com/office/drawing/2014/main" id="{6C7B8360-3E9B-4FB0-940B-D7898CAA4B38}"/>
              </a:ext>
            </a:extLst>
          </p:cNvPr>
          <p:cNvSpPr>
            <a:spLocks noGrp="1"/>
          </p:cNvSpPr>
          <p:nvPr>
            <p:ph sz="half" idx="2"/>
          </p:nvPr>
        </p:nvSpPr>
        <p:spPr>
          <a:xfrm>
            <a:off x="1484312" y="4015756"/>
            <a:ext cx="9420725" cy="1600200"/>
          </a:xfrm>
        </p:spPr>
        <p:txBody>
          <a:bodyPr>
            <a:normAutofit/>
          </a:bodyPr>
          <a:lstStyle/>
          <a:p>
            <a:pPr marL="0" indent="0">
              <a:buNone/>
            </a:pPr>
            <a:r>
              <a:rPr lang="en-US" dirty="0"/>
              <a:t>	Why the </a:t>
            </a:r>
            <a:r>
              <a:rPr lang="en-US" b="1" dirty="0"/>
              <a:t>Weight</a:t>
            </a:r>
            <a:r>
              <a:rPr lang="en-US" dirty="0"/>
              <a:t>? </a:t>
            </a:r>
          </a:p>
          <a:p>
            <a:pPr marL="457200" lvl="1" indent="0">
              <a:buNone/>
            </a:pPr>
            <a:r>
              <a:rPr lang="en-US" dirty="0"/>
              <a:t>	DCF model best considers the company’s historical cash flows </a:t>
            </a:r>
          </a:p>
          <a:p>
            <a:pPr marL="457200" lvl="1" indent="0">
              <a:buNone/>
            </a:pPr>
            <a:r>
              <a:rPr lang="en-US" dirty="0"/>
              <a:t>	Relative Valuation limited by representative competitors, regional or limited sector couriers </a:t>
            </a:r>
          </a:p>
          <a:p>
            <a:pPr marL="457200" lvl="1" indent="0">
              <a:buNone/>
            </a:pPr>
            <a:r>
              <a:rPr lang="en-US" dirty="0"/>
              <a:t>	Monte Carlo ignores all relevant factors outside of historic prices </a:t>
            </a:r>
          </a:p>
          <a:p>
            <a:endParaRPr lang="en-US" dirty="0"/>
          </a:p>
        </p:txBody>
      </p:sp>
      <p:graphicFrame>
        <p:nvGraphicFramePr>
          <p:cNvPr id="5" name="Diagram 4">
            <a:extLst>
              <a:ext uri="{FF2B5EF4-FFF2-40B4-BE49-F238E27FC236}">
                <a16:creationId xmlns:a16="http://schemas.microsoft.com/office/drawing/2014/main" id="{DBCE34A4-D2A5-413F-A80F-B779C322CC1F}"/>
              </a:ext>
            </a:extLst>
          </p:cNvPr>
          <p:cNvGraphicFramePr/>
          <p:nvPr>
            <p:extLst>
              <p:ext uri="{D42A27DB-BD31-4B8C-83A1-F6EECF244321}">
                <p14:modId xmlns:p14="http://schemas.microsoft.com/office/powerpoint/2010/main" val="2843513945"/>
              </p:ext>
            </p:extLst>
          </p:nvPr>
        </p:nvGraphicFramePr>
        <p:xfrm>
          <a:off x="76200" y="5511800"/>
          <a:ext cx="11993880" cy="16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80058594-2D7B-417F-8C01-846E57D38ADE}"/>
              </a:ext>
            </a:extLst>
          </p:cNvPr>
          <p:cNvSpPr>
            <a:spLocks noGrp="1"/>
          </p:cNvSpPr>
          <p:nvPr>
            <p:ph type="sldNum" sz="quarter" idx="12"/>
          </p:nvPr>
        </p:nvSpPr>
        <p:spPr>
          <a:xfrm>
            <a:off x="11640833" y="6492875"/>
            <a:ext cx="551167" cy="365125"/>
          </a:xfrm>
        </p:spPr>
        <p:txBody>
          <a:bodyPr/>
          <a:lstStyle/>
          <a:p>
            <a:fld id="{E2DFDC50-0A23-44D5-A3D9-AC82CD45B930}" type="slidenum">
              <a:rPr lang="en-US" sz="1600" smtClean="0"/>
              <a:t>23</a:t>
            </a:fld>
            <a:endParaRPr lang="en-US" sz="1600" dirty="0"/>
          </a:p>
        </p:txBody>
      </p:sp>
      <p:sp>
        <p:nvSpPr>
          <p:cNvPr id="8" name="TextBox 7">
            <a:extLst>
              <a:ext uri="{FF2B5EF4-FFF2-40B4-BE49-F238E27FC236}">
                <a16:creationId xmlns:a16="http://schemas.microsoft.com/office/drawing/2014/main" id="{FBB3EB2D-1FBD-487D-B9D9-CF9A2C9ECFD6}"/>
              </a:ext>
            </a:extLst>
          </p:cNvPr>
          <p:cNvSpPr txBox="1"/>
          <p:nvPr/>
        </p:nvSpPr>
        <p:spPr>
          <a:xfrm>
            <a:off x="7519737" y="2556868"/>
            <a:ext cx="3983287" cy="400110"/>
          </a:xfrm>
          <a:prstGeom prst="rect">
            <a:avLst/>
          </a:prstGeom>
          <a:noFill/>
        </p:spPr>
        <p:txBody>
          <a:bodyPr wrap="square" rtlCol="0">
            <a:spAutoFit/>
          </a:bodyPr>
          <a:lstStyle/>
          <a:p>
            <a:r>
              <a:rPr lang="en-US" sz="2000" b="1" dirty="0"/>
              <a:t>Estimated Value: </a:t>
            </a:r>
            <a:r>
              <a:rPr lang="en-US" sz="2000" b="1" dirty="0">
                <a:solidFill>
                  <a:schemeClr val="accent1"/>
                </a:solidFill>
              </a:rPr>
              <a:t>$123.73 (+4%)</a:t>
            </a:r>
          </a:p>
        </p:txBody>
      </p:sp>
      <p:pic>
        <p:nvPicPr>
          <p:cNvPr id="11" name="Graphic 10" descr="Line arrow Straight">
            <a:extLst>
              <a:ext uri="{FF2B5EF4-FFF2-40B4-BE49-F238E27FC236}">
                <a16:creationId xmlns:a16="http://schemas.microsoft.com/office/drawing/2014/main" id="{38AB9AA1-C7CF-411B-BE47-0290629FA6E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0800000">
            <a:off x="1484312" y="3851247"/>
            <a:ext cx="423915" cy="423915"/>
          </a:xfrm>
          <a:prstGeom prst="rect">
            <a:avLst/>
          </a:prstGeom>
        </p:spPr>
      </p:pic>
      <p:pic>
        <p:nvPicPr>
          <p:cNvPr id="12" name="Graphic 11" descr="Line arrow Slight curve">
            <a:extLst>
              <a:ext uri="{FF2B5EF4-FFF2-40B4-BE49-F238E27FC236}">
                <a16:creationId xmlns:a16="http://schemas.microsoft.com/office/drawing/2014/main" id="{50EED436-D411-473F-B4E5-3C263B8B830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084826" y="4971861"/>
            <a:ext cx="365760" cy="365760"/>
          </a:xfrm>
          <a:prstGeom prst="rect">
            <a:avLst/>
          </a:prstGeom>
        </p:spPr>
      </p:pic>
      <p:pic>
        <p:nvPicPr>
          <p:cNvPr id="13" name="Graphic 12" descr="Line arrow Slight curve">
            <a:extLst>
              <a:ext uri="{FF2B5EF4-FFF2-40B4-BE49-F238E27FC236}">
                <a16:creationId xmlns:a16="http://schemas.microsoft.com/office/drawing/2014/main" id="{C3D3598B-FC49-4B50-B053-AD2F04C1995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084826" y="4623846"/>
            <a:ext cx="365760" cy="365760"/>
          </a:xfrm>
          <a:prstGeom prst="rect">
            <a:avLst/>
          </a:prstGeom>
        </p:spPr>
      </p:pic>
      <p:pic>
        <p:nvPicPr>
          <p:cNvPr id="14" name="Graphic 13" descr="Line arrow Slight curve">
            <a:extLst>
              <a:ext uri="{FF2B5EF4-FFF2-40B4-BE49-F238E27FC236}">
                <a16:creationId xmlns:a16="http://schemas.microsoft.com/office/drawing/2014/main" id="{A0BA5321-91FF-423C-927C-FA1233339EE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084826" y="4289623"/>
            <a:ext cx="365760" cy="365760"/>
          </a:xfrm>
          <a:prstGeom prst="rect">
            <a:avLst/>
          </a:prstGeom>
        </p:spPr>
      </p:pic>
      <p:sp>
        <p:nvSpPr>
          <p:cNvPr id="9" name="TextBox 8">
            <a:extLst>
              <a:ext uri="{FF2B5EF4-FFF2-40B4-BE49-F238E27FC236}">
                <a16:creationId xmlns:a16="http://schemas.microsoft.com/office/drawing/2014/main" id="{B69A6946-DE29-45D1-A826-67D6FAC00314}"/>
              </a:ext>
            </a:extLst>
          </p:cNvPr>
          <p:cNvSpPr txBox="1"/>
          <p:nvPr/>
        </p:nvSpPr>
        <p:spPr>
          <a:xfrm>
            <a:off x="1612232" y="854242"/>
            <a:ext cx="3970421" cy="369332"/>
          </a:xfrm>
          <a:prstGeom prst="rect">
            <a:avLst/>
          </a:prstGeom>
          <a:noFill/>
        </p:spPr>
        <p:txBody>
          <a:bodyPr wrap="square" rtlCol="0">
            <a:spAutoFit/>
          </a:bodyPr>
          <a:lstStyle/>
          <a:p>
            <a:r>
              <a:rPr lang="en-US" dirty="0"/>
              <a:t>Model 1: Discounted Cash Flow (DCF)</a:t>
            </a:r>
          </a:p>
        </p:txBody>
      </p:sp>
      <p:pic>
        <p:nvPicPr>
          <p:cNvPr id="16" name="Graphic 15" descr="Line arrow Slight curve">
            <a:extLst>
              <a:ext uri="{FF2B5EF4-FFF2-40B4-BE49-F238E27FC236}">
                <a16:creationId xmlns:a16="http://schemas.microsoft.com/office/drawing/2014/main" id="{B1936FBB-FDC6-49BB-B901-0BE952796B5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084826" y="1242044"/>
            <a:ext cx="365760" cy="365760"/>
          </a:xfrm>
          <a:prstGeom prst="rect">
            <a:avLst/>
          </a:prstGeom>
        </p:spPr>
      </p:pic>
      <p:sp>
        <p:nvSpPr>
          <p:cNvPr id="10" name="TextBox 9">
            <a:extLst>
              <a:ext uri="{FF2B5EF4-FFF2-40B4-BE49-F238E27FC236}">
                <a16:creationId xmlns:a16="http://schemas.microsoft.com/office/drawing/2014/main" id="{BE271805-7DD6-44F8-A39C-17FCB9980E63}"/>
              </a:ext>
            </a:extLst>
          </p:cNvPr>
          <p:cNvSpPr txBox="1"/>
          <p:nvPr/>
        </p:nvSpPr>
        <p:spPr>
          <a:xfrm>
            <a:off x="2622884" y="1242044"/>
            <a:ext cx="3609474" cy="369332"/>
          </a:xfrm>
          <a:prstGeom prst="rect">
            <a:avLst/>
          </a:prstGeom>
          <a:noFill/>
        </p:spPr>
        <p:txBody>
          <a:bodyPr wrap="square" rtlCol="0">
            <a:spAutoFit/>
          </a:bodyPr>
          <a:lstStyle/>
          <a:p>
            <a:r>
              <a:rPr lang="en-US" dirty="0"/>
              <a:t>Weight: 50% | Value: $151.06 (+27%)</a:t>
            </a:r>
          </a:p>
        </p:txBody>
      </p:sp>
      <p:sp>
        <p:nvSpPr>
          <p:cNvPr id="15" name="Rectangle 14">
            <a:extLst>
              <a:ext uri="{FF2B5EF4-FFF2-40B4-BE49-F238E27FC236}">
                <a16:creationId xmlns:a16="http://schemas.microsoft.com/office/drawing/2014/main" id="{0CAF5629-9EB4-4118-B5FE-2A86F8562BD6}"/>
              </a:ext>
            </a:extLst>
          </p:cNvPr>
          <p:cNvSpPr/>
          <p:nvPr/>
        </p:nvSpPr>
        <p:spPr>
          <a:xfrm>
            <a:off x="8392237" y="1124409"/>
            <a:ext cx="2381101" cy="369332"/>
          </a:xfrm>
          <a:prstGeom prst="rect">
            <a:avLst/>
          </a:prstGeom>
        </p:spPr>
        <p:txBody>
          <a:bodyPr wrap="none">
            <a:spAutoFit/>
          </a:bodyPr>
          <a:lstStyle/>
          <a:p>
            <a:r>
              <a:rPr lang="en-US" b="1" dirty="0">
                <a:latin typeface="Corbel" panose="020B0503020204020204" pitchFamily="34" charset="0"/>
                <a:cs typeface="Calibri" panose="020F0502020204030204" pitchFamily="34" charset="0"/>
              </a:rPr>
              <a:t>Current Price: $118.62</a:t>
            </a:r>
            <a:endParaRPr lang="en-US" dirty="0"/>
          </a:p>
        </p:txBody>
      </p:sp>
      <p:sp>
        <p:nvSpPr>
          <p:cNvPr id="24" name="TextBox 23">
            <a:extLst>
              <a:ext uri="{FF2B5EF4-FFF2-40B4-BE49-F238E27FC236}">
                <a16:creationId xmlns:a16="http://schemas.microsoft.com/office/drawing/2014/main" id="{8795C003-A6A7-40EB-8886-FE498E473479}"/>
              </a:ext>
            </a:extLst>
          </p:cNvPr>
          <p:cNvSpPr txBox="1"/>
          <p:nvPr/>
        </p:nvSpPr>
        <p:spPr>
          <a:xfrm>
            <a:off x="1612232" y="1755351"/>
            <a:ext cx="3332747" cy="369332"/>
          </a:xfrm>
          <a:prstGeom prst="rect">
            <a:avLst/>
          </a:prstGeom>
          <a:noFill/>
        </p:spPr>
        <p:txBody>
          <a:bodyPr wrap="square" rtlCol="0">
            <a:spAutoFit/>
          </a:bodyPr>
          <a:lstStyle/>
          <a:p>
            <a:r>
              <a:rPr lang="en-US" dirty="0"/>
              <a:t>Model 2: Relative Valuation</a:t>
            </a:r>
          </a:p>
        </p:txBody>
      </p:sp>
      <p:pic>
        <p:nvPicPr>
          <p:cNvPr id="25" name="Graphic 24" descr="Line arrow Slight curve">
            <a:extLst>
              <a:ext uri="{FF2B5EF4-FFF2-40B4-BE49-F238E27FC236}">
                <a16:creationId xmlns:a16="http://schemas.microsoft.com/office/drawing/2014/main" id="{9E97B3C5-B1D7-4317-A821-77A43D8519E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084826" y="2143153"/>
            <a:ext cx="365760" cy="365760"/>
          </a:xfrm>
          <a:prstGeom prst="rect">
            <a:avLst/>
          </a:prstGeom>
        </p:spPr>
      </p:pic>
      <p:sp>
        <p:nvSpPr>
          <p:cNvPr id="26" name="TextBox 25">
            <a:extLst>
              <a:ext uri="{FF2B5EF4-FFF2-40B4-BE49-F238E27FC236}">
                <a16:creationId xmlns:a16="http://schemas.microsoft.com/office/drawing/2014/main" id="{B0A767AE-90BE-4BA0-9B34-326A18FAE2AA}"/>
              </a:ext>
            </a:extLst>
          </p:cNvPr>
          <p:cNvSpPr txBox="1"/>
          <p:nvPr/>
        </p:nvSpPr>
        <p:spPr>
          <a:xfrm>
            <a:off x="2622884" y="2143153"/>
            <a:ext cx="3609474" cy="369332"/>
          </a:xfrm>
          <a:prstGeom prst="rect">
            <a:avLst/>
          </a:prstGeom>
          <a:noFill/>
        </p:spPr>
        <p:txBody>
          <a:bodyPr wrap="square" rtlCol="0">
            <a:spAutoFit/>
          </a:bodyPr>
          <a:lstStyle/>
          <a:p>
            <a:r>
              <a:rPr lang="en-US" dirty="0"/>
              <a:t>Weight: 30% | Value: $92.56 (-22%)</a:t>
            </a:r>
          </a:p>
        </p:txBody>
      </p:sp>
      <p:sp>
        <p:nvSpPr>
          <p:cNvPr id="32" name="TextBox 31">
            <a:extLst>
              <a:ext uri="{FF2B5EF4-FFF2-40B4-BE49-F238E27FC236}">
                <a16:creationId xmlns:a16="http://schemas.microsoft.com/office/drawing/2014/main" id="{EE80BB89-F510-4341-BF9E-BB38508C2A8B}"/>
              </a:ext>
            </a:extLst>
          </p:cNvPr>
          <p:cNvSpPr txBox="1"/>
          <p:nvPr/>
        </p:nvSpPr>
        <p:spPr>
          <a:xfrm>
            <a:off x="1612232" y="2702977"/>
            <a:ext cx="3332747" cy="369332"/>
          </a:xfrm>
          <a:prstGeom prst="rect">
            <a:avLst/>
          </a:prstGeom>
          <a:noFill/>
        </p:spPr>
        <p:txBody>
          <a:bodyPr wrap="square" rtlCol="0">
            <a:spAutoFit/>
          </a:bodyPr>
          <a:lstStyle/>
          <a:p>
            <a:r>
              <a:rPr lang="en-US" dirty="0"/>
              <a:t>Model 3: Monte Carlo Simulation</a:t>
            </a:r>
          </a:p>
        </p:txBody>
      </p:sp>
      <p:pic>
        <p:nvPicPr>
          <p:cNvPr id="33" name="Graphic 32" descr="Line arrow Slight curve">
            <a:extLst>
              <a:ext uri="{FF2B5EF4-FFF2-40B4-BE49-F238E27FC236}">
                <a16:creationId xmlns:a16="http://schemas.microsoft.com/office/drawing/2014/main" id="{FEF36709-CFB5-4E73-AEA4-B377F757BD3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084826" y="3090779"/>
            <a:ext cx="365760" cy="365760"/>
          </a:xfrm>
          <a:prstGeom prst="rect">
            <a:avLst/>
          </a:prstGeom>
        </p:spPr>
      </p:pic>
      <p:sp>
        <p:nvSpPr>
          <p:cNvPr id="34" name="TextBox 33">
            <a:extLst>
              <a:ext uri="{FF2B5EF4-FFF2-40B4-BE49-F238E27FC236}">
                <a16:creationId xmlns:a16="http://schemas.microsoft.com/office/drawing/2014/main" id="{2ABA0A4B-4C57-4FCD-A3E6-3716C6CC7E61}"/>
              </a:ext>
            </a:extLst>
          </p:cNvPr>
          <p:cNvSpPr txBox="1"/>
          <p:nvPr/>
        </p:nvSpPr>
        <p:spPr>
          <a:xfrm>
            <a:off x="2622884" y="3090779"/>
            <a:ext cx="3609474" cy="369332"/>
          </a:xfrm>
          <a:prstGeom prst="rect">
            <a:avLst/>
          </a:prstGeom>
          <a:noFill/>
        </p:spPr>
        <p:txBody>
          <a:bodyPr wrap="square" rtlCol="0">
            <a:spAutoFit/>
          </a:bodyPr>
          <a:lstStyle/>
          <a:p>
            <a:r>
              <a:rPr lang="en-US" dirty="0"/>
              <a:t>Weight: 20% | Value: $102.17 (-14%)</a:t>
            </a:r>
          </a:p>
        </p:txBody>
      </p:sp>
      <p:sp>
        <p:nvSpPr>
          <p:cNvPr id="20" name="Arrow: Down 19">
            <a:extLst>
              <a:ext uri="{FF2B5EF4-FFF2-40B4-BE49-F238E27FC236}">
                <a16:creationId xmlns:a16="http://schemas.microsoft.com/office/drawing/2014/main" id="{D408226B-DD8A-4179-AC07-B2AAA042E35A}"/>
              </a:ext>
            </a:extLst>
          </p:cNvPr>
          <p:cNvSpPr/>
          <p:nvPr/>
        </p:nvSpPr>
        <p:spPr>
          <a:xfrm>
            <a:off x="9228222" y="1607804"/>
            <a:ext cx="673768" cy="949064"/>
          </a:xfrm>
          <a:prstGeom prst="downArrow">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D88560AB-7E97-4DB2-BCE7-BBAD9553F5E7}"/>
              </a:ext>
            </a:extLst>
          </p:cNvPr>
          <p:cNvSpPr/>
          <p:nvPr/>
        </p:nvSpPr>
        <p:spPr>
          <a:xfrm>
            <a:off x="11163220" y="2617050"/>
            <a:ext cx="279746" cy="279746"/>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8A02C6F9-43B2-4B91-8F4D-B85EE251A1E1}"/>
              </a:ext>
            </a:extLst>
          </p:cNvPr>
          <p:cNvSpPr/>
          <p:nvPr/>
        </p:nvSpPr>
        <p:spPr>
          <a:xfrm>
            <a:off x="6175764" y="1241376"/>
            <a:ext cx="279746" cy="279746"/>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8D25C655-D776-49DB-994C-AC06C269CA08}"/>
              </a:ext>
            </a:extLst>
          </p:cNvPr>
          <p:cNvSpPr/>
          <p:nvPr/>
        </p:nvSpPr>
        <p:spPr>
          <a:xfrm rot="10800000">
            <a:off x="6168472" y="2233073"/>
            <a:ext cx="279746" cy="279746"/>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897EA870-FB90-4261-B383-3FFA095F3155}"/>
              </a:ext>
            </a:extLst>
          </p:cNvPr>
          <p:cNvSpPr/>
          <p:nvPr/>
        </p:nvSpPr>
        <p:spPr>
          <a:xfrm rot="10800000">
            <a:off x="6175764" y="3176186"/>
            <a:ext cx="279746" cy="279746"/>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1899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CE53-35CA-4B9A-A8D2-7D9075262AD4}"/>
              </a:ext>
            </a:extLst>
          </p:cNvPr>
          <p:cNvSpPr>
            <a:spLocks noGrp="1"/>
          </p:cNvSpPr>
          <p:nvPr>
            <p:ph type="title"/>
          </p:nvPr>
        </p:nvSpPr>
        <p:spPr>
          <a:xfrm>
            <a:off x="1484310" y="60551"/>
            <a:ext cx="10018713" cy="1261986"/>
          </a:xfrm>
        </p:spPr>
        <p:txBody>
          <a:bodyPr/>
          <a:lstStyle/>
          <a:p>
            <a:r>
              <a:rPr lang="en-US" sz="3600" dirty="0"/>
              <a:t>Decision Breakdown: HOLD</a:t>
            </a:r>
            <a:endParaRPr lang="en-US" dirty="0"/>
          </a:p>
        </p:txBody>
      </p:sp>
      <p:graphicFrame>
        <p:nvGraphicFramePr>
          <p:cNvPr id="5" name="Table 5">
            <a:extLst>
              <a:ext uri="{FF2B5EF4-FFF2-40B4-BE49-F238E27FC236}">
                <a16:creationId xmlns:a16="http://schemas.microsoft.com/office/drawing/2014/main" id="{7BDC0003-1EDB-46C3-AAE2-CD1B0564BC3B}"/>
              </a:ext>
            </a:extLst>
          </p:cNvPr>
          <p:cNvGraphicFramePr>
            <a:graphicFrameLocks noGrp="1"/>
          </p:cNvGraphicFramePr>
          <p:nvPr>
            <p:ph idx="1"/>
            <p:extLst>
              <p:ext uri="{D42A27DB-BD31-4B8C-83A1-F6EECF244321}">
                <p14:modId xmlns:p14="http://schemas.microsoft.com/office/powerpoint/2010/main" val="1359738267"/>
              </p:ext>
            </p:extLst>
          </p:nvPr>
        </p:nvGraphicFramePr>
        <p:xfrm>
          <a:off x="2065284" y="1322537"/>
          <a:ext cx="9437740" cy="4371914"/>
        </p:xfrm>
        <a:graphic>
          <a:graphicData uri="http://schemas.openxmlformats.org/drawingml/2006/table">
            <a:tbl>
              <a:tblPr firstRow="1" bandRow="1">
                <a:tableStyleId>{5C22544A-7EE6-4342-B048-85BDC9FD1C3A}</a:tableStyleId>
              </a:tblPr>
              <a:tblGrid>
                <a:gridCol w="2790495">
                  <a:extLst>
                    <a:ext uri="{9D8B030D-6E8A-4147-A177-3AD203B41FA5}">
                      <a16:colId xmlns:a16="http://schemas.microsoft.com/office/drawing/2014/main" val="531877541"/>
                    </a:ext>
                  </a:extLst>
                </a:gridCol>
                <a:gridCol w="1182892">
                  <a:extLst>
                    <a:ext uri="{9D8B030D-6E8A-4147-A177-3AD203B41FA5}">
                      <a16:colId xmlns:a16="http://schemas.microsoft.com/office/drawing/2014/main" val="1149426098"/>
                    </a:ext>
                  </a:extLst>
                </a:gridCol>
                <a:gridCol w="5225052">
                  <a:extLst>
                    <a:ext uri="{9D8B030D-6E8A-4147-A177-3AD203B41FA5}">
                      <a16:colId xmlns:a16="http://schemas.microsoft.com/office/drawing/2014/main" val="2566221157"/>
                    </a:ext>
                  </a:extLst>
                </a:gridCol>
                <a:gridCol w="239301">
                  <a:extLst>
                    <a:ext uri="{9D8B030D-6E8A-4147-A177-3AD203B41FA5}">
                      <a16:colId xmlns:a16="http://schemas.microsoft.com/office/drawing/2014/main" val="3486350521"/>
                    </a:ext>
                  </a:extLst>
                </a:gridCol>
              </a:tblGrid>
              <a:tr h="437870">
                <a:tc>
                  <a:txBody>
                    <a:bodyPr/>
                    <a:lstStyle/>
                    <a:p>
                      <a:endParaRPr lang="en-US" dirty="0"/>
                    </a:p>
                  </a:txBody>
                  <a:tcPr/>
                </a:tc>
                <a:tc>
                  <a:txBody>
                    <a:bodyPr/>
                    <a:lstStyle/>
                    <a:p>
                      <a:pPr algn="ctr"/>
                      <a:r>
                        <a:rPr lang="en-US" dirty="0"/>
                        <a:t>Rating</a:t>
                      </a:r>
                    </a:p>
                  </a:txBody>
                  <a:tcPr/>
                </a:tc>
                <a:tc gridSpan="2">
                  <a:txBody>
                    <a:bodyPr/>
                    <a:lstStyle/>
                    <a:p>
                      <a:pPr algn="ctr"/>
                      <a:r>
                        <a:rPr lang="en-US" sz="2000" dirty="0"/>
                        <a:t>HOLD</a:t>
                      </a:r>
                      <a:endParaRPr lang="en-US" dirty="0"/>
                    </a:p>
                  </a:txBody>
                  <a:tcPr>
                    <a:solidFill>
                      <a:srgbClr val="FFC000"/>
                    </a:solidFill>
                  </a:tcPr>
                </a:tc>
                <a:tc hMerge="1">
                  <a:txBody>
                    <a:bodyPr/>
                    <a:lstStyle/>
                    <a:p>
                      <a:pPr algn="ctr"/>
                      <a:endParaRPr lang="en-US" dirty="0"/>
                    </a:p>
                  </a:txBody>
                  <a:tcPr/>
                </a:tc>
                <a:extLst>
                  <a:ext uri="{0D108BD9-81ED-4DB2-BD59-A6C34878D82A}">
                    <a16:rowId xmlns:a16="http://schemas.microsoft.com/office/drawing/2014/main" val="388087856"/>
                  </a:ext>
                </a:extLst>
              </a:tr>
              <a:tr h="431872">
                <a:tc>
                  <a:txBody>
                    <a:bodyPr/>
                    <a:lstStyle/>
                    <a:p>
                      <a:r>
                        <a:rPr lang="en-US" dirty="0"/>
                        <a:t>Valuation Metric</a:t>
                      </a:r>
                    </a:p>
                  </a:txBody>
                  <a:tcPr/>
                </a:tc>
                <a:tc>
                  <a:txBody>
                    <a:bodyPr/>
                    <a:lstStyle/>
                    <a:p>
                      <a:endParaRPr lang="en-US" dirty="0"/>
                    </a:p>
                  </a:txBody>
                  <a:tcPr/>
                </a:tc>
                <a:tc gridSpan="2">
                  <a:txBody>
                    <a:bodyPr/>
                    <a:lstStyle/>
                    <a:p>
                      <a:r>
                        <a:rPr lang="en-US" dirty="0"/>
                        <a:t> $123.73 today is just shy of 5% upside</a:t>
                      </a:r>
                    </a:p>
                  </a:txBody>
                  <a:tcPr/>
                </a:tc>
                <a:tc hMerge="1">
                  <a:txBody>
                    <a:bodyPr/>
                    <a:lstStyle/>
                    <a:p>
                      <a:endParaRPr lang="en-US" dirty="0"/>
                    </a:p>
                  </a:txBody>
                  <a:tcPr/>
                </a:tc>
                <a:extLst>
                  <a:ext uri="{0D108BD9-81ED-4DB2-BD59-A6C34878D82A}">
                    <a16:rowId xmlns:a16="http://schemas.microsoft.com/office/drawing/2014/main" val="3987886873"/>
                  </a:ext>
                </a:extLst>
              </a:tr>
              <a:tr h="431872">
                <a:tc>
                  <a:txBody>
                    <a:bodyPr/>
                    <a:lstStyle/>
                    <a:p>
                      <a:r>
                        <a:rPr lang="en-US" dirty="0"/>
                        <a:t>Historic Performance</a:t>
                      </a:r>
                    </a:p>
                  </a:txBody>
                  <a:tcPr/>
                </a:tc>
                <a:tc>
                  <a:txBody>
                    <a:bodyPr/>
                    <a:lstStyle/>
                    <a:p>
                      <a:pPr algn="r"/>
                      <a:endParaRPr lang="en-US" sz="1100" dirty="0"/>
                    </a:p>
                  </a:txBody>
                  <a:tcPr/>
                </a:tc>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Consistently beat S&amp;P 500, but not over 20% margin</a:t>
                      </a:r>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8598513"/>
                  </a:ext>
                </a:extLst>
              </a:tr>
              <a:tr h="437870">
                <a:tc>
                  <a:txBody>
                    <a:bodyPr/>
                    <a:lstStyle/>
                    <a:p>
                      <a:r>
                        <a:rPr lang="en-US" dirty="0"/>
                        <a:t>Current Value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Underpriced by about 4%</a:t>
                      </a:r>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89401129"/>
                  </a:ext>
                </a:extLst>
              </a:tr>
              <a:tr h="437870">
                <a:tc>
                  <a:txBody>
                    <a:bodyPr/>
                    <a:lstStyle/>
                    <a:p>
                      <a:r>
                        <a:rPr lang="en-US" dirty="0"/>
                        <a:t>Exit Price (+5 to +25%)</a:t>
                      </a:r>
                    </a:p>
                  </a:txBody>
                  <a:tcPr/>
                </a:tc>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+5 % worst case estimate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+25% best case estimate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Dependencies: Market Disruptors, Trade Policies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124846485"/>
                  </a:ext>
                </a:extLst>
              </a:tr>
              <a:tr h="437870">
                <a:tc>
                  <a:txBody>
                    <a:bodyPr/>
                    <a:lstStyle/>
                    <a:p>
                      <a:r>
                        <a:rPr lang="en-US" dirty="0"/>
                        <a:t>Current Industry</a:t>
                      </a:r>
                    </a:p>
                  </a:txBody>
                  <a:tcPr/>
                </a:tc>
                <a:tc>
                  <a:txBody>
                    <a:bodyPr/>
                    <a:lstStyle/>
                    <a:p>
                      <a:endParaRPr lang="en-US" dirty="0"/>
                    </a:p>
                  </a:txBody>
                  <a:tcPr/>
                </a:tc>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E-commerce boom is gas for the courier industry fire</a:t>
                      </a:r>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913419399"/>
                  </a:ext>
                </a:extLst>
              </a:tr>
              <a:tr h="431872">
                <a:tc>
                  <a:txBody>
                    <a:bodyPr/>
                    <a:lstStyle/>
                    <a:p>
                      <a:r>
                        <a:rPr lang="en-US" dirty="0"/>
                        <a:t>Emerging Markets</a:t>
                      </a:r>
                    </a:p>
                  </a:txBody>
                  <a:tcPr/>
                </a:tc>
                <a:tc>
                  <a:txBody>
                    <a:bodyPr/>
                    <a:lstStyle/>
                    <a:p>
                      <a:endParaRPr lang="en-US" dirty="0"/>
                    </a:p>
                  </a:txBody>
                  <a:tcPr/>
                </a:tc>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E-Commerce and International Markets have few global courier leaders</a:t>
                      </a:r>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784672595"/>
                  </a:ext>
                </a:extLst>
              </a:tr>
              <a:tr h="431872">
                <a:tc>
                  <a:txBody>
                    <a:bodyPr/>
                    <a:lstStyle/>
                    <a:p>
                      <a:r>
                        <a:rPr lang="en-US" dirty="0"/>
                        <a:t>Innovation</a:t>
                      </a:r>
                    </a:p>
                  </a:txBody>
                  <a:tcPr/>
                </a:tc>
                <a:tc>
                  <a:txBody>
                    <a:bodyPr/>
                    <a:lstStyle/>
                    <a:p>
                      <a:endParaRPr lang="en-US" dirty="0"/>
                    </a:p>
                  </a:txBody>
                  <a:tcPr/>
                </a:tc>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SMART HUB, Drone deliveries, Electric Vehicles, Enhanced Tracking,  Modern UI</a:t>
                      </a:r>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74880852"/>
                  </a:ext>
                </a:extLst>
              </a:tr>
            </a:tbl>
          </a:graphicData>
        </a:graphic>
      </p:graphicFrame>
      <p:sp>
        <p:nvSpPr>
          <p:cNvPr id="3" name="Slide Number Placeholder 2">
            <a:extLst>
              <a:ext uri="{FF2B5EF4-FFF2-40B4-BE49-F238E27FC236}">
                <a16:creationId xmlns:a16="http://schemas.microsoft.com/office/drawing/2014/main" id="{AC7E2D69-89D5-4F6E-87CC-ADC565E4B65C}"/>
              </a:ext>
            </a:extLst>
          </p:cNvPr>
          <p:cNvSpPr>
            <a:spLocks noGrp="1"/>
          </p:cNvSpPr>
          <p:nvPr>
            <p:ph type="sldNum" sz="quarter" idx="12"/>
          </p:nvPr>
        </p:nvSpPr>
        <p:spPr/>
        <p:txBody>
          <a:bodyPr/>
          <a:lstStyle/>
          <a:p>
            <a:fld id="{E2DFDC50-0A23-44D5-A3D9-AC82CD45B930}" type="slidenum">
              <a:rPr lang="en-US" smtClean="0"/>
              <a:t>24</a:t>
            </a:fld>
            <a:endParaRPr lang="en-US"/>
          </a:p>
        </p:txBody>
      </p:sp>
      <p:sp>
        <p:nvSpPr>
          <p:cNvPr id="7" name="Rectangle 6">
            <a:extLst>
              <a:ext uri="{FF2B5EF4-FFF2-40B4-BE49-F238E27FC236}">
                <a16:creationId xmlns:a16="http://schemas.microsoft.com/office/drawing/2014/main" id="{E8C1BA06-86F7-44F3-9DAB-6B20E8198EE5}"/>
              </a:ext>
            </a:extLst>
          </p:cNvPr>
          <p:cNvSpPr/>
          <p:nvPr/>
        </p:nvSpPr>
        <p:spPr>
          <a:xfrm>
            <a:off x="2065284" y="5664800"/>
            <a:ext cx="4419776" cy="276999"/>
          </a:xfrm>
          <a:prstGeom prst="rect">
            <a:avLst/>
          </a:prstGeom>
        </p:spPr>
        <p:txBody>
          <a:bodyPr wrap="square">
            <a:spAutoFit/>
          </a:bodyPr>
          <a:lstStyle/>
          <a:p>
            <a:r>
              <a:rPr lang="en-US" sz="1200" b="1" dirty="0">
                <a:solidFill>
                  <a:schemeClr val="bg1">
                    <a:lumMod val="50000"/>
                  </a:schemeClr>
                </a:solidFill>
              </a:rPr>
              <a:t>Source: Motley Fool, </a:t>
            </a:r>
            <a:r>
              <a:rPr lang="en-US" sz="1200" b="1" dirty="0" err="1">
                <a:solidFill>
                  <a:schemeClr val="bg1">
                    <a:lumMod val="50000"/>
                  </a:schemeClr>
                </a:solidFill>
              </a:rPr>
              <a:t>TDAmeritrade</a:t>
            </a:r>
            <a:r>
              <a:rPr lang="en-US" sz="1200" i="1" dirty="0">
                <a:solidFill>
                  <a:schemeClr val="bg1">
                    <a:lumMod val="50000"/>
                  </a:schemeClr>
                </a:solidFill>
              </a:rPr>
              <a:t>, CFA Institute</a:t>
            </a:r>
            <a:endParaRPr lang="en-US" sz="1200" dirty="0">
              <a:solidFill>
                <a:schemeClr val="bg1">
                  <a:lumMod val="50000"/>
                </a:schemeClr>
              </a:solidFill>
            </a:endParaRPr>
          </a:p>
        </p:txBody>
      </p:sp>
      <p:pic>
        <p:nvPicPr>
          <p:cNvPr id="61" name="Graphic 60" descr="Checkmark">
            <a:extLst>
              <a:ext uri="{FF2B5EF4-FFF2-40B4-BE49-F238E27FC236}">
                <a16:creationId xmlns:a16="http://schemas.microsoft.com/office/drawing/2014/main" id="{E20AB15B-99EA-4B61-9E06-46D1331AE5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14798" y="5994572"/>
            <a:ext cx="319789" cy="319789"/>
          </a:xfrm>
          <a:prstGeom prst="rect">
            <a:avLst/>
          </a:prstGeom>
        </p:spPr>
      </p:pic>
      <p:pic>
        <p:nvPicPr>
          <p:cNvPr id="62" name="Graphic 61" descr="Checkmark">
            <a:extLst>
              <a:ext uri="{FF2B5EF4-FFF2-40B4-BE49-F238E27FC236}">
                <a16:creationId xmlns:a16="http://schemas.microsoft.com/office/drawing/2014/main" id="{E1C5FC70-66FD-4EF9-BC73-75B6D0B442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57443" y="5925730"/>
            <a:ext cx="319789" cy="319789"/>
          </a:xfrm>
          <a:prstGeom prst="rect">
            <a:avLst/>
          </a:prstGeom>
        </p:spPr>
      </p:pic>
      <p:pic>
        <p:nvPicPr>
          <p:cNvPr id="63" name="Graphic 62" descr="Checkmark">
            <a:extLst>
              <a:ext uri="{FF2B5EF4-FFF2-40B4-BE49-F238E27FC236}">
                <a16:creationId xmlns:a16="http://schemas.microsoft.com/office/drawing/2014/main" id="{1A96BBB0-31D9-4105-9933-4AB4D77AB3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85282" y="5962196"/>
            <a:ext cx="319789" cy="319789"/>
          </a:xfrm>
          <a:prstGeom prst="rect">
            <a:avLst/>
          </a:prstGeom>
        </p:spPr>
      </p:pic>
      <p:sp>
        <p:nvSpPr>
          <p:cNvPr id="64" name="TextBox 63">
            <a:extLst>
              <a:ext uri="{FF2B5EF4-FFF2-40B4-BE49-F238E27FC236}">
                <a16:creationId xmlns:a16="http://schemas.microsoft.com/office/drawing/2014/main" id="{B2781069-97CF-44E2-A3F8-2F0B1143873D}"/>
              </a:ext>
            </a:extLst>
          </p:cNvPr>
          <p:cNvSpPr txBox="1"/>
          <p:nvPr/>
        </p:nvSpPr>
        <p:spPr>
          <a:xfrm>
            <a:off x="4166628" y="5962196"/>
            <a:ext cx="1198180" cy="369332"/>
          </a:xfrm>
          <a:prstGeom prst="rect">
            <a:avLst/>
          </a:prstGeom>
          <a:noFill/>
        </p:spPr>
        <p:txBody>
          <a:bodyPr wrap="square" rtlCol="0">
            <a:spAutoFit/>
          </a:bodyPr>
          <a:lstStyle/>
          <a:p>
            <a:r>
              <a:rPr lang="en-US" dirty="0"/>
              <a:t>=  GREAT</a:t>
            </a:r>
          </a:p>
        </p:txBody>
      </p:sp>
      <p:sp>
        <p:nvSpPr>
          <p:cNvPr id="65" name="TextBox 64">
            <a:extLst>
              <a:ext uri="{FF2B5EF4-FFF2-40B4-BE49-F238E27FC236}">
                <a16:creationId xmlns:a16="http://schemas.microsoft.com/office/drawing/2014/main" id="{F378A9D6-A0A7-4A22-879A-09B80A47B0A4}"/>
              </a:ext>
            </a:extLst>
          </p:cNvPr>
          <p:cNvSpPr txBox="1"/>
          <p:nvPr/>
        </p:nvSpPr>
        <p:spPr>
          <a:xfrm>
            <a:off x="8564966" y="5972159"/>
            <a:ext cx="1198180" cy="369332"/>
          </a:xfrm>
          <a:prstGeom prst="rect">
            <a:avLst/>
          </a:prstGeom>
          <a:noFill/>
        </p:spPr>
        <p:txBody>
          <a:bodyPr wrap="square" rtlCol="0">
            <a:spAutoFit/>
          </a:bodyPr>
          <a:lstStyle/>
          <a:p>
            <a:r>
              <a:rPr lang="en-US" dirty="0"/>
              <a:t>=  POOR</a:t>
            </a:r>
          </a:p>
        </p:txBody>
      </p:sp>
      <p:sp>
        <p:nvSpPr>
          <p:cNvPr id="66" name="TextBox 65">
            <a:extLst>
              <a:ext uri="{FF2B5EF4-FFF2-40B4-BE49-F238E27FC236}">
                <a16:creationId xmlns:a16="http://schemas.microsoft.com/office/drawing/2014/main" id="{3EAF88C1-F85A-417F-B0E4-08F2F169FE4A}"/>
              </a:ext>
            </a:extLst>
          </p:cNvPr>
          <p:cNvSpPr txBox="1"/>
          <p:nvPr/>
        </p:nvSpPr>
        <p:spPr>
          <a:xfrm>
            <a:off x="6148680" y="5969801"/>
            <a:ext cx="1198180" cy="369332"/>
          </a:xfrm>
          <a:prstGeom prst="rect">
            <a:avLst/>
          </a:prstGeom>
          <a:noFill/>
        </p:spPr>
        <p:txBody>
          <a:bodyPr wrap="square" rtlCol="0">
            <a:spAutoFit/>
          </a:bodyPr>
          <a:lstStyle/>
          <a:p>
            <a:r>
              <a:rPr lang="en-US" dirty="0"/>
              <a:t>=  OKAY</a:t>
            </a:r>
          </a:p>
        </p:txBody>
      </p:sp>
      <p:pic>
        <p:nvPicPr>
          <p:cNvPr id="68" name="Graphic 67" descr="Checkmark">
            <a:extLst>
              <a:ext uri="{FF2B5EF4-FFF2-40B4-BE49-F238E27FC236}">
                <a16:creationId xmlns:a16="http://schemas.microsoft.com/office/drawing/2014/main" id="{BCC780F6-59D6-4A12-820B-9E118DB86E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95786" y="2222686"/>
            <a:ext cx="319789" cy="319789"/>
          </a:xfrm>
          <a:prstGeom prst="rect">
            <a:avLst/>
          </a:prstGeom>
        </p:spPr>
      </p:pic>
      <p:pic>
        <p:nvPicPr>
          <p:cNvPr id="69" name="Graphic 68" descr="Checkmark">
            <a:extLst>
              <a:ext uri="{FF2B5EF4-FFF2-40B4-BE49-F238E27FC236}">
                <a16:creationId xmlns:a16="http://schemas.microsoft.com/office/drawing/2014/main" id="{9F9C411C-F9E6-4679-83B5-C279D91132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24886" y="1780814"/>
            <a:ext cx="319789" cy="319789"/>
          </a:xfrm>
          <a:prstGeom prst="rect">
            <a:avLst/>
          </a:prstGeom>
        </p:spPr>
      </p:pic>
      <p:pic>
        <p:nvPicPr>
          <p:cNvPr id="70" name="Graphic 69" descr="Checkmark">
            <a:extLst>
              <a:ext uri="{FF2B5EF4-FFF2-40B4-BE49-F238E27FC236}">
                <a16:creationId xmlns:a16="http://schemas.microsoft.com/office/drawing/2014/main" id="{4FD62E21-36A3-4843-94F0-4B09CCD0020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95785" y="2651324"/>
            <a:ext cx="319789" cy="319789"/>
          </a:xfrm>
          <a:prstGeom prst="rect">
            <a:avLst/>
          </a:prstGeom>
        </p:spPr>
      </p:pic>
      <p:pic>
        <p:nvPicPr>
          <p:cNvPr id="71" name="Graphic 70" descr="Checkmark">
            <a:extLst>
              <a:ext uri="{FF2B5EF4-FFF2-40B4-BE49-F238E27FC236}">
                <a16:creationId xmlns:a16="http://schemas.microsoft.com/office/drawing/2014/main" id="{BFA75C0F-D231-4F9E-895B-B9F9AB9199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98438" y="3403888"/>
            <a:ext cx="319789" cy="319789"/>
          </a:xfrm>
          <a:prstGeom prst="rect">
            <a:avLst/>
          </a:prstGeom>
        </p:spPr>
      </p:pic>
      <p:pic>
        <p:nvPicPr>
          <p:cNvPr id="72" name="Graphic 71" descr="Checkmark">
            <a:extLst>
              <a:ext uri="{FF2B5EF4-FFF2-40B4-BE49-F238E27FC236}">
                <a16:creationId xmlns:a16="http://schemas.microsoft.com/office/drawing/2014/main" id="{0827FFE1-EB95-4935-9784-E10D22293A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82897" y="3403887"/>
            <a:ext cx="319789" cy="319789"/>
          </a:xfrm>
          <a:prstGeom prst="rect">
            <a:avLst/>
          </a:prstGeom>
        </p:spPr>
      </p:pic>
      <p:pic>
        <p:nvPicPr>
          <p:cNvPr id="73" name="Graphic 72" descr="Checkmark">
            <a:extLst>
              <a:ext uri="{FF2B5EF4-FFF2-40B4-BE49-F238E27FC236}">
                <a16:creationId xmlns:a16="http://schemas.microsoft.com/office/drawing/2014/main" id="{CEE7498D-2E84-4985-B8AF-B62B3230DD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95785" y="4015265"/>
            <a:ext cx="319789" cy="319789"/>
          </a:xfrm>
          <a:prstGeom prst="rect">
            <a:avLst/>
          </a:prstGeom>
        </p:spPr>
      </p:pic>
      <p:pic>
        <p:nvPicPr>
          <p:cNvPr id="74" name="Graphic 73" descr="Checkmark">
            <a:extLst>
              <a:ext uri="{FF2B5EF4-FFF2-40B4-BE49-F238E27FC236}">
                <a16:creationId xmlns:a16="http://schemas.microsoft.com/office/drawing/2014/main" id="{B92881FD-90D5-479E-908F-305F080A13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95785" y="4557431"/>
            <a:ext cx="319789" cy="319789"/>
          </a:xfrm>
          <a:prstGeom prst="rect">
            <a:avLst/>
          </a:prstGeom>
        </p:spPr>
      </p:pic>
      <p:pic>
        <p:nvPicPr>
          <p:cNvPr id="75" name="Graphic 74" descr="Checkmark">
            <a:extLst>
              <a:ext uri="{FF2B5EF4-FFF2-40B4-BE49-F238E27FC236}">
                <a16:creationId xmlns:a16="http://schemas.microsoft.com/office/drawing/2014/main" id="{54590239-5ED2-4D83-8C6B-4E5942C2E5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95785" y="5087538"/>
            <a:ext cx="319789" cy="319789"/>
          </a:xfrm>
          <a:prstGeom prst="rect">
            <a:avLst/>
          </a:prstGeom>
        </p:spPr>
      </p:pic>
      <p:sp>
        <p:nvSpPr>
          <p:cNvPr id="4" name="TextBox 3">
            <a:extLst>
              <a:ext uri="{FF2B5EF4-FFF2-40B4-BE49-F238E27FC236}">
                <a16:creationId xmlns:a16="http://schemas.microsoft.com/office/drawing/2014/main" id="{917379E9-A3C7-4654-8305-F8DC2B00DF93}"/>
              </a:ext>
            </a:extLst>
          </p:cNvPr>
          <p:cNvSpPr txBox="1"/>
          <p:nvPr/>
        </p:nvSpPr>
        <p:spPr>
          <a:xfrm>
            <a:off x="8416304" y="5688938"/>
            <a:ext cx="4275429" cy="276999"/>
          </a:xfrm>
          <a:prstGeom prst="rect">
            <a:avLst/>
          </a:prstGeom>
          <a:noFill/>
        </p:spPr>
        <p:txBody>
          <a:bodyPr wrap="square" rtlCol="0">
            <a:spAutoFit/>
          </a:bodyPr>
          <a:lstStyle/>
          <a:p>
            <a:r>
              <a:rPr lang="en-US" sz="1200" dirty="0"/>
              <a:t>*Statements regard only the past decade</a:t>
            </a:r>
          </a:p>
        </p:txBody>
      </p:sp>
    </p:spTree>
    <p:extLst>
      <p:ext uri="{BB962C8B-B14F-4D97-AF65-F5344CB8AC3E}">
        <p14:creationId xmlns:p14="http://schemas.microsoft.com/office/powerpoint/2010/main" val="4194239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7DD6D-AAEC-4356-B85C-9D32D919BA7D}"/>
              </a:ext>
            </a:extLst>
          </p:cNvPr>
          <p:cNvSpPr>
            <a:spLocks noGrp="1"/>
          </p:cNvSpPr>
          <p:nvPr>
            <p:ph type="title"/>
          </p:nvPr>
        </p:nvSpPr>
        <p:spPr>
          <a:xfrm>
            <a:off x="1484311" y="802106"/>
            <a:ext cx="10018712" cy="1090862"/>
          </a:xfrm>
        </p:spPr>
        <p:txBody>
          <a:bodyPr/>
          <a:lstStyle/>
          <a:p>
            <a:r>
              <a:rPr lang="en-US" dirty="0"/>
              <a:t>Breaking the 4</a:t>
            </a:r>
            <a:r>
              <a:rPr lang="en-US" baseline="30000" dirty="0"/>
              <a:t>th</a:t>
            </a:r>
            <a:r>
              <a:rPr lang="en-US" dirty="0"/>
              <a:t> Wall</a:t>
            </a:r>
          </a:p>
        </p:txBody>
      </p:sp>
      <p:sp>
        <p:nvSpPr>
          <p:cNvPr id="4" name="Slide Number Placeholder 3">
            <a:extLst>
              <a:ext uri="{FF2B5EF4-FFF2-40B4-BE49-F238E27FC236}">
                <a16:creationId xmlns:a16="http://schemas.microsoft.com/office/drawing/2014/main" id="{AF6D3A63-5BED-4020-9F26-13415BD5A3C7}"/>
              </a:ext>
            </a:extLst>
          </p:cNvPr>
          <p:cNvSpPr>
            <a:spLocks noGrp="1"/>
          </p:cNvSpPr>
          <p:nvPr>
            <p:ph type="sldNum" sz="quarter" idx="12"/>
          </p:nvPr>
        </p:nvSpPr>
        <p:spPr/>
        <p:txBody>
          <a:bodyPr/>
          <a:lstStyle/>
          <a:p>
            <a:fld id="{E2DFDC50-0A23-44D5-A3D9-AC82CD45B930}" type="slidenum">
              <a:rPr lang="en-US" smtClean="0"/>
              <a:t>25</a:t>
            </a:fld>
            <a:endParaRPr lang="en-US"/>
          </a:p>
        </p:txBody>
      </p:sp>
      <p:sp>
        <p:nvSpPr>
          <p:cNvPr id="7" name="TextBox 6">
            <a:extLst>
              <a:ext uri="{FF2B5EF4-FFF2-40B4-BE49-F238E27FC236}">
                <a16:creationId xmlns:a16="http://schemas.microsoft.com/office/drawing/2014/main" id="{9EA1BDFB-5693-4761-B62F-9F43583BD76A}"/>
              </a:ext>
            </a:extLst>
          </p:cNvPr>
          <p:cNvSpPr txBox="1"/>
          <p:nvPr/>
        </p:nvSpPr>
        <p:spPr>
          <a:xfrm>
            <a:off x="2630904" y="5999747"/>
            <a:ext cx="7090611" cy="369332"/>
          </a:xfrm>
          <a:prstGeom prst="rect">
            <a:avLst/>
          </a:prstGeom>
          <a:noFill/>
        </p:spPr>
        <p:txBody>
          <a:bodyPr wrap="square" rtlCol="0">
            <a:spAutoFit/>
          </a:bodyPr>
          <a:lstStyle/>
          <a:p>
            <a:r>
              <a:rPr lang="en-US" dirty="0"/>
              <a:t>You would be </a:t>
            </a:r>
            <a:r>
              <a:rPr lang="en-US" b="1" dirty="0"/>
              <a:t>$410,400 </a:t>
            </a:r>
            <a:r>
              <a:rPr lang="en-US" dirty="0"/>
              <a:t>richer today; minus commission and other fees </a:t>
            </a:r>
          </a:p>
        </p:txBody>
      </p:sp>
      <p:pic>
        <p:nvPicPr>
          <p:cNvPr id="8" name="Graphic 7" descr="Line arrow Slight curve">
            <a:extLst>
              <a:ext uri="{FF2B5EF4-FFF2-40B4-BE49-F238E27FC236}">
                <a16:creationId xmlns:a16="http://schemas.microsoft.com/office/drawing/2014/main" id="{32B3C182-FA27-43CB-B5FD-35107CBCCA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29313" y="5999747"/>
            <a:ext cx="365760" cy="365760"/>
          </a:xfrm>
          <a:prstGeom prst="rect">
            <a:avLst/>
          </a:prstGeom>
        </p:spPr>
      </p:pic>
      <p:graphicFrame>
        <p:nvGraphicFramePr>
          <p:cNvPr id="12" name="Content Placeholder 11">
            <a:extLst>
              <a:ext uri="{FF2B5EF4-FFF2-40B4-BE49-F238E27FC236}">
                <a16:creationId xmlns:a16="http://schemas.microsoft.com/office/drawing/2014/main" id="{2CE731AD-8C1C-443A-8D59-87F58532A7F7}"/>
              </a:ext>
            </a:extLst>
          </p:cNvPr>
          <p:cNvGraphicFramePr>
            <a:graphicFrameLocks noGrp="1"/>
          </p:cNvGraphicFramePr>
          <p:nvPr>
            <p:ph idx="1"/>
            <p:extLst>
              <p:ext uri="{D42A27DB-BD31-4B8C-83A1-F6EECF244321}">
                <p14:modId xmlns:p14="http://schemas.microsoft.com/office/powerpoint/2010/main" val="2093100191"/>
              </p:ext>
            </p:extLst>
          </p:nvPr>
        </p:nvGraphicFramePr>
        <p:xfrm>
          <a:off x="1484311" y="1748589"/>
          <a:ext cx="10018712" cy="411854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95338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D6BA167A-D3C3-4EE8-8B5E-1367920872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2" name="Freeform 6">
              <a:extLst>
                <a:ext uri="{FF2B5EF4-FFF2-40B4-BE49-F238E27FC236}">
                  <a16:creationId xmlns:a16="http://schemas.microsoft.com/office/drawing/2014/main" id="{810CA83B-630E-45DB-ADCB-F026042851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3" name="Freeform 7">
              <a:extLst>
                <a:ext uri="{FF2B5EF4-FFF2-40B4-BE49-F238E27FC236}">
                  <a16:creationId xmlns:a16="http://schemas.microsoft.com/office/drawing/2014/main" id="{7A57B554-6973-429A-818B-524C03DA4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4" name="Freeform 9">
              <a:extLst>
                <a:ext uri="{FF2B5EF4-FFF2-40B4-BE49-F238E27FC236}">
                  <a16:creationId xmlns:a16="http://schemas.microsoft.com/office/drawing/2014/main" id="{89ED2DB2-F3BB-4B5E-84E6-CC259E394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5" name="Freeform 10">
              <a:extLst>
                <a:ext uri="{FF2B5EF4-FFF2-40B4-BE49-F238E27FC236}">
                  <a16:creationId xmlns:a16="http://schemas.microsoft.com/office/drawing/2014/main" id="{93816493-5723-43CF-95A9-2CDEC9B11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6" name="Freeform 11">
              <a:extLst>
                <a:ext uri="{FF2B5EF4-FFF2-40B4-BE49-F238E27FC236}">
                  <a16:creationId xmlns:a16="http://schemas.microsoft.com/office/drawing/2014/main" id="{A9964935-0316-4743-BD2E-35B86AF48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7" name="Freeform 12">
              <a:extLst>
                <a:ext uri="{FF2B5EF4-FFF2-40B4-BE49-F238E27FC236}">
                  <a16:creationId xmlns:a16="http://schemas.microsoft.com/office/drawing/2014/main" id="{2B20A700-1547-48D5-AA6F-C1473539C7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39" name="Rectangle 38">
            <a:extLst>
              <a:ext uri="{FF2B5EF4-FFF2-40B4-BE49-F238E27FC236}">
                <a16:creationId xmlns:a16="http://schemas.microsoft.com/office/drawing/2014/main" id="{424EB265-F02F-4B59-A508-C6EB995F2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472AAAEB-C513-4C10-B5EB-F49215D7EC6D}"/>
              </a:ext>
            </a:extLst>
          </p:cNvPr>
          <p:cNvPicPr>
            <a:picLocks noGrp="1" noChangeAspect="1"/>
          </p:cNvPicPr>
          <p:nvPr>
            <p:ph idx="1"/>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26986" r="790" b="9089"/>
          <a:stretch/>
        </p:blipFill>
        <p:spPr>
          <a:xfrm>
            <a:off x="20" y="10"/>
            <a:ext cx="5448280" cy="6857990"/>
          </a:xfrm>
          <a:prstGeom prst="rect">
            <a:avLst/>
          </a:prstGeom>
        </p:spPr>
      </p:pic>
      <p:grpSp>
        <p:nvGrpSpPr>
          <p:cNvPr id="41" name="Group 40">
            <a:extLst>
              <a:ext uri="{FF2B5EF4-FFF2-40B4-BE49-F238E27FC236}">
                <a16:creationId xmlns:a16="http://schemas.microsoft.com/office/drawing/2014/main" id="{2C998072-124D-48E2-A6E2-8F1E8ED837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36718" y="0"/>
            <a:ext cx="2611581" cy="6858000"/>
            <a:chOff x="2836718" y="0"/>
            <a:chExt cx="2611581" cy="6858000"/>
          </a:xfrm>
        </p:grpSpPr>
        <p:sp useBgFill="1">
          <p:nvSpPr>
            <p:cNvPr id="42" name="Rectangle 19">
              <a:extLst>
                <a:ext uri="{FF2B5EF4-FFF2-40B4-BE49-F238E27FC236}">
                  <a16:creationId xmlns:a16="http://schemas.microsoft.com/office/drawing/2014/main" id="{1E14E093-754E-4506-A8D6-FCE1C15C82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36718" y="0"/>
              <a:ext cx="2611581" cy="2554287"/>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581" h="2554287">
                  <a:moveTo>
                    <a:pt x="675409" y="0"/>
                  </a:moveTo>
                  <a:lnTo>
                    <a:pt x="2611581" y="0"/>
                  </a:lnTo>
                  <a:lnTo>
                    <a:pt x="2611581" y="2554287"/>
                  </a:lnTo>
                  <a:lnTo>
                    <a:pt x="0" y="2554287"/>
                  </a:lnTo>
                  <a:lnTo>
                    <a:pt x="67540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20">
              <a:extLst>
                <a:ext uri="{FF2B5EF4-FFF2-40B4-BE49-F238E27FC236}">
                  <a16:creationId xmlns:a16="http://schemas.microsoft.com/office/drawing/2014/main" id="{CF21968D-4653-4795-8719-23625D73D4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36718" y="2554287"/>
              <a:ext cx="2611581" cy="4303713"/>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581" h="4303713">
                  <a:moveTo>
                    <a:pt x="0" y="0"/>
                  </a:moveTo>
                  <a:lnTo>
                    <a:pt x="2611581" y="0"/>
                  </a:lnTo>
                  <a:lnTo>
                    <a:pt x="2611581" y="4303713"/>
                  </a:lnTo>
                  <a:lnTo>
                    <a:pt x="2171701" y="363869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 name="Group 44">
            <a:extLst>
              <a:ext uri="{FF2B5EF4-FFF2-40B4-BE49-F238E27FC236}">
                <a16:creationId xmlns:a16="http://schemas.microsoft.com/office/drawing/2014/main" id="{7C1932C4-6593-4E91-A419-A6DD5ACF2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40843" y="0"/>
            <a:ext cx="5014912" cy="6862763"/>
            <a:chOff x="2928938" y="-4763"/>
            <a:chExt cx="5014912" cy="6862763"/>
          </a:xfrm>
        </p:grpSpPr>
        <p:sp>
          <p:nvSpPr>
            <p:cNvPr id="46" name="Freeform 6">
              <a:extLst>
                <a:ext uri="{FF2B5EF4-FFF2-40B4-BE49-F238E27FC236}">
                  <a16:creationId xmlns:a16="http://schemas.microsoft.com/office/drawing/2014/main" id="{7760625D-64B1-4CBD-9E72-3A2E98F98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47" name="Freeform 7">
              <a:extLst>
                <a:ext uri="{FF2B5EF4-FFF2-40B4-BE49-F238E27FC236}">
                  <a16:creationId xmlns:a16="http://schemas.microsoft.com/office/drawing/2014/main" id="{E71E0260-05A5-45ED-8B56-77316E5A9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48" name="Freeform 9">
              <a:extLst>
                <a:ext uri="{FF2B5EF4-FFF2-40B4-BE49-F238E27FC236}">
                  <a16:creationId xmlns:a16="http://schemas.microsoft.com/office/drawing/2014/main" id="{AD29CF5D-216F-4967-90BD-0A39F6072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49" name="Freeform 10">
              <a:extLst>
                <a:ext uri="{FF2B5EF4-FFF2-40B4-BE49-F238E27FC236}">
                  <a16:creationId xmlns:a16="http://schemas.microsoft.com/office/drawing/2014/main" id="{00059C3C-E45F-452B-B06F-6713C54567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50" name="Freeform 11">
              <a:extLst>
                <a:ext uri="{FF2B5EF4-FFF2-40B4-BE49-F238E27FC236}">
                  <a16:creationId xmlns:a16="http://schemas.microsoft.com/office/drawing/2014/main" id="{7B5AA5D5-8081-4AD6-9962-4DE4EBAA4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51" name="Freeform 12">
              <a:extLst>
                <a:ext uri="{FF2B5EF4-FFF2-40B4-BE49-F238E27FC236}">
                  <a16:creationId xmlns:a16="http://schemas.microsoft.com/office/drawing/2014/main" id="{A7DDA84B-1C5A-4E35-A4E5-A9948B088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28AFE62E-022E-43F0-AA06-643B50F9C247}"/>
              </a:ext>
            </a:extLst>
          </p:cNvPr>
          <p:cNvSpPr>
            <a:spLocks noGrp="1"/>
          </p:cNvSpPr>
          <p:nvPr>
            <p:ph type="title"/>
          </p:nvPr>
        </p:nvSpPr>
        <p:spPr>
          <a:xfrm>
            <a:off x="4978399" y="1380068"/>
            <a:ext cx="6524623" cy="2616199"/>
          </a:xfrm>
        </p:spPr>
        <p:txBody>
          <a:bodyPr vert="horz" lIns="91440" tIns="45720" rIns="91440" bIns="45720" rtlCol="0" anchor="b">
            <a:normAutofit/>
          </a:bodyPr>
          <a:lstStyle/>
          <a:p>
            <a:r>
              <a:rPr lang="en-US" sz="6000" dirty="0"/>
              <a:t>Questions</a:t>
            </a:r>
          </a:p>
        </p:txBody>
      </p:sp>
      <p:sp>
        <p:nvSpPr>
          <p:cNvPr id="4" name="Slide Number Placeholder 3">
            <a:extLst>
              <a:ext uri="{FF2B5EF4-FFF2-40B4-BE49-F238E27FC236}">
                <a16:creationId xmlns:a16="http://schemas.microsoft.com/office/drawing/2014/main" id="{27E7E6E3-F438-4811-84F4-8594C4C84DE4}"/>
              </a:ext>
            </a:extLst>
          </p:cNvPr>
          <p:cNvSpPr>
            <a:spLocks noGrp="1"/>
          </p:cNvSpPr>
          <p:nvPr>
            <p:ph type="sldNum" sz="quarter" idx="12"/>
          </p:nvPr>
        </p:nvSpPr>
        <p:spPr>
          <a:xfrm>
            <a:off x="11503023" y="5883275"/>
            <a:ext cx="384178" cy="365125"/>
          </a:xfrm>
        </p:spPr>
        <p:txBody>
          <a:bodyPr vert="horz" lIns="91440" tIns="45720" rIns="91440" bIns="45720" rtlCol="0" anchor="ctr">
            <a:normAutofit/>
          </a:bodyPr>
          <a:lstStyle/>
          <a:p>
            <a:pPr algn="l" defTabSz="914400">
              <a:spcAft>
                <a:spcPts val="600"/>
              </a:spcAft>
            </a:pPr>
            <a:fld id="{E2DFDC50-0A23-44D5-A3D9-AC82CD45B930}" type="slidenum">
              <a:rPr lang="en-US" smtClean="0"/>
              <a:pPr algn="l" defTabSz="914400">
                <a:spcAft>
                  <a:spcPts val="600"/>
                </a:spcAft>
              </a:pPr>
              <a:t>26</a:t>
            </a:fld>
            <a:endParaRPr lang="en-US"/>
          </a:p>
        </p:txBody>
      </p:sp>
      <p:sp>
        <p:nvSpPr>
          <p:cNvPr id="7" name="TextBox 6">
            <a:extLst>
              <a:ext uri="{FF2B5EF4-FFF2-40B4-BE49-F238E27FC236}">
                <a16:creationId xmlns:a16="http://schemas.microsoft.com/office/drawing/2014/main" id="{F223B758-D31B-4F17-B507-5F1C67144743}"/>
              </a:ext>
            </a:extLst>
          </p:cNvPr>
          <p:cNvSpPr txBox="1"/>
          <p:nvPr/>
        </p:nvSpPr>
        <p:spPr>
          <a:xfrm>
            <a:off x="3072329" y="6657945"/>
            <a:ext cx="2375971" cy="200055"/>
          </a:xfrm>
          <a:prstGeom prst="rect">
            <a:avLst/>
          </a:prstGeom>
          <a:solidFill>
            <a:srgbClr val="000000"/>
          </a:solidFill>
        </p:spPr>
        <p:txBody>
          <a:bodyPr wrap="square" rtlCol="0">
            <a:spAutoFit/>
          </a:bodyPr>
          <a:lstStyle/>
          <a:p>
            <a:pPr algn="r">
              <a:spcAft>
                <a:spcPts val="600"/>
              </a:spcAft>
            </a:pPr>
            <a:r>
              <a:rPr lang="en-US" sz="700" dirty="0">
                <a:solidFill>
                  <a:srgbClr val="FFFFFF"/>
                </a:solidFill>
                <a:hlinkClick r:id="rId5" tooltip="http://pngimg.com/download/38106">
                  <a:extLst>
                    <a:ext uri="{A12FA001-AC4F-418D-AE19-62706E023703}">
                      <ahyp:hlinkClr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6" tooltip="https://creativecommons.org/licenses/by-nc/3.0/">
                  <a:extLst>
                    <a:ext uri="{A12FA001-AC4F-418D-AE19-62706E023703}">
                      <ahyp:hlinkClr xmlns:ahyp="http://schemas.microsoft.com/office/drawing/2018/hyperlinkcolor" val="tx"/>
                    </a:ext>
                  </a:extLst>
                </a:hlinkClick>
              </a:rPr>
              <a:t>CC BY-NC</a:t>
            </a:r>
            <a:endParaRPr lang="en-US" sz="700" dirty="0">
              <a:solidFill>
                <a:srgbClr val="FFFFFF"/>
              </a:solidFill>
            </a:endParaRPr>
          </a:p>
        </p:txBody>
      </p:sp>
    </p:spTree>
    <p:extLst>
      <p:ext uri="{BB962C8B-B14F-4D97-AF65-F5344CB8AC3E}">
        <p14:creationId xmlns:p14="http://schemas.microsoft.com/office/powerpoint/2010/main" val="3323236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FE62E-022E-43F0-AA06-643B50F9C247}"/>
              </a:ext>
            </a:extLst>
          </p:cNvPr>
          <p:cNvSpPr>
            <a:spLocks noGrp="1"/>
          </p:cNvSpPr>
          <p:nvPr>
            <p:ph type="title"/>
          </p:nvPr>
        </p:nvSpPr>
        <p:spPr>
          <a:xfrm>
            <a:off x="1484310" y="320778"/>
            <a:ext cx="10018713" cy="870284"/>
          </a:xfrm>
        </p:spPr>
        <p:txBody>
          <a:bodyPr/>
          <a:lstStyle/>
          <a:p>
            <a:r>
              <a:rPr lang="en-US" dirty="0"/>
              <a:t>Resources</a:t>
            </a:r>
          </a:p>
        </p:txBody>
      </p:sp>
      <p:sp>
        <p:nvSpPr>
          <p:cNvPr id="3" name="Content Placeholder 2">
            <a:extLst>
              <a:ext uri="{FF2B5EF4-FFF2-40B4-BE49-F238E27FC236}">
                <a16:creationId xmlns:a16="http://schemas.microsoft.com/office/drawing/2014/main" id="{AF2158A0-5389-48FA-8977-4A9B395F4A6B}"/>
              </a:ext>
            </a:extLst>
          </p:cNvPr>
          <p:cNvSpPr>
            <a:spLocks noGrp="1"/>
          </p:cNvSpPr>
          <p:nvPr>
            <p:ph idx="1"/>
          </p:nvPr>
        </p:nvSpPr>
        <p:spPr>
          <a:xfrm>
            <a:off x="1347537" y="1355456"/>
            <a:ext cx="10155486" cy="4876800"/>
          </a:xfrm>
        </p:spPr>
        <p:txBody>
          <a:bodyPr/>
          <a:lstStyle/>
          <a:p>
            <a:r>
              <a:rPr lang="en-US" dirty="0" err="1"/>
              <a:t>TDAmeritrade</a:t>
            </a:r>
            <a:endParaRPr lang="en-US" dirty="0"/>
          </a:p>
          <a:p>
            <a:r>
              <a:rPr lang="en-US" dirty="0"/>
              <a:t>The Motley Fool</a:t>
            </a:r>
          </a:p>
          <a:p>
            <a:r>
              <a:rPr lang="en-US" dirty="0"/>
              <a:t>Glassdoor</a:t>
            </a:r>
          </a:p>
          <a:p>
            <a:r>
              <a:rPr lang="en-US" dirty="0"/>
              <a:t>MarketWatch</a:t>
            </a:r>
          </a:p>
          <a:p>
            <a:r>
              <a:rPr lang="en-US" dirty="0"/>
              <a:t>Yahoo Finance</a:t>
            </a:r>
          </a:p>
          <a:p>
            <a:r>
              <a:rPr lang="en-US" dirty="0" err="1"/>
              <a:t>Mergent</a:t>
            </a:r>
            <a:endParaRPr lang="en-US" dirty="0"/>
          </a:p>
          <a:p>
            <a:r>
              <a:rPr lang="en-US" dirty="0"/>
              <a:t>Forbes</a:t>
            </a:r>
          </a:p>
          <a:p>
            <a:r>
              <a:rPr lang="en-US" dirty="0"/>
              <a:t>UPS 2018 10K</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27E7E6E3-F438-4811-84F4-8594C4C84DE4}"/>
              </a:ext>
            </a:extLst>
          </p:cNvPr>
          <p:cNvSpPr>
            <a:spLocks noGrp="1"/>
          </p:cNvSpPr>
          <p:nvPr>
            <p:ph type="sldNum" sz="quarter" idx="12"/>
          </p:nvPr>
        </p:nvSpPr>
        <p:spPr/>
        <p:txBody>
          <a:bodyPr/>
          <a:lstStyle/>
          <a:p>
            <a:fld id="{E2DFDC50-0A23-44D5-A3D9-AC82CD45B930}" type="slidenum">
              <a:rPr lang="en-US" smtClean="0"/>
              <a:t>27</a:t>
            </a:fld>
            <a:endParaRPr lang="en-US"/>
          </a:p>
        </p:txBody>
      </p:sp>
    </p:spTree>
    <p:extLst>
      <p:ext uri="{BB962C8B-B14F-4D97-AF65-F5344CB8AC3E}">
        <p14:creationId xmlns:p14="http://schemas.microsoft.com/office/powerpoint/2010/main" val="2708909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5C23D-35D7-4E20-B5F6-B82CDB773F8F}"/>
              </a:ext>
            </a:extLst>
          </p:cNvPr>
          <p:cNvSpPr>
            <a:spLocks noGrp="1"/>
          </p:cNvSpPr>
          <p:nvPr>
            <p:ph type="title"/>
          </p:nvPr>
        </p:nvSpPr>
        <p:spPr>
          <a:xfrm>
            <a:off x="1208726" y="2552700"/>
            <a:ext cx="10018713" cy="1752599"/>
          </a:xfrm>
        </p:spPr>
        <p:txBody>
          <a:bodyPr/>
          <a:lstStyle/>
          <a:p>
            <a:r>
              <a:rPr lang="en-US" dirty="0"/>
              <a:t>Appendix</a:t>
            </a:r>
          </a:p>
        </p:txBody>
      </p:sp>
      <p:sp>
        <p:nvSpPr>
          <p:cNvPr id="4" name="Slide Number Placeholder 3">
            <a:extLst>
              <a:ext uri="{FF2B5EF4-FFF2-40B4-BE49-F238E27FC236}">
                <a16:creationId xmlns:a16="http://schemas.microsoft.com/office/drawing/2014/main" id="{A5430CCE-F26C-4DFD-BE51-11079A82424B}"/>
              </a:ext>
            </a:extLst>
          </p:cNvPr>
          <p:cNvSpPr>
            <a:spLocks noGrp="1"/>
          </p:cNvSpPr>
          <p:nvPr>
            <p:ph type="sldNum" sz="quarter" idx="12"/>
          </p:nvPr>
        </p:nvSpPr>
        <p:spPr/>
        <p:txBody>
          <a:bodyPr/>
          <a:lstStyle/>
          <a:p>
            <a:fld id="{E2DFDC50-0A23-44D5-A3D9-AC82CD45B930}" type="slidenum">
              <a:rPr lang="en-US" smtClean="0"/>
              <a:t>28</a:t>
            </a:fld>
            <a:endParaRPr lang="en-US"/>
          </a:p>
        </p:txBody>
      </p:sp>
    </p:spTree>
    <p:extLst>
      <p:ext uri="{BB962C8B-B14F-4D97-AF65-F5344CB8AC3E}">
        <p14:creationId xmlns:p14="http://schemas.microsoft.com/office/powerpoint/2010/main" val="4188847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79BD-4ECA-4305-871A-0238E4CBDA52}"/>
              </a:ext>
            </a:extLst>
          </p:cNvPr>
          <p:cNvSpPr>
            <a:spLocks noGrp="1"/>
          </p:cNvSpPr>
          <p:nvPr>
            <p:ph type="title"/>
          </p:nvPr>
        </p:nvSpPr>
        <p:spPr>
          <a:xfrm>
            <a:off x="1484312" y="0"/>
            <a:ext cx="10018712" cy="660399"/>
          </a:xfrm>
        </p:spPr>
        <p:txBody>
          <a:bodyPr>
            <a:normAutofit/>
          </a:bodyPr>
          <a:lstStyle/>
          <a:p>
            <a:pPr algn="l"/>
            <a:r>
              <a:rPr lang="en-US" sz="3200" dirty="0"/>
              <a:t>The Three Methods used for Company Valuation</a:t>
            </a:r>
            <a:endParaRPr lang="en-US" sz="3200"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DD9C616C-51A3-4215-AE63-F4802FBE5BC7}"/>
              </a:ext>
            </a:extLst>
          </p:cNvPr>
          <p:cNvSpPr>
            <a:spLocks noGrp="1"/>
          </p:cNvSpPr>
          <p:nvPr>
            <p:ph sz="half" idx="1"/>
          </p:nvPr>
        </p:nvSpPr>
        <p:spPr>
          <a:xfrm>
            <a:off x="1450877" y="4148359"/>
            <a:ext cx="9730470" cy="1610345"/>
          </a:xfrm>
        </p:spPr>
        <p:txBody>
          <a:bodyPr>
            <a:normAutofit fontScale="92500" lnSpcReduction="20000"/>
          </a:bodyPr>
          <a:lstStyle/>
          <a:p>
            <a:pPr marL="0" indent="0">
              <a:buNone/>
            </a:pPr>
            <a:r>
              <a:rPr lang="en-US" sz="2400" b="1" dirty="0"/>
              <a:t>DCF Model</a:t>
            </a:r>
          </a:p>
          <a:p>
            <a:r>
              <a:rPr lang="en-US" sz="2400" dirty="0"/>
              <a:t>EV/share - $175.35				 - Risk Free Rate: 2.0%</a:t>
            </a:r>
          </a:p>
          <a:p>
            <a:r>
              <a:rPr lang="en-US" sz="2400" dirty="0"/>
              <a:t>Terminal Value - $162,723.46		 - Market Risk Premium: 6.40%</a:t>
            </a:r>
          </a:p>
          <a:p>
            <a:r>
              <a:rPr lang="en-US" sz="2400" dirty="0"/>
              <a:t>Target Stock Price - $151.06		 - Annual Sales growth: 5.0%</a:t>
            </a:r>
          </a:p>
        </p:txBody>
      </p:sp>
      <p:graphicFrame>
        <p:nvGraphicFramePr>
          <p:cNvPr id="5" name="Diagram 4">
            <a:extLst>
              <a:ext uri="{FF2B5EF4-FFF2-40B4-BE49-F238E27FC236}">
                <a16:creationId xmlns:a16="http://schemas.microsoft.com/office/drawing/2014/main" id="{DBCE34A4-D2A5-413F-A80F-B779C322CC1F}"/>
              </a:ext>
            </a:extLst>
          </p:cNvPr>
          <p:cNvGraphicFramePr/>
          <p:nvPr>
            <p:extLst>
              <p:ext uri="{D42A27DB-BD31-4B8C-83A1-F6EECF244321}">
                <p14:modId xmlns:p14="http://schemas.microsoft.com/office/powerpoint/2010/main" val="4109164299"/>
              </p:ext>
            </p:extLst>
          </p:nvPr>
        </p:nvGraphicFramePr>
        <p:xfrm>
          <a:off x="76200" y="5511800"/>
          <a:ext cx="11993880" cy="16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80058594-2D7B-417F-8C01-846E57D38ADE}"/>
              </a:ext>
            </a:extLst>
          </p:cNvPr>
          <p:cNvSpPr>
            <a:spLocks noGrp="1"/>
          </p:cNvSpPr>
          <p:nvPr>
            <p:ph type="sldNum" sz="quarter" idx="12"/>
          </p:nvPr>
        </p:nvSpPr>
        <p:spPr>
          <a:xfrm>
            <a:off x="11640833" y="6492875"/>
            <a:ext cx="551167" cy="365125"/>
          </a:xfrm>
        </p:spPr>
        <p:txBody>
          <a:bodyPr/>
          <a:lstStyle/>
          <a:p>
            <a:fld id="{E2DFDC50-0A23-44D5-A3D9-AC82CD45B930}" type="slidenum">
              <a:rPr lang="en-US" sz="1600" smtClean="0"/>
              <a:t>29</a:t>
            </a:fld>
            <a:endParaRPr lang="en-US" sz="1600" dirty="0"/>
          </a:p>
        </p:txBody>
      </p:sp>
      <p:sp>
        <p:nvSpPr>
          <p:cNvPr id="9" name="Content Placeholder 8">
            <a:extLst>
              <a:ext uri="{FF2B5EF4-FFF2-40B4-BE49-F238E27FC236}">
                <a16:creationId xmlns:a16="http://schemas.microsoft.com/office/drawing/2014/main" id="{2E133E44-8AB9-421B-88CD-BECDFE8547F2}"/>
              </a:ext>
            </a:extLst>
          </p:cNvPr>
          <p:cNvSpPr>
            <a:spLocks noGrp="1"/>
          </p:cNvSpPr>
          <p:nvPr>
            <p:ph sz="half" idx="2"/>
          </p:nvPr>
        </p:nvSpPr>
        <p:spPr>
          <a:xfrm>
            <a:off x="6545179" y="660399"/>
            <a:ext cx="5207949" cy="3616326"/>
          </a:xfrm>
        </p:spPr>
        <p:txBody>
          <a:bodyPr>
            <a:normAutofit fontScale="92500" lnSpcReduction="20000"/>
          </a:bodyPr>
          <a:lstStyle/>
          <a:p>
            <a:pPr marL="0" indent="0">
              <a:buNone/>
            </a:pPr>
            <a:r>
              <a:rPr lang="en-US" sz="2400" b="1" dirty="0"/>
              <a:t>Stock Price Monte Carlo</a:t>
            </a:r>
          </a:p>
          <a:p>
            <a:r>
              <a:rPr lang="en-US" sz="2400" dirty="0"/>
              <a:t>Current Price: $118.62</a:t>
            </a:r>
          </a:p>
          <a:p>
            <a:r>
              <a:rPr lang="en-US" sz="2400" dirty="0"/>
              <a:t>Average UPS Return: 0.022%(0.20%)</a:t>
            </a:r>
          </a:p>
          <a:p>
            <a:r>
              <a:rPr lang="en-US" sz="2400" dirty="0"/>
              <a:t>Target Stock Price -    $102.17</a:t>
            </a:r>
          </a:p>
          <a:p>
            <a:r>
              <a:rPr lang="en-US" sz="2400" dirty="0"/>
              <a:t>Max: $116.17 (No BUY)</a:t>
            </a:r>
          </a:p>
          <a:p>
            <a:r>
              <a:rPr lang="en-US" sz="2400" dirty="0"/>
              <a:t>Percentile:</a:t>
            </a:r>
          </a:p>
          <a:p>
            <a:pPr lvl="1"/>
            <a:r>
              <a:rPr lang="en-US" sz="2400" dirty="0"/>
              <a:t>85%: $106.31            HOLD</a:t>
            </a:r>
          </a:p>
          <a:p>
            <a:pPr lvl="1"/>
            <a:r>
              <a:rPr lang="en-US" sz="2400" dirty="0"/>
              <a:t>85%: $106.31           SELL</a:t>
            </a:r>
          </a:p>
          <a:p>
            <a:endParaRPr lang="en-US" dirty="0"/>
          </a:p>
        </p:txBody>
      </p:sp>
      <p:sp>
        <p:nvSpPr>
          <p:cNvPr id="10" name="Rectangle: Rounded Corners 9">
            <a:extLst>
              <a:ext uri="{FF2B5EF4-FFF2-40B4-BE49-F238E27FC236}">
                <a16:creationId xmlns:a16="http://schemas.microsoft.com/office/drawing/2014/main" id="{D4D605F3-1236-4680-8005-9427F5B9499F}"/>
              </a:ext>
            </a:extLst>
          </p:cNvPr>
          <p:cNvSpPr/>
          <p:nvPr/>
        </p:nvSpPr>
        <p:spPr>
          <a:xfrm>
            <a:off x="4026786" y="5305511"/>
            <a:ext cx="1227421" cy="412577"/>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E73D2823-1A78-419E-838D-2271BD186FD8}"/>
              </a:ext>
            </a:extLst>
          </p:cNvPr>
          <p:cNvSpPr/>
          <p:nvPr/>
        </p:nvSpPr>
        <p:spPr>
          <a:xfrm>
            <a:off x="9304420" y="1826810"/>
            <a:ext cx="994611" cy="464545"/>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Down 3">
            <a:extLst>
              <a:ext uri="{FF2B5EF4-FFF2-40B4-BE49-F238E27FC236}">
                <a16:creationId xmlns:a16="http://schemas.microsoft.com/office/drawing/2014/main" id="{5433BC6E-3FAA-463F-8D50-812CC15E383A}"/>
              </a:ext>
            </a:extLst>
          </p:cNvPr>
          <p:cNvSpPr/>
          <p:nvPr/>
        </p:nvSpPr>
        <p:spPr>
          <a:xfrm>
            <a:off x="9117070" y="3565276"/>
            <a:ext cx="336885" cy="4645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8D46F08D-DC24-47A0-81E7-63454FC500F4}"/>
              </a:ext>
            </a:extLst>
          </p:cNvPr>
          <p:cNvSpPr/>
          <p:nvPr/>
        </p:nvSpPr>
        <p:spPr>
          <a:xfrm rot="10800000">
            <a:off x="9149153" y="2853827"/>
            <a:ext cx="336885" cy="4645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FE7A9C50-CEBE-437B-86F7-BE50DE79954A}"/>
              </a:ext>
            </a:extLst>
          </p:cNvPr>
          <p:cNvSpPr txBox="1">
            <a:spLocks/>
          </p:cNvSpPr>
          <p:nvPr/>
        </p:nvSpPr>
        <p:spPr>
          <a:xfrm>
            <a:off x="1484312" y="669487"/>
            <a:ext cx="4611688" cy="3360334"/>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400" b="1" dirty="0"/>
              <a:t>Relative Valuation </a:t>
            </a:r>
          </a:p>
          <a:p>
            <a:r>
              <a:rPr lang="en-US" sz="2400" dirty="0"/>
              <a:t>FedEx | DHL| EXPD| XPO | ALK | NEX.F </a:t>
            </a:r>
          </a:p>
          <a:p>
            <a:r>
              <a:rPr lang="en-US" sz="2400" dirty="0"/>
              <a:t>P/E - $93.69</a:t>
            </a:r>
          </a:p>
          <a:p>
            <a:r>
              <a:rPr lang="en-US" sz="2400" dirty="0"/>
              <a:t>EBITDA Multiplier - $114.08</a:t>
            </a:r>
          </a:p>
          <a:p>
            <a:r>
              <a:rPr lang="en-US" sz="2400" dirty="0"/>
              <a:t>Sales Multiplier - $69.91</a:t>
            </a:r>
          </a:p>
          <a:p>
            <a:r>
              <a:rPr lang="en-US" sz="2400" dirty="0"/>
              <a:t>Target Stock Price - $92.56</a:t>
            </a:r>
          </a:p>
        </p:txBody>
      </p:sp>
      <p:sp>
        <p:nvSpPr>
          <p:cNvPr id="14" name="Rectangle: Rounded Corners 13">
            <a:extLst>
              <a:ext uri="{FF2B5EF4-FFF2-40B4-BE49-F238E27FC236}">
                <a16:creationId xmlns:a16="http://schemas.microsoft.com/office/drawing/2014/main" id="{8499938A-53DB-4169-98AF-3C11F606535B}"/>
              </a:ext>
            </a:extLst>
          </p:cNvPr>
          <p:cNvSpPr/>
          <p:nvPr/>
        </p:nvSpPr>
        <p:spPr>
          <a:xfrm>
            <a:off x="4246006" y="3450623"/>
            <a:ext cx="1160183" cy="463651"/>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1171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DAB58-1F7D-4B49-9251-C936C50D0818}"/>
              </a:ext>
            </a:extLst>
          </p:cNvPr>
          <p:cNvSpPr>
            <a:spLocks noGrp="1"/>
          </p:cNvSpPr>
          <p:nvPr>
            <p:ph type="title"/>
          </p:nvPr>
        </p:nvSpPr>
        <p:spPr>
          <a:xfrm>
            <a:off x="1450465" y="1696075"/>
            <a:ext cx="10273830" cy="3465849"/>
          </a:xfrm>
        </p:spPr>
        <p:txBody>
          <a:bodyPr>
            <a:normAutofit/>
          </a:bodyPr>
          <a:lstStyle/>
          <a:p>
            <a:r>
              <a:rPr lang="en-US" sz="3600" dirty="0"/>
              <a:t>You found a candidate UPS, United Parcel Service Inc. and you heard some good things</a:t>
            </a:r>
            <a:r>
              <a:rPr lang="en-US" dirty="0"/>
              <a:t>. </a:t>
            </a:r>
            <a:br>
              <a:rPr lang="en-US" dirty="0"/>
            </a:br>
            <a:endParaRPr lang="en-US" dirty="0"/>
          </a:p>
        </p:txBody>
      </p:sp>
      <p:sp>
        <p:nvSpPr>
          <p:cNvPr id="3" name="Slide Number Placeholder 2">
            <a:extLst>
              <a:ext uri="{FF2B5EF4-FFF2-40B4-BE49-F238E27FC236}">
                <a16:creationId xmlns:a16="http://schemas.microsoft.com/office/drawing/2014/main" id="{040AC6FE-794D-44DC-A69F-359145F43B6B}"/>
              </a:ext>
            </a:extLst>
          </p:cNvPr>
          <p:cNvSpPr>
            <a:spLocks noGrp="1"/>
          </p:cNvSpPr>
          <p:nvPr>
            <p:ph type="sldNum" sz="quarter" idx="12"/>
          </p:nvPr>
        </p:nvSpPr>
        <p:spPr/>
        <p:txBody>
          <a:bodyPr/>
          <a:lstStyle/>
          <a:p>
            <a:fld id="{E2DFDC50-0A23-44D5-A3D9-AC82CD45B930}" type="slidenum">
              <a:rPr lang="en-US" smtClean="0"/>
              <a:t>3</a:t>
            </a:fld>
            <a:endParaRPr lang="en-US"/>
          </a:p>
        </p:txBody>
      </p:sp>
    </p:spTree>
    <p:extLst>
      <p:ext uri="{BB962C8B-B14F-4D97-AF65-F5344CB8AC3E}">
        <p14:creationId xmlns:p14="http://schemas.microsoft.com/office/powerpoint/2010/main" val="126418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992D-5BD2-4910-909A-35591F1BCA60}"/>
              </a:ext>
            </a:extLst>
          </p:cNvPr>
          <p:cNvSpPr>
            <a:spLocks noGrp="1"/>
          </p:cNvSpPr>
          <p:nvPr>
            <p:ph type="title"/>
          </p:nvPr>
        </p:nvSpPr>
        <p:spPr>
          <a:xfrm>
            <a:off x="1484310" y="2552700"/>
            <a:ext cx="10018713" cy="1752599"/>
          </a:xfrm>
        </p:spPr>
        <p:txBody>
          <a:bodyPr>
            <a:normAutofit/>
          </a:bodyPr>
          <a:lstStyle/>
          <a:p>
            <a:r>
              <a:rPr lang="en-US" sz="3600" dirty="0"/>
              <a:t>BUT…you need more quality data to make a smart decision.</a:t>
            </a:r>
          </a:p>
        </p:txBody>
      </p:sp>
      <p:sp>
        <p:nvSpPr>
          <p:cNvPr id="3" name="Slide Number Placeholder 2">
            <a:extLst>
              <a:ext uri="{FF2B5EF4-FFF2-40B4-BE49-F238E27FC236}">
                <a16:creationId xmlns:a16="http://schemas.microsoft.com/office/drawing/2014/main" id="{5A65117F-BD4E-4951-B860-6DC61B304C08}"/>
              </a:ext>
            </a:extLst>
          </p:cNvPr>
          <p:cNvSpPr>
            <a:spLocks noGrp="1"/>
          </p:cNvSpPr>
          <p:nvPr>
            <p:ph type="sldNum" sz="quarter" idx="12"/>
          </p:nvPr>
        </p:nvSpPr>
        <p:spPr/>
        <p:txBody>
          <a:bodyPr/>
          <a:lstStyle/>
          <a:p>
            <a:fld id="{E2DFDC50-0A23-44D5-A3D9-AC82CD45B930}" type="slidenum">
              <a:rPr lang="en-US" smtClean="0"/>
              <a:t>4</a:t>
            </a:fld>
            <a:endParaRPr lang="en-US"/>
          </a:p>
        </p:txBody>
      </p:sp>
    </p:spTree>
    <p:extLst>
      <p:ext uri="{BB962C8B-B14F-4D97-AF65-F5344CB8AC3E}">
        <p14:creationId xmlns:p14="http://schemas.microsoft.com/office/powerpoint/2010/main" val="3786414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CE53-35CA-4B9A-A8D2-7D9075262AD4}"/>
              </a:ext>
            </a:extLst>
          </p:cNvPr>
          <p:cNvSpPr>
            <a:spLocks noGrp="1"/>
          </p:cNvSpPr>
          <p:nvPr>
            <p:ph type="title"/>
          </p:nvPr>
        </p:nvSpPr>
        <p:spPr>
          <a:xfrm>
            <a:off x="1484310" y="60551"/>
            <a:ext cx="10018713" cy="1261986"/>
          </a:xfrm>
        </p:spPr>
        <p:txBody>
          <a:bodyPr/>
          <a:lstStyle/>
          <a:p>
            <a:r>
              <a:rPr lang="en-US" sz="3600" dirty="0"/>
              <a:t>Your Decision</a:t>
            </a:r>
            <a:r>
              <a:rPr lang="en-US" dirty="0"/>
              <a:t> Metrics</a:t>
            </a:r>
          </a:p>
        </p:txBody>
      </p:sp>
      <p:graphicFrame>
        <p:nvGraphicFramePr>
          <p:cNvPr id="5" name="Table 5">
            <a:extLst>
              <a:ext uri="{FF2B5EF4-FFF2-40B4-BE49-F238E27FC236}">
                <a16:creationId xmlns:a16="http://schemas.microsoft.com/office/drawing/2014/main" id="{7BDC0003-1EDB-46C3-AAE2-CD1B0564BC3B}"/>
              </a:ext>
            </a:extLst>
          </p:cNvPr>
          <p:cNvGraphicFramePr>
            <a:graphicFrameLocks noGrp="1"/>
          </p:cNvGraphicFramePr>
          <p:nvPr>
            <p:ph idx="1"/>
            <p:extLst>
              <p:ext uri="{D42A27DB-BD31-4B8C-83A1-F6EECF244321}">
                <p14:modId xmlns:p14="http://schemas.microsoft.com/office/powerpoint/2010/main" val="2164586185"/>
              </p:ext>
            </p:extLst>
          </p:nvPr>
        </p:nvGraphicFramePr>
        <p:xfrm>
          <a:off x="2453752" y="1322537"/>
          <a:ext cx="8214325" cy="3478968"/>
        </p:xfrm>
        <a:graphic>
          <a:graphicData uri="http://schemas.openxmlformats.org/drawingml/2006/table">
            <a:tbl>
              <a:tblPr firstRow="1" bandRow="1">
                <a:tableStyleId>{5C22544A-7EE6-4342-B048-85BDC9FD1C3A}</a:tableStyleId>
              </a:tblPr>
              <a:tblGrid>
                <a:gridCol w="2504678">
                  <a:extLst>
                    <a:ext uri="{9D8B030D-6E8A-4147-A177-3AD203B41FA5}">
                      <a16:colId xmlns:a16="http://schemas.microsoft.com/office/drawing/2014/main" val="531877541"/>
                    </a:ext>
                  </a:extLst>
                </a:gridCol>
                <a:gridCol w="1647313">
                  <a:extLst>
                    <a:ext uri="{9D8B030D-6E8A-4147-A177-3AD203B41FA5}">
                      <a16:colId xmlns:a16="http://schemas.microsoft.com/office/drawing/2014/main" val="1149426098"/>
                    </a:ext>
                  </a:extLst>
                </a:gridCol>
                <a:gridCol w="2098623">
                  <a:extLst>
                    <a:ext uri="{9D8B030D-6E8A-4147-A177-3AD203B41FA5}">
                      <a16:colId xmlns:a16="http://schemas.microsoft.com/office/drawing/2014/main" val="2566221157"/>
                    </a:ext>
                  </a:extLst>
                </a:gridCol>
                <a:gridCol w="1963711">
                  <a:extLst>
                    <a:ext uri="{9D8B030D-6E8A-4147-A177-3AD203B41FA5}">
                      <a16:colId xmlns:a16="http://schemas.microsoft.com/office/drawing/2014/main" val="3486350521"/>
                    </a:ext>
                  </a:extLst>
                </a:gridCol>
              </a:tblGrid>
              <a:tr h="437870">
                <a:tc>
                  <a:txBody>
                    <a:bodyPr/>
                    <a:lstStyle/>
                    <a:p>
                      <a:endParaRPr lang="en-US" dirty="0"/>
                    </a:p>
                  </a:txBody>
                  <a:tcPr/>
                </a:tc>
                <a:tc>
                  <a:txBody>
                    <a:bodyPr/>
                    <a:lstStyle/>
                    <a:p>
                      <a:pPr algn="ctr"/>
                      <a:r>
                        <a:rPr lang="en-US" dirty="0"/>
                        <a:t>BUY</a:t>
                      </a:r>
                    </a:p>
                  </a:txBody>
                  <a:tcPr/>
                </a:tc>
                <a:tc>
                  <a:txBody>
                    <a:bodyPr/>
                    <a:lstStyle/>
                    <a:p>
                      <a:pPr algn="ctr"/>
                      <a:r>
                        <a:rPr lang="en-US" dirty="0"/>
                        <a:t>HOLD</a:t>
                      </a:r>
                    </a:p>
                  </a:txBody>
                  <a:tcPr/>
                </a:tc>
                <a:tc>
                  <a:txBody>
                    <a:bodyPr/>
                    <a:lstStyle/>
                    <a:p>
                      <a:pPr algn="ctr"/>
                      <a:r>
                        <a:rPr lang="en-US" dirty="0"/>
                        <a:t>SELL</a:t>
                      </a:r>
                    </a:p>
                  </a:txBody>
                  <a:tcPr/>
                </a:tc>
                <a:extLst>
                  <a:ext uri="{0D108BD9-81ED-4DB2-BD59-A6C34878D82A}">
                    <a16:rowId xmlns:a16="http://schemas.microsoft.com/office/drawing/2014/main" val="388087856"/>
                  </a:ext>
                </a:extLst>
              </a:tr>
              <a:tr h="431872">
                <a:tc>
                  <a:txBody>
                    <a:bodyPr/>
                    <a:lstStyle/>
                    <a:p>
                      <a:r>
                        <a:rPr lang="en-US" dirty="0"/>
                        <a:t>Valuation Metrics</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87886873"/>
                  </a:ext>
                </a:extLst>
              </a:tr>
              <a:tr h="431872">
                <a:tc>
                  <a:txBody>
                    <a:bodyPr/>
                    <a:lstStyle/>
                    <a:p>
                      <a:r>
                        <a:rPr lang="en-US" dirty="0"/>
                        <a:t>Historic Performance</a:t>
                      </a:r>
                    </a:p>
                  </a:txBody>
                  <a:tcPr/>
                </a:tc>
                <a:tc>
                  <a:txBody>
                    <a:bodyPr/>
                    <a:lstStyle/>
                    <a:p>
                      <a:pPr algn="r"/>
                      <a:endParaRPr lang="en-US"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8598513"/>
                  </a:ext>
                </a:extLst>
              </a:tr>
              <a:tr h="437870">
                <a:tc>
                  <a:txBody>
                    <a:bodyPr/>
                    <a:lstStyle/>
                    <a:p>
                      <a:r>
                        <a:rPr lang="en-US" dirty="0"/>
                        <a:t>Current Value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89401129"/>
                  </a:ext>
                </a:extLst>
              </a:tr>
              <a:tr h="437870">
                <a:tc>
                  <a:txBody>
                    <a:bodyPr/>
                    <a:lstStyle/>
                    <a:p>
                      <a:r>
                        <a:rPr lang="en-US" dirty="0"/>
                        <a:t>Exit Price (+5% to +25%)</a:t>
                      </a:r>
                    </a:p>
                  </a:txBody>
                  <a:tcPr/>
                </a:tc>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124846485"/>
                  </a:ext>
                </a:extLst>
              </a:tr>
              <a:tr h="437870">
                <a:tc>
                  <a:txBody>
                    <a:bodyPr/>
                    <a:lstStyle/>
                    <a:p>
                      <a:r>
                        <a:rPr lang="en-US" dirty="0"/>
                        <a:t>Current Industry</a:t>
                      </a:r>
                    </a:p>
                  </a:txBody>
                  <a:tcPr/>
                </a:tc>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913419399"/>
                  </a:ext>
                </a:extLst>
              </a:tr>
              <a:tr h="431872">
                <a:tc>
                  <a:txBody>
                    <a:bodyPr/>
                    <a:lstStyle/>
                    <a:p>
                      <a:r>
                        <a:rPr lang="en-US" dirty="0"/>
                        <a:t>Emerging Markets</a:t>
                      </a:r>
                    </a:p>
                  </a:txBody>
                  <a:tcPr/>
                </a:tc>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784672595"/>
                  </a:ext>
                </a:extLst>
              </a:tr>
              <a:tr h="431872">
                <a:tc>
                  <a:txBody>
                    <a:bodyPr/>
                    <a:lstStyle/>
                    <a:p>
                      <a:r>
                        <a:rPr lang="en-US" dirty="0"/>
                        <a:t>Innovation</a:t>
                      </a:r>
                    </a:p>
                  </a:txBody>
                  <a:tcPr/>
                </a:tc>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74880852"/>
                  </a:ext>
                </a:extLst>
              </a:tr>
            </a:tbl>
          </a:graphicData>
        </a:graphic>
      </p:graphicFrame>
      <p:sp>
        <p:nvSpPr>
          <p:cNvPr id="3" name="Slide Number Placeholder 2">
            <a:extLst>
              <a:ext uri="{FF2B5EF4-FFF2-40B4-BE49-F238E27FC236}">
                <a16:creationId xmlns:a16="http://schemas.microsoft.com/office/drawing/2014/main" id="{AC7E2D69-89D5-4F6E-87CC-ADC565E4B65C}"/>
              </a:ext>
            </a:extLst>
          </p:cNvPr>
          <p:cNvSpPr>
            <a:spLocks noGrp="1"/>
          </p:cNvSpPr>
          <p:nvPr>
            <p:ph type="sldNum" sz="quarter" idx="12"/>
          </p:nvPr>
        </p:nvSpPr>
        <p:spPr/>
        <p:txBody>
          <a:bodyPr/>
          <a:lstStyle/>
          <a:p>
            <a:fld id="{E2DFDC50-0A23-44D5-A3D9-AC82CD45B930}" type="slidenum">
              <a:rPr lang="en-US" smtClean="0"/>
              <a:t>5</a:t>
            </a:fld>
            <a:endParaRPr lang="en-US"/>
          </a:p>
        </p:txBody>
      </p:sp>
      <p:sp>
        <p:nvSpPr>
          <p:cNvPr id="7" name="Rectangle 6">
            <a:extLst>
              <a:ext uri="{FF2B5EF4-FFF2-40B4-BE49-F238E27FC236}">
                <a16:creationId xmlns:a16="http://schemas.microsoft.com/office/drawing/2014/main" id="{E8C1BA06-86F7-44F3-9DAB-6B20E8198EE5}"/>
              </a:ext>
            </a:extLst>
          </p:cNvPr>
          <p:cNvSpPr/>
          <p:nvPr/>
        </p:nvSpPr>
        <p:spPr>
          <a:xfrm>
            <a:off x="2453752" y="5045670"/>
            <a:ext cx="4419776" cy="276999"/>
          </a:xfrm>
          <a:prstGeom prst="rect">
            <a:avLst/>
          </a:prstGeom>
        </p:spPr>
        <p:txBody>
          <a:bodyPr wrap="square">
            <a:spAutoFit/>
          </a:bodyPr>
          <a:lstStyle/>
          <a:p>
            <a:r>
              <a:rPr lang="en-US" sz="1200" b="1" dirty="0">
                <a:solidFill>
                  <a:schemeClr val="bg1">
                    <a:lumMod val="50000"/>
                  </a:schemeClr>
                </a:solidFill>
              </a:rPr>
              <a:t>Source: Motley Fool, </a:t>
            </a:r>
            <a:r>
              <a:rPr lang="en-US" sz="1200" b="1" dirty="0" err="1">
                <a:solidFill>
                  <a:schemeClr val="bg1">
                    <a:lumMod val="50000"/>
                  </a:schemeClr>
                </a:solidFill>
              </a:rPr>
              <a:t>TDAmeritrade</a:t>
            </a:r>
            <a:r>
              <a:rPr lang="en-US" sz="1200" i="1" dirty="0">
                <a:solidFill>
                  <a:schemeClr val="bg1">
                    <a:lumMod val="50000"/>
                  </a:schemeClr>
                </a:solidFill>
              </a:rPr>
              <a:t>, </a:t>
            </a:r>
            <a:r>
              <a:rPr lang="en-US" sz="1200" dirty="0">
                <a:solidFill>
                  <a:schemeClr val="bg1">
                    <a:lumMod val="50000"/>
                  </a:schemeClr>
                </a:solidFill>
              </a:rPr>
              <a:t>CFA Institute</a:t>
            </a:r>
          </a:p>
        </p:txBody>
      </p:sp>
      <p:pic>
        <p:nvPicPr>
          <p:cNvPr id="9" name="Graphic 8" descr="Checkmark">
            <a:extLst>
              <a:ext uri="{FF2B5EF4-FFF2-40B4-BE49-F238E27FC236}">
                <a16:creationId xmlns:a16="http://schemas.microsoft.com/office/drawing/2014/main" id="{37C9EE48-8824-47E3-8F13-CACCBA5134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66686" y="2208206"/>
            <a:ext cx="319789" cy="319789"/>
          </a:xfrm>
          <a:prstGeom prst="rect">
            <a:avLst/>
          </a:prstGeom>
        </p:spPr>
      </p:pic>
      <p:pic>
        <p:nvPicPr>
          <p:cNvPr id="13" name="Graphic 12" descr="Checkmark">
            <a:extLst>
              <a:ext uri="{FF2B5EF4-FFF2-40B4-BE49-F238E27FC236}">
                <a16:creationId xmlns:a16="http://schemas.microsoft.com/office/drawing/2014/main" id="{41261E0D-24C1-4828-B681-96942D4394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3899" y="1767246"/>
            <a:ext cx="319789" cy="319789"/>
          </a:xfrm>
          <a:prstGeom prst="rect">
            <a:avLst/>
          </a:prstGeom>
        </p:spPr>
      </p:pic>
      <p:pic>
        <p:nvPicPr>
          <p:cNvPr id="14" name="Graphic 13" descr="Checkmark">
            <a:extLst>
              <a:ext uri="{FF2B5EF4-FFF2-40B4-BE49-F238E27FC236}">
                <a16:creationId xmlns:a16="http://schemas.microsoft.com/office/drawing/2014/main" id="{EBD62010-5005-4785-ADD8-DCB813C469D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86408" y="2208206"/>
            <a:ext cx="319789" cy="319789"/>
          </a:xfrm>
          <a:prstGeom prst="rect">
            <a:avLst/>
          </a:prstGeom>
        </p:spPr>
      </p:pic>
      <p:pic>
        <p:nvPicPr>
          <p:cNvPr id="16" name="Graphic 15" descr="Checkmark">
            <a:extLst>
              <a:ext uri="{FF2B5EF4-FFF2-40B4-BE49-F238E27FC236}">
                <a16:creationId xmlns:a16="http://schemas.microsoft.com/office/drawing/2014/main" id="{2EB7E165-4272-47D7-A598-BB0CA818894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63793" y="2641671"/>
            <a:ext cx="319789" cy="319789"/>
          </a:xfrm>
          <a:prstGeom prst="rect">
            <a:avLst/>
          </a:prstGeom>
        </p:spPr>
      </p:pic>
      <p:pic>
        <p:nvPicPr>
          <p:cNvPr id="19" name="Graphic 18" descr="Checkmark">
            <a:extLst>
              <a:ext uri="{FF2B5EF4-FFF2-40B4-BE49-F238E27FC236}">
                <a16:creationId xmlns:a16="http://schemas.microsoft.com/office/drawing/2014/main" id="{77460CB3-8972-4626-A099-F4E402EFB85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68879" y="2208206"/>
            <a:ext cx="319789" cy="319789"/>
          </a:xfrm>
          <a:prstGeom prst="rect">
            <a:avLst/>
          </a:prstGeom>
        </p:spPr>
      </p:pic>
      <p:pic>
        <p:nvPicPr>
          <p:cNvPr id="21" name="Graphic 20" descr="Checkmark">
            <a:extLst>
              <a:ext uri="{FF2B5EF4-FFF2-40B4-BE49-F238E27FC236}">
                <a16:creationId xmlns:a16="http://schemas.microsoft.com/office/drawing/2014/main" id="{94934BA6-6AEA-4DAA-813C-05655A37FE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89135" y="2641671"/>
            <a:ext cx="319789" cy="319789"/>
          </a:xfrm>
          <a:prstGeom prst="rect">
            <a:avLst/>
          </a:prstGeom>
        </p:spPr>
      </p:pic>
      <p:pic>
        <p:nvPicPr>
          <p:cNvPr id="22" name="Graphic 21" descr="Checkmark">
            <a:extLst>
              <a:ext uri="{FF2B5EF4-FFF2-40B4-BE49-F238E27FC236}">
                <a16:creationId xmlns:a16="http://schemas.microsoft.com/office/drawing/2014/main" id="{43160754-D112-46BB-B924-DB643330BD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86405" y="4430383"/>
            <a:ext cx="319789" cy="319789"/>
          </a:xfrm>
          <a:prstGeom prst="rect">
            <a:avLst/>
          </a:prstGeom>
        </p:spPr>
      </p:pic>
      <p:pic>
        <p:nvPicPr>
          <p:cNvPr id="23" name="Graphic 22" descr="Checkmark">
            <a:extLst>
              <a:ext uri="{FF2B5EF4-FFF2-40B4-BE49-F238E27FC236}">
                <a16:creationId xmlns:a16="http://schemas.microsoft.com/office/drawing/2014/main" id="{64637CD2-BBCD-4F54-99B4-7ED820CE21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86406" y="4003789"/>
            <a:ext cx="319789" cy="319789"/>
          </a:xfrm>
          <a:prstGeom prst="rect">
            <a:avLst/>
          </a:prstGeom>
        </p:spPr>
      </p:pic>
      <p:pic>
        <p:nvPicPr>
          <p:cNvPr id="24" name="Graphic 23" descr="Checkmark">
            <a:extLst>
              <a:ext uri="{FF2B5EF4-FFF2-40B4-BE49-F238E27FC236}">
                <a16:creationId xmlns:a16="http://schemas.microsoft.com/office/drawing/2014/main" id="{7083ADD7-9BC6-41EC-A43F-5ED6B3B159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3899" y="3577195"/>
            <a:ext cx="319789" cy="319789"/>
          </a:xfrm>
          <a:prstGeom prst="rect">
            <a:avLst/>
          </a:prstGeom>
        </p:spPr>
      </p:pic>
      <p:pic>
        <p:nvPicPr>
          <p:cNvPr id="25" name="Graphic 24" descr="Checkmark">
            <a:extLst>
              <a:ext uri="{FF2B5EF4-FFF2-40B4-BE49-F238E27FC236}">
                <a16:creationId xmlns:a16="http://schemas.microsoft.com/office/drawing/2014/main" id="{6E0F4626-1EED-4822-893B-04BAF26751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86407" y="3075136"/>
            <a:ext cx="319789" cy="319789"/>
          </a:xfrm>
          <a:prstGeom prst="rect">
            <a:avLst/>
          </a:prstGeom>
        </p:spPr>
      </p:pic>
      <p:pic>
        <p:nvPicPr>
          <p:cNvPr id="31" name="Graphic 30" descr="Checkmark">
            <a:extLst>
              <a:ext uri="{FF2B5EF4-FFF2-40B4-BE49-F238E27FC236}">
                <a16:creationId xmlns:a16="http://schemas.microsoft.com/office/drawing/2014/main" id="{A36DF718-F86B-4133-B4E5-ACFBB34F31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43951" y="1767246"/>
            <a:ext cx="319789" cy="319789"/>
          </a:xfrm>
          <a:prstGeom prst="rect">
            <a:avLst/>
          </a:prstGeom>
        </p:spPr>
      </p:pic>
      <p:pic>
        <p:nvPicPr>
          <p:cNvPr id="32" name="Graphic 31" descr="Checkmark">
            <a:extLst>
              <a:ext uri="{FF2B5EF4-FFF2-40B4-BE49-F238E27FC236}">
                <a16:creationId xmlns:a16="http://schemas.microsoft.com/office/drawing/2014/main" id="{7C46BD63-604D-4D93-9C7C-E71BD11F92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9293" y="1767246"/>
            <a:ext cx="319789" cy="319789"/>
          </a:xfrm>
          <a:prstGeom prst="rect">
            <a:avLst/>
          </a:prstGeom>
        </p:spPr>
      </p:pic>
      <p:pic>
        <p:nvPicPr>
          <p:cNvPr id="35" name="Graphic 34" descr="Checkmark">
            <a:extLst>
              <a:ext uri="{FF2B5EF4-FFF2-40B4-BE49-F238E27FC236}">
                <a16:creationId xmlns:a16="http://schemas.microsoft.com/office/drawing/2014/main" id="{4669E3EB-6838-4D9C-B15C-701FD59D3C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37841" y="2208206"/>
            <a:ext cx="319789" cy="319789"/>
          </a:xfrm>
          <a:prstGeom prst="rect">
            <a:avLst/>
          </a:prstGeom>
        </p:spPr>
      </p:pic>
      <p:pic>
        <p:nvPicPr>
          <p:cNvPr id="36" name="Graphic 35" descr="Checkmark">
            <a:extLst>
              <a:ext uri="{FF2B5EF4-FFF2-40B4-BE49-F238E27FC236}">
                <a16:creationId xmlns:a16="http://schemas.microsoft.com/office/drawing/2014/main" id="{B587B51D-48DE-47BE-9081-224BE38FB8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183" y="2208206"/>
            <a:ext cx="319789" cy="319789"/>
          </a:xfrm>
          <a:prstGeom prst="rect">
            <a:avLst/>
          </a:prstGeom>
        </p:spPr>
      </p:pic>
      <p:pic>
        <p:nvPicPr>
          <p:cNvPr id="37" name="Graphic 36" descr="Checkmark">
            <a:extLst>
              <a:ext uri="{FF2B5EF4-FFF2-40B4-BE49-F238E27FC236}">
                <a16:creationId xmlns:a16="http://schemas.microsoft.com/office/drawing/2014/main" id="{0CE69057-ED49-43D3-8FBC-A50BC8CE0C7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37841" y="2641665"/>
            <a:ext cx="319789" cy="319789"/>
          </a:xfrm>
          <a:prstGeom prst="rect">
            <a:avLst/>
          </a:prstGeom>
        </p:spPr>
      </p:pic>
      <p:pic>
        <p:nvPicPr>
          <p:cNvPr id="38" name="Graphic 37" descr="Checkmark">
            <a:extLst>
              <a:ext uri="{FF2B5EF4-FFF2-40B4-BE49-F238E27FC236}">
                <a16:creationId xmlns:a16="http://schemas.microsoft.com/office/drawing/2014/main" id="{AD3B9BD8-43D0-4006-98E5-139FB8C787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183" y="2641665"/>
            <a:ext cx="319789" cy="319789"/>
          </a:xfrm>
          <a:prstGeom prst="rect">
            <a:avLst/>
          </a:prstGeom>
        </p:spPr>
      </p:pic>
      <p:pic>
        <p:nvPicPr>
          <p:cNvPr id="39" name="Graphic 38" descr="Checkmark">
            <a:extLst>
              <a:ext uri="{FF2B5EF4-FFF2-40B4-BE49-F238E27FC236}">
                <a16:creationId xmlns:a16="http://schemas.microsoft.com/office/drawing/2014/main" id="{3921D235-D9A2-4497-B1B4-2636749C56C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37841" y="3075136"/>
            <a:ext cx="319789" cy="319789"/>
          </a:xfrm>
          <a:prstGeom prst="rect">
            <a:avLst/>
          </a:prstGeom>
        </p:spPr>
      </p:pic>
      <p:pic>
        <p:nvPicPr>
          <p:cNvPr id="40" name="Graphic 39" descr="Checkmark">
            <a:extLst>
              <a:ext uri="{FF2B5EF4-FFF2-40B4-BE49-F238E27FC236}">
                <a16:creationId xmlns:a16="http://schemas.microsoft.com/office/drawing/2014/main" id="{242C28B2-8106-4DFD-8327-4B91AB63D0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183" y="3075136"/>
            <a:ext cx="319789" cy="319789"/>
          </a:xfrm>
          <a:prstGeom prst="rect">
            <a:avLst/>
          </a:prstGeom>
        </p:spPr>
      </p:pic>
      <p:pic>
        <p:nvPicPr>
          <p:cNvPr id="41" name="Graphic 40" descr="Checkmark">
            <a:extLst>
              <a:ext uri="{FF2B5EF4-FFF2-40B4-BE49-F238E27FC236}">
                <a16:creationId xmlns:a16="http://schemas.microsoft.com/office/drawing/2014/main" id="{DBEE7424-DF47-4117-9006-090DD31EF8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40710" y="3589799"/>
            <a:ext cx="319789" cy="319789"/>
          </a:xfrm>
          <a:prstGeom prst="rect">
            <a:avLst/>
          </a:prstGeom>
        </p:spPr>
      </p:pic>
      <p:pic>
        <p:nvPicPr>
          <p:cNvPr id="42" name="Graphic 41" descr="Checkmark">
            <a:extLst>
              <a:ext uri="{FF2B5EF4-FFF2-40B4-BE49-F238E27FC236}">
                <a16:creationId xmlns:a16="http://schemas.microsoft.com/office/drawing/2014/main" id="{188AD592-2CB5-48F1-B4B3-380BA1B904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6052" y="3589799"/>
            <a:ext cx="319789" cy="319789"/>
          </a:xfrm>
          <a:prstGeom prst="rect">
            <a:avLst/>
          </a:prstGeom>
        </p:spPr>
      </p:pic>
      <p:pic>
        <p:nvPicPr>
          <p:cNvPr id="43" name="Graphic 42" descr="Checkmark">
            <a:extLst>
              <a:ext uri="{FF2B5EF4-FFF2-40B4-BE49-F238E27FC236}">
                <a16:creationId xmlns:a16="http://schemas.microsoft.com/office/drawing/2014/main" id="{EC304D69-658A-4BDD-AE8E-2914458D23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37841" y="4003789"/>
            <a:ext cx="319789" cy="319789"/>
          </a:xfrm>
          <a:prstGeom prst="rect">
            <a:avLst/>
          </a:prstGeom>
        </p:spPr>
      </p:pic>
      <p:pic>
        <p:nvPicPr>
          <p:cNvPr id="44" name="Graphic 43" descr="Checkmark">
            <a:extLst>
              <a:ext uri="{FF2B5EF4-FFF2-40B4-BE49-F238E27FC236}">
                <a16:creationId xmlns:a16="http://schemas.microsoft.com/office/drawing/2014/main" id="{031EBAB9-3974-4D7D-9961-7918BB7EB5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183" y="4003789"/>
            <a:ext cx="319789" cy="319789"/>
          </a:xfrm>
          <a:prstGeom prst="rect">
            <a:avLst/>
          </a:prstGeom>
        </p:spPr>
      </p:pic>
      <p:pic>
        <p:nvPicPr>
          <p:cNvPr id="45" name="Graphic 44" descr="Checkmark">
            <a:extLst>
              <a:ext uri="{FF2B5EF4-FFF2-40B4-BE49-F238E27FC236}">
                <a16:creationId xmlns:a16="http://schemas.microsoft.com/office/drawing/2014/main" id="{199F290F-6B39-4476-AA6C-BD91BCAE25D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37841" y="4428758"/>
            <a:ext cx="319789" cy="319789"/>
          </a:xfrm>
          <a:prstGeom prst="rect">
            <a:avLst/>
          </a:prstGeom>
        </p:spPr>
      </p:pic>
      <p:pic>
        <p:nvPicPr>
          <p:cNvPr id="46" name="Graphic 45" descr="Checkmark">
            <a:extLst>
              <a:ext uri="{FF2B5EF4-FFF2-40B4-BE49-F238E27FC236}">
                <a16:creationId xmlns:a16="http://schemas.microsoft.com/office/drawing/2014/main" id="{8DA2C2A1-FDBD-4C6D-931B-15D45A9848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183" y="4428758"/>
            <a:ext cx="319789" cy="319789"/>
          </a:xfrm>
          <a:prstGeom prst="rect">
            <a:avLst/>
          </a:prstGeom>
        </p:spPr>
      </p:pic>
      <p:pic>
        <p:nvPicPr>
          <p:cNvPr id="47" name="Graphic 46" descr="Checkmark">
            <a:extLst>
              <a:ext uri="{FF2B5EF4-FFF2-40B4-BE49-F238E27FC236}">
                <a16:creationId xmlns:a16="http://schemas.microsoft.com/office/drawing/2014/main" id="{699A5243-A44E-4729-BC8E-2B0E48D3A9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676224" y="1767246"/>
            <a:ext cx="319789" cy="319789"/>
          </a:xfrm>
          <a:prstGeom prst="rect">
            <a:avLst/>
          </a:prstGeom>
        </p:spPr>
      </p:pic>
      <p:pic>
        <p:nvPicPr>
          <p:cNvPr id="48" name="Graphic 47" descr="Checkmark">
            <a:extLst>
              <a:ext uri="{FF2B5EF4-FFF2-40B4-BE49-F238E27FC236}">
                <a16:creationId xmlns:a16="http://schemas.microsoft.com/office/drawing/2014/main" id="{ABC4F06A-4298-4D23-A465-36E8E4D100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01566" y="1767246"/>
            <a:ext cx="319789" cy="319789"/>
          </a:xfrm>
          <a:prstGeom prst="rect">
            <a:avLst/>
          </a:prstGeom>
        </p:spPr>
      </p:pic>
      <p:pic>
        <p:nvPicPr>
          <p:cNvPr id="49" name="Graphic 48" descr="Checkmark">
            <a:extLst>
              <a:ext uri="{FF2B5EF4-FFF2-40B4-BE49-F238E27FC236}">
                <a16:creationId xmlns:a16="http://schemas.microsoft.com/office/drawing/2014/main" id="{DC5A66C7-EA0C-4E8F-B7CF-200525341AD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676224" y="2204460"/>
            <a:ext cx="319789" cy="319789"/>
          </a:xfrm>
          <a:prstGeom prst="rect">
            <a:avLst/>
          </a:prstGeom>
        </p:spPr>
      </p:pic>
      <p:pic>
        <p:nvPicPr>
          <p:cNvPr id="50" name="Graphic 49" descr="Checkmark">
            <a:extLst>
              <a:ext uri="{FF2B5EF4-FFF2-40B4-BE49-F238E27FC236}">
                <a16:creationId xmlns:a16="http://schemas.microsoft.com/office/drawing/2014/main" id="{DE44B776-C893-43A3-A431-EEE88F3C27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01566" y="2204460"/>
            <a:ext cx="319789" cy="319789"/>
          </a:xfrm>
          <a:prstGeom prst="rect">
            <a:avLst/>
          </a:prstGeom>
        </p:spPr>
      </p:pic>
      <p:pic>
        <p:nvPicPr>
          <p:cNvPr id="51" name="Graphic 50" descr="Checkmark">
            <a:extLst>
              <a:ext uri="{FF2B5EF4-FFF2-40B4-BE49-F238E27FC236}">
                <a16:creationId xmlns:a16="http://schemas.microsoft.com/office/drawing/2014/main" id="{4D1DE0F2-F3C0-4F0B-BBCC-EA3BDB7B126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671602" y="2641665"/>
            <a:ext cx="319789" cy="319789"/>
          </a:xfrm>
          <a:prstGeom prst="rect">
            <a:avLst/>
          </a:prstGeom>
        </p:spPr>
      </p:pic>
      <p:pic>
        <p:nvPicPr>
          <p:cNvPr id="52" name="Graphic 51" descr="Checkmark">
            <a:extLst>
              <a:ext uri="{FF2B5EF4-FFF2-40B4-BE49-F238E27FC236}">
                <a16:creationId xmlns:a16="http://schemas.microsoft.com/office/drawing/2014/main" id="{F9630FD8-9EE6-445A-AE2F-DBAD6C05AAA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96944" y="2641665"/>
            <a:ext cx="319789" cy="319789"/>
          </a:xfrm>
          <a:prstGeom prst="rect">
            <a:avLst/>
          </a:prstGeom>
        </p:spPr>
      </p:pic>
      <p:pic>
        <p:nvPicPr>
          <p:cNvPr id="53" name="Graphic 52" descr="Checkmark">
            <a:extLst>
              <a:ext uri="{FF2B5EF4-FFF2-40B4-BE49-F238E27FC236}">
                <a16:creationId xmlns:a16="http://schemas.microsoft.com/office/drawing/2014/main" id="{458E8A03-F378-4F6E-8C1E-4F8DFE1F39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671602" y="3075136"/>
            <a:ext cx="319789" cy="319789"/>
          </a:xfrm>
          <a:prstGeom prst="rect">
            <a:avLst/>
          </a:prstGeom>
        </p:spPr>
      </p:pic>
      <p:pic>
        <p:nvPicPr>
          <p:cNvPr id="54" name="Graphic 53" descr="Checkmark">
            <a:extLst>
              <a:ext uri="{FF2B5EF4-FFF2-40B4-BE49-F238E27FC236}">
                <a16:creationId xmlns:a16="http://schemas.microsoft.com/office/drawing/2014/main" id="{7BEEB812-DB0E-4F12-B787-9DDDA7FDBE6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96944" y="3075136"/>
            <a:ext cx="319789" cy="319789"/>
          </a:xfrm>
          <a:prstGeom prst="rect">
            <a:avLst/>
          </a:prstGeom>
        </p:spPr>
      </p:pic>
      <p:pic>
        <p:nvPicPr>
          <p:cNvPr id="55" name="Graphic 54" descr="Checkmark">
            <a:extLst>
              <a:ext uri="{FF2B5EF4-FFF2-40B4-BE49-F238E27FC236}">
                <a16:creationId xmlns:a16="http://schemas.microsoft.com/office/drawing/2014/main" id="{E8A9D413-16CF-488F-BD02-9A786004C93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671602" y="3577195"/>
            <a:ext cx="319789" cy="319789"/>
          </a:xfrm>
          <a:prstGeom prst="rect">
            <a:avLst/>
          </a:prstGeom>
        </p:spPr>
      </p:pic>
      <p:pic>
        <p:nvPicPr>
          <p:cNvPr id="56" name="Graphic 55" descr="Checkmark">
            <a:extLst>
              <a:ext uri="{FF2B5EF4-FFF2-40B4-BE49-F238E27FC236}">
                <a16:creationId xmlns:a16="http://schemas.microsoft.com/office/drawing/2014/main" id="{F55244AD-364C-49CD-92B5-E1AE5185C43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96944" y="3577195"/>
            <a:ext cx="319789" cy="319789"/>
          </a:xfrm>
          <a:prstGeom prst="rect">
            <a:avLst/>
          </a:prstGeom>
        </p:spPr>
      </p:pic>
      <p:pic>
        <p:nvPicPr>
          <p:cNvPr id="57" name="Graphic 56" descr="Checkmark">
            <a:extLst>
              <a:ext uri="{FF2B5EF4-FFF2-40B4-BE49-F238E27FC236}">
                <a16:creationId xmlns:a16="http://schemas.microsoft.com/office/drawing/2014/main" id="{AE4ED755-92AC-4B13-91EF-BA26954407B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671602" y="4003789"/>
            <a:ext cx="319789" cy="319789"/>
          </a:xfrm>
          <a:prstGeom prst="rect">
            <a:avLst/>
          </a:prstGeom>
        </p:spPr>
      </p:pic>
      <p:pic>
        <p:nvPicPr>
          <p:cNvPr id="58" name="Graphic 57" descr="Checkmark">
            <a:extLst>
              <a:ext uri="{FF2B5EF4-FFF2-40B4-BE49-F238E27FC236}">
                <a16:creationId xmlns:a16="http://schemas.microsoft.com/office/drawing/2014/main" id="{36FBC5A9-C168-4144-854C-2FC27844C91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96944" y="4003789"/>
            <a:ext cx="319789" cy="319789"/>
          </a:xfrm>
          <a:prstGeom prst="rect">
            <a:avLst/>
          </a:prstGeom>
        </p:spPr>
      </p:pic>
      <p:pic>
        <p:nvPicPr>
          <p:cNvPr id="59" name="Graphic 58" descr="Checkmark">
            <a:extLst>
              <a:ext uri="{FF2B5EF4-FFF2-40B4-BE49-F238E27FC236}">
                <a16:creationId xmlns:a16="http://schemas.microsoft.com/office/drawing/2014/main" id="{7D732ABF-74F1-4334-A12F-CD4355789D7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671602" y="4433128"/>
            <a:ext cx="319789" cy="319789"/>
          </a:xfrm>
          <a:prstGeom prst="rect">
            <a:avLst/>
          </a:prstGeom>
        </p:spPr>
      </p:pic>
      <p:pic>
        <p:nvPicPr>
          <p:cNvPr id="60" name="Graphic 59" descr="Checkmark">
            <a:extLst>
              <a:ext uri="{FF2B5EF4-FFF2-40B4-BE49-F238E27FC236}">
                <a16:creationId xmlns:a16="http://schemas.microsoft.com/office/drawing/2014/main" id="{4E681BA7-447C-4D9F-80DF-C09B24ED05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96944" y="4433128"/>
            <a:ext cx="319789" cy="319789"/>
          </a:xfrm>
          <a:prstGeom prst="rect">
            <a:avLst/>
          </a:prstGeom>
        </p:spPr>
      </p:pic>
      <p:pic>
        <p:nvPicPr>
          <p:cNvPr id="61" name="Graphic 60" descr="Checkmark">
            <a:extLst>
              <a:ext uri="{FF2B5EF4-FFF2-40B4-BE49-F238E27FC236}">
                <a16:creationId xmlns:a16="http://schemas.microsoft.com/office/drawing/2014/main" id="{E20AB15B-99EA-4B61-9E06-46D1331AE5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97788" y="5743702"/>
            <a:ext cx="319789" cy="319789"/>
          </a:xfrm>
          <a:prstGeom prst="rect">
            <a:avLst/>
          </a:prstGeom>
        </p:spPr>
      </p:pic>
      <p:pic>
        <p:nvPicPr>
          <p:cNvPr id="62" name="Graphic 61" descr="Checkmark">
            <a:extLst>
              <a:ext uri="{FF2B5EF4-FFF2-40B4-BE49-F238E27FC236}">
                <a16:creationId xmlns:a16="http://schemas.microsoft.com/office/drawing/2014/main" id="{E1C5FC70-66FD-4EF9-BC73-75B6D0B442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75449" y="5707236"/>
            <a:ext cx="319789" cy="319789"/>
          </a:xfrm>
          <a:prstGeom prst="rect">
            <a:avLst/>
          </a:prstGeom>
        </p:spPr>
      </p:pic>
      <p:pic>
        <p:nvPicPr>
          <p:cNvPr id="63" name="Graphic 62" descr="Checkmark">
            <a:extLst>
              <a:ext uri="{FF2B5EF4-FFF2-40B4-BE49-F238E27FC236}">
                <a16:creationId xmlns:a16="http://schemas.microsoft.com/office/drawing/2014/main" id="{1A96BBB0-31D9-4105-9933-4AB4D77AB37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103288" y="5743702"/>
            <a:ext cx="319789" cy="319789"/>
          </a:xfrm>
          <a:prstGeom prst="rect">
            <a:avLst/>
          </a:prstGeom>
        </p:spPr>
      </p:pic>
      <p:sp>
        <p:nvSpPr>
          <p:cNvPr id="64" name="TextBox 63">
            <a:extLst>
              <a:ext uri="{FF2B5EF4-FFF2-40B4-BE49-F238E27FC236}">
                <a16:creationId xmlns:a16="http://schemas.microsoft.com/office/drawing/2014/main" id="{B2781069-97CF-44E2-A3F8-2F0B1143873D}"/>
              </a:ext>
            </a:extLst>
          </p:cNvPr>
          <p:cNvSpPr txBox="1"/>
          <p:nvPr/>
        </p:nvSpPr>
        <p:spPr>
          <a:xfrm>
            <a:off x="3184634" y="5743702"/>
            <a:ext cx="1198180" cy="369332"/>
          </a:xfrm>
          <a:prstGeom prst="rect">
            <a:avLst/>
          </a:prstGeom>
          <a:noFill/>
        </p:spPr>
        <p:txBody>
          <a:bodyPr wrap="square" rtlCol="0">
            <a:spAutoFit/>
          </a:bodyPr>
          <a:lstStyle/>
          <a:p>
            <a:r>
              <a:rPr lang="en-US" dirty="0"/>
              <a:t>=  GREAT</a:t>
            </a:r>
          </a:p>
        </p:txBody>
      </p:sp>
      <p:sp>
        <p:nvSpPr>
          <p:cNvPr id="65" name="TextBox 64">
            <a:extLst>
              <a:ext uri="{FF2B5EF4-FFF2-40B4-BE49-F238E27FC236}">
                <a16:creationId xmlns:a16="http://schemas.microsoft.com/office/drawing/2014/main" id="{F378A9D6-A0A7-4A22-879A-09B80A47B0A4}"/>
              </a:ext>
            </a:extLst>
          </p:cNvPr>
          <p:cNvSpPr txBox="1"/>
          <p:nvPr/>
        </p:nvSpPr>
        <p:spPr>
          <a:xfrm>
            <a:off x="7516551" y="5743701"/>
            <a:ext cx="1198180" cy="369332"/>
          </a:xfrm>
          <a:prstGeom prst="rect">
            <a:avLst/>
          </a:prstGeom>
          <a:noFill/>
        </p:spPr>
        <p:txBody>
          <a:bodyPr wrap="square" rtlCol="0">
            <a:spAutoFit/>
          </a:bodyPr>
          <a:lstStyle/>
          <a:p>
            <a:r>
              <a:rPr lang="en-US" dirty="0"/>
              <a:t>=  POOR</a:t>
            </a:r>
          </a:p>
        </p:txBody>
      </p:sp>
      <p:sp>
        <p:nvSpPr>
          <p:cNvPr id="66" name="TextBox 65">
            <a:extLst>
              <a:ext uri="{FF2B5EF4-FFF2-40B4-BE49-F238E27FC236}">
                <a16:creationId xmlns:a16="http://schemas.microsoft.com/office/drawing/2014/main" id="{3EAF88C1-F85A-417F-B0E4-08F2F169FE4A}"/>
              </a:ext>
            </a:extLst>
          </p:cNvPr>
          <p:cNvSpPr txBox="1"/>
          <p:nvPr/>
        </p:nvSpPr>
        <p:spPr>
          <a:xfrm>
            <a:off x="5166686" y="5751307"/>
            <a:ext cx="1198180" cy="369332"/>
          </a:xfrm>
          <a:prstGeom prst="rect">
            <a:avLst/>
          </a:prstGeom>
          <a:noFill/>
        </p:spPr>
        <p:txBody>
          <a:bodyPr wrap="square" rtlCol="0">
            <a:spAutoFit/>
          </a:bodyPr>
          <a:lstStyle/>
          <a:p>
            <a:r>
              <a:rPr lang="en-US" dirty="0"/>
              <a:t>=  OKAY</a:t>
            </a:r>
          </a:p>
        </p:txBody>
      </p:sp>
      <p:pic>
        <p:nvPicPr>
          <p:cNvPr id="67" name="Graphic 66" descr="Checkmark">
            <a:extLst>
              <a:ext uri="{FF2B5EF4-FFF2-40B4-BE49-F238E27FC236}">
                <a16:creationId xmlns:a16="http://schemas.microsoft.com/office/drawing/2014/main" id="{F459EE05-932E-4777-8F1C-4C43ED595A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94212" y="5743701"/>
            <a:ext cx="319789" cy="319789"/>
          </a:xfrm>
          <a:prstGeom prst="rect">
            <a:avLst/>
          </a:prstGeom>
        </p:spPr>
      </p:pic>
      <p:sp>
        <p:nvSpPr>
          <p:cNvPr id="68" name="TextBox 67">
            <a:extLst>
              <a:ext uri="{FF2B5EF4-FFF2-40B4-BE49-F238E27FC236}">
                <a16:creationId xmlns:a16="http://schemas.microsoft.com/office/drawing/2014/main" id="{579A17D4-E561-4864-9F65-7E955C5AD12D}"/>
              </a:ext>
            </a:extLst>
          </p:cNvPr>
          <p:cNvSpPr txBox="1"/>
          <p:nvPr/>
        </p:nvSpPr>
        <p:spPr>
          <a:xfrm>
            <a:off x="9991391" y="5743701"/>
            <a:ext cx="1198180" cy="369332"/>
          </a:xfrm>
          <a:prstGeom prst="rect">
            <a:avLst/>
          </a:prstGeom>
          <a:noFill/>
        </p:spPr>
        <p:txBody>
          <a:bodyPr wrap="square" rtlCol="0">
            <a:spAutoFit/>
          </a:bodyPr>
          <a:lstStyle/>
          <a:p>
            <a:r>
              <a:rPr lang="en-US" dirty="0"/>
              <a:t>=  NA</a:t>
            </a:r>
          </a:p>
        </p:txBody>
      </p:sp>
    </p:spTree>
    <p:extLst>
      <p:ext uri="{BB962C8B-B14F-4D97-AF65-F5344CB8AC3E}">
        <p14:creationId xmlns:p14="http://schemas.microsoft.com/office/powerpoint/2010/main" val="2688159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F6616-078B-4FAA-9908-01496ECBFEBB}"/>
              </a:ext>
            </a:extLst>
          </p:cNvPr>
          <p:cNvSpPr>
            <a:spLocks noGrp="1"/>
          </p:cNvSpPr>
          <p:nvPr>
            <p:ph type="title"/>
          </p:nvPr>
        </p:nvSpPr>
        <p:spPr/>
        <p:txBody>
          <a:bodyPr/>
          <a:lstStyle/>
          <a:p>
            <a:r>
              <a:rPr lang="en-US" sz="3600" dirty="0"/>
              <a:t>BUY, HOLD, OR SELL?</a:t>
            </a:r>
            <a:endParaRPr lang="en-US" dirty="0"/>
          </a:p>
        </p:txBody>
      </p:sp>
      <p:sp>
        <p:nvSpPr>
          <p:cNvPr id="3" name="Content Placeholder 2">
            <a:extLst>
              <a:ext uri="{FF2B5EF4-FFF2-40B4-BE49-F238E27FC236}">
                <a16:creationId xmlns:a16="http://schemas.microsoft.com/office/drawing/2014/main" id="{5A87A838-A862-4742-88C6-7164496AEA3D}"/>
              </a:ext>
            </a:extLst>
          </p:cNvPr>
          <p:cNvSpPr>
            <a:spLocks noGrp="1"/>
          </p:cNvSpPr>
          <p:nvPr>
            <p:ph idx="1"/>
          </p:nvPr>
        </p:nvSpPr>
        <p:spPr>
          <a:xfrm>
            <a:off x="1484312" y="2438399"/>
            <a:ext cx="10018712" cy="2811518"/>
          </a:xfrm>
          <a:noFill/>
          <a:ln>
            <a:noFill/>
          </a:ln>
        </p:spPr>
        <p:txBody>
          <a:bodyPr>
            <a:normAutofit/>
          </a:bodyPr>
          <a:lstStyle/>
          <a:p>
            <a:pPr marL="0" indent="0">
              <a:buNone/>
            </a:pPr>
            <a:r>
              <a:rPr lang="en-US" dirty="0"/>
              <a:t>	</a:t>
            </a:r>
            <a:r>
              <a:rPr lang="en-US" dirty="0">
                <a:solidFill>
                  <a:srgbClr val="00B050"/>
                </a:solidFill>
              </a:rPr>
              <a:t>BUY</a:t>
            </a:r>
            <a:r>
              <a:rPr lang="en-US" dirty="0"/>
              <a:t> Company = Overall </a:t>
            </a:r>
            <a:r>
              <a:rPr lang="en-US" b="1" dirty="0"/>
              <a:t>GREAT</a:t>
            </a:r>
            <a:r>
              <a:rPr lang="en-US" dirty="0"/>
              <a:t> short term and long-term value</a:t>
            </a:r>
          </a:p>
          <a:p>
            <a:endParaRPr lang="en-US" dirty="0"/>
          </a:p>
          <a:p>
            <a:pPr marL="0" indent="0">
              <a:buNone/>
            </a:pPr>
            <a:r>
              <a:rPr lang="en-US" dirty="0"/>
              <a:t>	</a:t>
            </a:r>
            <a:r>
              <a:rPr lang="en-US" dirty="0">
                <a:solidFill>
                  <a:srgbClr val="FFC000"/>
                </a:solidFill>
              </a:rPr>
              <a:t>HOLD</a:t>
            </a:r>
            <a:r>
              <a:rPr lang="en-US" dirty="0"/>
              <a:t> Company = Overall </a:t>
            </a:r>
            <a:r>
              <a:rPr lang="en-US" b="1" dirty="0"/>
              <a:t>GREAT</a:t>
            </a:r>
            <a:r>
              <a:rPr lang="en-US" dirty="0"/>
              <a:t> long- term value</a:t>
            </a:r>
          </a:p>
          <a:p>
            <a:endParaRPr lang="en-US" dirty="0"/>
          </a:p>
          <a:p>
            <a:pPr marL="0" indent="0">
              <a:buNone/>
            </a:pPr>
            <a:r>
              <a:rPr lang="en-US" dirty="0"/>
              <a:t>	</a:t>
            </a:r>
            <a:r>
              <a:rPr lang="en-US" dirty="0">
                <a:solidFill>
                  <a:srgbClr val="FF0000"/>
                </a:solidFill>
              </a:rPr>
              <a:t>SELL</a:t>
            </a:r>
            <a:r>
              <a:rPr lang="en-US" dirty="0"/>
              <a:t> Company = Overall </a:t>
            </a:r>
            <a:r>
              <a:rPr lang="en-US" b="1" dirty="0"/>
              <a:t>OKAY</a:t>
            </a:r>
            <a:r>
              <a:rPr lang="en-US" dirty="0"/>
              <a:t> or </a:t>
            </a:r>
            <a:r>
              <a:rPr lang="en-US" b="1" dirty="0"/>
              <a:t>POOR</a:t>
            </a:r>
            <a:r>
              <a:rPr lang="en-US" dirty="0"/>
              <a:t> long-term value</a:t>
            </a:r>
          </a:p>
        </p:txBody>
      </p:sp>
      <p:sp>
        <p:nvSpPr>
          <p:cNvPr id="4" name="Slide Number Placeholder 3">
            <a:extLst>
              <a:ext uri="{FF2B5EF4-FFF2-40B4-BE49-F238E27FC236}">
                <a16:creationId xmlns:a16="http://schemas.microsoft.com/office/drawing/2014/main" id="{A8BFB973-8DAF-41CA-AAC5-5E1F21EAE4EC}"/>
              </a:ext>
            </a:extLst>
          </p:cNvPr>
          <p:cNvSpPr>
            <a:spLocks noGrp="1"/>
          </p:cNvSpPr>
          <p:nvPr>
            <p:ph type="sldNum" sz="quarter" idx="12"/>
          </p:nvPr>
        </p:nvSpPr>
        <p:spPr/>
        <p:txBody>
          <a:bodyPr/>
          <a:lstStyle/>
          <a:p>
            <a:fld id="{E2DFDC50-0A23-44D5-A3D9-AC82CD45B930}" type="slidenum">
              <a:rPr lang="en-US" smtClean="0"/>
              <a:t>6</a:t>
            </a:fld>
            <a:endParaRPr lang="en-US"/>
          </a:p>
        </p:txBody>
      </p:sp>
      <p:pic>
        <p:nvPicPr>
          <p:cNvPr id="5" name="Graphic 4" descr="Line arrow Straight">
            <a:extLst>
              <a:ext uri="{FF2B5EF4-FFF2-40B4-BE49-F238E27FC236}">
                <a16:creationId xmlns:a16="http://schemas.microsoft.com/office/drawing/2014/main" id="{6F2E5D74-157F-46CC-BFF7-8839E64DE8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1484310" y="4656808"/>
            <a:ext cx="423915" cy="423915"/>
          </a:xfrm>
          <a:prstGeom prst="rect">
            <a:avLst/>
          </a:prstGeom>
        </p:spPr>
      </p:pic>
      <p:pic>
        <p:nvPicPr>
          <p:cNvPr id="6" name="Graphic 5" descr="Line arrow Straight">
            <a:extLst>
              <a:ext uri="{FF2B5EF4-FFF2-40B4-BE49-F238E27FC236}">
                <a16:creationId xmlns:a16="http://schemas.microsoft.com/office/drawing/2014/main" id="{DF383665-70C3-4750-8535-42E05BC79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1484310" y="3632200"/>
            <a:ext cx="423915" cy="423915"/>
          </a:xfrm>
          <a:prstGeom prst="rect">
            <a:avLst/>
          </a:prstGeom>
        </p:spPr>
      </p:pic>
      <p:pic>
        <p:nvPicPr>
          <p:cNvPr id="7" name="Graphic 6" descr="Line arrow Straight">
            <a:extLst>
              <a:ext uri="{FF2B5EF4-FFF2-40B4-BE49-F238E27FC236}">
                <a16:creationId xmlns:a16="http://schemas.microsoft.com/office/drawing/2014/main" id="{D35C2DC3-817E-4DDE-93C5-AE4FA0B7E0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1484311" y="2618527"/>
            <a:ext cx="423915" cy="423915"/>
          </a:xfrm>
          <a:prstGeom prst="rect">
            <a:avLst/>
          </a:prstGeom>
        </p:spPr>
      </p:pic>
    </p:spTree>
    <p:extLst>
      <p:ext uri="{BB962C8B-B14F-4D97-AF65-F5344CB8AC3E}">
        <p14:creationId xmlns:p14="http://schemas.microsoft.com/office/powerpoint/2010/main" val="364988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98FB-FF8B-4426-9CE4-0698FA95C60C}"/>
              </a:ext>
            </a:extLst>
          </p:cNvPr>
          <p:cNvSpPr>
            <a:spLocks noGrp="1"/>
          </p:cNvSpPr>
          <p:nvPr>
            <p:ph type="title"/>
          </p:nvPr>
        </p:nvSpPr>
        <p:spPr>
          <a:xfrm>
            <a:off x="1259174" y="2052091"/>
            <a:ext cx="9968265" cy="2753818"/>
          </a:xfrm>
        </p:spPr>
        <p:txBody>
          <a:bodyPr>
            <a:normAutofit fontScale="90000"/>
          </a:bodyPr>
          <a:lstStyle/>
          <a:p>
            <a:r>
              <a:rPr lang="en-US" dirty="0"/>
              <a:t>Well you've come to the right place. </a:t>
            </a:r>
            <a:br>
              <a:rPr lang="en-US" dirty="0"/>
            </a:br>
            <a:br>
              <a:rPr lang="en-US" dirty="0"/>
            </a:br>
            <a:r>
              <a:rPr lang="en-US" dirty="0"/>
              <a:t>Our team of top-notch analysts have formulated a quality valuation for your company.</a:t>
            </a:r>
          </a:p>
        </p:txBody>
      </p:sp>
      <p:sp>
        <p:nvSpPr>
          <p:cNvPr id="3" name="Slide Number Placeholder 2">
            <a:extLst>
              <a:ext uri="{FF2B5EF4-FFF2-40B4-BE49-F238E27FC236}">
                <a16:creationId xmlns:a16="http://schemas.microsoft.com/office/drawing/2014/main" id="{118C4117-6D39-4638-98A1-6E906F527F5C}"/>
              </a:ext>
            </a:extLst>
          </p:cNvPr>
          <p:cNvSpPr>
            <a:spLocks noGrp="1"/>
          </p:cNvSpPr>
          <p:nvPr>
            <p:ph type="sldNum" sz="quarter" idx="12"/>
          </p:nvPr>
        </p:nvSpPr>
        <p:spPr/>
        <p:txBody>
          <a:bodyPr/>
          <a:lstStyle/>
          <a:p>
            <a:fld id="{E2DFDC50-0A23-44D5-A3D9-AC82CD45B930}" type="slidenum">
              <a:rPr lang="en-US" smtClean="0"/>
              <a:t>7</a:t>
            </a:fld>
            <a:endParaRPr lang="en-US"/>
          </a:p>
        </p:txBody>
      </p:sp>
    </p:spTree>
    <p:extLst>
      <p:ext uri="{BB962C8B-B14F-4D97-AF65-F5344CB8AC3E}">
        <p14:creationId xmlns:p14="http://schemas.microsoft.com/office/powerpoint/2010/main" val="206418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DAB58-1F7D-4B49-9251-C936C50D0818}"/>
              </a:ext>
            </a:extLst>
          </p:cNvPr>
          <p:cNvSpPr>
            <a:spLocks noGrp="1"/>
          </p:cNvSpPr>
          <p:nvPr>
            <p:ph type="title"/>
          </p:nvPr>
        </p:nvSpPr>
        <p:spPr>
          <a:xfrm>
            <a:off x="1484310" y="2074576"/>
            <a:ext cx="10018713" cy="2708848"/>
          </a:xfrm>
        </p:spPr>
        <p:txBody>
          <a:bodyPr>
            <a:normAutofit fontScale="90000"/>
          </a:bodyPr>
          <a:lstStyle/>
          <a:p>
            <a:pPr algn="l"/>
            <a:r>
              <a:rPr lang="en-US" dirty="0"/>
              <a:t>Now let’s walk through why our team gives your company, UPS, a HOLD rating and recommend that you take a moderate long-term position.</a:t>
            </a:r>
            <a:br>
              <a:rPr lang="en-US" dirty="0"/>
            </a:br>
            <a:endParaRPr lang="en-US" dirty="0"/>
          </a:p>
        </p:txBody>
      </p:sp>
      <p:sp>
        <p:nvSpPr>
          <p:cNvPr id="3" name="Slide Number Placeholder 2">
            <a:extLst>
              <a:ext uri="{FF2B5EF4-FFF2-40B4-BE49-F238E27FC236}">
                <a16:creationId xmlns:a16="http://schemas.microsoft.com/office/drawing/2014/main" id="{040AC6FE-794D-44DC-A69F-359145F43B6B}"/>
              </a:ext>
            </a:extLst>
          </p:cNvPr>
          <p:cNvSpPr>
            <a:spLocks noGrp="1"/>
          </p:cNvSpPr>
          <p:nvPr>
            <p:ph type="sldNum" sz="quarter" idx="12"/>
          </p:nvPr>
        </p:nvSpPr>
        <p:spPr/>
        <p:txBody>
          <a:bodyPr/>
          <a:lstStyle/>
          <a:p>
            <a:fld id="{E2DFDC50-0A23-44D5-A3D9-AC82CD45B930}" type="slidenum">
              <a:rPr lang="en-US" smtClean="0"/>
              <a:t>8</a:t>
            </a:fld>
            <a:endParaRPr lang="en-US"/>
          </a:p>
        </p:txBody>
      </p:sp>
    </p:spTree>
    <p:extLst>
      <p:ext uri="{BB962C8B-B14F-4D97-AF65-F5344CB8AC3E}">
        <p14:creationId xmlns:p14="http://schemas.microsoft.com/office/powerpoint/2010/main" val="207623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79BD-4ECA-4305-871A-0238E4CBDA52}"/>
              </a:ext>
            </a:extLst>
          </p:cNvPr>
          <p:cNvSpPr>
            <a:spLocks noGrp="1"/>
          </p:cNvSpPr>
          <p:nvPr>
            <p:ph type="title"/>
          </p:nvPr>
        </p:nvSpPr>
        <p:spPr>
          <a:xfrm>
            <a:off x="2051368" y="173780"/>
            <a:ext cx="10018712" cy="660399"/>
          </a:xfrm>
        </p:spPr>
        <p:txBody>
          <a:bodyPr>
            <a:normAutofit/>
          </a:bodyPr>
          <a:lstStyle/>
          <a:p>
            <a:pPr algn="l"/>
            <a:r>
              <a:rPr lang="en-US" sz="3600" dirty="0">
                <a:latin typeface="Century Gothic" panose="020B0502020202020204" pitchFamily="34" charset="0"/>
              </a:rPr>
              <a:t>Who is UPS?</a:t>
            </a:r>
          </a:p>
        </p:txBody>
      </p:sp>
      <p:sp>
        <p:nvSpPr>
          <p:cNvPr id="3" name="Content Placeholder 2">
            <a:extLst>
              <a:ext uri="{FF2B5EF4-FFF2-40B4-BE49-F238E27FC236}">
                <a16:creationId xmlns:a16="http://schemas.microsoft.com/office/drawing/2014/main" id="{DD9C616C-51A3-4215-AE63-F4802FBE5BC7}"/>
              </a:ext>
            </a:extLst>
          </p:cNvPr>
          <p:cNvSpPr>
            <a:spLocks noGrp="1"/>
          </p:cNvSpPr>
          <p:nvPr>
            <p:ph sz="half" idx="1"/>
          </p:nvPr>
        </p:nvSpPr>
        <p:spPr>
          <a:xfrm>
            <a:off x="1678898" y="824460"/>
            <a:ext cx="4592556" cy="2804550"/>
          </a:xfrm>
        </p:spPr>
        <p:txBody>
          <a:bodyPr>
            <a:noAutofit/>
          </a:bodyPr>
          <a:lstStyle/>
          <a:p>
            <a:pPr marL="0" indent="0">
              <a:buNone/>
            </a:pPr>
            <a:r>
              <a:rPr lang="en-US" sz="2000" dirty="0">
                <a:latin typeface="Century Gothic" panose="020B0502020202020204" pitchFamily="34" charset="0"/>
                <a:cs typeface="Calibri" panose="020F0502020204030204" pitchFamily="34" charset="0"/>
              </a:rPr>
              <a:t>	</a:t>
            </a:r>
            <a:r>
              <a:rPr lang="en-US" sz="2000" dirty="0">
                <a:cs typeface="Calibri" panose="020F0502020204030204" pitchFamily="34" charset="0"/>
              </a:rPr>
              <a:t>Industry: Courier Services</a:t>
            </a:r>
          </a:p>
          <a:p>
            <a:pPr marL="457200" lvl="1" indent="0">
              <a:buNone/>
            </a:pPr>
            <a:r>
              <a:rPr lang="en-US" sz="1800" dirty="0">
                <a:cs typeface="Calibri" panose="020F0502020204030204" pitchFamily="34" charset="0"/>
              </a:rPr>
              <a:t>Size: LARGE with about 481,000 employees (2016)</a:t>
            </a:r>
          </a:p>
          <a:p>
            <a:pPr marL="457200" lvl="1" indent="0">
              <a:buNone/>
            </a:pPr>
            <a:r>
              <a:rPr lang="en-US" sz="1800" dirty="0">
                <a:cs typeface="Calibri" panose="020F0502020204030204" pitchFamily="34" charset="0"/>
              </a:rPr>
              <a:t>Presence: United States, Canada and Latin America, Europe, the Asia Pacific, the Indian sub-continent, the Middle East, Africa, and Australia</a:t>
            </a:r>
          </a:p>
        </p:txBody>
      </p:sp>
      <p:sp>
        <p:nvSpPr>
          <p:cNvPr id="4" name="Content Placeholder 3">
            <a:extLst>
              <a:ext uri="{FF2B5EF4-FFF2-40B4-BE49-F238E27FC236}">
                <a16:creationId xmlns:a16="http://schemas.microsoft.com/office/drawing/2014/main" id="{6C7B8360-3E9B-4FB0-940B-D7898CAA4B38}"/>
              </a:ext>
            </a:extLst>
          </p:cNvPr>
          <p:cNvSpPr>
            <a:spLocks noGrp="1"/>
          </p:cNvSpPr>
          <p:nvPr>
            <p:ph sz="half" idx="2"/>
          </p:nvPr>
        </p:nvSpPr>
        <p:spPr>
          <a:xfrm>
            <a:off x="1484312" y="3629009"/>
            <a:ext cx="4719600" cy="1929983"/>
          </a:xfrm>
        </p:spPr>
        <p:txBody>
          <a:bodyPr>
            <a:normAutofit/>
          </a:bodyPr>
          <a:lstStyle/>
          <a:p>
            <a:pPr marL="0" indent="0">
              <a:buNone/>
            </a:pPr>
            <a:r>
              <a:rPr lang="en-US" dirty="0"/>
              <a:t>Market by Application</a:t>
            </a:r>
          </a:p>
          <a:p>
            <a:pPr marL="0" indent="0">
              <a:buNone/>
            </a:pPr>
            <a:r>
              <a:rPr lang="en-US" dirty="0"/>
              <a:t>	Business-To-Business (B2B)</a:t>
            </a:r>
          </a:p>
          <a:p>
            <a:pPr marL="0" indent="0">
              <a:buNone/>
            </a:pPr>
            <a:r>
              <a:rPr lang="en-US" dirty="0"/>
              <a:t>	Business-To-Consumer (B2C)</a:t>
            </a:r>
          </a:p>
          <a:p>
            <a:pPr marL="0" indent="0">
              <a:buNone/>
            </a:pPr>
            <a:r>
              <a:rPr lang="en-US" dirty="0"/>
              <a:t>	Consumer-To-Consumer (C2C)</a:t>
            </a:r>
          </a:p>
        </p:txBody>
      </p:sp>
      <p:graphicFrame>
        <p:nvGraphicFramePr>
          <p:cNvPr id="5" name="Diagram 4">
            <a:extLst>
              <a:ext uri="{FF2B5EF4-FFF2-40B4-BE49-F238E27FC236}">
                <a16:creationId xmlns:a16="http://schemas.microsoft.com/office/drawing/2014/main" id="{DBCE34A4-D2A5-413F-A80F-B779C322CC1F}"/>
              </a:ext>
            </a:extLst>
          </p:cNvPr>
          <p:cNvGraphicFramePr/>
          <p:nvPr>
            <p:extLst>
              <p:ext uri="{D42A27DB-BD31-4B8C-83A1-F6EECF244321}">
                <p14:modId xmlns:p14="http://schemas.microsoft.com/office/powerpoint/2010/main" val="3986593920"/>
              </p:ext>
            </p:extLst>
          </p:nvPr>
        </p:nvGraphicFramePr>
        <p:xfrm>
          <a:off x="76200" y="5511800"/>
          <a:ext cx="11993880" cy="16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80058594-2D7B-417F-8C01-846E57D38ADE}"/>
              </a:ext>
            </a:extLst>
          </p:cNvPr>
          <p:cNvSpPr>
            <a:spLocks noGrp="1"/>
          </p:cNvSpPr>
          <p:nvPr>
            <p:ph type="sldNum" sz="quarter" idx="12"/>
          </p:nvPr>
        </p:nvSpPr>
        <p:spPr>
          <a:xfrm>
            <a:off x="11640833" y="6492875"/>
            <a:ext cx="551167" cy="365125"/>
          </a:xfrm>
        </p:spPr>
        <p:txBody>
          <a:bodyPr/>
          <a:lstStyle/>
          <a:p>
            <a:fld id="{E2DFDC50-0A23-44D5-A3D9-AC82CD45B930}" type="slidenum">
              <a:rPr lang="en-US" sz="1600" smtClean="0"/>
              <a:t>9</a:t>
            </a:fld>
            <a:endParaRPr lang="en-US" sz="1600" dirty="0"/>
          </a:p>
        </p:txBody>
      </p:sp>
      <p:sp>
        <p:nvSpPr>
          <p:cNvPr id="8" name="Content Placeholder 2">
            <a:extLst>
              <a:ext uri="{FF2B5EF4-FFF2-40B4-BE49-F238E27FC236}">
                <a16:creationId xmlns:a16="http://schemas.microsoft.com/office/drawing/2014/main" id="{55B77F58-067F-4A15-96B1-F16DDC257460}"/>
              </a:ext>
            </a:extLst>
          </p:cNvPr>
          <p:cNvSpPr txBox="1">
            <a:spLocks/>
          </p:cNvSpPr>
          <p:nvPr/>
        </p:nvSpPr>
        <p:spPr>
          <a:xfrm>
            <a:off x="6467034" y="3671050"/>
            <a:ext cx="4718304" cy="192938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marL="0" indent="0">
              <a:buFont typeface="Arial"/>
              <a:buNone/>
            </a:pPr>
            <a:r>
              <a:rPr lang="en-US" dirty="0"/>
              <a:t>Market by Medium</a:t>
            </a:r>
          </a:p>
          <a:p>
            <a:pPr marL="0" indent="0">
              <a:buNone/>
            </a:pPr>
            <a:r>
              <a:rPr lang="en-US" sz="2000" dirty="0"/>
              <a:t>	Air Transport (Airplane/Drone*)</a:t>
            </a:r>
          </a:p>
          <a:p>
            <a:pPr marL="0" indent="0">
              <a:buNone/>
            </a:pPr>
            <a:r>
              <a:rPr lang="en-US" sz="2000" dirty="0"/>
              <a:t>	Land Transport (Truck/Rail)</a:t>
            </a:r>
          </a:p>
          <a:p>
            <a:pPr marL="0" indent="0">
              <a:buNone/>
            </a:pPr>
            <a:r>
              <a:rPr lang="en-US" sz="2000" dirty="0"/>
              <a:t>	Sea Transport (Ocean Liner)</a:t>
            </a:r>
          </a:p>
        </p:txBody>
      </p:sp>
      <p:sp>
        <p:nvSpPr>
          <p:cNvPr id="9" name="Rectangle 8">
            <a:extLst>
              <a:ext uri="{FF2B5EF4-FFF2-40B4-BE49-F238E27FC236}">
                <a16:creationId xmlns:a16="http://schemas.microsoft.com/office/drawing/2014/main" id="{0E8C012E-11E3-4B23-8493-1D8951230160}"/>
              </a:ext>
            </a:extLst>
          </p:cNvPr>
          <p:cNvSpPr/>
          <p:nvPr/>
        </p:nvSpPr>
        <p:spPr>
          <a:xfrm>
            <a:off x="1484312" y="5373300"/>
            <a:ext cx="4419776" cy="276999"/>
          </a:xfrm>
          <a:prstGeom prst="rect">
            <a:avLst/>
          </a:prstGeom>
        </p:spPr>
        <p:txBody>
          <a:bodyPr wrap="square">
            <a:spAutoFit/>
          </a:bodyPr>
          <a:lstStyle/>
          <a:p>
            <a:r>
              <a:rPr lang="en-US" sz="1200" b="1" dirty="0">
                <a:solidFill>
                  <a:schemeClr val="bg1">
                    <a:lumMod val="50000"/>
                  </a:schemeClr>
                </a:solidFill>
              </a:rPr>
              <a:t>Source: </a:t>
            </a:r>
            <a:r>
              <a:rPr lang="en-US" sz="1200" i="1" dirty="0" err="1">
                <a:solidFill>
                  <a:schemeClr val="bg1">
                    <a:lumMod val="50000"/>
                  </a:schemeClr>
                </a:solidFill>
              </a:rPr>
              <a:t>Mergent</a:t>
            </a:r>
            <a:r>
              <a:rPr lang="en-US" sz="1200" i="1" dirty="0">
                <a:solidFill>
                  <a:schemeClr val="bg1">
                    <a:lumMod val="50000"/>
                  </a:schemeClr>
                </a:solidFill>
              </a:rPr>
              <a:t>, Yahoo Finance, MarketWatch</a:t>
            </a:r>
            <a:endParaRPr lang="en-US" sz="1200" dirty="0">
              <a:solidFill>
                <a:schemeClr val="bg1">
                  <a:lumMod val="50000"/>
                </a:schemeClr>
              </a:solidFill>
            </a:endParaRPr>
          </a:p>
        </p:txBody>
      </p:sp>
      <p:pic>
        <p:nvPicPr>
          <p:cNvPr id="1026" name="Picture 2" descr="See the source image">
            <a:extLst>
              <a:ext uri="{FF2B5EF4-FFF2-40B4-BE49-F238E27FC236}">
                <a16:creationId xmlns:a16="http://schemas.microsoft.com/office/drawing/2014/main" id="{672F21B0-B5EB-4B2C-A27E-02E11DE5193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1561" y="205521"/>
            <a:ext cx="4909250" cy="3272833"/>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Line arrow Slight curve">
            <a:extLst>
              <a:ext uri="{FF2B5EF4-FFF2-40B4-BE49-F238E27FC236}">
                <a16:creationId xmlns:a16="http://schemas.microsoft.com/office/drawing/2014/main" id="{7127E15B-A3D9-4B53-8E30-9BCD4248B96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496018" y="4222634"/>
            <a:ext cx="365760" cy="365760"/>
          </a:xfrm>
          <a:prstGeom prst="rect">
            <a:avLst/>
          </a:prstGeom>
        </p:spPr>
      </p:pic>
      <p:pic>
        <p:nvPicPr>
          <p:cNvPr id="11" name="Graphic 10" descr="Line arrow Slight curve">
            <a:extLst>
              <a:ext uri="{FF2B5EF4-FFF2-40B4-BE49-F238E27FC236}">
                <a16:creationId xmlns:a16="http://schemas.microsoft.com/office/drawing/2014/main" id="{B5789AFD-02EA-4F82-9E74-712E5244921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00702" y="5037442"/>
            <a:ext cx="365760" cy="365760"/>
          </a:xfrm>
          <a:prstGeom prst="rect">
            <a:avLst/>
          </a:prstGeom>
        </p:spPr>
      </p:pic>
      <p:pic>
        <p:nvPicPr>
          <p:cNvPr id="12" name="Graphic 11" descr="Line arrow Slight curve">
            <a:extLst>
              <a:ext uri="{FF2B5EF4-FFF2-40B4-BE49-F238E27FC236}">
                <a16:creationId xmlns:a16="http://schemas.microsoft.com/office/drawing/2014/main" id="{5EFC71F1-0481-4D3C-94D7-18E1DE2C5D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496018" y="4611130"/>
            <a:ext cx="365760" cy="365760"/>
          </a:xfrm>
          <a:prstGeom prst="rect">
            <a:avLst/>
          </a:prstGeom>
        </p:spPr>
      </p:pic>
      <p:pic>
        <p:nvPicPr>
          <p:cNvPr id="14" name="Graphic 13" descr="Line arrow Slight curve">
            <a:extLst>
              <a:ext uri="{FF2B5EF4-FFF2-40B4-BE49-F238E27FC236}">
                <a16:creationId xmlns:a16="http://schemas.microsoft.com/office/drawing/2014/main" id="{227BC69C-3ABB-414B-829D-E965A611D61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523752" y="5061465"/>
            <a:ext cx="365760" cy="365760"/>
          </a:xfrm>
          <a:prstGeom prst="rect">
            <a:avLst/>
          </a:prstGeom>
        </p:spPr>
      </p:pic>
      <p:pic>
        <p:nvPicPr>
          <p:cNvPr id="15" name="Graphic 14" descr="Line arrow Slight curve">
            <a:extLst>
              <a:ext uri="{FF2B5EF4-FFF2-40B4-BE49-F238E27FC236}">
                <a16:creationId xmlns:a16="http://schemas.microsoft.com/office/drawing/2014/main" id="{5AE14496-70C8-4310-A3FD-CB969456B43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523752" y="4611130"/>
            <a:ext cx="365760" cy="365760"/>
          </a:xfrm>
          <a:prstGeom prst="rect">
            <a:avLst/>
          </a:prstGeom>
        </p:spPr>
      </p:pic>
      <p:pic>
        <p:nvPicPr>
          <p:cNvPr id="16" name="Graphic 15" descr="Line arrow Slight curve">
            <a:extLst>
              <a:ext uri="{FF2B5EF4-FFF2-40B4-BE49-F238E27FC236}">
                <a16:creationId xmlns:a16="http://schemas.microsoft.com/office/drawing/2014/main" id="{72F676E7-4A50-4FC0-8E0C-C3CE5D894EC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523752" y="4219938"/>
            <a:ext cx="365760" cy="365760"/>
          </a:xfrm>
          <a:prstGeom prst="rect">
            <a:avLst/>
          </a:prstGeom>
        </p:spPr>
      </p:pic>
      <p:pic>
        <p:nvPicPr>
          <p:cNvPr id="17" name="Graphic 16" descr="Line arrow Straight">
            <a:extLst>
              <a:ext uri="{FF2B5EF4-FFF2-40B4-BE49-F238E27FC236}">
                <a16:creationId xmlns:a16="http://schemas.microsoft.com/office/drawing/2014/main" id="{0197E3FD-C865-42D3-9FB7-16E604EBBC5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0800000">
            <a:off x="1679792" y="1533854"/>
            <a:ext cx="423915" cy="423915"/>
          </a:xfrm>
          <a:prstGeom prst="rect">
            <a:avLst/>
          </a:prstGeom>
        </p:spPr>
      </p:pic>
      <p:pic>
        <p:nvPicPr>
          <p:cNvPr id="18" name="Graphic 17" descr="Line arrow Straight">
            <a:extLst>
              <a:ext uri="{FF2B5EF4-FFF2-40B4-BE49-F238E27FC236}">
                <a16:creationId xmlns:a16="http://schemas.microsoft.com/office/drawing/2014/main" id="{75E45082-1F5A-4465-9AA2-B5CC8064013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0800000">
            <a:off x="1678898" y="1098571"/>
            <a:ext cx="423915" cy="423915"/>
          </a:xfrm>
          <a:prstGeom prst="rect">
            <a:avLst/>
          </a:prstGeom>
        </p:spPr>
      </p:pic>
      <p:pic>
        <p:nvPicPr>
          <p:cNvPr id="19" name="Graphic 18" descr="Line arrow Straight">
            <a:extLst>
              <a:ext uri="{FF2B5EF4-FFF2-40B4-BE49-F238E27FC236}">
                <a16:creationId xmlns:a16="http://schemas.microsoft.com/office/drawing/2014/main" id="{A68EC8DD-7726-4B93-AFF9-CEAD348B16D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0800000">
            <a:off x="1678898" y="2175091"/>
            <a:ext cx="423915" cy="423915"/>
          </a:xfrm>
          <a:prstGeom prst="rect">
            <a:avLst/>
          </a:prstGeom>
        </p:spPr>
      </p:pic>
    </p:spTree>
    <p:extLst>
      <p:ext uri="{BB962C8B-B14F-4D97-AF65-F5344CB8AC3E}">
        <p14:creationId xmlns:p14="http://schemas.microsoft.com/office/powerpoint/2010/main" val="3263587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4688</TotalTime>
  <Words>1763</Words>
  <Application>Microsoft Office PowerPoint</Application>
  <PresentationFormat>Widescreen</PresentationFormat>
  <Paragraphs>319</Paragraphs>
  <Slides>29</Slides>
  <Notes>19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5" baseType="lpstr">
      <vt:lpstr>Arial</vt:lpstr>
      <vt:lpstr>Calibri</vt:lpstr>
      <vt:lpstr>Century Gothic</vt:lpstr>
      <vt:lpstr>Corbel</vt:lpstr>
      <vt:lpstr>Parallax</vt:lpstr>
      <vt:lpstr>Macro-Enabled Worksheet</vt:lpstr>
      <vt:lpstr>2019 Stock Portfolio Recommendation: UPS</vt:lpstr>
      <vt:lpstr>So, you are a savvy investor in search of your next venture. </vt:lpstr>
      <vt:lpstr>You found a candidate UPS, United Parcel Service Inc. and you heard some good things.  </vt:lpstr>
      <vt:lpstr>BUT…you need more quality data to make a smart decision.</vt:lpstr>
      <vt:lpstr>Your Decision Metrics</vt:lpstr>
      <vt:lpstr>BUY, HOLD, OR SELL?</vt:lpstr>
      <vt:lpstr>Well you've come to the right place.   Our team of top-notch analysts have formulated a quality valuation for your company.</vt:lpstr>
      <vt:lpstr>Now let’s walk through why our team gives your company, UPS, a HOLD rating and recommend that you take a moderate long-term position. </vt:lpstr>
      <vt:lpstr>Who is UPS?</vt:lpstr>
      <vt:lpstr>Does UPS have an Origin Story?</vt:lpstr>
      <vt:lpstr>Where is UPS going?</vt:lpstr>
      <vt:lpstr>How does it compare with the competition?</vt:lpstr>
      <vt:lpstr>The Competition</vt:lpstr>
      <vt:lpstr>Where is the money coming from? </vt:lpstr>
      <vt:lpstr>How does the margin look over time? </vt:lpstr>
      <vt:lpstr>Where does UPS stand in the market? </vt:lpstr>
      <vt:lpstr>What are the risks to UPS’s Growth?</vt:lpstr>
      <vt:lpstr>Economic Threats?</vt:lpstr>
      <vt:lpstr>Geopolitical Threats?</vt:lpstr>
      <vt:lpstr>Future Competition?</vt:lpstr>
      <vt:lpstr>We get the risks, and we see how UPS sales compares with the competition.   BUT what is its value in terms of the financials.  What is UPS worth to me today?</vt:lpstr>
      <vt:lpstr>What are the ratios?</vt:lpstr>
      <vt:lpstr>What is the Company Valuation?</vt:lpstr>
      <vt:lpstr>Decision Breakdown: HOLD</vt:lpstr>
      <vt:lpstr>Breaking the 4th Wall</vt:lpstr>
      <vt:lpstr>Questions</vt:lpstr>
      <vt:lpstr>Resources</vt:lpstr>
      <vt:lpstr>Appendix</vt:lpstr>
      <vt:lpstr>The Three Methods used for Company 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Portfolio Recommendation: UPS</dc:title>
  <dc:creator>Chima Umeakunne</dc:creator>
  <cp:lastModifiedBy>Chima Umeakunne</cp:lastModifiedBy>
  <cp:revision>306</cp:revision>
  <dcterms:created xsi:type="dcterms:W3CDTF">2019-12-14T10:51:08Z</dcterms:created>
  <dcterms:modified xsi:type="dcterms:W3CDTF">2020-09-23T14:06:24Z</dcterms:modified>
</cp:coreProperties>
</file>