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57" r:id="rId4"/>
    <p:sldId id="258" r:id="rId5"/>
    <p:sldId id="259" r:id="rId6"/>
    <p:sldId id="260" r:id="rId7"/>
    <p:sldId id="262" r:id="rId8"/>
    <p:sldId id="263" r:id="rId9"/>
    <p:sldId id="264" r:id="rId10"/>
    <p:sldId id="265" r:id="rId11"/>
    <p:sldId id="268"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89" autoAdjust="0"/>
  </p:normalViewPr>
  <p:slideViewPr>
    <p:cSldViewPr>
      <p:cViewPr varScale="1">
        <p:scale>
          <a:sx n="56" d="100"/>
          <a:sy n="56" d="100"/>
        </p:scale>
        <p:origin x="-157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609A4-DA80-4FD7-8EB8-71E461F49D77}" type="datetimeFigureOut">
              <a:rPr lang="en-US" smtClean="0"/>
              <a:t>6/18/2023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A31D3-8927-4FE1-88CD-2EC389A414A5}" type="slidenum">
              <a:rPr lang="en-US" smtClean="0"/>
              <a:t>‹#›</a:t>
            </a:fld>
            <a:endParaRPr lang="en-US"/>
          </a:p>
        </p:txBody>
      </p:sp>
    </p:spTree>
    <p:extLst>
      <p:ext uri="{BB962C8B-B14F-4D97-AF65-F5344CB8AC3E}">
        <p14:creationId xmlns:p14="http://schemas.microsoft.com/office/powerpoint/2010/main" val="171270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a:t>
            </a:r>
            <a:r>
              <a:rPr lang="en-US" baseline="0" dirty="0" smtClean="0"/>
              <a:t> case diagram displayed shows the different object necessary to access and navigate the DriverPass website. Several objects have several objects attached to them. For example, the register object is related to the create username/password, verify email, and update database. They have an include relationship because once you perform the account registration the other 3 will process. The login object has another form of relationship where it is extended to a log in error message display. This message will not always be displayed because if a successful log in occurs the message is not necessary. The different actors in the scenario include the customer both new and existing as well as the DMV, Ian(IT specialist) and Ian the boss.</a:t>
            </a:r>
            <a:endParaRPr lang="en-US" dirty="0"/>
          </a:p>
        </p:txBody>
      </p:sp>
      <p:sp>
        <p:nvSpPr>
          <p:cNvPr id="4" name="Slide Number Placeholder 3"/>
          <p:cNvSpPr>
            <a:spLocks noGrp="1"/>
          </p:cNvSpPr>
          <p:nvPr>
            <p:ph type="sldNum" sz="quarter" idx="10"/>
          </p:nvPr>
        </p:nvSpPr>
        <p:spPr/>
        <p:txBody>
          <a:bodyPr/>
          <a:lstStyle/>
          <a:p>
            <a:fld id="{48BA31D3-8927-4FE1-88CD-2EC389A414A5}" type="slidenum">
              <a:rPr lang="en-US" smtClean="0"/>
              <a:t>4</a:t>
            </a:fld>
            <a:endParaRPr lang="en-US"/>
          </a:p>
        </p:txBody>
      </p:sp>
    </p:spTree>
    <p:extLst>
      <p:ext uri="{BB962C8B-B14F-4D97-AF65-F5344CB8AC3E}">
        <p14:creationId xmlns:p14="http://schemas.microsoft.com/office/powerpoint/2010/main" val="39993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activity diagram above goes over the use case of registering and logging in to DriversPass. The register process begins with creating a username and password as well as inputting your personal data (such as email, address, driving history, and credit card information just to name a few examples). Next we reach our first fork in the diagram. You can go straight to log in process without a 2 way authentication or you can go to your registered email and verify it. While verifying your email you will select 6 questions/answers and 2 way authentication process which will lead to the log in process. The log in process leads to the 2 way authentication or to the next fork in the activity diagram. This fork involves whether the log in process is successful or not. If it is successful you will have access to your user account for DriverPass. If the log in process is unsuccessful the option to retrieve username and password appears. You have to make a decision here to either select the link to retrieve your username or password. Once you make that decision you reach another decision point. You can decide to either answer 3 of your 6 security questions at random or input the email associated with your account to get your username and a link to reset password sent to you. Once you click the link to reset your password you will go through the log in process again. If you instead choose to answer 3 random security questions your answers determine where the activity goes from there. If you answer the questions incorrectly the system will send an email to the associated email of the unsuccessful login attempt and you will be sent back to the username/password retrieval page. If you answer the questions correctly the username or password depending on what you chose earlier will be displayed on screen and then you will be sent to the log </a:t>
            </a:r>
            <a:r>
              <a:rPr lang="en-US" baseline="0" smtClean="0"/>
              <a:t>in page. </a:t>
            </a:r>
            <a:endParaRPr lang="en-US" dirty="0"/>
          </a:p>
        </p:txBody>
      </p:sp>
      <p:sp>
        <p:nvSpPr>
          <p:cNvPr id="4" name="Slide Number Placeholder 3"/>
          <p:cNvSpPr>
            <a:spLocks noGrp="1"/>
          </p:cNvSpPr>
          <p:nvPr>
            <p:ph type="sldNum" sz="quarter" idx="10"/>
          </p:nvPr>
        </p:nvSpPr>
        <p:spPr/>
        <p:txBody>
          <a:bodyPr/>
          <a:lstStyle/>
          <a:p>
            <a:fld id="{48BA31D3-8927-4FE1-88CD-2EC389A414A5}" type="slidenum">
              <a:rPr lang="en-US" smtClean="0"/>
              <a:t>5</a:t>
            </a:fld>
            <a:endParaRPr lang="en-US"/>
          </a:p>
        </p:txBody>
      </p:sp>
    </p:spTree>
    <p:extLst>
      <p:ext uri="{BB962C8B-B14F-4D97-AF65-F5344CB8AC3E}">
        <p14:creationId xmlns:p14="http://schemas.microsoft.com/office/powerpoint/2010/main" val="228548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case being described in the</a:t>
            </a:r>
            <a:r>
              <a:rPr lang="en-US" baseline="0" dirty="0" smtClean="0"/>
              <a:t> activity diagram displayed is purchasing a driving package. The process begins with making an appointment to make a reservation either online, on the phone, or in person. The reservation leads to the decision of package the user would like to purchase. The different functions with each package will then need to be scheduled. Lastly, you can either keep, modify, or cancel your reservation.</a:t>
            </a:r>
            <a:endParaRPr lang="en-US" dirty="0"/>
          </a:p>
        </p:txBody>
      </p:sp>
      <p:sp>
        <p:nvSpPr>
          <p:cNvPr id="4" name="Slide Number Placeholder 3"/>
          <p:cNvSpPr>
            <a:spLocks noGrp="1"/>
          </p:cNvSpPr>
          <p:nvPr>
            <p:ph type="sldNum" sz="quarter" idx="10"/>
          </p:nvPr>
        </p:nvSpPr>
        <p:spPr/>
        <p:txBody>
          <a:bodyPr/>
          <a:lstStyle/>
          <a:p>
            <a:fld id="{48BA31D3-8927-4FE1-88CD-2EC389A414A5}" type="slidenum">
              <a:rPr lang="en-US" smtClean="0"/>
              <a:t>6</a:t>
            </a:fld>
            <a:endParaRPr lang="en-US"/>
          </a:p>
        </p:txBody>
      </p:sp>
    </p:spTree>
    <p:extLst>
      <p:ext uri="{BB962C8B-B14F-4D97-AF65-F5344CB8AC3E}">
        <p14:creationId xmlns:p14="http://schemas.microsoft.com/office/powerpoint/2010/main" val="240935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to use the first activity diagram which described</a:t>
            </a:r>
            <a:r>
              <a:rPr lang="en-US" baseline="0" dirty="0" smtClean="0"/>
              <a:t> the use case of registering with the DriverPass website. The three characters in this diagram are the user, the website, and the database. </a:t>
            </a:r>
            <a:r>
              <a:rPr lang="en-US" baseline="0" dirty="0" smtClean="0"/>
              <a:t>The sequence begins with a user accessing the DriverPass website. The website will then prompt the user to login or register if they don’t have an account. The User will then register an account where the website will pass the admin data to the database. The database will use the stored email address to send the website the option to verify the email. The user will follow the link to verify, make security questions and set up 2 way authentication. These login methods will be passed to the website and then stored into the database. Once this registration process is complete the user can login and access the website. </a:t>
            </a:r>
            <a:endParaRPr lang="en-US" dirty="0"/>
          </a:p>
        </p:txBody>
      </p:sp>
      <p:sp>
        <p:nvSpPr>
          <p:cNvPr id="4" name="Slide Number Placeholder 3"/>
          <p:cNvSpPr>
            <a:spLocks noGrp="1"/>
          </p:cNvSpPr>
          <p:nvPr>
            <p:ph type="sldNum" sz="quarter" idx="10"/>
          </p:nvPr>
        </p:nvSpPr>
        <p:spPr/>
        <p:txBody>
          <a:bodyPr/>
          <a:lstStyle/>
          <a:p>
            <a:fld id="{48BA31D3-8927-4FE1-88CD-2EC389A414A5}" type="slidenum">
              <a:rPr lang="en-US" smtClean="0"/>
              <a:t>7</a:t>
            </a:fld>
            <a:endParaRPr lang="en-US"/>
          </a:p>
        </p:txBody>
      </p:sp>
    </p:spTree>
    <p:extLst>
      <p:ext uri="{BB962C8B-B14F-4D97-AF65-F5344CB8AC3E}">
        <p14:creationId xmlns:p14="http://schemas.microsoft.com/office/powerpoint/2010/main" val="248206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above UML Class diagram provides the classes necessary to begin developing the code for DriverPass website. The class users is the start since everyone on the website will need to input admin data and create a username/password. The user class has an</a:t>
            </a:r>
            <a:r>
              <a:rPr lang="en-US" sz="1200" b="0" i="0" kern="1200" dirty="0" smtClean="0">
                <a:solidFill>
                  <a:schemeClr val="tx1"/>
                </a:solidFill>
                <a:effectLst/>
                <a:latin typeface="+mn-lt"/>
                <a:ea typeface="+mn-ea"/>
                <a:cs typeface="+mn-cs"/>
              </a:rPr>
              <a:t> aggregation relationship with customer because</a:t>
            </a:r>
            <a:r>
              <a:rPr lang="en-US" sz="1200" b="0" i="0" kern="1200" baseline="0" dirty="0" smtClean="0">
                <a:solidFill>
                  <a:schemeClr val="tx1"/>
                </a:solidFill>
                <a:effectLst/>
                <a:latin typeface="+mn-lt"/>
                <a:ea typeface="+mn-ea"/>
                <a:cs typeface="+mn-cs"/>
              </a:rPr>
              <a:t> a user is not always a customer. A user could also be the employees of DriverPass. The customer has a composite relationship with the DriverPass account because if the account goes away so does the customer. </a:t>
            </a:r>
            <a:r>
              <a:rPr lang="en-US" sz="1200" b="0" i="0" kern="1200" baseline="0" dirty="0" smtClean="0">
                <a:solidFill>
                  <a:schemeClr val="tx1"/>
                </a:solidFill>
                <a:effectLst/>
                <a:latin typeface="+mn-lt"/>
                <a:ea typeface="+mn-ea"/>
                <a:cs typeface="+mn-cs"/>
              </a:rPr>
              <a:t>The DriverPass account is also linked to the payment and shopping cart class. The shopping cart class extends the training package. </a:t>
            </a:r>
            <a:endParaRPr lang="en-US" dirty="0"/>
          </a:p>
        </p:txBody>
      </p:sp>
      <p:sp>
        <p:nvSpPr>
          <p:cNvPr id="4" name="Slide Number Placeholder 3"/>
          <p:cNvSpPr>
            <a:spLocks noGrp="1"/>
          </p:cNvSpPr>
          <p:nvPr>
            <p:ph type="sldNum" sz="quarter" idx="10"/>
          </p:nvPr>
        </p:nvSpPr>
        <p:spPr/>
        <p:txBody>
          <a:bodyPr/>
          <a:lstStyle/>
          <a:p>
            <a:fld id="{48BA31D3-8927-4FE1-88CD-2EC389A414A5}" type="slidenum">
              <a:rPr lang="en-US" smtClean="0"/>
              <a:t>8</a:t>
            </a:fld>
            <a:endParaRPr lang="en-US"/>
          </a:p>
        </p:txBody>
      </p:sp>
    </p:spTree>
    <p:extLst>
      <p:ext uri="{BB962C8B-B14F-4D97-AF65-F5344CB8AC3E}">
        <p14:creationId xmlns:p14="http://schemas.microsoft.com/office/powerpoint/2010/main" val="231299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2CD8B5-E189-4CBD-923B-39875F823E3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42029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CD8B5-E189-4CBD-923B-39875F823E3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182315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CD8B5-E189-4CBD-923B-39875F823E3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106075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CD8B5-E189-4CBD-923B-39875F823E3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339249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CD8B5-E189-4CBD-923B-39875F823E3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83143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2CD8B5-E189-4CBD-923B-39875F823E3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426725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2CD8B5-E189-4CBD-923B-39875F823E39}"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154220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2CD8B5-E189-4CBD-923B-39875F823E39}"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205709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CD8B5-E189-4CBD-923B-39875F823E39}"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27490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CD8B5-E189-4CBD-923B-39875F823E3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377342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CD8B5-E189-4CBD-923B-39875F823E3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501FD-6DE7-4952-A318-C1A7A8B8B552}" type="slidenum">
              <a:rPr lang="en-US" smtClean="0"/>
              <a:t>‹#›</a:t>
            </a:fld>
            <a:endParaRPr lang="en-US"/>
          </a:p>
        </p:txBody>
      </p:sp>
    </p:spTree>
    <p:extLst>
      <p:ext uri="{BB962C8B-B14F-4D97-AF65-F5344CB8AC3E}">
        <p14:creationId xmlns:p14="http://schemas.microsoft.com/office/powerpoint/2010/main" val="202633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CD8B5-E189-4CBD-923B-39875F823E39}" type="datetimeFigureOut">
              <a:rPr lang="en-US" smtClean="0"/>
              <a:t>6/18/2023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501FD-6DE7-4952-A318-C1A7A8B8B552}" type="slidenum">
              <a:rPr lang="en-US" smtClean="0"/>
              <a:t>‹#›</a:t>
            </a:fld>
            <a:endParaRPr lang="en-US"/>
          </a:p>
        </p:txBody>
      </p:sp>
    </p:spTree>
    <p:extLst>
      <p:ext uri="{BB962C8B-B14F-4D97-AF65-F5344CB8AC3E}">
        <p14:creationId xmlns:p14="http://schemas.microsoft.com/office/powerpoint/2010/main" val="34601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Project Two</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705600" cy="17526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DriversPass System Design Documents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126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a:bodyPr>
          <a:lstStyle/>
          <a:p>
            <a:pPr lvl="0"/>
            <a:r>
              <a:rPr lang="en-US" sz="1800" dirty="0"/>
              <a:t>The system shall validate user credentials when logging in</a:t>
            </a:r>
          </a:p>
          <a:p>
            <a:pPr lvl="0"/>
            <a:r>
              <a:rPr lang="en-US" sz="1800" dirty="0"/>
              <a:t>The system shall update the user when any update is made to their account</a:t>
            </a:r>
          </a:p>
          <a:p>
            <a:pPr lvl="0"/>
            <a:r>
              <a:rPr lang="en-US" sz="1800" dirty="0"/>
              <a:t>The system shall provide the user times, prices, and options for online and driving training</a:t>
            </a:r>
          </a:p>
          <a:p>
            <a:pPr lvl="0"/>
            <a:r>
              <a:rPr lang="en-US" sz="1800" dirty="0"/>
              <a:t>The system shall provide the user a transcript of all completed training</a:t>
            </a:r>
          </a:p>
          <a:p>
            <a:pPr lvl="0"/>
            <a:r>
              <a:rPr lang="en-US" sz="1800" dirty="0"/>
              <a:t>The system shall allow admins to update it as necessary </a:t>
            </a:r>
          </a:p>
          <a:p>
            <a:pPr lvl="0"/>
            <a:r>
              <a:rPr lang="en-US" sz="1800" dirty="0"/>
              <a:t>The system shall provide updates when the DMV updates its bylaws</a:t>
            </a:r>
          </a:p>
          <a:p>
            <a:pPr lvl="0"/>
            <a:r>
              <a:rPr lang="en-US" sz="1800" dirty="0"/>
              <a:t>The system shall protect its users information and </a:t>
            </a:r>
            <a:r>
              <a:rPr lang="en-US" sz="1800" dirty="0" smtClean="0"/>
              <a:t>data</a:t>
            </a:r>
          </a:p>
          <a:p>
            <a:r>
              <a:rPr lang="en-US" sz="1800" dirty="0"/>
              <a:t>The interface needs to </a:t>
            </a:r>
            <a:r>
              <a:rPr lang="en-US" sz="1800" dirty="0" smtClean="0"/>
              <a:t>display </a:t>
            </a:r>
            <a:r>
              <a:rPr lang="en-US" sz="1800" dirty="0"/>
              <a:t>the online test progress, user personal information, driver’s notes, special considerations, and driver/user photo</a:t>
            </a:r>
            <a:r>
              <a:rPr lang="en-US" sz="1800" dirty="0" smtClean="0"/>
              <a:t>.</a:t>
            </a:r>
          </a:p>
          <a:p>
            <a:pPr lvl="0"/>
            <a:r>
              <a:rPr lang="en-US" sz="1800" dirty="0"/>
              <a:t>The different user’s for this interface are the drivers, IT admins, and </a:t>
            </a:r>
            <a:r>
              <a:rPr lang="en-US" sz="1800" dirty="0" smtClean="0"/>
              <a:t>customers</a:t>
            </a:r>
            <a:endParaRPr lang="en-US" sz="1800" dirty="0"/>
          </a:p>
          <a:p>
            <a:endParaRPr lang="en-US" sz="1400" dirty="0"/>
          </a:p>
          <a:p>
            <a:pPr lvl="0"/>
            <a:endParaRPr lang="en-US" sz="1400" dirty="0"/>
          </a:p>
          <a:p>
            <a:endParaRPr lang="en-US" dirty="0"/>
          </a:p>
        </p:txBody>
      </p:sp>
    </p:spTree>
    <p:extLst>
      <p:ext uri="{BB962C8B-B14F-4D97-AF65-F5344CB8AC3E}">
        <p14:creationId xmlns:p14="http://schemas.microsoft.com/office/powerpoint/2010/main" val="144136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Requirements</a:t>
            </a:r>
            <a:endParaRPr lang="en-US" dirty="0"/>
          </a:p>
        </p:txBody>
      </p:sp>
      <p:sp>
        <p:nvSpPr>
          <p:cNvPr id="3" name="Content Placeholder 2"/>
          <p:cNvSpPr>
            <a:spLocks noGrp="1"/>
          </p:cNvSpPr>
          <p:nvPr>
            <p:ph idx="1"/>
          </p:nvPr>
        </p:nvSpPr>
        <p:spPr/>
        <p:txBody>
          <a:bodyPr>
            <a:normAutofit/>
          </a:bodyPr>
          <a:lstStyle/>
          <a:p>
            <a:r>
              <a:rPr lang="en-US" sz="1600" dirty="0"/>
              <a:t>A computer </a:t>
            </a:r>
            <a:r>
              <a:rPr lang="en-US" sz="1600" dirty="0" smtClean="0"/>
              <a:t>necessary for </a:t>
            </a:r>
            <a:r>
              <a:rPr lang="en-US" sz="1600" dirty="0"/>
              <a:t>web design </a:t>
            </a:r>
            <a:r>
              <a:rPr lang="en-US" sz="1600" dirty="0" smtClean="0"/>
              <a:t>needs a </a:t>
            </a:r>
            <a:r>
              <a:rPr lang="en-US" sz="1600" dirty="0"/>
              <a:t>large hard disk and Random Access </a:t>
            </a:r>
            <a:r>
              <a:rPr lang="en-US" sz="1600" dirty="0" smtClean="0"/>
              <a:t>Memory(RAM), </a:t>
            </a:r>
            <a:r>
              <a:rPr lang="en-US" sz="1600" dirty="0"/>
              <a:t>high processing speed and large storage capacity to be able to process the large </a:t>
            </a:r>
            <a:r>
              <a:rPr lang="en-US" sz="1600" dirty="0" smtClean="0"/>
              <a:t>files</a:t>
            </a:r>
          </a:p>
          <a:p>
            <a:r>
              <a:rPr lang="en-US" sz="1600" dirty="0" smtClean="0"/>
              <a:t>A server to work on and host the website</a:t>
            </a:r>
          </a:p>
          <a:p>
            <a:r>
              <a:rPr lang="en-US" sz="1600" dirty="0" smtClean="0"/>
              <a:t>A network to build on</a:t>
            </a:r>
          </a:p>
          <a:p>
            <a:r>
              <a:rPr lang="en-US" sz="1600" dirty="0" smtClean="0"/>
              <a:t>Strong antivirus </a:t>
            </a:r>
            <a:r>
              <a:rPr lang="en-US" sz="1600" dirty="0"/>
              <a:t>or software that prevents the website from </a:t>
            </a:r>
            <a:r>
              <a:rPr lang="en-US" sz="1600" dirty="0" smtClean="0"/>
              <a:t>potential external threats</a:t>
            </a:r>
          </a:p>
          <a:p>
            <a:r>
              <a:rPr lang="en-US" sz="1600" dirty="0" smtClean="0"/>
              <a:t>The ability to perform system back ups</a:t>
            </a:r>
          </a:p>
          <a:p>
            <a:r>
              <a:rPr lang="en-US" sz="1600" dirty="0" smtClean="0"/>
              <a:t>Optimization of the website so that it can be accessed by mobile devices</a:t>
            </a:r>
          </a:p>
          <a:p>
            <a:r>
              <a:rPr lang="en-US" sz="1600" dirty="0" smtClean="0"/>
              <a:t>A database to store user information </a:t>
            </a:r>
          </a:p>
          <a:p>
            <a:r>
              <a:rPr lang="en-US" sz="1600" dirty="0" smtClean="0"/>
              <a:t>Some tools to build websites could include </a:t>
            </a:r>
            <a:r>
              <a:rPr lang="en-US" sz="1600" dirty="0"/>
              <a:t>Sublime </a:t>
            </a:r>
            <a:r>
              <a:rPr lang="en-US" sz="1600" dirty="0" smtClean="0"/>
              <a:t>Text. Chrome </a:t>
            </a:r>
            <a:r>
              <a:rPr lang="en-US" sz="1600" dirty="0"/>
              <a:t>Developer </a:t>
            </a:r>
            <a:r>
              <a:rPr lang="en-US" sz="1600" dirty="0" smtClean="0"/>
              <a:t>Tools, jQuery, GitHub, </a:t>
            </a:r>
            <a:r>
              <a:rPr lang="en-US" sz="1600" dirty="0" err="1" smtClean="0"/>
              <a:t>CodePen</a:t>
            </a:r>
            <a:r>
              <a:rPr lang="en-US" sz="1600" dirty="0" smtClean="0"/>
              <a:t>, Angular, Sass</a:t>
            </a:r>
            <a:endParaRPr lang="en-US" sz="1600" dirty="0"/>
          </a:p>
          <a:p>
            <a:endParaRPr lang="en-US" sz="1600" dirty="0"/>
          </a:p>
        </p:txBody>
      </p:sp>
    </p:spTree>
    <p:extLst>
      <p:ext uri="{BB962C8B-B14F-4D97-AF65-F5344CB8AC3E}">
        <p14:creationId xmlns:p14="http://schemas.microsoft.com/office/powerpoint/2010/main" val="117724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The requirements for the user to login would be a username/password and a two-way authentication built in with security questions. A challenge response through the use of a captcha will also be built in for security</a:t>
            </a:r>
            <a:r>
              <a:rPr lang="en-US" dirty="0" smtClean="0"/>
              <a:t>.</a:t>
            </a:r>
          </a:p>
          <a:p>
            <a:pPr lvl="0"/>
            <a:endParaRPr lang="en-US" dirty="0"/>
          </a:p>
          <a:p>
            <a:pPr lvl="0"/>
            <a:r>
              <a:rPr lang="en-US" dirty="0"/>
              <a:t>You can secure the connection or data exchange between client and server by using cybersecurity and cloud security together. One to protect the network and the other to protect the server</a:t>
            </a:r>
            <a:r>
              <a:rPr lang="en-US" dirty="0" smtClean="0"/>
              <a:t>.</a:t>
            </a:r>
          </a:p>
          <a:p>
            <a:pPr lvl="0"/>
            <a:endParaRPr lang="en-US" dirty="0"/>
          </a:p>
          <a:p>
            <a:pPr lvl="0"/>
            <a:r>
              <a:rPr lang="en-US" dirty="0"/>
              <a:t>If there is a brute force hacking attempt the account will be locked after 3 failed login </a:t>
            </a:r>
            <a:r>
              <a:rPr lang="en-US" dirty="0" smtClean="0"/>
              <a:t>attempts</a:t>
            </a:r>
          </a:p>
          <a:p>
            <a:pPr lvl="0"/>
            <a:endParaRPr lang="en-US" dirty="0"/>
          </a:p>
          <a:p>
            <a:pPr lvl="0"/>
            <a:r>
              <a:rPr lang="en-US" dirty="0"/>
              <a:t>If the user forgets their password there will be an option to send a reset password link to an alternate email that has been previously verified by the user. You can also select the option to input 3 of your security questions to reset your password on the website.</a:t>
            </a:r>
          </a:p>
          <a:p>
            <a:endParaRPr lang="en-US" dirty="0"/>
          </a:p>
        </p:txBody>
      </p:sp>
    </p:spTree>
    <p:extLst>
      <p:ext uri="{BB962C8B-B14F-4D97-AF65-F5344CB8AC3E}">
        <p14:creationId xmlns:p14="http://schemas.microsoft.com/office/powerpoint/2010/main" val="201316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Limitations</a:t>
            </a:r>
            <a:endParaRPr lang="en-US" dirty="0"/>
          </a:p>
        </p:txBody>
      </p:sp>
      <p:sp>
        <p:nvSpPr>
          <p:cNvPr id="3" name="Content Placeholder 2"/>
          <p:cNvSpPr>
            <a:spLocks noGrp="1"/>
          </p:cNvSpPr>
          <p:nvPr>
            <p:ph idx="1"/>
          </p:nvPr>
        </p:nvSpPr>
        <p:spPr/>
        <p:txBody>
          <a:bodyPr>
            <a:normAutofit lnSpcReduction="10000"/>
          </a:bodyPr>
          <a:lstStyle/>
          <a:p>
            <a:pPr lvl="0"/>
            <a:r>
              <a:rPr lang="en-US" sz="2400" dirty="0"/>
              <a:t>The limitations of this system are based on </a:t>
            </a:r>
            <a:r>
              <a:rPr lang="en-US" sz="2400" dirty="0" smtClean="0"/>
              <a:t>my lack of time </a:t>
            </a:r>
            <a:r>
              <a:rPr lang="en-US" sz="2400" dirty="0"/>
              <a:t>and </a:t>
            </a:r>
            <a:r>
              <a:rPr lang="en-US" sz="2400" dirty="0" smtClean="0"/>
              <a:t>experience to develop</a:t>
            </a:r>
          </a:p>
          <a:p>
            <a:pPr lvl="0"/>
            <a:endParaRPr lang="en-US" sz="2400" dirty="0"/>
          </a:p>
          <a:p>
            <a:pPr lvl="0"/>
            <a:r>
              <a:rPr lang="en-US" sz="2400" dirty="0"/>
              <a:t>The limitations I see in my system design boil down to the lack of details surrounding how the different parts of the system will actually be made and how they will all perform together</a:t>
            </a:r>
            <a:r>
              <a:rPr lang="en-US" sz="2400" dirty="0" smtClean="0"/>
              <a:t>.</a:t>
            </a:r>
          </a:p>
          <a:p>
            <a:pPr marL="0" lvl="0" indent="0">
              <a:buNone/>
            </a:pPr>
            <a:endParaRPr lang="en-US" sz="2400" dirty="0"/>
          </a:p>
          <a:p>
            <a:pPr lvl="0"/>
            <a:r>
              <a:rPr lang="en-US" sz="2400" dirty="0"/>
              <a:t>The limitations that I have naturally were that resources are limited to just the one interview, 5 months of time, a budget that hasn’t been discussed, and technology that must be able to work with the different platforms for testing and coding purposes. </a:t>
            </a:r>
          </a:p>
          <a:p>
            <a:endParaRPr lang="en-US" dirty="0"/>
          </a:p>
        </p:txBody>
      </p:sp>
    </p:spTree>
    <p:extLst>
      <p:ext uri="{BB962C8B-B14F-4D97-AF65-F5344CB8AC3E}">
        <p14:creationId xmlns:p14="http://schemas.microsoft.com/office/powerpoint/2010/main" val="300375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3" name="Content Placeholder 2"/>
          <p:cNvSpPr>
            <a:spLocks noGrp="1"/>
          </p:cNvSpPr>
          <p:nvPr>
            <p:ph idx="1"/>
          </p:nvPr>
        </p:nvSpPr>
        <p:spPr/>
        <p:txBody>
          <a:bodyPr>
            <a:normAutofit/>
          </a:bodyPr>
          <a:lstStyle/>
          <a:p>
            <a:r>
              <a:rPr lang="en-US" sz="2000" dirty="0" smtClean="0"/>
              <a:t>Slide 3: System Requirements</a:t>
            </a:r>
          </a:p>
          <a:p>
            <a:r>
              <a:rPr lang="en-US" sz="2000" dirty="0" smtClean="0"/>
              <a:t>Slide 4 Use Case Diagram</a:t>
            </a:r>
          </a:p>
          <a:p>
            <a:r>
              <a:rPr lang="en-US" sz="2000" dirty="0" smtClean="0"/>
              <a:t>Slide 5: Activity Diagram 1</a:t>
            </a:r>
          </a:p>
          <a:p>
            <a:r>
              <a:rPr lang="en-US" sz="2000" dirty="0" smtClean="0"/>
              <a:t>Slide 6: Activity Diagram 2</a:t>
            </a:r>
          </a:p>
          <a:p>
            <a:r>
              <a:rPr lang="en-US" sz="2000" dirty="0" smtClean="0"/>
              <a:t>Slide 7: Sequence Diagram</a:t>
            </a:r>
          </a:p>
          <a:p>
            <a:r>
              <a:rPr lang="en-US" sz="2000" dirty="0" smtClean="0"/>
              <a:t>Slide 8: Class Diagram</a:t>
            </a:r>
          </a:p>
          <a:p>
            <a:r>
              <a:rPr lang="en-US" sz="2000" dirty="0" smtClean="0"/>
              <a:t>Slide 9: </a:t>
            </a:r>
            <a:r>
              <a:rPr lang="en-US" sz="2000" dirty="0" smtClean="0"/>
              <a:t>Non-Functional </a:t>
            </a:r>
            <a:r>
              <a:rPr lang="en-US" sz="2000" dirty="0" smtClean="0"/>
              <a:t>Requirements</a:t>
            </a:r>
            <a:endParaRPr lang="en-US" sz="2000" dirty="0" smtClean="0"/>
          </a:p>
          <a:p>
            <a:r>
              <a:rPr lang="en-US" sz="2000" dirty="0" smtClean="0"/>
              <a:t>Slide 10</a:t>
            </a:r>
            <a:r>
              <a:rPr lang="en-US" sz="2000" dirty="0" smtClean="0"/>
              <a:t>: Functional Requirements</a:t>
            </a:r>
          </a:p>
          <a:p>
            <a:r>
              <a:rPr lang="en-US" sz="2000" dirty="0" smtClean="0"/>
              <a:t>Slide 11: Technical Requirements</a:t>
            </a:r>
          </a:p>
          <a:p>
            <a:r>
              <a:rPr lang="en-US" sz="2000" dirty="0" smtClean="0"/>
              <a:t>Slide 12: Security Requirements</a:t>
            </a:r>
          </a:p>
          <a:p>
            <a:r>
              <a:rPr lang="en-US" sz="2000" dirty="0" smtClean="0"/>
              <a:t>Slide 13: System Limitations</a:t>
            </a:r>
            <a:endParaRPr lang="en-US" sz="2000" dirty="0"/>
          </a:p>
        </p:txBody>
      </p:sp>
    </p:spTree>
    <p:extLst>
      <p:ext uri="{BB962C8B-B14F-4D97-AF65-F5344CB8AC3E}">
        <p14:creationId xmlns:p14="http://schemas.microsoft.com/office/powerpoint/2010/main" val="162594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8534400" cy="5447645"/>
          </a:xfrm>
          <a:prstGeom prst="rect">
            <a:avLst/>
          </a:prstGeom>
          <a:noFill/>
        </p:spPr>
        <p:txBody>
          <a:bodyPr wrap="square" rtlCol="0">
            <a:spAutoFit/>
          </a:bodyPr>
          <a:lstStyle/>
          <a:p>
            <a:pPr lvl="0"/>
            <a:r>
              <a:rPr lang="en-US" sz="1400" dirty="0">
                <a:latin typeface="Times New Roman" panose="02020603050405020304" pitchFamily="18" charset="0"/>
                <a:cs typeface="Times New Roman" panose="02020603050405020304" pitchFamily="18" charset="0"/>
              </a:rPr>
              <a:t>Different levels of </a:t>
            </a:r>
            <a:r>
              <a:rPr lang="en-US" sz="1400" dirty="0" smtClean="0">
                <a:latin typeface="Times New Roman" panose="02020603050405020304" pitchFamily="18" charset="0"/>
                <a:cs typeface="Times New Roman" panose="02020603050405020304" pitchFamily="18" charset="0"/>
              </a:rPr>
              <a:t>access. All access for Ian, Secretary, and Liam</a:t>
            </a:r>
            <a:endParaRPr lang="en-US" sz="1400" dirty="0">
              <a:latin typeface="Times New Roman" panose="02020603050405020304" pitchFamily="18" charset="0"/>
              <a:cs typeface="Times New Roman" panose="02020603050405020304" pitchFamily="18" charset="0"/>
            </a:endParaRPr>
          </a:p>
          <a:p>
            <a:pPr lvl="0"/>
            <a:r>
              <a:rPr lang="en-US" sz="1400" dirty="0" smtClean="0">
                <a:latin typeface="Times New Roman" panose="02020603050405020304" pitchFamily="18" charset="0"/>
                <a:cs typeface="Times New Roman" panose="02020603050405020304" pitchFamily="18" charset="0"/>
              </a:rPr>
              <a:t>Ability for users and employees (with access)  </a:t>
            </a:r>
            <a:r>
              <a:rPr lang="en-US" sz="1400" dirty="0">
                <a:latin typeface="Times New Roman" panose="02020603050405020304" pitchFamily="18" charset="0"/>
                <a:cs typeface="Times New Roman" panose="02020603050405020304" pitchFamily="18" charset="0"/>
              </a:rPr>
              <a:t>to make, cancel, or modify appointments </a:t>
            </a:r>
            <a:endParaRPr lang="en-US" sz="1400" dirty="0" smtClean="0">
              <a:latin typeface="Times New Roman" panose="02020603050405020304" pitchFamily="18" charset="0"/>
              <a:cs typeface="Times New Roman" panose="02020603050405020304" pitchFamily="18" charset="0"/>
            </a:endParaRPr>
          </a:p>
          <a:p>
            <a:pPr lvl="0"/>
            <a:r>
              <a:rPr lang="en-US" sz="1400" dirty="0" smtClean="0">
                <a:latin typeface="Times New Roman" panose="02020603050405020304" pitchFamily="18" charset="0"/>
                <a:cs typeface="Times New Roman" panose="02020603050405020304" pitchFamily="18" charset="0"/>
              </a:rPr>
              <a:t>Ability to print an activity report</a:t>
            </a:r>
            <a:endParaRPr lang="en-US"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Send feedback when any modifications are made in the system for example a reservation being made or cancelled. </a:t>
            </a:r>
          </a:p>
          <a:p>
            <a:pPr lvl="0"/>
            <a:r>
              <a:rPr lang="en-US" sz="1400" dirty="0">
                <a:latin typeface="Times New Roman" panose="02020603050405020304" pitchFamily="18" charset="0"/>
                <a:cs typeface="Times New Roman" panose="02020603050405020304" pitchFamily="18" charset="0"/>
              </a:rPr>
              <a:t>2 hour lessons day and time of lesson </a:t>
            </a:r>
          </a:p>
          <a:p>
            <a:pPr lvl="0"/>
            <a:r>
              <a:rPr lang="en-US" sz="1400" dirty="0">
                <a:latin typeface="Times New Roman" panose="02020603050405020304" pitchFamily="18" charset="0"/>
                <a:cs typeface="Times New Roman" panose="02020603050405020304" pitchFamily="18" charset="0"/>
              </a:rPr>
              <a:t>Return the user, the assigned driver and car, time of training </a:t>
            </a:r>
          </a:p>
          <a:p>
            <a:pPr lvl="0"/>
            <a:r>
              <a:rPr lang="en-US" sz="1400" dirty="0">
                <a:latin typeface="Times New Roman" panose="02020603050405020304" pitchFamily="18" charset="0"/>
                <a:cs typeface="Times New Roman" panose="02020603050405020304" pitchFamily="18" charset="0"/>
              </a:rPr>
              <a:t>Set pickup location to drop location but also allow them to be modified</a:t>
            </a:r>
          </a:p>
          <a:p>
            <a:pPr lvl="0"/>
            <a:r>
              <a:rPr lang="en-US" sz="1400" dirty="0">
                <a:latin typeface="Times New Roman" panose="02020603050405020304" pitchFamily="18" charset="0"/>
                <a:cs typeface="Times New Roman" panose="02020603050405020304" pitchFamily="18" charset="0"/>
              </a:rPr>
              <a:t>Users the ability to reset their password </a:t>
            </a:r>
          </a:p>
          <a:p>
            <a:pPr lvl="0"/>
            <a:r>
              <a:rPr lang="en-US" sz="1400" dirty="0">
                <a:latin typeface="Times New Roman" panose="02020603050405020304" pitchFamily="18" charset="0"/>
                <a:cs typeface="Times New Roman" panose="02020603050405020304" pitchFamily="18" charset="0"/>
              </a:rPr>
              <a:t>Get notifications for updates from the DMV with new rules, policies, or sample questions</a:t>
            </a:r>
          </a:p>
          <a:p>
            <a:pPr lvl="0"/>
            <a:r>
              <a:rPr lang="en-US" sz="1400" dirty="0">
                <a:latin typeface="Times New Roman" panose="02020603050405020304" pitchFamily="18" charset="0"/>
                <a:cs typeface="Times New Roman" panose="02020603050405020304" pitchFamily="18" charset="0"/>
              </a:rPr>
              <a:t>Interface contains test progress, user’s information, drivers’ notes for the user, special needs, drivers’ photo, and users' photo.</a:t>
            </a:r>
          </a:p>
          <a:p>
            <a:pPr lvl="0"/>
            <a:r>
              <a:rPr lang="en-US" sz="1400" dirty="0">
                <a:latin typeface="Times New Roman" panose="02020603050405020304" pitchFamily="18" charset="0"/>
                <a:cs typeface="Times New Roman" panose="02020603050405020304" pitchFamily="18" charset="0"/>
              </a:rPr>
              <a:t>The drivers notes need to include lesson time, start hour, end hour, and driver’s comments</a:t>
            </a:r>
          </a:p>
          <a:p>
            <a:pPr lvl="0"/>
            <a:r>
              <a:rPr lang="en-US" sz="1400" dirty="0">
                <a:latin typeface="Times New Roman" panose="02020603050405020304" pitchFamily="18" charset="0"/>
                <a:cs typeface="Times New Roman" panose="02020603050405020304" pitchFamily="18" charset="0"/>
              </a:rPr>
              <a:t>Cloud database and storage</a:t>
            </a:r>
          </a:p>
          <a:p>
            <a:pPr lvl="0"/>
            <a:r>
              <a:rPr lang="en-US" sz="1400" dirty="0">
                <a:latin typeface="Times New Roman" panose="02020603050405020304" pitchFamily="18" charset="0"/>
                <a:cs typeface="Times New Roman" panose="02020603050405020304" pitchFamily="18" charset="0"/>
              </a:rPr>
              <a:t>3 base packages for users to choose from </a:t>
            </a:r>
          </a:p>
          <a:p>
            <a:pPr lvl="0"/>
            <a:r>
              <a:rPr lang="en-US" sz="1400" dirty="0">
                <a:latin typeface="Times New Roman" panose="02020603050405020304" pitchFamily="18" charset="0"/>
                <a:cs typeface="Times New Roman" panose="02020603050405020304" pitchFamily="18" charset="0"/>
              </a:rPr>
              <a:t>Package One: Six hours in a car with a trainer</a:t>
            </a:r>
          </a:p>
          <a:p>
            <a:pPr lvl="0"/>
            <a:r>
              <a:rPr lang="en-US" sz="1400" dirty="0">
                <a:latin typeface="Times New Roman" panose="02020603050405020304" pitchFamily="18" charset="0"/>
                <a:cs typeface="Times New Roman" panose="02020603050405020304" pitchFamily="18" charset="0"/>
              </a:rPr>
              <a:t>Package Two: Eight hours in a car with a trainer and an in-person lesson where we explain the DMV rules and policies </a:t>
            </a:r>
          </a:p>
          <a:p>
            <a:pPr lvl="0"/>
            <a:r>
              <a:rPr lang="en-US" sz="1400" dirty="0">
                <a:latin typeface="Times New Roman" panose="02020603050405020304" pitchFamily="18" charset="0"/>
                <a:cs typeface="Times New Roman" panose="02020603050405020304" pitchFamily="18" charset="0"/>
              </a:rPr>
              <a:t>Package Three: Twelve hours in a car with a trainer, an in-person lesson where we explain the DMV rules and policies—plus access to our online class with all the content and material. The online class also includes practice tests.</a:t>
            </a:r>
          </a:p>
          <a:p>
            <a:pPr lvl="0"/>
            <a:r>
              <a:rPr lang="en-US" sz="1400" dirty="0">
                <a:latin typeface="Times New Roman" panose="02020603050405020304" pitchFamily="18" charset="0"/>
                <a:cs typeface="Times New Roman" panose="02020603050405020304" pitchFamily="18" charset="0"/>
              </a:rPr>
              <a:t>Since lessons are only two hours. Package time slots would be divided by two to determine how many lessons are included in each package.</a:t>
            </a:r>
          </a:p>
          <a:p>
            <a:pPr lvl="0"/>
            <a:r>
              <a:rPr lang="en-US" sz="1400" dirty="0">
                <a:latin typeface="Times New Roman" panose="02020603050405020304" pitchFamily="18" charset="0"/>
                <a:cs typeface="Times New Roman" panose="02020603050405020304" pitchFamily="18" charset="0"/>
              </a:rPr>
              <a:t>Information needed to be stored and collected [first name, last name, address, phone number, state, and their credit card number, expiration date, and security code].</a:t>
            </a:r>
          </a:p>
          <a:p>
            <a:endParaRPr lang="en-US" sz="1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76400" y="152400"/>
            <a:ext cx="6248400" cy="584775"/>
          </a:xfrm>
          <a:prstGeom prst="rect">
            <a:avLst/>
          </a:prstGeom>
          <a:noFill/>
        </p:spPr>
        <p:txBody>
          <a:bodyPr wrap="square" rtlCol="0">
            <a:spAutoFit/>
          </a:bodyPr>
          <a:lstStyle/>
          <a:p>
            <a:pPr algn="ctr"/>
            <a:r>
              <a:rPr lang="en-US" sz="3200" b="1" dirty="0" smtClean="0"/>
              <a:t>System Requirements</a:t>
            </a:r>
            <a:endParaRPr lang="en-US" sz="3200" b="1" dirty="0"/>
          </a:p>
        </p:txBody>
      </p:sp>
    </p:spTree>
    <p:extLst>
      <p:ext uri="{BB962C8B-B14F-4D97-AF65-F5344CB8AC3E}">
        <p14:creationId xmlns:p14="http://schemas.microsoft.com/office/powerpoint/2010/main" val="3030706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ner\Downloads\Use case diagram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97224"/>
            <a:ext cx="8915400" cy="11537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228600"/>
            <a:ext cx="4267200" cy="1249362"/>
          </a:xfrm>
        </p:spPr>
        <p:txBody>
          <a:bodyPr>
            <a:normAutofit/>
          </a:bodyPr>
          <a:lstStyle/>
          <a:p>
            <a:r>
              <a:rPr lang="en-US" sz="3200" b="1" dirty="0" smtClean="0">
                <a:latin typeface="Times New Roman" panose="02020603050405020304" pitchFamily="18" charset="0"/>
                <a:cs typeface="Times New Roman" panose="02020603050405020304" pitchFamily="18" charset="0"/>
              </a:rPr>
              <a:t>Use Case Diagram</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475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pPr algn="l"/>
            <a:r>
              <a:rPr lang="en-US" dirty="0" smtClean="0"/>
              <a:t>Activity Diagram #1</a:t>
            </a:r>
            <a:endParaRPr lang="en-US" dirty="0"/>
          </a:p>
        </p:txBody>
      </p:sp>
      <p:pic>
        <p:nvPicPr>
          <p:cNvPr id="1027" name="Picture 3" descr="C:\Users\Owner\Downloads\Activity diagram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8681"/>
            <a:ext cx="6096000" cy="674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45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wner\Downloads\Activity diagram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0480"/>
            <a:ext cx="5943600" cy="68897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30480"/>
            <a:ext cx="3810000" cy="1752600"/>
          </a:xfrm>
        </p:spPr>
        <p:txBody>
          <a:bodyPr/>
          <a:lstStyle/>
          <a:p>
            <a:r>
              <a:rPr lang="en-US" dirty="0" smtClean="0"/>
              <a:t>Activity Diagram #2</a:t>
            </a:r>
            <a:endParaRPr lang="en-US" dirty="0"/>
          </a:p>
        </p:txBody>
      </p:sp>
    </p:spTree>
    <p:extLst>
      <p:ext uri="{BB962C8B-B14F-4D97-AF65-F5344CB8AC3E}">
        <p14:creationId xmlns:p14="http://schemas.microsoft.com/office/powerpoint/2010/main" val="2821137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Downloads\Sequence diagram examp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157606"/>
            <a:ext cx="10493376" cy="81057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849880" y="5562600"/>
            <a:ext cx="8229600" cy="1143000"/>
          </a:xfrm>
        </p:spPr>
        <p:txBody>
          <a:bodyPr/>
          <a:lstStyle/>
          <a:p>
            <a:r>
              <a:rPr lang="en-US" dirty="0" smtClean="0"/>
              <a:t>Sequence Diagram</a:t>
            </a:r>
            <a:endParaRPr lang="en-US" dirty="0"/>
          </a:p>
        </p:txBody>
      </p:sp>
    </p:spTree>
    <p:extLst>
      <p:ext uri="{BB962C8B-B14F-4D97-AF65-F5344CB8AC3E}">
        <p14:creationId xmlns:p14="http://schemas.microsoft.com/office/powerpoint/2010/main" val="2888004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a:t>
            </a:r>
            <a:endParaRPr lang="en-US" dirty="0"/>
          </a:p>
        </p:txBody>
      </p:sp>
      <p:pic>
        <p:nvPicPr>
          <p:cNvPr id="1026" name="Picture 2" descr="C:\Users\Owner\Downloads\Class diagram with UML 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512" y="1277505"/>
            <a:ext cx="8828088" cy="558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53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a:t>
            </a:r>
            <a:r>
              <a:rPr lang="en-US" dirty="0" smtClean="0"/>
              <a:t>Requirements for Diagrams</a:t>
            </a:r>
            <a:endParaRPr lang="en-US" dirty="0"/>
          </a:p>
        </p:txBody>
      </p:sp>
      <p:sp>
        <p:nvSpPr>
          <p:cNvPr id="3" name="Content Placeholder 2"/>
          <p:cNvSpPr>
            <a:spLocks noGrp="1"/>
          </p:cNvSpPr>
          <p:nvPr>
            <p:ph idx="1"/>
          </p:nvPr>
        </p:nvSpPr>
        <p:spPr>
          <a:xfrm>
            <a:off x="685800" y="1600200"/>
            <a:ext cx="7467600" cy="4602164"/>
          </a:xfrm>
        </p:spPr>
        <p:txBody>
          <a:bodyPr>
            <a:normAutofit/>
          </a:bodyPr>
          <a:lstStyle/>
          <a:p>
            <a:pPr lvl="0"/>
            <a:r>
              <a:rPr lang="en-US" sz="1800" dirty="0"/>
              <a:t>The environment that this system needs to run in is web-based (any software that can use cloud based storage) and mobile app (both apple and android)</a:t>
            </a:r>
          </a:p>
          <a:p>
            <a:pPr lvl="0"/>
            <a:r>
              <a:rPr lang="en-US" sz="1800" dirty="0"/>
              <a:t>The systems need to be fast enough for users to interact with the program without delays. </a:t>
            </a:r>
          </a:p>
          <a:p>
            <a:r>
              <a:rPr lang="en-US" sz="1800" dirty="0"/>
              <a:t>The system needs to be updated every time a user interacts with the system and makes a change in the schedule. The way the system can be completely accurate when showing appointment and trainer availabilities</a:t>
            </a:r>
            <a:r>
              <a:rPr lang="en-US" sz="1800" dirty="0" smtClean="0"/>
              <a:t>.</a:t>
            </a:r>
          </a:p>
          <a:p>
            <a:r>
              <a:rPr lang="en-US" sz="1800" dirty="0"/>
              <a:t>The different users will be distinguished based on their username</a:t>
            </a:r>
            <a:r>
              <a:rPr lang="en-US" sz="1800" dirty="0" smtClean="0"/>
              <a:t>.</a:t>
            </a:r>
          </a:p>
          <a:p>
            <a:r>
              <a:rPr lang="en-US" sz="1800" dirty="0" smtClean="0"/>
              <a:t>The platforms for the design will include </a:t>
            </a:r>
            <a:r>
              <a:rPr lang="en-US" sz="1800" dirty="0"/>
              <a:t>Windows, Mac OS, </a:t>
            </a:r>
            <a:r>
              <a:rPr lang="en-US" sz="1800" dirty="0" smtClean="0"/>
              <a:t>Android</a:t>
            </a:r>
            <a:r>
              <a:rPr lang="en-US" sz="1800" dirty="0"/>
              <a:t>, iOS, and </a:t>
            </a:r>
            <a:r>
              <a:rPr lang="en-US" sz="1800" dirty="0" smtClean="0"/>
              <a:t>Linux.</a:t>
            </a:r>
          </a:p>
          <a:p>
            <a:r>
              <a:rPr lang="en-US" sz="1800" dirty="0"/>
              <a:t>The </a:t>
            </a:r>
            <a:r>
              <a:rPr lang="en-US" sz="1800" dirty="0" smtClean="0"/>
              <a:t>admins need to be alerted of any technical issues immediately.</a:t>
            </a:r>
          </a:p>
          <a:p>
            <a:r>
              <a:rPr lang="en-US" sz="1800" dirty="0" smtClean="0"/>
              <a:t>The ability to modify code at anytime is imperative.  </a:t>
            </a:r>
          </a:p>
          <a:p>
            <a:pPr marL="0" indent="0">
              <a:buNone/>
            </a:pPr>
            <a:endParaRPr lang="en-US" sz="1400" dirty="0" smtClean="0"/>
          </a:p>
          <a:p>
            <a:endParaRPr lang="en-US" sz="1400" dirty="0"/>
          </a:p>
        </p:txBody>
      </p:sp>
    </p:spTree>
    <p:extLst>
      <p:ext uri="{BB962C8B-B14F-4D97-AF65-F5344CB8AC3E}">
        <p14:creationId xmlns:p14="http://schemas.microsoft.com/office/powerpoint/2010/main" val="243229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1834</Words>
  <Application>Microsoft Office PowerPoint</Application>
  <PresentationFormat>On-screen Show (4:3)</PresentationFormat>
  <Paragraphs>90</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Two</vt:lpstr>
      <vt:lpstr>Table of Contents</vt:lpstr>
      <vt:lpstr>PowerPoint Presentation</vt:lpstr>
      <vt:lpstr>Use Case Diagram</vt:lpstr>
      <vt:lpstr>Activity Diagram #1</vt:lpstr>
      <vt:lpstr>Activity Diagram #2</vt:lpstr>
      <vt:lpstr>Sequence Diagram</vt:lpstr>
      <vt:lpstr>UML Class Diagram</vt:lpstr>
      <vt:lpstr>Non-Functional Requirements for Diagrams</vt:lpstr>
      <vt:lpstr>Functional Requirements</vt:lpstr>
      <vt:lpstr>Technical Requirements</vt:lpstr>
      <vt:lpstr>Security</vt:lpstr>
      <vt:lpstr>System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Two</dc:title>
  <dc:creator>Owner</dc:creator>
  <cp:lastModifiedBy>Owner</cp:lastModifiedBy>
  <cp:revision>31</cp:revision>
  <dcterms:created xsi:type="dcterms:W3CDTF">2023-06-16T19:57:35Z</dcterms:created>
  <dcterms:modified xsi:type="dcterms:W3CDTF">2023-06-18T19:33:13Z</dcterms:modified>
</cp:coreProperties>
</file>