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SzPct val="100000"/>
              <a:defRPr sz="3000"/>
            </a:lvl1pPr>
            <a:lvl2pPr indent="-133350" marL="742950">
              <a:spcBef>
                <a:spcPts val="480"/>
              </a:spcBef>
              <a:buSzPct val="100000"/>
              <a:defRPr sz="2400"/>
            </a:lvl2pPr>
            <a:lvl3pPr indent="-76200" marL="1143000">
              <a:spcBef>
                <a:spcPts val="480"/>
              </a:spcBef>
              <a:buSzPct val="100000"/>
              <a:defRPr sz="2400"/>
            </a:lvl3pPr>
            <a:lvl4pPr indent="-114300" marL="1600200">
              <a:spcBef>
                <a:spcPts val="360"/>
              </a:spcBef>
              <a:buSzPct val="100000"/>
              <a:defRPr sz="1800"/>
            </a:lvl4pPr>
            <a:lvl5pPr indent="-114300" marL="2057400">
              <a:spcBef>
                <a:spcPts val="360"/>
              </a:spcBef>
              <a:buSzPct val="100000"/>
              <a:defRPr sz="1800"/>
            </a:lvl5pPr>
            <a:lvl6pPr indent="-114300" marL="2514600">
              <a:spcBef>
                <a:spcPts val="360"/>
              </a:spcBef>
              <a:buSzPct val="100000"/>
              <a:defRPr sz="1800"/>
            </a:lvl6pPr>
            <a:lvl7pPr indent="-114300" marL="2971800">
              <a:spcBef>
                <a:spcPts val="360"/>
              </a:spcBef>
              <a:buSzPct val="100000"/>
              <a:defRPr sz="1800"/>
            </a:lvl7pPr>
            <a:lvl8pPr indent="-114300" marL="3429000">
              <a:spcBef>
                <a:spcPts val="360"/>
              </a:spcBef>
              <a:buSzPct val="100000"/>
              <a:defRPr sz="1800"/>
            </a:lvl8pPr>
            <a:lvl9pPr indent="-114300" marL="3886200"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257092" x="685799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Prediction by Partial Context Matching using Markov Chains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513803" x="685799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pt-BR"/>
              <a:t>Rafael Natã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/>
        </p:nvSpPr>
        <p:spPr>
          <a:xfrm>
            <a:off y="1078800" x="1533562"/>
            <a:ext cy="332399" cx="1042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pt-BR">
                <a:solidFill>
                  <a:srgbClr val="434343"/>
                </a:solidFill>
              </a:rPr>
              <a:t>user input</a:t>
            </a:r>
          </a:p>
        </p:txBody>
      </p:sp>
      <p:sp>
        <p:nvSpPr>
          <p:cNvPr id="98" name="Shape 98"/>
          <p:cNvSpPr/>
          <p:nvPr/>
        </p:nvSpPr>
        <p:spPr>
          <a:xfrm>
            <a:off y="884400" x="3547562"/>
            <a:ext cy="721200" cx="1770900"/>
          </a:xfrm>
          <a:prstGeom prst="flowChartDecision">
            <a:avLst/>
          </a:prstGeom>
          <a:solidFill>
            <a:srgbClr val="A2C4C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pt-BR">
                <a:solidFill>
                  <a:srgbClr val="434343"/>
                </a:solidFill>
              </a:rPr>
              <a:t>under context ?</a:t>
            </a:r>
          </a:p>
        </p:txBody>
      </p:sp>
      <p:sp>
        <p:nvSpPr>
          <p:cNvPr id="99" name="Shape 99"/>
          <p:cNvSpPr/>
          <p:nvPr/>
        </p:nvSpPr>
        <p:spPr>
          <a:xfrm>
            <a:off y="1028100" x="6372837"/>
            <a:ext cy="433800" cx="1554899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pt-BR">
                <a:solidFill>
                  <a:srgbClr val="434343"/>
                </a:solidFill>
              </a:rPr>
              <a:t>query words MC</a:t>
            </a:r>
          </a:p>
        </p:txBody>
      </p:sp>
      <p:cxnSp>
        <p:nvCxnSpPr>
          <p:cNvPr id="100" name="Shape 100"/>
          <p:cNvCxnSpPr>
            <a:stCxn id="97" idx="3"/>
            <a:endCxn id="98" idx="1"/>
          </p:cNvCxnSpPr>
          <p:nvPr/>
        </p:nvCxnSpPr>
        <p:spPr>
          <a:xfrm>
            <a:off y="1244999" x="2575762"/>
            <a:ext cy="0" cx="971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1" name="Shape 101"/>
          <p:cNvCxnSpPr>
            <a:stCxn id="98" idx="3"/>
            <a:endCxn id="99" idx="1"/>
          </p:cNvCxnSpPr>
          <p:nvPr/>
        </p:nvCxnSpPr>
        <p:spPr>
          <a:xfrm>
            <a:off y="1245000" x="5318462"/>
            <a:ext cy="0" cx="10543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2" name="Shape 102"/>
          <p:cNvSpPr txBox="1"/>
          <p:nvPr/>
        </p:nvSpPr>
        <p:spPr>
          <a:xfrm>
            <a:off y="884400" x="5644687"/>
            <a:ext cy="230999" cx="563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pt-BR">
                <a:solidFill>
                  <a:srgbClr val="434343"/>
                </a:solidFill>
              </a:rPr>
              <a:t>no</a:t>
            </a:r>
          </a:p>
        </p:txBody>
      </p:sp>
      <p:sp>
        <p:nvSpPr>
          <p:cNvPr id="103" name="Shape 103"/>
          <p:cNvSpPr/>
          <p:nvPr/>
        </p:nvSpPr>
        <p:spPr>
          <a:xfrm>
            <a:off y="2168150" x="1216262"/>
            <a:ext cy="721200" cx="1746299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pt-BR">
                <a:solidFill>
                  <a:srgbClr val="434343"/>
                </a:solidFill>
              </a:rPr>
              <a:t>select candidates starting with user input</a:t>
            </a:r>
          </a:p>
        </p:txBody>
      </p:sp>
      <p:sp>
        <p:nvSpPr>
          <p:cNvPr id="104" name="Shape 104"/>
          <p:cNvSpPr/>
          <p:nvPr/>
        </p:nvSpPr>
        <p:spPr>
          <a:xfrm>
            <a:off y="3444900" x="1344812"/>
            <a:ext cy="814200" cx="1489199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pt-BR">
                <a:solidFill>
                  <a:srgbClr val="434343"/>
                </a:solidFill>
              </a:rPr>
              <a:t>sort candidates by occurence</a:t>
            </a:r>
          </a:p>
        </p:txBody>
      </p:sp>
      <p:sp>
        <p:nvSpPr>
          <p:cNvPr id="105" name="Shape 105"/>
          <p:cNvSpPr/>
          <p:nvPr/>
        </p:nvSpPr>
        <p:spPr>
          <a:xfrm>
            <a:off y="2284400" x="3587912"/>
            <a:ext cy="488700" cx="1690199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pt-BR">
                <a:solidFill>
                  <a:srgbClr val="434343"/>
                </a:solidFill>
              </a:rPr>
              <a:t>query context MC</a:t>
            </a:r>
          </a:p>
        </p:txBody>
      </p:sp>
      <p:sp>
        <p:nvSpPr>
          <p:cNvPr id="106" name="Shape 106"/>
          <p:cNvSpPr/>
          <p:nvPr/>
        </p:nvSpPr>
        <p:spPr>
          <a:xfrm>
            <a:off y="2311850" x="6434787"/>
            <a:ext cy="433800" cx="1430999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pt-BR">
                <a:solidFill>
                  <a:srgbClr val="434343"/>
                </a:solidFill>
              </a:rPr>
              <a:t>user selection</a:t>
            </a:r>
          </a:p>
        </p:txBody>
      </p:sp>
      <p:sp>
        <p:nvSpPr>
          <p:cNvPr id="107" name="Shape 107"/>
          <p:cNvSpPr/>
          <p:nvPr/>
        </p:nvSpPr>
        <p:spPr>
          <a:xfrm>
            <a:off y="3635100" x="6434787"/>
            <a:ext cy="433800" cx="1430999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pt-BR">
                <a:solidFill>
                  <a:srgbClr val="434343"/>
                </a:solidFill>
              </a:rPr>
              <a:t>re weight MCs</a:t>
            </a:r>
          </a:p>
        </p:txBody>
      </p:sp>
      <p:sp>
        <p:nvSpPr>
          <p:cNvPr id="108" name="Shape 108"/>
          <p:cNvSpPr/>
          <p:nvPr/>
        </p:nvSpPr>
        <p:spPr>
          <a:xfrm>
            <a:off y="3635100" x="3717512"/>
            <a:ext cy="433800" cx="1430999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pt-BR">
                <a:solidFill>
                  <a:srgbClr val="434343"/>
                </a:solidFill>
              </a:rPr>
              <a:t>user selection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y="1676250" x="3931587"/>
            <a:ext cy="230999" cx="563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>
                <a:solidFill>
                  <a:srgbClr val="434343"/>
                </a:solidFill>
              </a:rPr>
              <a:t>yes</a:t>
            </a:r>
          </a:p>
        </p:txBody>
      </p:sp>
      <p:cxnSp>
        <p:nvCxnSpPr>
          <p:cNvPr id="110" name="Shape 110"/>
          <p:cNvCxnSpPr>
            <a:stCxn id="98" idx="2"/>
            <a:endCxn id="105" idx="0"/>
          </p:cNvCxnSpPr>
          <p:nvPr/>
        </p:nvCxnSpPr>
        <p:spPr>
          <a:xfrm flipH="1">
            <a:off y="1605600" x="4433012"/>
            <a:ext cy="6788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1" name="Shape 111"/>
          <p:cNvCxnSpPr>
            <a:stCxn id="105" idx="1"/>
            <a:endCxn id="103" idx="3"/>
          </p:cNvCxnSpPr>
          <p:nvPr/>
        </p:nvCxnSpPr>
        <p:spPr>
          <a:xfrm flipH="1">
            <a:off y="2528750" x="2962562"/>
            <a:ext cy="0" cx="6253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2" name="Shape 112"/>
          <p:cNvCxnSpPr>
            <a:stCxn id="103" idx="2"/>
            <a:endCxn id="104" idx="0"/>
          </p:cNvCxnSpPr>
          <p:nvPr/>
        </p:nvCxnSpPr>
        <p:spPr>
          <a:xfrm>
            <a:off y="2889350" x="2089412"/>
            <a:ext cy="55554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3" name="Shape 113"/>
          <p:cNvCxnSpPr>
            <a:stCxn id="104" idx="3"/>
            <a:endCxn id="108" idx="1"/>
          </p:cNvCxnSpPr>
          <p:nvPr/>
        </p:nvCxnSpPr>
        <p:spPr>
          <a:xfrm rot="10800000" flipH="1">
            <a:off y="3852000" x="2834012"/>
            <a:ext cy="0" cx="883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4" name="Shape 114"/>
          <p:cNvCxnSpPr>
            <a:stCxn id="108" idx="3"/>
            <a:endCxn id="107" idx="1"/>
          </p:cNvCxnSpPr>
          <p:nvPr/>
        </p:nvCxnSpPr>
        <p:spPr>
          <a:xfrm>
            <a:off y="3852000" x="5148512"/>
            <a:ext cy="0" cx="12862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5" name="Shape 115"/>
          <p:cNvCxnSpPr>
            <a:stCxn id="99" idx="2"/>
            <a:endCxn id="106" idx="0"/>
          </p:cNvCxnSpPr>
          <p:nvPr/>
        </p:nvCxnSpPr>
        <p:spPr>
          <a:xfrm>
            <a:off y="1461900" x="7150287"/>
            <a:ext cy="84994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6" name="Shape 116"/>
          <p:cNvCxnSpPr>
            <a:stCxn id="106" idx="2"/>
            <a:endCxn id="107" idx="0"/>
          </p:cNvCxnSpPr>
          <p:nvPr/>
        </p:nvCxnSpPr>
        <p:spPr>
          <a:xfrm>
            <a:off y="2745650" x="7150287"/>
            <a:ext cy="88944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idx="1" type="subTitle"/>
          </p:nvPr>
        </p:nvSpPr>
        <p:spPr>
          <a:xfrm>
            <a:off y="670886" x="685800"/>
            <a:ext cy="3793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 indent="457200">
              <a:buNone/>
            </a:pPr>
            <a:r>
              <a:rPr lang="pt-BR">
                <a:solidFill>
                  <a:srgbClr val="434343"/>
                </a:solidFill>
              </a:rPr>
              <a:t>Prediction by Partial Matching</a:t>
            </a:r>
            <a:r>
              <a:rPr lang="pt-BR"/>
              <a:t> is an </a:t>
            </a:r>
            <a:r>
              <a:rPr lang="pt-BR" i="1"/>
              <a:t>adaptive statistical data compression technique</a:t>
            </a:r>
            <a:r>
              <a:rPr lang="pt-BR"/>
              <a:t> based on </a:t>
            </a:r>
            <a:r>
              <a:rPr lang="pt-BR" i="1">
                <a:solidFill>
                  <a:srgbClr val="E9730B"/>
                </a:solidFill>
              </a:rPr>
              <a:t>context modeling</a:t>
            </a:r>
            <a:r>
              <a:rPr lang="pt-BR">
                <a:solidFill>
                  <a:srgbClr val="E9730B"/>
                </a:solidFill>
              </a:rPr>
              <a:t> and </a:t>
            </a:r>
            <a:r>
              <a:rPr lang="pt-BR" i="1">
                <a:solidFill>
                  <a:srgbClr val="E9730B"/>
                </a:solidFill>
              </a:rPr>
              <a:t>prediction</a:t>
            </a:r>
          </a:p>
          <a:p>
            <a:pPr algn="just" rtl="0" lvl="0" indent="457200">
              <a:buNone/>
            </a:pPr>
            <a:r>
              <a:rPr lang="pt-BR">
                <a:solidFill>
                  <a:srgbClr val="434343"/>
                </a:solidFill>
              </a:rPr>
              <a:t>PPM</a:t>
            </a:r>
            <a:r>
              <a:rPr lang="pt-BR"/>
              <a:t> models use a set of previous symbols in the uncompressed symbol stream to predict the next symbol in the stream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idx="1" type="subTitle"/>
          </p:nvPr>
        </p:nvSpPr>
        <p:spPr>
          <a:xfrm>
            <a:off y="794136" x="685800"/>
            <a:ext cy="3793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 indent="457200">
              <a:buNone/>
            </a:pPr>
            <a:r>
              <a:rPr lang="pt-BR">
                <a:solidFill>
                  <a:srgbClr val="434343"/>
                </a:solidFill>
              </a:rPr>
              <a:t>PPM</a:t>
            </a:r>
            <a:r>
              <a:rPr lang="pt-BR"/>
              <a:t> compression implementations vary greatly in other details</a:t>
            </a:r>
          </a:p>
          <a:p>
            <a:pPr algn="just" rtl="0" lvl="0" indent="457200">
              <a:buNone/>
            </a:pPr>
            <a:r>
              <a:rPr lang="pt-BR"/>
              <a:t>The actual symbol selection is usually recorded using </a:t>
            </a:r>
            <a:r>
              <a:rPr lang="pt-BR" i="1"/>
              <a:t>arithmetic coding</a:t>
            </a:r>
            <a:r>
              <a:rPr lang="pt-BR"/>
              <a:t>, though it is also possible to use </a:t>
            </a:r>
            <a:r>
              <a:rPr lang="pt-BR" i="1"/>
              <a:t>Huffman encoding</a:t>
            </a:r>
            <a:r>
              <a:rPr lang="pt-BR"/>
              <a:t> or even some type of </a:t>
            </a:r>
            <a:r>
              <a:rPr lang="pt-BR" i="1">
                <a:solidFill>
                  <a:srgbClr val="E9730B"/>
                </a:solidFill>
              </a:rPr>
              <a:t>dictionary coding</a:t>
            </a:r>
            <a:r>
              <a:rPr lang="pt-BR"/>
              <a:t> technique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idx="1" type="subTitle"/>
          </p:nvPr>
        </p:nvSpPr>
        <p:spPr>
          <a:xfrm>
            <a:off y="794136" x="685800"/>
            <a:ext cy="3793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 indent="457200">
              <a:buNone/>
            </a:pPr>
            <a:r>
              <a:rPr lang="pt-BR"/>
              <a:t>A </a:t>
            </a:r>
            <a:r>
              <a:rPr lang="pt-BR">
                <a:solidFill>
                  <a:srgbClr val="434343"/>
                </a:solidFill>
              </a:rPr>
              <a:t>Markov Chain</a:t>
            </a:r>
            <a:r>
              <a:rPr lang="pt-BR"/>
              <a:t> is a mathematical system that undergoes </a:t>
            </a:r>
            <a:r>
              <a:rPr lang="pt-BR">
                <a:solidFill>
                  <a:srgbClr val="E9730B"/>
                </a:solidFill>
              </a:rPr>
              <a:t>transitions</a:t>
            </a:r>
            <a:r>
              <a:rPr lang="pt-BR"/>
              <a:t> from one state to another on a </a:t>
            </a:r>
            <a:r>
              <a:rPr lang="pt-BR">
                <a:solidFill>
                  <a:srgbClr val="E9730B"/>
                </a:solidFill>
              </a:rPr>
              <a:t>state space</a:t>
            </a:r>
          </a:p>
          <a:p>
            <a:pPr algn="just" rtl="0" lvl="0" indent="457200">
              <a:buNone/>
            </a:pPr>
            <a:r>
              <a:rPr lang="pt-BR"/>
              <a:t>It is a </a:t>
            </a:r>
            <a:r>
              <a:rPr lang="pt-BR" i="1"/>
              <a:t>random process</a:t>
            </a:r>
            <a:r>
              <a:rPr lang="pt-BR"/>
              <a:t> usually characterized as </a:t>
            </a:r>
            <a:r>
              <a:rPr lang="pt-BR" i="1">
                <a:solidFill>
                  <a:srgbClr val="E9730B"/>
                </a:solidFill>
              </a:rPr>
              <a:t>memoryless</a:t>
            </a:r>
            <a:r>
              <a:rPr lang="pt-BR">
                <a:solidFill>
                  <a:srgbClr val="E9730B"/>
                </a:solidFill>
              </a:rPr>
              <a:t>: the next state depends only on the current state</a:t>
            </a:r>
            <a:r>
              <a:rPr lang="pt-BR"/>
              <a:t> and not on the sequence of events that preceded it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4" name="Shape 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2000250"/>
            <a:ext cy="5143500" cx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/>
        </p:nvSpPr>
        <p:spPr>
          <a:xfrm>
            <a:off y="1188725" x="3072000"/>
            <a:ext cy="3000000" cx="3208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000" lang="pt-BR">
                <a:solidFill>
                  <a:schemeClr val="dk2"/>
                </a:solidFill>
              </a:rPr>
              <a:t>I went alone</a:t>
            </a:r>
          </a:p>
          <a:p>
            <a:pPr algn="ctr" rtl="0" lvl="0">
              <a:buNone/>
            </a:pPr>
            <a:r>
              <a:rPr sz="3000" lang="pt-BR">
                <a:solidFill>
                  <a:schemeClr val="dk2"/>
                </a:solidFill>
              </a:rPr>
              <a:t>I went to the zoo</a:t>
            </a:r>
          </a:p>
          <a:p>
            <a:pPr algn="ctr" rtl="0" lvl="0">
              <a:buNone/>
            </a:pPr>
            <a:r>
              <a:rPr sz="3000" lang="pt-BR">
                <a:solidFill>
                  <a:schemeClr val="dk2"/>
                </a:solidFill>
              </a:rPr>
              <a:t>I went to the mall</a:t>
            </a:r>
          </a:p>
          <a:p>
            <a:pPr algn="ctr" rtl="0" lvl="0">
              <a:buNone/>
            </a:pPr>
            <a:r>
              <a:rPr sz="3000" lang="pt-BR">
                <a:solidFill>
                  <a:schemeClr val="dk2"/>
                </a:solidFill>
              </a:rPr>
              <a:t>I was sick</a:t>
            </a:r>
          </a:p>
          <a:p>
            <a:pPr algn="ctr" rtl="0" lvl="0">
              <a:buNone/>
            </a:pPr>
            <a:r>
              <a:rPr sz="3000" lang="pt-BR">
                <a:solidFill>
                  <a:schemeClr val="dk2"/>
                </a:solidFill>
              </a:rPr>
              <a:t>I was joggin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/>
        </p:nvSpPr>
        <p:spPr>
          <a:xfrm>
            <a:off y="2263489" x="1312075"/>
            <a:ext cy="653100" cx="35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3000" lang="pt-BR">
                <a:solidFill>
                  <a:srgbClr val="666666"/>
                </a:solidFill>
              </a:rPr>
              <a:t>I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y="1203137" x="1927500"/>
            <a:ext cy="701699" cx="1031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" lang="pt-BR">
                <a:solidFill>
                  <a:srgbClr val="666666"/>
                </a:solidFill>
              </a:rPr>
              <a:t>went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y="3198765" x="1984950"/>
            <a:ext cy="701699" cx="916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" lang="pt-BR">
                <a:solidFill>
                  <a:srgbClr val="666666"/>
                </a:solidFill>
              </a:rPr>
              <a:t>was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y="1712912" x="3446300"/>
            <a:ext cy="619799" cx="57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" lang="pt-BR">
                <a:solidFill>
                  <a:srgbClr val="666666"/>
                </a:solidFill>
              </a:rPr>
              <a:t>to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y="2432040" x="3273799"/>
            <a:ext cy="701699" cx="916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" lang="pt-BR">
                <a:solidFill>
                  <a:srgbClr val="666666"/>
                </a:solidFill>
              </a:rPr>
              <a:t>sick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y="1696262" x="4609300"/>
            <a:ext cy="653100" cx="783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" lang="pt-BR">
                <a:solidFill>
                  <a:srgbClr val="666666"/>
                </a:solidFill>
              </a:rPr>
              <a:t>the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y="443062" x="3217625"/>
            <a:ext cy="701699" cx="1130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" lang="pt-BR">
                <a:solidFill>
                  <a:srgbClr val="666666"/>
                </a:solidFill>
              </a:rPr>
              <a:t>alone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y="3998737" x="3217625"/>
            <a:ext cy="701699" cx="1192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" lang="pt-BR">
                <a:solidFill>
                  <a:srgbClr val="666666"/>
                </a:solidFill>
              </a:rPr>
              <a:t>joggin</a:t>
            </a:r>
          </a:p>
        </p:txBody>
      </p:sp>
      <p:cxnSp>
        <p:nvCxnSpPr>
          <p:cNvPr id="62" name="Shape 62"/>
          <p:cNvCxnSpPr>
            <a:stCxn id="54" idx="3"/>
            <a:endCxn id="55" idx="1"/>
          </p:cNvCxnSpPr>
          <p:nvPr/>
        </p:nvCxnSpPr>
        <p:spPr>
          <a:xfrm rot="10800000" flipH="1">
            <a:off y="1553987" x="1666974"/>
            <a:ext cy="1036051" cx="2605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3" name="Shape 63"/>
          <p:cNvCxnSpPr>
            <a:stCxn id="54" idx="3"/>
            <a:endCxn id="56" idx="1"/>
          </p:cNvCxnSpPr>
          <p:nvPr/>
        </p:nvCxnSpPr>
        <p:spPr>
          <a:xfrm>
            <a:off y="2590039" x="1666974"/>
            <a:ext cy="959576" cx="3179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4" name="Shape 64"/>
          <p:cNvCxnSpPr>
            <a:stCxn id="55" idx="3"/>
            <a:endCxn id="60" idx="1"/>
          </p:cNvCxnSpPr>
          <p:nvPr/>
        </p:nvCxnSpPr>
        <p:spPr>
          <a:xfrm rot="10800000" flipH="1">
            <a:off y="793912" x="2959199"/>
            <a:ext cy="760075" cx="2584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5" name="Shape 65"/>
          <p:cNvCxnSpPr>
            <a:stCxn id="55" idx="3"/>
            <a:endCxn id="57" idx="1"/>
          </p:cNvCxnSpPr>
          <p:nvPr/>
        </p:nvCxnSpPr>
        <p:spPr>
          <a:xfrm>
            <a:off y="1553987" x="2959199"/>
            <a:ext cy="468824" cx="48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6" name="Shape 66"/>
          <p:cNvCxnSpPr>
            <a:stCxn id="57" idx="3"/>
            <a:endCxn id="59" idx="1"/>
          </p:cNvCxnSpPr>
          <p:nvPr/>
        </p:nvCxnSpPr>
        <p:spPr>
          <a:xfrm>
            <a:off y="2022812" x="4018099"/>
            <a:ext cy="0" cx="591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7" name="Shape 67"/>
          <p:cNvCxnSpPr>
            <a:stCxn id="56" idx="3"/>
            <a:endCxn id="58" idx="1"/>
          </p:cNvCxnSpPr>
          <p:nvPr/>
        </p:nvCxnSpPr>
        <p:spPr>
          <a:xfrm rot="10800000" flipH="1">
            <a:off y="2782890" x="2901749"/>
            <a:ext cy="766725" cx="3720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8" name="Shape 68"/>
          <p:cNvCxnSpPr>
            <a:stCxn id="56" idx="3"/>
            <a:endCxn id="61" idx="1"/>
          </p:cNvCxnSpPr>
          <p:nvPr/>
        </p:nvCxnSpPr>
        <p:spPr>
          <a:xfrm>
            <a:off y="3549615" x="2901749"/>
            <a:ext cy="799971" cx="3158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9" name="Shape 69"/>
          <p:cNvSpPr txBox="1"/>
          <p:nvPr/>
        </p:nvSpPr>
        <p:spPr>
          <a:xfrm>
            <a:off y="1087812" x="5797425"/>
            <a:ext cy="653100" cx="916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" lang="pt-BR">
                <a:solidFill>
                  <a:srgbClr val="666666"/>
                </a:solidFill>
              </a:rPr>
              <a:t>zoo</a:t>
            </a:r>
          </a:p>
        </p:txBody>
      </p:sp>
      <p:cxnSp>
        <p:nvCxnSpPr>
          <p:cNvPr id="70" name="Shape 70"/>
          <p:cNvCxnSpPr>
            <a:stCxn id="59" idx="3"/>
            <a:endCxn id="69" idx="1"/>
          </p:cNvCxnSpPr>
          <p:nvPr/>
        </p:nvCxnSpPr>
        <p:spPr>
          <a:xfrm rot="10800000" flipH="1">
            <a:off y="1414362" x="5392900"/>
            <a:ext cy="608450" cx="40452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1" name="Shape 71"/>
          <p:cNvSpPr txBox="1"/>
          <p:nvPr/>
        </p:nvSpPr>
        <p:spPr>
          <a:xfrm>
            <a:off y="2432037" x="5854050"/>
            <a:ext cy="653100" cx="916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" lang="pt-BR">
                <a:solidFill>
                  <a:srgbClr val="666666"/>
                </a:solidFill>
              </a:rPr>
              <a:t>mall</a:t>
            </a:r>
          </a:p>
        </p:txBody>
      </p:sp>
      <p:cxnSp>
        <p:nvCxnSpPr>
          <p:cNvPr id="72" name="Shape 72"/>
          <p:cNvCxnSpPr>
            <a:stCxn id="59" idx="3"/>
            <a:endCxn id="71" idx="1"/>
          </p:cNvCxnSpPr>
          <p:nvPr/>
        </p:nvCxnSpPr>
        <p:spPr>
          <a:xfrm>
            <a:off y="2022812" x="5392900"/>
            <a:ext cy="735775" cx="4611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3" name="Shape 73"/>
          <p:cNvSpPr txBox="1"/>
          <p:nvPr/>
        </p:nvSpPr>
        <p:spPr>
          <a:xfrm>
            <a:off y="3436950" x="7069625"/>
            <a:ext cy="1285499" cx="1605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lang="pt-BR">
                <a:solidFill>
                  <a:srgbClr val="666666"/>
                </a:solidFill>
              </a:rPr>
              <a:t>I went alone</a:t>
            </a:r>
          </a:p>
          <a:p>
            <a:pPr algn="r" rtl="0" lvl="0">
              <a:buNone/>
            </a:pPr>
            <a:r>
              <a:rPr lang="pt-BR">
                <a:solidFill>
                  <a:srgbClr val="666666"/>
                </a:solidFill>
              </a:rPr>
              <a:t>I went to the zoo</a:t>
            </a:r>
          </a:p>
          <a:p>
            <a:pPr algn="r" rtl="0" lvl="0">
              <a:buNone/>
            </a:pPr>
            <a:r>
              <a:rPr lang="pt-BR">
                <a:solidFill>
                  <a:srgbClr val="666666"/>
                </a:solidFill>
              </a:rPr>
              <a:t>I went to the mall</a:t>
            </a:r>
          </a:p>
          <a:p>
            <a:pPr algn="r" rtl="0" lvl="0">
              <a:buNone/>
            </a:pPr>
            <a:r>
              <a:rPr lang="pt-BR">
                <a:solidFill>
                  <a:srgbClr val="666666"/>
                </a:solidFill>
              </a:rPr>
              <a:t>I was sick</a:t>
            </a:r>
          </a:p>
          <a:p>
            <a:pPr algn="r">
              <a:buNone/>
            </a:pPr>
            <a:r>
              <a:rPr lang="pt-BR">
                <a:solidFill>
                  <a:srgbClr val="666666"/>
                </a:solidFill>
              </a:rPr>
              <a:t>I was joggin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/>
        </p:nvSpPr>
        <p:spPr>
          <a:xfrm>
            <a:off y="3267925" x="6002200"/>
            <a:ext cy="1285499" cx="1605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pt-BR">
                <a:solidFill>
                  <a:srgbClr val="666666"/>
                </a:solidFill>
              </a:rPr>
              <a:t>I went alone</a:t>
            </a:r>
          </a:p>
          <a:p>
            <a:pPr algn="ctr" rtl="0" lvl="0">
              <a:buNone/>
            </a:pPr>
            <a:r>
              <a:rPr lang="pt-BR">
                <a:solidFill>
                  <a:srgbClr val="666666"/>
                </a:solidFill>
              </a:rPr>
              <a:t>I went to the zoo</a:t>
            </a:r>
          </a:p>
          <a:p>
            <a:pPr algn="ctr" rtl="0" lvl="0">
              <a:buNone/>
            </a:pPr>
            <a:r>
              <a:rPr lang="pt-BR">
                <a:solidFill>
                  <a:srgbClr val="666666"/>
                </a:solidFill>
              </a:rPr>
              <a:t>I went to the mall</a:t>
            </a:r>
          </a:p>
          <a:p>
            <a:pPr algn="ctr" rtl="0" lvl="0">
              <a:buNone/>
            </a:pPr>
            <a:r>
              <a:rPr lang="pt-BR">
                <a:solidFill>
                  <a:srgbClr val="666666"/>
                </a:solidFill>
              </a:rPr>
              <a:t>I was sick</a:t>
            </a:r>
          </a:p>
          <a:p>
            <a:pPr algn="ctr" rtl="0" lvl="0">
              <a:buNone/>
            </a:pPr>
            <a:r>
              <a:rPr lang="pt-BR">
                <a:solidFill>
                  <a:srgbClr val="666666"/>
                </a:solidFill>
              </a:rPr>
              <a:t>I was joggin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y="620400" x="5109400"/>
            <a:ext cy="1446599" cx="3391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pt-BR">
                <a:solidFill>
                  <a:srgbClr val="666666"/>
                </a:solidFill>
              </a:rPr>
              <a:t>{I, went} {went, alone}</a:t>
            </a:r>
          </a:p>
          <a:p>
            <a:pPr algn="ctr" rtl="0" lvl="0">
              <a:buNone/>
            </a:pPr>
            <a:r>
              <a:rPr lang="pt-BR">
                <a:solidFill>
                  <a:srgbClr val="666666"/>
                </a:solidFill>
              </a:rPr>
              <a:t>{I, went} {went, to} {to, the} {the, zoo}</a:t>
            </a:r>
          </a:p>
          <a:p>
            <a:pPr algn="ctr" rtl="0" lvl="0">
              <a:buNone/>
            </a:pPr>
            <a:r>
              <a:rPr lang="pt-BR">
                <a:solidFill>
                  <a:srgbClr val="666666"/>
                </a:solidFill>
              </a:rPr>
              <a:t>{I, went} {went, to} {to, the} {the, mall}</a:t>
            </a:r>
          </a:p>
          <a:p>
            <a:pPr algn="ctr" rtl="0" lvl="0">
              <a:buNone/>
            </a:pPr>
            <a:r>
              <a:rPr lang="pt-BR">
                <a:solidFill>
                  <a:srgbClr val="666666"/>
                </a:solidFill>
              </a:rPr>
              <a:t>{I, was} {was, sick}</a:t>
            </a:r>
          </a:p>
          <a:p>
            <a:pPr algn="ctr" rtl="0" lvl="0">
              <a:buNone/>
            </a:pPr>
            <a:r>
              <a:rPr lang="pt-BR">
                <a:solidFill>
                  <a:srgbClr val="666666"/>
                </a:solidFill>
              </a:rPr>
              <a:t>{I, was} {was, joggin}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y="1527450" x="923625"/>
            <a:ext cy="2872799" cx="4044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pt-BR">
                <a:solidFill>
                  <a:srgbClr val="666666"/>
                </a:solidFill>
              </a:rPr>
              <a:t>{I}</a:t>
            </a:r>
          </a:p>
          <a:p>
            <a:pPr algn="ctr" rtl="0" lvl="0">
              <a:buNone/>
            </a:pPr>
            <a:r>
              <a:rPr lang="pt-BR">
                <a:solidFill>
                  <a:srgbClr val="666666"/>
                </a:solidFill>
              </a:rPr>
              <a:t>{w, went} {we, </a:t>
            </a:r>
            <a:r>
              <a:rPr lang="pt-BR">
                <a:solidFill>
                  <a:schemeClr val="dk2"/>
                </a:solidFill>
              </a:rPr>
              <a:t>went} {wen, went}</a:t>
            </a:r>
          </a:p>
          <a:p>
            <a:pPr algn="ctr" rtl="0" lvl="0">
              <a:buNone/>
            </a:pPr>
            <a:r>
              <a:rPr lang="pt-BR">
                <a:solidFill>
                  <a:schemeClr val="dk2"/>
                </a:solidFill>
              </a:rPr>
              <a:t>{a, </a:t>
            </a:r>
            <a:r>
              <a:rPr lang="pt-BR">
                <a:solidFill>
                  <a:srgbClr val="666666"/>
                </a:solidFill>
              </a:rPr>
              <a:t>alone} {al, </a:t>
            </a:r>
            <a:r>
              <a:rPr lang="pt-BR">
                <a:solidFill>
                  <a:schemeClr val="dk2"/>
                </a:solidFill>
              </a:rPr>
              <a:t>alone} {alo, alone} {alon, alone}</a:t>
            </a:r>
          </a:p>
          <a:p>
            <a:pPr algn="ctr" rtl="0" lvl="0">
              <a:buNone/>
            </a:pPr>
            <a:r>
              <a:rPr lang="pt-BR">
                <a:solidFill>
                  <a:srgbClr val="666666"/>
                </a:solidFill>
              </a:rPr>
              <a:t>{t, to} </a:t>
            </a:r>
          </a:p>
          <a:p>
            <a:pPr algn="ctr" rtl="0" lvl="0">
              <a:buNone/>
            </a:pPr>
            <a:r>
              <a:rPr lang="pt-BR">
                <a:solidFill>
                  <a:srgbClr val="666666"/>
                </a:solidFill>
              </a:rPr>
              <a:t>{t, </a:t>
            </a:r>
            <a:r>
              <a:rPr lang="pt-BR">
                <a:solidFill>
                  <a:schemeClr val="dk2"/>
                </a:solidFill>
              </a:rPr>
              <a:t>the</a:t>
            </a:r>
            <a:r>
              <a:rPr lang="pt-BR">
                <a:solidFill>
                  <a:srgbClr val="666666"/>
                </a:solidFill>
              </a:rPr>
              <a:t>} {th, </a:t>
            </a:r>
            <a:r>
              <a:rPr lang="pt-BR">
                <a:solidFill>
                  <a:schemeClr val="dk2"/>
                </a:solidFill>
              </a:rPr>
              <a:t>the}</a:t>
            </a:r>
          </a:p>
          <a:p>
            <a:pPr algn="ctr" rtl="0" lvl="0">
              <a:buNone/>
            </a:pPr>
            <a:r>
              <a:rPr lang="pt-BR">
                <a:solidFill>
                  <a:srgbClr val="666666"/>
                </a:solidFill>
              </a:rPr>
              <a:t>{z, </a:t>
            </a:r>
            <a:r>
              <a:rPr lang="pt-BR">
                <a:solidFill>
                  <a:schemeClr val="dk2"/>
                </a:solidFill>
              </a:rPr>
              <a:t>zoo</a:t>
            </a:r>
            <a:r>
              <a:rPr lang="pt-BR">
                <a:solidFill>
                  <a:srgbClr val="666666"/>
                </a:solidFill>
              </a:rPr>
              <a:t>} {zo, </a:t>
            </a:r>
            <a:r>
              <a:rPr lang="pt-BR">
                <a:solidFill>
                  <a:schemeClr val="dk2"/>
                </a:solidFill>
              </a:rPr>
              <a:t>zoo}</a:t>
            </a:r>
          </a:p>
          <a:p>
            <a:pPr algn="ctr" rtl="0" lvl="0">
              <a:buNone/>
            </a:pPr>
            <a:r>
              <a:rPr lang="pt-BR">
                <a:solidFill>
                  <a:srgbClr val="666666"/>
                </a:solidFill>
              </a:rPr>
              <a:t>{m, mall} {ma, </a:t>
            </a:r>
            <a:r>
              <a:rPr lang="pt-BR">
                <a:solidFill>
                  <a:schemeClr val="dk2"/>
                </a:solidFill>
              </a:rPr>
              <a:t>mall} {mal, mall}</a:t>
            </a:r>
          </a:p>
          <a:p>
            <a:pPr algn="ctr" rtl="0" lvl="0">
              <a:buNone/>
            </a:pPr>
            <a:r>
              <a:rPr lang="pt-BR">
                <a:solidFill>
                  <a:schemeClr val="dk2"/>
                </a:solidFill>
              </a:rPr>
              <a:t>{w, was}</a:t>
            </a:r>
            <a:r>
              <a:rPr lang="pt-BR">
                <a:solidFill>
                  <a:srgbClr val="666666"/>
                </a:solidFill>
              </a:rPr>
              <a:t> {wa, was} </a:t>
            </a:r>
          </a:p>
          <a:p>
            <a:pPr algn="ctr" rtl="0" lvl="0">
              <a:buNone/>
            </a:pPr>
            <a:r>
              <a:rPr lang="pt-BR">
                <a:solidFill>
                  <a:srgbClr val="666666"/>
                </a:solidFill>
              </a:rPr>
              <a:t>{s, sick} {si, </a:t>
            </a:r>
            <a:r>
              <a:rPr lang="pt-BR">
                <a:solidFill>
                  <a:schemeClr val="dk2"/>
                </a:solidFill>
              </a:rPr>
              <a:t>sick} {sic, sick}</a:t>
            </a:r>
          </a:p>
          <a:p>
            <a:pPr algn="ctr" rtl="0" lvl="0">
              <a:buNone/>
            </a:pPr>
            <a:r>
              <a:rPr lang="pt-BR">
                <a:solidFill>
                  <a:srgbClr val="666666"/>
                </a:solidFill>
              </a:rPr>
              <a:t>{j, </a:t>
            </a:r>
            <a:r>
              <a:rPr lang="pt-BR">
                <a:solidFill>
                  <a:schemeClr val="dk2"/>
                </a:solidFill>
              </a:rPr>
              <a:t>joggin</a:t>
            </a:r>
            <a:r>
              <a:rPr lang="pt-BR">
                <a:solidFill>
                  <a:srgbClr val="666666"/>
                </a:solidFill>
              </a:rPr>
              <a:t>} {jo, </a:t>
            </a:r>
            <a:r>
              <a:rPr lang="pt-BR">
                <a:solidFill>
                  <a:schemeClr val="dk2"/>
                </a:solidFill>
              </a:rPr>
              <a:t>joggin} {jog, joggin}, {jogg, joggin} {joggi, joggin}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y="1909275" x="6357100"/>
            <a:ext cy="416999" cx="895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pt-BR"/>
              <a:t>Context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y="930375" x="2568525"/>
            <a:ext cy="349200" cx="754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pt-BR"/>
              <a:t>Words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y="2918725" x="6306400"/>
            <a:ext cy="349200" cx="997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pt-BR"/>
              <a:t>Train data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8" name="Shape 8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67050" x="3007325"/>
            <a:ext cy="889225" cx="8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y="3193850" x="3097062"/>
            <a:ext cy="349200" cx="754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Words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67050" x="5180100"/>
            <a:ext cy="889225" cx="8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y="3159950" x="5176812"/>
            <a:ext cy="416999" cx="895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Context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y="2233675" x="4114300"/>
            <a:ext cy="1228199" cx="800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7200" lang="pt-BR">
                <a:solidFill>
                  <a:srgbClr val="666666"/>
                </a:solidFill>
              </a:rPr>
              <a:t>+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