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6202025" cy="25203150"/>
  <p:notesSz cx="6759575" cy="98679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39">
          <p15:clr>
            <a:srgbClr val="000000"/>
          </p15:clr>
        </p15:guide>
        <p15:guide id="2" pos="510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8772A-81EF-4C13-9262-0DC60008C01C}">
  <a:tblStyle styleId="{5768772A-81EF-4C13-9262-0DC60008C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4"/>
  </p:normalViewPr>
  <p:slideViewPr>
    <p:cSldViewPr snapToGrid="0">
      <p:cViewPr>
        <p:scale>
          <a:sx n="90" d="100"/>
          <a:sy n="90" d="100"/>
        </p:scale>
        <p:origin x="104" y="144"/>
      </p:cViewPr>
      <p:guideLst>
        <p:guide orient="horz" pos="7939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26800" y="740075"/>
            <a:ext cx="4506600" cy="37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5950" y="4687250"/>
            <a:ext cx="5407650" cy="444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5950" y="4687250"/>
            <a:ext cx="5407650" cy="444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739775"/>
            <a:ext cx="23796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214437" y="2239962"/>
            <a:ext cx="1377315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1214438" y="7278688"/>
            <a:ext cx="6810375" cy="151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8177213" y="7278688"/>
            <a:ext cx="6810375" cy="151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14437" y="2239962"/>
            <a:ext cx="1377315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1214437" y="7278687"/>
            <a:ext cx="13773150" cy="151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1214438" y="7829550"/>
            <a:ext cx="13773150" cy="540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2430463" y="14281150"/>
            <a:ext cx="11341100" cy="644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ctr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None/>
              <a:defRPr/>
            </a:lvl1pPr>
            <a:lvl2pPr lvl="1" algn="ctr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Times New Roman"/>
              <a:buNone/>
              <a:defRPr/>
            </a:lvl2pPr>
            <a:lvl3pPr lvl="2" algn="ctr"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Times New Roman"/>
              <a:buNone/>
              <a:defRPr/>
            </a:lvl3pPr>
            <a:lvl4pPr lvl="3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4pPr>
            <a:lvl5pPr lvl="4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5pPr>
            <a:lvl6pPr lvl="5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6pPr>
            <a:lvl7pPr lvl="6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7pPr>
            <a:lvl8pPr lvl="7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8pPr>
            <a:lvl9pPr lvl="8" algn="ctr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 rot="5400000">
            <a:off x="3184526" y="10599738"/>
            <a:ext cx="20162837" cy="344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 rot="5400000">
            <a:off x="-3778249" y="7232651"/>
            <a:ext cx="20162837" cy="1017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1214437" y="2239962"/>
            <a:ext cx="1377315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 rot="5400000">
            <a:off x="538956" y="7954168"/>
            <a:ext cx="15124112" cy="137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75000" y="17641888"/>
            <a:ext cx="9721850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>
            <a:spLocks noGrp="1"/>
          </p:cNvSpPr>
          <p:nvPr>
            <p:ph type="pic" idx="2"/>
          </p:nvPr>
        </p:nvSpPr>
        <p:spPr>
          <a:xfrm>
            <a:off x="3175000" y="2252663"/>
            <a:ext cx="9721850" cy="15120937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75000" y="19724688"/>
            <a:ext cx="9721850" cy="295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09625" y="1003300"/>
            <a:ext cx="5330825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334125" y="1003300"/>
            <a:ext cx="9058275" cy="2151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809625" y="5273675"/>
            <a:ext cx="5330825" cy="1724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214437" y="2239962"/>
            <a:ext cx="1377315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09625" y="1009650"/>
            <a:ext cx="145827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809625" y="5641975"/>
            <a:ext cx="7159625" cy="235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809625" y="7993063"/>
            <a:ext cx="7159625" cy="1452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8231188" y="5641975"/>
            <a:ext cx="7161212" cy="235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8231188" y="7993063"/>
            <a:ext cx="7161212" cy="1452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279525" y="16195675"/>
            <a:ext cx="13771563" cy="500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79525" y="10682288"/>
            <a:ext cx="13771563" cy="55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4437" y="2239962"/>
            <a:ext cx="13773150" cy="420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7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4437" y="7278687"/>
            <a:ext cx="13773150" cy="151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457200" marR="0" lvl="0" indent="-723900" algn="l" rtl="0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Times New Roman"/>
              <a:buChar char="•"/>
              <a:defRPr sz="7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660400" algn="l" rtl="0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Times New Roman"/>
              <a:buChar char="–"/>
              <a:defRPr sz="6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603250" algn="l" rtl="0">
              <a:spcBef>
                <a:spcPts val="118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Times New Roman"/>
              <a:buChar char="•"/>
              <a:defRPr sz="5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–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»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»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»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»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539750" algn="l" rtl="0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Times New Roman"/>
              <a:buChar char="»"/>
              <a:defRPr sz="4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14437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5535612" y="22963187"/>
            <a:ext cx="5130800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1610975" y="22963187"/>
            <a:ext cx="3376612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  <a:defRPr sz="3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8E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1698625" y="25400"/>
            <a:ext cx="12739687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/>
          <a:p>
            <a:pPr>
              <a:buClr>
                <a:srgbClr val="339966"/>
              </a:buClr>
              <a:buSzPts val="3000"/>
            </a:pP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Destekli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Uzaktan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Hasta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Takip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US" sz="30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</a:t>
            </a:r>
            <a:endParaRPr dirty="0"/>
          </a:p>
        </p:txBody>
      </p:sp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549487074"/>
              </p:ext>
            </p:extLst>
          </p:nvPr>
        </p:nvGraphicFramePr>
        <p:xfrm>
          <a:off x="314326" y="20436689"/>
          <a:ext cx="7166696" cy="3630176"/>
        </p:xfrm>
        <a:graphic>
          <a:graphicData uri="http://schemas.openxmlformats.org/drawingml/2006/table">
            <a:tbl>
              <a:tblPr>
                <a:noFill/>
                <a:tableStyleId>{5768772A-81EF-4C13-9262-0DC60008C01C}</a:tableStyleId>
              </a:tblPr>
              <a:tblGrid>
                <a:gridCol w="1414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201">
                  <a:extLst>
                    <a:ext uri="{9D8B030D-6E8A-4147-A177-3AD203B41FA5}">
                      <a16:colId xmlns:a16="http://schemas.microsoft.com/office/drawing/2014/main" val="1360130272"/>
                    </a:ext>
                  </a:extLst>
                </a:gridCol>
                <a:gridCol w="1502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  <a:tabLst/>
                        <a:defRPr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0.71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0.74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6906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6885</a:t>
                      </a: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13791</a:t>
                      </a: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075815"/>
                  </a:ext>
                </a:extLst>
              </a:tr>
              <a:tr h="593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 </a:t>
                      </a:r>
                      <a:r>
                        <a:rPr lang="tr-TR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13791</a:t>
                      </a: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708486"/>
                  </a:ext>
                </a:extLst>
              </a:tr>
              <a:tr h="593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</a:t>
                      </a: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tr-T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6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13791</a:t>
                      </a:r>
                    </a:p>
                  </a:txBody>
                  <a:tcPr marL="97475" marR="97475" marT="48750" marB="48750" anchor="ctr">
                    <a:lnL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39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63793"/>
                  </a:ext>
                </a:extLst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500061" y="1101725"/>
            <a:ext cx="15016083" cy="99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350" tIns="111175" rIns="222350" bIns="111175" anchor="ctr" anchorCtr="0">
            <a:noAutofit/>
          </a:bodyPr>
          <a:lstStyle/>
          <a:p>
            <a:pPr algn="ctr">
              <a:buClr>
                <a:srgbClr val="339966"/>
              </a:buClr>
              <a:buSzPts val="2400"/>
            </a:pPr>
            <a:r>
              <a:rPr lang="en-US" sz="24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Mustafa ŞENOVA</a:t>
            </a:r>
            <a:r>
              <a:rPr lang="en-US" sz="24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Emir MURATOĞLU</a:t>
            </a:r>
            <a:r>
              <a:rPr lang="en-US" sz="24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Muhammet Emin ANLAR</a:t>
            </a:r>
            <a:r>
              <a:rPr lang="en-US" sz="24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Muhammed </a:t>
            </a:r>
            <a:r>
              <a:rPr lang="en-US" sz="24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Cüneyt</a:t>
            </a:r>
            <a:r>
              <a:rPr lang="en-US" sz="24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ERİŞ</a:t>
            </a:r>
          </a:p>
          <a:p>
            <a:pPr algn="ctr">
              <a:buClr>
                <a:srgbClr val="339966"/>
              </a:buClr>
              <a:buSzPts val="2400"/>
            </a:pPr>
            <a:r>
              <a:rPr lang="en-US" sz="24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Marmara </a:t>
            </a:r>
            <a:r>
              <a:rPr lang="en-US" sz="24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Üniversitesi</a:t>
            </a:r>
            <a:endParaRPr lang="en-US" sz="2400" b="1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259763" y="2285360"/>
            <a:ext cx="7416800" cy="20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IV. </a:t>
            </a: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Deneyler</a:t>
            </a: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just">
              <a:spcBef>
                <a:spcPts val="900"/>
              </a:spcBef>
              <a:buClr>
                <a:srgbClr val="339966"/>
              </a:buClr>
              <a:buSzPts val="17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PTB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setindeki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14.552 EKG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kaydı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üzerinde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EKG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Normal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kayıtlar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kullanılmış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model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yeniden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yapılandırma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hatasına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göre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anormallikleri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ayırt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edebilmiştir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Benzer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70.000 hasta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kaydı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üzerinde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eğitilen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yüksek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doğruluk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göstermiştir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Mobil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ekranları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örnek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Firebase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entegrasyonu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başarıyla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doğrulanmıştır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500061" y="6259203"/>
            <a:ext cx="7469188" cy="2273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</a:t>
            </a: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Giriş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339966"/>
              </a:buClr>
              <a:buSzPts val="1700"/>
              <a:buFont typeface="Times New Roman"/>
              <a:buNone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çalışmanın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hasta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vücut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toplayan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ilgili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profesyonelleriyle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paylaşan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geliştirmektir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sadece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görselleştirmesi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sunmakla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kalmayıp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aynı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zamanda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anlamlandırarak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erken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teşhis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proaktif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yönetimi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önemli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bilgiler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sağlamaktadır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yaklaşım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hizmeti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ihtiyacına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teknolojik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çözüm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motivasyonundan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</a:pPr>
            <a:endParaRPr sz="400" b="0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endParaRPr sz="800" b="0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942294" y="19965098"/>
            <a:ext cx="3949700" cy="31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>
              <a:buClr>
                <a:srgbClr val="339966"/>
              </a:buClr>
              <a:buSzPts val="1600"/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Tablo I. Model 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Performans</a:t>
            </a:r>
            <a:r>
              <a:rPr lang="en-US" sz="16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Tablosu</a:t>
            </a:r>
            <a:endParaRPr lang="en-US" sz="16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00062" y="2238375"/>
            <a:ext cx="7469187" cy="383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Özet</a:t>
            </a: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700" b="1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39966"/>
              </a:buClr>
              <a:buSzPts val="1700"/>
              <a:buFont typeface="Times New Roman"/>
              <a:buNone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projede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kalp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atış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hızı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oksijen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doygunluğu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₂)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hayati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vücut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parametrelerini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işleyen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zekâ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destekli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uzaktan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hasta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takip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değerlendirme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tasarlanmış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geliştirilmiş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uygulanmıştır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Mobil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cihazlarla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entegre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çalışabilen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giyilebilir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cihazlardan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sensörlerden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veya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manuel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girişlerden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işleyebilmekte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veriler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zekâ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algoritmaları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anomali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tespiti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hastalık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tahmini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gerçekleştirebilmektedir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özellikle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taşikardi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bradikardi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hipoksemi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kritik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sağlık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durumlarının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fark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edilmesini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sağlayarak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hasta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güvenliğini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artırmayı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hedeflemektedir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700"/>
              <a:buFont typeface="Times New Roman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Anahtar</a:t>
            </a: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Kelimeler</a:t>
            </a: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700" b="1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Uzaktan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Sağlık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Takibi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Yapay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Zekâ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EKG,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Kardiyovasküler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Tahmin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Mobil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Sağlık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500061" y="13651188"/>
            <a:ext cx="7451725" cy="2312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>
              <a:buClr>
                <a:srgbClr val="339966"/>
              </a:buClr>
              <a:buSzPts val="2200"/>
            </a:pP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</a:t>
            </a:r>
            <a:r>
              <a:rPr lang="en-US" sz="22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22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Akışı</a:t>
            </a:r>
            <a:r>
              <a:rPr lang="en-US" sz="22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2200" b="1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</a:t>
            </a:r>
            <a:r>
              <a:rPr lang="en-US" sz="22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Mimarisi</a:t>
            </a:r>
            <a:endParaRPr lang="en-US" sz="2200" b="1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Clr>
                <a:srgbClr val="339966"/>
              </a:buClr>
              <a:buSzPts val="2200"/>
            </a:pPr>
            <a:endParaRPr lang="en-US" sz="2200" b="1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rgbClr val="339966"/>
              </a:buClr>
              <a:buSzPts val="22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bölümde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temelini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oluşturan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teorik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altyapılar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detaylı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açıklanmıştır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farklı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elektrokardiyogram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(EKG)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yapmak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diğeri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bireylerin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temel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(KVH)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Her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iki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geliştirilmesinde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kullanılan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model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mimarileri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stratejileri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metrikleri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ayrı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başlıklar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altında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sunulmuştur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521775" y="16165723"/>
            <a:ext cx="7459662" cy="17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000"/>
              <a:buFont typeface="Times New Roman"/>
              <a:buNone/>
            </a:pP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EKG </a:t>
            </a:r>
            <a:r>
              <a:rPr lang="en-US" sz="2000" b="0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Tespiti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 Seti: PTB Diagnostic ECG Database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Convolutional Autoencoder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Yöntem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Normal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anormal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Metriği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Mutlak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Hata (MAE)</a:t>
            </a:r>
          </a:p>
        </p:txBody>
      </p:sp>
      <p:sp>
        <p:nvSpPr>
          <p:cNvPr id="97" name="Google Shape;97;p13"/>
          <p:cNvSpPr txBox="1"/>
          <p:nvPr/>
        </p:nvSpPr>
        <p:spPr>
          <a:xfrm>
            <a:off x="521775" y="18018552"/>
            <a:ext cx="7459662" cy="185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>
              <a:buClr>
                <a:srgbClr val="339966"/>
              </a:buClr>
              <a:buSzPts val="2000"/>
            </a:pP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</a:t>
            </a:r>
            <a:r>
              <a:rPr lang="en-US" sz="2000" b="0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Tahmini</a:t>
            </a:r>
            <a:r>
              <a:rPr lang="en-US" sz="2000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/>
          </a:p>
          <a:p>
            <a:pPr marL="285750" indent="-285750" algn="just">
              <a:spcBef>
                <a:spcPts val="600"/>
              </a:spcBef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 Seti: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 Seti (Kaggle)</a:t>
            </a:r>
          </a:p>
          <a:p>
            <a:pPr marL="285750" indent="-285750" algn="just">
              <a:spcBef>
                <a:spcPts val="600"/>
              </a:spcBef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Lojistik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Regresyon</a:t>
            </a:r>
            <a:endParaRPr lang="en-US" sz="17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spcBef>
                <a:spcPts val="600"/>
              </a:spcBef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Metrikler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Doğruluk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F1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AUC</a:t>
            </a:r>
          </a:p>
          <a:p>
            <a:pPr marL="285750" indent="-285750" algn="just">
              <a:spcBef>
                <a:spcPts val="600"/>
              </a:spcBef>
              <a:buClrTx/>
              <a:buSzPts val="1700"/>
              <a:buFont typeface="Arial" panose="020B0604020202020204" pitchFamily="34" charset="0"/>
              <a:buChar char="•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İşleme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SMOTE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sınıf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dengesi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normalizasyon</a:t>
            </a:r>
            <a:endParaRPr lang="en-US" sz="1700" b="0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None/>
            </a:pPr>
            <a:endParaRPr sz="800" b="0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8259763" y="20653969"/>
            <a:ext cx="7416800" cy="3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VI. </a:t>
            </a:r>
            <a:r>
              <a:rPr lang="en-US" sz="2200" b="1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onuç</a:t>
            </a: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700" b="1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800"/>
              </a:spcBef>
              <a:buClr>
                <a:srgbClr val="339966"/>
              </a:buClr>
              <a:buSzPts val="17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çalışma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kapsamında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izleme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başarıyla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uygulanmıştır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gerçek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zamanlı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takibi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özellikleriyle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hasta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takibine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yenilikçi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yaklaşım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</a:p>
          <a:p>
            <a:pPr algn="just">
              <a:spcBef>
                <a:spcPts val="800"/>
              </a:spcBef>
              <a:buClr>
                <a:srgbClr val="339966"/>
              </a:buClr>
              <a:buSzPts val="17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hem Android hem de iOS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cihazlarda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sorunsuz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çalışacak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Firebase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veritabanı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arayüzü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başarıyla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entegre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üzerinden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bulut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ortamında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saklanmış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görsel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kullanıcıya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sunulmuştur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sektöründe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uzaktan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izleme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süreçlerini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kolaylaştıran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hasta-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doktor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iletişimini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destekleyen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etkili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araç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olduğu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ortaya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>
              <a:spcBef>
                <a:spcPts val="800"/>
              </a:spcBef>
              <a:buClr>
                <a:srgbClr val="339966"/>
              </a:buClr>
              <a:buSzPts val="1700"/>
            </a:pPr>
            <a:endParaRPr dirty="0"/>
          </a:p>
        </p:txBody>
      </p:sp>
      <p:sp>
        <p:nvSpPr>
          <p:cNvPr id="99" name="Google Shape;99;p13"/>
          <p:cNvSpPr txBox="1"/>
          <p:nvPr/>
        </p:nvSpPr>
        <p:spPr>
          <a:xfrm>
            <a:off x="8259763" y="10500506"/>
            <a:ext cx="7416800" cy="70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>
              <a:buClr>
                <a:srgbClr val="339966"/>
              </a:buClr>
              <a:buSzPts val="2200"/>
            </a:pPr>
            <a:r>
              <a:rPr lang="en-US" sz="2200" b="1" i="0" u="none" strike="noStrike" cap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 </a:t>
            </a:r>
            <a:r>
              <a:rPr lang="en-US" sz="2200" b="1" i="0" u="none" strike="noStrike" cap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Analizler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endParaRPr sz="1700" b="0" i="0" u="none" strike="noStrike" cap="none" dirty="0">
              <a:solidFill>
                <a:srgbClr val="3399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rgbClr val="339966"/>
              </a:buClr>
              <a:buSzPts val="17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test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doğruluk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de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kolaylığı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açısından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başarılı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performans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sergilediğini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göstermektedir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EKG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mutlak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hata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(MAE)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0.09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belirlenmiş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üzerinden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belirlenen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eşik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sayesinde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anormal EKG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sinyalleri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başarıyla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ayrıştırılmıştır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durum,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özellikle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taşikardi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bradikardi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ritim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bozukluklarının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erken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aşamada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edilmesini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mümkün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kılmaktadır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seçilen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özelliklerin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anlamlı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olduğunu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klinik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tahminlerde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etkin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biçimde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kullanılabileceğini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göstermektedir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buClr>
                <a:srgbClr val="339966"/>
              </a:buClr>
              <a:buSzPts val="1700"/>
            </a:pP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rgbClr val="339966"/>
              </a:buClr>
              <a:buSzPts val="1700"/>
            </a:pP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altyapısı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sayesinde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üzerinden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toplanan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bulut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ortamına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aktarılmış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arayüzünde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görselleştirilmiş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de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sonuçlarıyla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birlikte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sunulmuştur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Mobil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hem iOS hem de Android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cihazlarda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deneyimi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açısından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olumlu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bildirimler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alınmıştır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bulgular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pratikte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uygulanabilirliğini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dostu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yapısını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desteklemektedir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buClr>
                <a:srgbClr val="339966"/>
              </a:buClr>
              <a:buSzPts val="1700"/>
            </a:pP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Clr>
                <a:srgbClr val="339966"/>
              </a:buClr>
              <a:buSzPts val="1700"/>
            </a:pP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aşamasında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kullanıcıların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ilgili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her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türlü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sorusunu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sorabilmeleri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destekli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alabilmeleri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gelişmiş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sohbet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entegre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edilmiştir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chatbot,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basıncı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EKG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gibi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ölçümlerin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yanı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sıra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genel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durumu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semptomlar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beslenme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egzersiz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diğer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tüm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konularında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anlaşılır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bilgilendirici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bildirimler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sunmaktadır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Kullanıcılar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ilgili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merak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ettikleri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her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konuda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asistanla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etkileşim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kurabilmektedir</a:t>
            </a:r>
            <a:r>
              <a:rPr lang="en-US" sz="1700" b="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09" name="Google Shape;109;p13"/>
          <p:cNvSpPr txBox="1"/>
          <p:nvPr/>
        </p:nvSpPr>
        <p:spPr>
          <a:xfrm>
            <a:off x="8297968" y="10129257"/>
            <a:ext cx="233742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400" tIns="31625" rIns="64400" bIns="316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Kişisel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Verilerinin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Bulunduğu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600" b="0" i="0" u="none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10" name="Google Shape;110;p13"/>
          <p:cNvSpPr txBox="1"/>
          <p:nvPr/>
        </p:nvSpPr>
        <p:spPr>
          <a:xfrm>
            <a:off x="500062" y="8528039"/>
            <a:ext cx="7469187" cy="49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075" tIns="32525" rIns="65075" bIns="325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2200"/>
              <a:buFont typeface="Times New Roman"/>
              <a:buNone/>
            </a:pPr>
            <a:r>
              <a:rPr lang="en-US" sz="22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</a:t>
            </a:r>
            <a:r>
              <a:rPr lang="en-US" sz="2200" b="1" i="0" u="none" dirty="0" err="1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Metodoloji</a:t>
            </a:r>
            <a:r>
              <a:rPr lang="en-US" sz="2200" b="1" i="0" u="none" dirty="0">
                <a:solidFill>
                  <a:srgbClr val="33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algn="just">
              <a:spcBef>
                <a:spcPts val="800"/>
              </a:spcBef>
              <a:buClr>
                <a:srgbClr val="339966"/>
              </a:buClr>
              <a:buSzPts val="1700"/>
            </a:pP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metodoloji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kapsamında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geliştirilen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üç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temel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katmandan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oluşmaktadır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Birinci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katman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kullanıcıların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günlük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kolayca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girebilmesini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gerçek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zamanlı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olarak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takip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edebilmesini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sağlamaktadır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React Native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teknolojisiyle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platform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bağımsız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geliştirilmiş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Expo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framework'ü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hızlı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prototipleme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imkanı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sunmuştur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İkinci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katman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altyapısı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Google Firebase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hizmetleri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kullanılarak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yapılandırılmış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tüm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kullanıcı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verilerinin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güvenli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ölçeklenebilir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şekilde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saklanmasına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olanak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sağlamıştır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Üçüncü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katman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tahminleme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işlemlerinin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yürütüldüğü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modellerinden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oluşmaktadır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Bu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katmanda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zaman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serisi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verilerle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EKG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yapılmış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birey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özelliklerine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göre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tahminleri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gerçekleştirilmiştir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Modelleme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süreci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toplama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ön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işleme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model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seçimi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eğitim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değerlendirme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aşamalarını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kapsamıştır</a:t>
            </a:r>
            <a:r>
              <a:rPr lang="en-US" sz="17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700"/>
              <a:buFont typeface="Times New Roman"/>
              <a:buNone/>
            </a:pPr>
            <a:endParaRPr dirty="0">
              <a:solidFill>
                <a:schemeClr val="tx1"/>
              </a:solidFill>
            </a:endParaRPr>
          </a:p>
          <a:p>
            <a:pPr marL="342900" indent="-342900" algn="just">
              <a:buClrTx/>
              <a:buSzPts val="1700"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Native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Expo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ile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geliştirilmiş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uygulama</a:t>
            </a:r>
            <a:endParaRPr dirty="0">
              <a:solidFill>
                <a:schemeClr val="tx1"/>
              </a:solidFill>
            </a:endParaRPr>
          </a:p>
          <a:p>
            <a:pPr marL="342900" indent="-342900" algn="just">
              <a:buClrTx/>
              <a:buSzPts val="1700"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bulut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veritabanı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uç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altyapısı</a:t>
            </a:r>
            <a:endParaRPr sz="1700" dirty="0">
              <a:solidFill>
                <a:schemeClr val="tx1"/>
              </a:solidFill>
            </a:endParaRPr>
          </a:p>
          <a:p>
            <a:pPr marL="342900" indent="-342900" algn="just">
              <a:buClrTx/>
              <a:buSzPts val="1700"/>
              <a:buFont typeface="+mj-lt"/>
              <a:buAutoNum type="arabicPeriod"/>
            </a:pP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EKG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anomali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tespiti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hastalık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tahmini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chatbot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için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yapay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zekâ</a:t>
            </a:r>
            <a:r>
              <a:rPr lang="en-US" sz="17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modelleri</a:t>
            </a:r>
            <a:endParaRPr lang="en-US" sz="17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9840375" y="20043642"/>
            <a:ext cx="45085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400" tIns="31625" rIns="64400" bIns="316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Sağlık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Sohbet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Botu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Arayüzü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3" name="Picture 2" descr="A screenshot of a smartwatch&#10;&#10;AI-generated content may be incorrect.">
            <a:extLst>
              <a:ext uri="{FF2B5EF4-FFF2-40B4-BE49-F238E27FC236}">
                <a16:creationId xmlns:a16="http://schemas.microsoft.com/office/drawing/2014/main" id="{F9D6D92F-E84B-638E-2007-E6A2CA39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29"/>
          <a:stretch/>
        </p:blipFill>
        <p:spPr>
          <a:xfrm>
            <a:off x="8284206" y="4549181"/>
            <a:ext cx="2364955" cy="4953001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BB00F9F0-8FB9-0379-7F4C-E498A6D6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118" y="4532571"/>
            <a:ext cx="2286000" cy="4953001"/>
          </a:xfrm>
          <a:prstGeom prst="rect">
            <a:avLst/>
          </a:prstGeom>
        </p:spPr>
      </p:pic>
      <p:sp>
        <p:nvSpPr>
          <p:cNvPr id="11" name="Google Shape;109;p13">
            <a:extLst>
              <a:ext uri="{FF2B5EF4-FFF2-40B4-BE49-F238E27FC236}">
                <a16:creationId xmlns:a16="http://schemas.microsoft.com/office/drawing/2014/main" id="{C2BF845B-7D0E-9615-B6D1-C7C41B745C42}"/>
              </a:ext>
            </a:extLst>
          </p:cNvPr>
          <p:cNvSpPr txBox="1"/>
          <p:nvPr/>
        </p:nvSpPr>
        <p:spPr>
          <a:xfrm>
            <a:off x="10925911" y="10101644"/>
            <a:ext cx="233742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400" tIns="31625" rIns="64400" bIns="316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1.b.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buClr>
                <a:srgbClr val="339966"/>
              </a:buClr>
              <a:buSzPts val="1600"/>
            </a:pP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Kardiyovasküler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Risk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Hesaplama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Arayüzü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endParaRPr dirty="0"/>
          </a:p>
        </p:txBody>
      </p:sp>
      <p:sp>
        <p:nvSpPr>
          <p:cNvPr id="12" name="Google Shape;109;p13">
            <a:extLst>
              <a:ext uri="{FF2B5EF4-FFF2-40B4-BE49-F238E27FC236}">
                <a16:creationId xmlns:a16="http://schemas.microsoft.com/office/drawing/2014/main" id="{18FC65F7-6E04-25F6-1BA3-9C50B4E62298}"/>
              </a:ext>
            </a:extLst>
          </p:cNvPr>
          <p:cNvSpPr txBox="1"/>
          <p:nvPr/>
        </p:nvSpPr>
        <p:spPr>
          <a:xfrm>
            <a:off x="13592601" y="9896263"/>
            <a:ext cx="2337429" cy="40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400" tIns="31625" rIns="64400" bIns="316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Şekil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1.c.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ts val="1600"/>
              <a:buFont typeface="Times New Roman"/>
              <a:buNone/>
            </a:pP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 </a:t>
            </a: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Randevu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Alma </a:t>
            </a:r>
            <a:r>
              <a:rPr lang="en-US" sz="1600" b="0" i="0" u="none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Arayüzü</a:t>
            </a:r>
            <a:r>
              <a:rPr lang="en-US" sz="1600" b="0" i="0" u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BBC9C9C7-B744-2FB6-BD2F-5617F17148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27" b="1506"/>
          <a:stretch/>
        </p:blipFill>
        <p:spPr>
          <a:xfrm>
            <a:off x="13565075" y="4485567"/>
            <a:ext cx="2364955" cy="4954755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9F6DE-D990-0F88-EBD5-52A2229123B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1103"/>
          <a:stretch/>
        </p:blipFill>
        <p:spPr>
          <a:xfrm>
            <a:off x="8284206" y="17833633"/>
            <a:ext cx="7378595" cy="22874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945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Yapay Zekâ Destekli Uzaktan Hasta Takip ve Değerlendirme Sistemi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Emir Muratoglu</cp:lastModifiedBy>
  <cp:revision>13</cp:revision>
  <dcterms:modified xsi:type="dcterms:W3CDTF">2025-06-18T14:40:28Z</dcterms:modified>
</cp:coreProperties>
</file>