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D8F3"/>
    <a:srgbClr val="4657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C4386C7-8650-4D28-A6C5-611AF3E6781F}" type="datetimeFigureOut">
              <a:rPr lang="tr-TR" smtClean="0"/>
              <a:t>12.01.2020</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177603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C4386C7-8650-4D28-A6C5-611AF3E6781F}" type="datetimeFigureOut">
              <a:rPr lang="tr-TR" smtClean="0"/>
              <a:t>12.01.2020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411474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C4386C7-8650-4D28-A6C5-611AF3E6781F}" type="datetimeFigureOut">
              <a:rPr lang="tr-TR" smtClean="0"/>
              <a:t>12.01.2020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390585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C4386C7-8650-4D28-A6C5-611AF3E6781F}" type="datetimeFigureOut">
              <a:rPr lang="tr-TR" smtClean="0"/>
              <a:t>12.01.2020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F899192-F581-498C-921C-08DF89449EDF}"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0771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C4386C7-8650-4D28-A6C5-611AF3E6781F}" type="datetimeFigureOut">
              <a:rPr lang="tr-TR" smtClean="0"/>
              <a:t>12.01.2020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1332369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C4386C7-8650-4D28-A6C5-611AF3E6781F}" type="datetimeFigureOut">
              <a:rPr lang="tr-TR" smtClean="0"/>
              <a:t>12.01.2020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2558270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C4386C7-8650-4D28-A6C5-611AF3E6781F}" type="datetimeFigureOut">
              <a:rPr lang="tr-TR" smtClean="0"/>
              <a:t>12.01.2020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971759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C4386C7-8650-4D28-A6C5-611AF3E6781F}" type="datetimeFigureOut">
              <a:rPr lang="tr-TR" smtClean="0"/>
              <a:t>12.01.2020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3260580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C4386C7-8650-4D28-A6C5-611AF3E6781F}" type="datetimeFigureOut">
              <a:rPr lang="tr-TR" smtClean="0"/>
              <a:t>12.01.2020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56828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C4386C7-8650-4D28-A6C5-611AF3E6781F}" type="datetimeFigureOut">
              <a:rPr lang="tr-TR" smtClean="0"/>
              <a:t>12.01.2020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185154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C4386C7-8650-4D28-A6C5-611AF3E6781F}" type="datetimeFigureOut">
              <a:rPr lang="tr-TR" smtClean="0"/>
              <a:t>12.01.2020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198907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C4386C7-8650-4D28-A6C5-611AF3E6781F}" type="datetimeFigureOut">
              <a:rPr lang="tr-TR" smtClean="0"/>
              <a:t>12.01.2020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2861804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C4386C7-8650-4D28-A6C5-611AF3E6781F}" type="datetimeFigureOut">
              <a:rPr lang="tr-TR" smtClean="0"/>
              <a:t>12.01.2020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244231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C4386C7-8650-4D28-A6C5-611AF3E6781F}" type="datetimeFigureOut">
              <a:rPr lang="tr-TR" smtClean="0"/>
              <a:t>12.01.2020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4046749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386C7-8650-4D28-A6C5-611AF3E6781F}" type="datetimeFigureOut">
              <a:rPr lang="tr-TR" smtClean="0"/>
              <a:t>12.01.2020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418082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C4386C7-8650-4D28-A6C5-611AF3E6781F}" type="datetimeFigureOut">
              <a:rPr lang="tr-TR" smtClean="0"/>
              <a:t>12.01.2020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200358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C4386C7-8650-4D28-A6C5-611AF3E6781F}" type="datetimeFigureOut">
              <a:rPr lang="tr-TR" smtClean="0"/>
              <a:t>12.01.2020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F899192-F581-498C-921C-08DF89449EDF}" type="slidenum">
              <a:rPr lang="tr-TR" smtClean="0"/>
              <a:t>‹#›</a:t>
            </a:fld>
            <a:endParaRPr lang="tr-TR"/>
          </a:p>
        </p:txBody>
      </p:sp>
    </p:spTree>
    <p:extLst>
      <p:ext uri="{BB962C8B-B14F-4D97-AF65-F5344CB8AC3E}">
        <p14:creationId xmlns:p14="http://schemas.microsoft.com/office/powerpoint/2010/main" val="200924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C4386C7-8650-4D28-A6C5-611AF3E6781F}" type="datetimeFigureOut">
              <a:rPr lang="tr-TR" smtClean="0"/>
              <a:t>12.01.2020</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899192-F581-498C-921C-08DF89449EDF}" type="slidenum">
              <a:rPr lang="tr-TR" smtClean="0"/>
              <a:t>‹#›</a:t>
            </a:fld>
            <a:endParaRPr lang="tr-TR"/>
          </a:p>
        </p:txBody>
      </p:sp>
    </p:spTree>
    <p:extLst>
      <p:ext uri="{BB962C8B-B14F-4D97-AF65-F5344CB8AC3E}">
        <p14:creationId xmlns:p14="http://schemas.microsoft.com/office/powerpoint/2010/main" val="367617836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34272C-7F8F-4443-A040-560E90DF19EB}"/>
              </a:ext>
            </a:extLst>
          </p:cNvPr>
          <p:cNvSpPr>
            <a:spLocks noGrp="1"/>
          </p:cNvSpPr>
          <p:nvPr>
            <p:ph type="ctrTitle"/>
          </p:nvPr>
        </p:nvSpPr>
        <p:spPr>
          <a:xfrm>
            <a:off x="1164455" y="-151201"/>
            <a:ext cx="9863090" cy="3233691"/>
          </a:xfrm>
        </p:spPr>
        <p:txBody>
          <a:bodyPr>
            <a:normAutofit/>
          </a:bodyPr>
          <a:lstStyle/>
          <a:p>
            <a:pPr algn="ctr"/>
            <a:r>
              <a:rPr lang="tr-TR" dirty="0">
                <a:solidFill>
                  <a:srgbClr val="E2D8F3"/>
                </a:solidFill>
                <a:latin typeface="Arial Black" panose="020B0A04020102020204" pitchFamily="34" charset="0"/>
              </a:rPr>
              <a:t>RLE Algoritması </a:t>
            </a:r>
            <a:br>
              <a:rPr lang="tr-TR" dirty="0">
                <a:solidFill>
                  <a:srgbClr val="E2D8F3"/>
                </a:solidFill>
                <a:latin typeface="Arial Black" panose="020B0A04020102020204" pitchFamily="34" charset="0"/>
              </a:rPr>
            </a:br>
            <a:r>
              <a:rPr lang="tr-TR" dirty="0">
                <a:solidFill>
                  <a:srgbClr val="E2D8F3"/>
                </a:solidFill>
                <a:latin typeface="Arial Black" panose="020B0A04020102020204" pitchFamily="34" charset="0"/>
              </a:rPr>
              <a:t>İLE </a:t>
            </a:r>
            <a:br>
              <a:rPr lang="tr-TR" dirty="0">
                <a:solidFill>
                  <a:srgbClr val="E2D8F3"/>
                </a:solidFill>
                <a:latin typeface="Arial Black" panose="020B0A04020102020204" pitchFamily="34" charset="0"/>
              </a:rPr>
            </a:br>
            <a:r>
              <a:rPr lang="tr-TR" dirty="0">
                <a:solidFill>
                  <a:srgbClr val="E2D8F3"/>
                </a:solidFill>
                <a:latin typeface="Arial Black" panose="020B0A04020102020204" pitchFamily="34" charset="0"/>
              </a:rPr>
              <a:t>Veri Sıkıştırma Tekniği</a:t>
            </a:r>
          </a:p>
        </p:txBody>
      </p:sp>
      <p:pic>
        <p:nvPicPr>
          <p:cNvPr id="5" name="Resim 4">
            <a:extLst>
              <a:ext uri="{FF2B5EF4-FFF2-40B4-BE49-F238E27FC236}">
                <a16:creationId xmlns:a16="http://schemas.microsoft.com/office/drawing/2014/main" id="{1E3460B9-CB24-4C6F-A5DE-B7BDB52A1CFE}"/>
              </a:ext>
            </a:extLst>
          </p:cNvPr>
          <p:cNvPicPr>
            <a:picLocks noChangeAspect="1"/>
          </p:cNvPicPr>
          <p:nvPr/>
        </p:nvPicPr>
        <p:blipFill>
          <a:blip r:embed="rId2">
            <a:extLst>
              <a:ext uri="{BEBA8EAE-BF5A-486C-A8C5-ECC9F3942E4B}">
                <a14:imgProps xmlns:a14="http://schemas.microsoft.com/office/drawing/2010/main">
                  <a14:imgLayer r:embed="rId3">
                    <a14:imgEffect>
                      <a14:artisticFilmGrain/>
                    </a14:imgEffect>
                    <a14:imgEffect>
                      <a14:sharpenSoften amount="4000"/>
                    </a14:imgEffect>
                  </a14:imgLayer>
                </a14:imgProps>
              </a:ext>
              <a:ext uri="{28A0092B-C50C-407E-A947-70E740481C1C}">
                <a14:useLocalDpi xmlns:a14="http://schemas.microsoft.com/office/drawing/2010/main" val="0"/>
              </a:ext>
            </a:extLst>
          </a:blip>
          <a:stretch>
            <a:fillRect/>
          </a:stretch>
        </p:blipFill>
        <p:spPr>
          <a:xfrm>
            <a:off x="2393179" y="4042250"/>
            <a:ext cx="7405642" cy="2091799"/>
          </a:xfrm>
          <a:prstGeom prst="rect">
            <a:avLst/>
          </a:prstGeom>
          <a:effectLst>
            <a:outerShdw blurRad="50800" dist="50800" dir="5400000" sx="93000" sy="93000" algn="ctr" rotWithShape="0">
              <a:srgbClr val="000000"/>
            </a:outerShdw>
            <a:reflection blurRad="6350" stA="19000" endPos="35000" dir="5400000" sy="-100000" algn="bl" rotWithShape="0"/>
          </a:effectLst>
        </p:spPr>
      </p:pic>
    </p:spTree>
    <p:extLst>
      <p:ext uri="{BB962C8B-B14F-4D97-AF65-F5344CB8AC3E}">
        <p14:creationId xmlns:p14="http://schemas.microsoft.com/office/powerpoint/2010/main" val="15086356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677F22E-AF9F-4537-9726-E7A00A765614}"/>
              </a:ext>
            </a:extLst>
          </p:cNvPr>
          <p:cNvSpPr>
            <a:spLocks noGrp="1"/>
          </p:cNvSpPr>
          <p:nvPr>
            <p:ph idx="1"/>
          </p:nvPr>
        </p:nvSpPr>
        <p:spPr>
          <a:xfrm>
            <a:off x="1708527" y="1059879"/>
            <a:ext cx="8774945" cy="955352"/>
          </a:xfrm>
        </p:spPr>
        <p:txBody>
          <a:bodyPr/>
          <a:lstStyle/>
          <a:p>
            <a:r>
              <a:rPr lang="tr-TR" dirty="0"/>
              <a:t>1 veya 2'den farklı bir değer girilirse de kod çalışmaz ve kapanır.</a:t>
            </a:r>
          </a:p>
        </p:txBody>
      </p:sp>
      <p:pic>
        <p:nvPicPr>
          <p:cNvPr id="5" name="Resim 4">
            <a:extLst>
              <a:ext uri="{FF2B5EF4-FFF2-40B4-BE49-F238E27FC236}">
                <a16:creationId xmlns:a16="http://schemas.microsoft.com/office/drawing/2014/main" id="{ED3D24A5-A162-433A-9BB8-C06E10FE4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7901" y="2891773"/>
            <a:ext cx="7016195" cy="865700"/>
          </a:xfrm>
          <a:prstGeom prst="rect">
            <a:avLst/>
          </a:prstGeom>
        </p:spPr>
      </p:pic>
    </p:spTree>
    <p:extLst>
      <p:ext uri="{BB962C8B-B14F-4D97-AF65-F5344CB8AC3E}">
        <p14:creationId xmlns:p14="http://schemas.microsoft.com/office/powerpoint/2010/main" val="360816102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C2BF8ED-B02F-4539-A3BF-C5A6EDF64B4C}"/>
              </a:ext>
            </a:extLst>
          </p:cNvPr>
          <p:cNvSpPr>
            <a:spLocks noGrp="1"/>
          </p:cNvSpPr>
          <p:nvPr>
            <p:ph idx="1"/>
          </p:nvPr>
        </p:nvSpPr>
        <p:spPr>
          <a:xfrm>
            <a:off x="329938" y="3902696"/>
            <a:ext cx="11937476" cy="2812332"/>
          </a:xfrm>
        </p:spPr>
        <p:txBody>
          <a:bodyPr>
            <a:normAutofit/>
          </a:bodyPr>
          <a:lstStyle/>
          <a:p>
            <a:pPr marL="0" indent="0">
              <a:buNone/>
            </a:pPr>
            <a:r>
              <a:rPr lang="tr-TR" sz="4000" dirty="0">
                <a:solidFill>
                  <a:srgbClr val="FFFF00"/>
                </a:solidFill>
              </a:rPr>
              <a:t>	</a:t>
            </a:r>
            <a:r>
              <a:rPr lang="tr-TR" sz="4000" dirty="0">
                <a:solidFill>
                  <a:schemeClr val="bg2">
                    <a:lumMod val="50000"/>
                    <a:lumOff val="50000"/>
                  </a:schemeClr>
                </a:solidFill>
              </a:rPr>
              <a:t>Hazırlayanlar:</a:t>
            </a:r>
          </a:p>
          <a:p>
            <a:pPr marL="0" indent="0">
              <a:buNone/>
            </a:pPr>
            <a:r>
              <a:rPr lang="tr-TR" sz="4000" dirty="0"/>
              <a:t>		</a:t>
            </a:r>
            <a:r>
              <a:rPr lang="tr-TR" sz="4000" dirty="0">
                <a:solidFill>
                  <a:schemeClr val="accent2">
                    <a:lumMod val="50000"/>
                  </a:schemeClr>
                </a:solidFill>
              </a:rPr>
              <a:t>Cüneyt Balcı</a:t>
            </a:r>
          </a:p>
          <a:p>
            <a:pPr marL="0" indent="0">
              <a:buNone/>
            </a:pPr>
            <a:r>
              <a:rPr lang="tr-TR" sz="4000" dirty="0">
                <a:solidFill>
                  <a:schemeClr val="accent2">
                    <a:lumMod val="50000"/>
                  </a:schemeClr>
                </a:solidFill>
              </a:rPr>
              <a:t>		Berk Tunç</a:t>
            </a:r>
          </a:p>
        </p:txBody>
      </p:sp>
      <p:sp>
        <p:nvSpPr>
          <p:cNvPr id="4" name="İçerik Yer Tutucusu 2">
            <a:extLst>
              <a:ext uri="{FF2B5EF4-FFF2-40B4-BE49-F238E27FC236}">
                <a16:creationId xmlns:a16="http://schemas.microsoft.com/office/drawing/2014/main" id="{B932BF91-6BBC-4138-B271-A009E6475076}"/>
              </a:ext>
            </a:extLst>
          </p:cNvPr>
          <p:cNvSpPr txBox="1">
            <a:spLocks/>
          </p:cNvSpPr>
          <p:nvPr/>
        </p:nvSpPr>
        <p:spPr>
          <a:xfrm>
            <a:off x="5156462" y="4958498"/>
            <a:ext cx="5564170" cy="11547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tr-TR" sz="4000" dirty="0"/>
          </a:p>
        </p:txBody>
      </p:sp>
      <p:sp>
        <p:nvSpPr>
          <p:cNvPr id="5" name="İçerik Yer Tutucusu 2">
            <a:extLst>
              <a:ext uri="{FF2B5EF4-FFF2-40B4-BE49-F238E27FC236}">
                <a16:creationId xmlns:a16="http://schemas.microsoft.com/office/drawing/2014/main" id="{A1629044-D73B-493D-8E41-9C3114837677}"/>
              </a:ext>
            </a:extLst>
          </p:cNvPr>
          <p:cNvSpPr txBox="1">
            <a:spLocks/>
          </p:cNvSpPr>
          <p:nvPr/>
        </p:nvSpPr>
        <p:spPr>
          <a:xfrm>
            <a:off x="329938" y="925398"/>
            <a:ext cx="11937476" cy="28123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4000" dirty="0"/>
              <a:t>     </a:t>
            </a:r>
            <a:r>
              <a:rPr lang="tr-TR" sz="4000" dirty="0">
                <a:solidFill>
                  <a:schemeClr val="accent1">
                    <a:lumMod val="40000"/>
                    <a:lumOff val="60000"/>
                  </a:schemeClr>
                </a:solidFill>
              </a:rPr>
              <a:t>İZLEDİĞİNİZ İÇİN TEŞEKKÜRLER.</a:t>
            </a:r>
          </a:p>
          <a:p>
            <a:pPr marL="0" indent="0">
              <a:buFont typeface="Arial" panose="020B0604020202020204" pitchFamily="34" charset="0"/>
              <a:buNone/>
            </a:pPr>
            <a:endParaRPr lang="tr-TR" sz="4000" dirty="0"/>
          </a:p>
          <a:p>
            <a:pPr marL="0" indent="0">
              <a:buFont typeface="Arial" panose="020B0604020202020204" pitchFamily="34" charset="0"/>
              <a:buNone/>
            </a:pPr>
            <a:r>
              <a:rPr lang="tr-TR" sz="4000" dirty="0">
                <a:solidFill>
                  <a:schemeClr val="tx2">
                    <a:lumMod val="60000"/>
                    <a:lumOff val="40000"/>
                  </a:schemeClr>
                </a:solidFill>
              </a:rPr>
              <a:t>FENERBAHÇE ÜNİVERSİTESİ BİLGİSAYAR MÜHENDİSLİĞİ </a:t>
            </a:r>
          </a:p>
        </p:txBody>
      </p:sp>
    </p:spTree>
    <p:extLst>
      <p:ext uri="{BB962C8B-B14F-4D97-AF65-F5344CB8AC3E}">
        <p14:creationId xmlns:p14="http://schemas.microsoft.com/office/powerpoint/2010/main" val="23307102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82B21F-39FC-49C2-BA3D-8DD8BD6A9615}"/>
              </a:ext>
            </a:extLst>
          </p:cNvPr>
          <p:cNvSpPr>
            <a:spLocks noGrp="1"/>
          </p:cNvSpPr>
          <p:nvPr>
            <p:ph type="title"/>
          </p:nvPr>
        </p:nvSpPr>
        <p:spPr/>
        <p:txBody>
          <a:bodyPr/>
          <a:lstStyle/>
          <a:p>
            <a:r>
              <a:rPr lang="tr-TR" dirty="0">
                <a:solidFill>
                  <a:schemeClr val="tx1">
                    <a:lumMod val="95000"/>
                  </a:schemeClr>
                </a:solidFill>
                <a:latin typeface="Arial Black" panose="020B0A04020102020204" pitchFamily="34" charset="0"/>
                <a:cs typeface="Arial" panose="020B0604020202020204" pitchFamily="34" charset="0"/>
              </a:rPr>
              <a:t>İçindekiler</a:t>
            </a:r>
          </a:p>
        </p:txBody>
      </p:sp>
      <p:sp>
        <p:nvSpPr>
          <p:cNvPr id="3" name="İçerik Yer Tutucusu 2">
            <a:extLst>
              <a:ext uri="{FF2B5EF4-FFF2-40B4-BE49-F238E27FC236}">
                <a16:creationId xmlns:a16="http://schemas.microsoft.com/office/drawing/2014/main" id="{4513C784-D293-482A-8186-87F352FF6F32}"/>
              </a:ext>
            </a:extLst>
          </p:cNvPr>
          <p:cNvSpPr>
            <a:spLocks noGrp="1"/>
          </p:cNvSpPr>
          <p:nvPr>
            <p:ph idx="1"/>
          </p:nvPr>
        </p:nvSpPr>
        <p:spPr>
          <a:xfrm>
            <a:off x="1941990" y="2097088"/>
            <a:ext cx="9905999" cy="2823098"/>
          </a:xfrm>
        </p:spPr>
        <p:txBody>
          <a:bodyPr>
            <a:normAutofit/>
          </a:bodyPr>
          <a:lstStyle/>
          <a:p>
            <a:r>
              <a:rPr lang="tr-TR" sz="3200" b="1" dirty="0">
                <a:solidFill>
                  <a:schemeClr val="bg1">
                    <a:lumMod val="85000"/>
                    <a:lumOff val="15000"/>
                  </a:schemeClr>
                </a:solidFill>
              </a:rPr>
              <a:t>RLE ALGORİTMASI NEDİR?</a:t>
            </a:r>
          </a:p>
          <a:p>
            <a:r>
              <a:rPr lang="tr-TR" sz="3200" b="1" dirty="0">
                <a:solidFill>
                  <a:schemeClr val="bg1">
                    <a:lumMod val="85000"/>
                    <a:lumOff val="15000"/>
                  </a:schemeClr>
                </a:solidFill>
              </a:rPr>
              <a:t>NERELERDE KULLANILIR,AVANTAJLARI,</a:t>
            </a:r>
          </a:p>
          <a:p>
            <a:pPr marL="0" indent="0">
              <a:buNone/>
            </a:pPr>
            <a:r>
              <a:rPr lang="tr-TR" sz="3200" b="1" dirty="0">
                <a:solidFill>
                  <a:schemeClr val="bg1">
                    <a:lumMod val="85000"/>
                    <a:lumOff val="15000"/>
                  </a:schemeClr>
                </a:solidFill>
              </a:rPr>
              <a:t> DEZAVANTAJLARI NELERDİR?</a:t>
            </a:r>
          </a:p>
          <a:p>
            <a:r>
              <a:rPr lang="tr-TR" sz="3200" b="1" dirty="0">
                <a:solidFill>
                  <a:schemeClr val="bg1">
                    <a:lumMod val="85000"/>
                    <a:lumOff val="15000"/>
                  </a:schemeClr>
                </a:solidFill>
              </a:rPr>
              <a:t>NASIL İŞLER?</a:t>
            </a:r>
          </a:p>
          <a:p>
            <a:endParaRPr lang="tr-TR" sz="3200" b="1" dirty="0">
              <a:solidFill>
                <a:schemeClr val="tx1">
                  <a:lumMod val="85000"/>
                </a:schemeClr>
              </a:solidFill>
            </a:endParaRPr>
          </a:p>
        </p:txBody>
      </p:sp>
    </p:spTree>
    <p:extLst>
      <p:ext uri="{BB962C8B-B14F-4D97-AF65-F5344CB8AC3E}">
        <p14:creationId xmlns:p14="http://schemas.microsoft.com/office/powerpoint/2010/main" val="301397952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CD6C10-6E82-4A8B-A7CE-14F2E0675485}"/>
              </a:ext>
            </a:extLst>
          </p:cNvPr>
          <p:cNvSpPr>
            <a:spLocks noGrp="1"/>
          </p:cNvSpPr>
          <p:nvPr>
            <p:ph type="title"/>
          </p:nvPr>
        </p:nvSpPr>
        <p:spPr/>
        <p:txBody>
          <a:bodyPr/>
          <a:lstStyle/>
          <a:p>
            <a:r>
              <a:rPr lang="tr-TR" b="1" dirty="0" err="1">
                <a:solidFill>
                  <a:schemeClr val="accent2">
                    <a:lumMod val="60000"/>
                    <a:lumOff val="40000"/>
                  </a:schemeClr>
                </a:solidFill>
                <a:latin typeface="Arial" panose="020B0604020202020204" pitchFamily="34" charset="0"/>
                <a:cs typeface="Arial" panose="020B0604020202020204" pitchFamily="34" charset="0"/>
              </a:rPr>
              <a:t>Rle</a:t>
            </a:r>
            <a:r>
              <a:rPr lang="tr-TR" b="1" dirty="0">
                <a:solidFill>
                  <a:schemeClr val="accent2">
                    <a:lumMod val="60000"/>
                    <a:lumOff val="40000"/>
                  </a:schemeClr>
                </a:solidFill>
                <a:latin typeface="Arial" panose="020B0604020202020204" pitchFamily="34" charset="0"/>
                <a:cs typeface="Arial" panose="020B0604020202020204" pitchFamily="34" charset="0"/>
              </a:rPr>
              <a:t> Algoritması nedir?</a:t>
            </a:r>
          </a:p>
        </p:txBody>
      </p:sp>
      <p:sp>
        <p:nvSpPr>
          <p:cNvPr id="3" name="İçerik Yer Tutucusu 2">
            <a:extLst>
              <a:ext uri="{FF2B5EF4-FFF2-40B4-BE49-F238E27FC236}">
                <a16:creationId xmlns:a16="http://schemas.microsoft.com/office/drawing/2014/main" id="{E19B99A5-2CDC-4FBA-A2BD-E93444C8D37D}"/>
              </a:ext>
            </a:extLst>
          </p:cNvPr>
          <p:cNvSpPr>
            <a:spLocks noGrp="1"/>
          </p:cNvSpPr>
          <p:nvPr>
            <p:ph idx="1"/>
          </p:nvPr>
        </p:nvSpPr>
        <p:spPr/>
        <p:txBody>
          <a:bodyPr/>
          <a:lstStyle/>
          <a:p>
            <a:r>
              <a:rPr lang="tr-TR" b="1" dirty="0"/>
              <a:t>RLE (Run-</a:t>
            </a:r>
            <a:r>
              <a:rPr lang="tr-TR" b="1" dirty="0" err="1"/>
              <a:t>Length</a:t>
            </a:r>
            <a:r>
              <a:rPr lang="tr-TR" b="1" dirty="0"/>
              <a:t> </a:t>
            </a:r>
            <a:r>
              <a:rPr lang="tr-TR" b="1" dirty="0" err="1"/>
              <a:t>Encoding</a:t>
            </a:r>
            <a:r>
              <a:rPr lang="tr-TR" b="1" dirty="0"/>
              <a:t>) algoritması oldukça sık başvurulan ve veri sıkıştırma algoritmaları arasındaki en basit veri sıkıştırma yöntemidir.</a:t>
            </a:r>
          </a:p>
          <a:p>
            <a:r>
              <a:rPr lang="tr-TR" b="1" dirty="0"/>
              <a:t>Kayıpsız veri sıkıştırma tekniğine dayanan bu yöntemde amaç; kendini tekrar eden veri dizisinin, bu veri dizisinin bir örneği ve kaç kez tekrarlandığının yan yana yazılarak sıkıştırma yapılmasıdır.</a:t>
            </a:r>
          </a:p>
        </p:txBody>
      </p:sp>
    </p:spTree>
    <p:extLst>
      <p:ext uri="{BB962C8B-B14F-4D97-AF65-F5344CB8AC3E}">
        <p14:creationId xmlns:p14="http://schemas.microsoft.com/office/powerpoint/2010/main" val="33133112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9BFD65-7791-4F0C-B522-B146603E71EB}"/>
              </a:ext>
            </a:extLst>
          </p:cNvPr>
          <p:cNvSpPr>
            <a:spLocks noGrp="1"/>
          </p:cNvSpPr>
          <p:nvPr>
            <p:ph type="title"/>
          </p:nvPr>
        </p:nvSpPr>
        <p:spPr/>
        <p:txBody>
          <a:bodyPr>
            <a:normAutofit fontScale="90000"/>
          </a:bodyPr>
          <a:lstStyle/>
          <a:p>
            <a:r>
              <a:rPr lang="tr-TR" b="1" dirty="0">
                <a:solidFill>
                  <a:schemeClr val="accent1">
                    <a:lumMod val="40000"/>
                    <a:lumOff val="60000"/>
                  </a:schemeClr>
                </a:solidFill>
                <a:latin typeface="Arial" panose="020B0604020202020204" pitchFamily="34" charset="0"/>
                <a:cs typeface="Arial" panose="020B0604020202020204" pitchFamily="34" charset="0"/>
              </a:rPr>
              <a:t>RLE ALGORİTMASI nerelerde kullanılır, avantajları ve dezavantajları nelerdir?</a:t>
            </a:r>
          </a:p>
        </p:txBody>
      </p:sp>
      <p:sp>
        <p:nvSpPr>
          <p:cNvPr id="3" name="İçerik Yer Tutucusu 2">
            <a:extLst>
              <a:ext uri="{FF2B5EF4-FFF2-40B4-BE49-F238E27FC236}">
                <a16:creationId xmlns:a16="http://schemas.microsoft.com/office/drawing/2014/main" id="{B54C4828-9478-466B-9E23-B869CD0393FA}"/>
              </a:ext>
            </a:extLst>
          </p:cNvPr>
          <p:cNvSpPr>
            <a:spLocks noGrp="1"/>
          </p:cNvSpPr>
          <p:nvPr>
            <p:ph idx="1"/>
          </p:nvPr>
        </p:nvSpPr>
        <p:spPr>
          <a:xfrm>
            <a:off x="1141412" y="2249486"/>
            <a:ext cx="9905999" cy="4098047"/>
          </a:xfrm>
        </p:spPr>
        <p:txBody>
          <a:bodyPr>
            <a:normAutofit lnSpcReduction="10000"/>
          </a:bodyPr>
          <a:lstStyle/>
          <a:p>
            <a:r>
              <a:rPr lang="tr-TR" sz="2000" b="1" dirty="0">
                <a:cs typeface="Arial" panose="020B0604020202020204" pitchFamily="34" charset="0"/>
              </a:rPr>
              <a:t>RLE sıkıştırması aşağıda yazılan dosya formatlarında kullanılabilir:</a:t>
            </a:r>
          </a:p>
          <a:p>
            <a:pPr marL="0" indent="0">
              <a:buNone/>
            </a:pPr>
            <a:r>
              <a:rPr lang="tr-TR" sz="2000" b="1" dirty="0">
                <a:cs typeface="Arial" panose="020B0604020202020204" pitchFamily="34" charset="0"/>
              </a:rPr>
              <a:t>            .TIFF Uzantılı dosyalar</a:t>
            </a:r>
          </a:p>
          <a:p>
            <a:pPr marL="0" indent="0">
              <a:buNone/>
            </a:pPr>
            <a:r>
              <a:rPr lang="tr-TR" sz="2000" b="1" dirty="0">
                <a:cs typeface="Arial" panose="020B0604020202020204" pitchFamily="34" charset="0"/>
              </a:rPr>
              <a:t>            .PDF Uzantılı dosyalar</a:t>
            </a:r>
          </a:p>
          <a:p>
            <a:pPr marL="0" indent="0">
              <a:buNone/>
            </a:pPr>
            <a:endParaRPr lang="tr-TR" sz="2000" b="1" dirty="0">
              <a:cs typeface="Arial" panose="020B0604020202020204" pitchFamily="34" charset="0"/>
            </a:endParaRPr>
          </a:p>
          <a:p>
            <a:r>
              <a:rPr lang="tr-TR" sz="2000" b="1" dirty="0">
                <a:cs typeface="Arial" panose="020B0604020202020204" pitchFamily="34" charset="0"/>
              </a:rPr>
              <a:t>Bu algoritmanın uygulanması diğer kayıpsız veri sıkıştırma algoritmalarına göre çok daha kolaydır ve çok fazla CPU gücü gerektirmemektedir. RLE sıkıştırması sadece çok fazla tekrar eden verilere sahip dosyalarda etkili olabiliyor. Bu dosyalar eğer çok fazla yer kaplıyor ise bunlar </a:t>
            </a:r>
            <a:r>
              <a:rPr lang="tr-TR" sz="2000" b="1" dirty="0" err="1">
                <a:cs typeface="Arial" panose="020B0604020202020204" pitchFamily="34" charset="0"/>
              </a:rPr>
              <a:t>text</a:t>
            </a:r>
            <a:r>
              <a:rPr lang="tr-TR" sz="2000" b="1" dirty="0">
                <a:cs typeface="Arial" panose="020B0604020202020204" pitchFamily="34" charset="0"/>
              </a:rPr>
              <a:t> (yazı) dosyaları olabilir fakat çok fazla siyah ve beyaz bölge içeren çizgi resimleri bu iş için çok daha yatkın. Bilgisayar tarafından oluşturulmuş renkli görüntüler (Mimari çizimler) de aynı zamanda  gayet iyi sıkıştırma oranları verebilir.</a:t>
            </a:r>
          </a:p>
        </p:txBody>
      </p:sp>
    </p:spTree>
    <p:extLst>
      <p:ext uri="{BB962C8B-B14F-4D97-AF65-F5344CB8AC3E}">
        <p14:creationId xmlns:p14="http://schemas.microsoft.com/office/powerpoint/2010/main" val="9207535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F8FE4D-3ED7-49D4-8E2C-271E74F840F3}"/>
              </a:ext>
            </a:extLst>
          </p:cNvPr>
          <p:cNvSpPr>
            <a:spLocks noGrp="1"/>
          </p:cNvSpPr>
          <p:nvPr>
            <p:ph type="title"/>
          </p:nvPr>
        </p:nvSpPr>
        <p:spPr>
          <a:xfrm>
            <a:off x="1381111" y="0"/>
            <a:ext cx="4353866" cy="1219160"/>
          </a:xfrm>
        </p:spPr>
        <p:txBody>
          <a:bodyPr>
            <a:normAutofit/>
          </a:bodyPr>
          <a:lstStyle/>
          <a:p>
            <a:r>
              <a:rPr lang="tr-TR" sz="3200" b="1" dirty="0">
                <a:solidFill>
                  <a:schemeClr val="tx1">
                    <a:lumMod val="85000"/>
                  </a:schemeClr>
                </a:solidFill>
                <a:latin typeface="Arial" panose="020B0604020202020204" pitchFamily="34" charset="0"/>
                <a:cs typeface="Arial" panose="020B0604020202020204" pitchFamily="34" charset="0"/>
              </a:rPr>
              <a:t>RLE NASIL İŞLER?</a:t>
            </a:r>
          </a:p>
        </p:txBody>
      </p:sp>
      <p:pic>
        <p:nvPicPr>
          <p:cNvPr id="5" name="İçerik Yer Tutucusu 4">
            <a:extLst>
              <a:ext uri="{FF2B5EF4-FFF2-40B4-BE49-F238E27FC236}">
                <a16:creationId xmlns:a16="http://schemas.microsoft.com/office/drawing/2014/main" id="{1F0753B2-B10A-43CD-A071-3E59B675E6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3430" y="1909099"/>
            <a:ext cx="6287137" cy="2734322"/>
          </a:xfrm>
        </p:spPr>
      </p:pic>
      <p:sp>
        <p:nvSpPr>
          <p:cNvPr id="6" name="Metin kutusu 5">
            <a:extLst>
              <a:ext uri="{FF2B5EF4-FFF2-40B4-BE49-F238E27FC236}">
                <a16:creationId xmlns:a16="http://schemas.microsoft.com/office/drawing/2014/main" id="{B7B0F986-F86D-42E9-AF83-038F22963762}"/>
              </a:ext>
            </a:extLst>
          </p:cNvPr>
          <p:cNvSpPr txBox="1"/>
          <p:nvPr/>
        </p:nvSpPr>
        <p:spPr>
          <a:xfrm>
            <a:off x="891092" y="994300"/>
            <a:ext cx="4682338" cy="4401205"/>
          </a:xfrm>
          <a:prstGeom prst="rect">
            <a:avLst/>
          </a:prstGeom>
          <a:noFill/>
        </p:spPr>
        <p:txBody>
          <a:bodyPr wrap="square" rtlCol="0">
            <a:spAutoFit/>
          </a:bodyPr>
          <a:lstStyle/>
          <a:p>
            <a:r>
              <a:rPr lang="tr-TR" sz="2000" b="1" dirty="0"/>
              <a:t>Öncelikle bir main fonksiyonu açıp dosyanın içindekileri kaydedebileceğimiz bir </a:t>
            </a:r>
            <a:r>
              <a:rPr lang="tr-TR" sz="2000" b="1" dirty="0" err="1"/>
              <a:t>char</a:t>
            </a:r>
            <a:r>
              <a:rPr lang="tr-TR" sz="2000" b="1" dirty="0"/>
              <a:t> dizisi oluşturuyoruz. Dizinin büyük olmasının sebebi eğer fazla sayıda karakter girişi gelirse </a:t>
            </a:r>
            <a:r>
              <a:rPr lang="tr-TR" sz="2000" b="1" dirty="0" err="1"/>
              <a:t>stack</a:t>
            </a:r>
            <a:r>
              <a:rPr lang="tr-TR" sz="2000" b="1" dirty="0"/>
              <a:t> </a:t>
            </a:r>
            <a:r>
              <a:rPr lang="tr-TR" sz="2000" b="1" dirty="0" err="1"/>
              <a:t>owerflow</a:t>
            </a:r>
            <a:r>
              <a:rPr lang="tr-TR" sz="2000" b="1" dirty="0"/>
              <a:t> sorunu vermemesi içindir. 6. satırda ise bir FILE komutu kullanarak dosya oluşturuyoruz. Sonrasında da </a:t>
            </a:r>
            <a:r>
              <a:rPr lang="tr-TR" sz="2000" b="1" dirty="0" err="1"/>
              <a:t>integer</a:t>
            </a:r>
            <a:r>
              <a:rPr lang="tr-TR" sz="2000" b="1" dirty="0"/>
              <a:t> olarak çözme işleminde kullanacağımız </a:t>
            </a:r>
            <a:r>
              <a:rPr lang="tr-TR" sz="2000" b="1" dirty="0" err="1"/>
              <a:t>count’u</a:t>
            </a:r>
            <a:r>
              <a:rPr lang="tr-TR" sz="2000" b="1" dirty="0"/>
              <a:t> ve sıkıştırma ya da çözmeden hangisini yapacağını belirleyecek olan </a:t>
            </a:r>
            <a:r>
              <a:rPr lang="tr-TR" sz="2000" b="1" dirty="0" err="1"/>
              <a:t>sikistircoz’ü</a:t>
            </a:r>
            <a:r>
              <a:rPr lang="tr-TR" sz="2000" b="1" dirty="0"/>
              <a:t> tanımlarız. Devamında ise </a:t>
            </a:r>
            <a:r>
              <a:rPr lang="tr-TR" sz="2000" b="1" dirty="0" err="1"/>
              <a:t>scanf</a:t>
            </a:r>
            <a:r>
              <a:rPr lang="tr-TR" sz="2000" b="1" dirty="0"/>
              <a:t> yardımıyla sıkıştırma mı çözme mi yapacağımıza karar veririz.</a:t>
            </a:r>
          </a:p>
        </p:txBody>
      </p:sp>
    </p:spTree>
    <p:extLst>
      <p:ext uri="{BB962C8B-B14F-4D97-AF65-F5344CB8AC3E}">
        <p14:creationId xmlns:p14="http://schemas.microsoft.com/office/powerpoint/2010/main" val="367821755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E04BB30-5E56-4786-B7E2-CB2F7DAE4B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4638" y="463408"/>
            <a:ext cx="5024438" cy="2395201"/>
          </a:xfrm>
        </p:spPr>
      </p:pic>
      <p:sp>
        <p:nvSpPr>
          <p:cNvPr id="6" name="Metin kutusu 5">
            <a:extLst>
              <a:ext uri="{FF2B5EF4-FFF2-40B4-BE49-F238E27FC236}">
                <a16:creationId xmlns:a16="http://schemas.microsoft.com/office/drawing/2014/main" id="{620F083B-1F72-433E-8BF4-A75D5FE3BD63}"/>
              </a:ext>
            </a:extLst>
          </p:cNvPr>
          <p:cNvSpPr txBox="1"/>
          <p:nvPr/>
        </p:nvSpPr>
        <p:spPr>
          <a:xfrm>
            <a:off x="719091" y="514905"/>
            <a:ext cx="5086905" cy="3785652"/>
          </a:xfrm>
          <a:prstGeom prst="rect">
            <a:avLst/>
          </a:prstGeom>
          <a:noFill/>
        </p:spPr>
        <p:txBody>
          <a:bodyPr wrap="square" rtlCol="0">
            <a:spAutoFit/>
          </a:bodyPr>
          <a:lstStyle/>
          <a:p>
            <a:r>
              <a:rPr lang="tr-TR" sz="2400" dirty="0"/>
              <a:t>Eğer sıkıştırma yapmayı seçersek ilk </a:t>
            </a:r>
            <a:r>
              <a:rPr lang="tr-TR" sz="2400" dirty="0" err="1"/>
              <a:t>if'e</a:t>
            </a:r>
            <a:r>
              <a:rPr lang="tr-TR" sz="2400" dirty="0"/>
              <a:t> girilir ve dosya okunmak için açılır. </a:t>
            </a:r>
            <a:r>
              <a:rPr lang="tr-TR" sz="2400" dirty="0" err="1"/>
              <a:t>while</a:t>
            </a:r>
            <a:r>
              <a:rPr lang="tr-TR" sz="2400" dirty="0"/>
              <a:t> döngüsünün içinde kullanacağımız </a:t>
            </a:r>
            <a:r>
              <a:rPr lang="tr-TR" sz="2400" dirty="0" err="1"/>
              <a:t>integer</a:t>
            </a:r>
            <a:r>
              <a:rPr lang="tr-TR" sz="2400" dirty="0"/>
              <a:t> i ve dosyadaki karakterleri almak için gereken char1 </a:t>
            </a:r>
            <a:r>
              <a:rPr lang="tr-TR" sz="2400" dirty="0" err="1"/>
              <a:t>char'ını</a:t>
            </a:r>
            <a:r>
              <a:rPr lang="tr-TR" sz="2400" dirty="0"/>
              <a:t> tanımlarız. Daha sonrasında dosyayı, </a:t>
            </a:r>
            <a:r>
              <a:rPr lang="tr-TR" sz="2400" dirty="0" err="1"/>
              <a:t>while</a:t>
            </a:r>
            <a:r>
              <a:rPr lang="tr-TR" sz="2400" dirty="0"/>
              <a:t> döngüsü ile dosyanın son hanesine kadar okurken </a:t>
            </a:r>
            <a:r>
              <a:rPr lang="tr-TR" sz="2400" dirty="0" err="1"/>
              <a:t>arr</a:t>
            </a:r>
            <a:r>
              <a:rPr lang="tr-TR" sz="2400" dirty="0"/>
              <a:t> dizisinin içine 0'dan başlayacak şekilde kaç tane </a:t>
            </a:r>
            <a:r>
              <a:rPr lang="tr-TR" sz="2400" dirty="0" err="1"/>
              <a:t>char</a:t>
            </a:r>
            <a:r>
              <a:rPr lang="tr-TR" sz="2400" dirty="0"/>
              <a:t> varsa atılır ve dosya kapatılır.</a:t>
            </a:r>
          </a:p>
        </p:txBody>
      </p:sp>
      <p:pic>
        <p:nvPicPr>
          <p:cNvPr id="10" name="Resim 9">
            <a:extLst>
              <a:ext uri="{FF2B5EF4-FFF2-40B4-BE49-F238E27FC236}">
                <a16:creationId xmlns:a16="http://schemas.microsoft.com/office/drawing/2014/main" id="{95D3A247-A258-4772-9FA4-51BFAF387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924" y="4545380"/>
            <a:ext cx="6358585" cy="1797715"/>
          </a:xfrm>
          <a:prstGeom prst="rect">
            <a:avLst/>
          </a:prstGeom>
        </p:spPr>
      </p:pic>
    </p:spTree>
    <p:extLst>
      <p:ext uri="{BB962C8B-B14F-4D97-AF65-F5344CB8AC3E}">
        <p14:creationId xmlns:p14="http://schemas.microsoft.com/office/powerpoint/2010/main" val="84872839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67359F0-A630-48E8-8A79-89FE6F57489A}"/>
              </a:ext>
            </a:extLst>
          </p:cNvPr>
          <p:cNvSpPr>
            <a:spLocks noGrp="1"/>
          </p:cNvSpPr>
          <p:nvPr>
            <p:ph idx="1"/>
          </p:nvPr>
        </p:nvSpPr>
        <p:spPr>
          <a:xfrm>
            <a:off x="1141412" y="168676"/>
            <a:ext cx="4167435" cy="4625265"/>
          </a:xfrm>
        </p:spPr>
        <p:txBody>
          <a:bodyPr>
            <a:noAutofit/>
          </a:bodyPr>
          <a:lstStyle/>
          <a:p>
            <a:r>
              <a:rPr lang="tr-TR" sz="1600" dirty="0"/>
              <a:t>Daha sonrasında istenen dosyayı yazmak amacıyla tekrar açarız. 0'dan dosyadaki </a:t>
            </a:r>
            <a:r>
              <a:rPr lang="tr-TR" sz="1600" dirty="0" err="1"/>
              <a:t>char</a:t>
            </a:r>
            <a:r>
              <a:rPr lang="tr-TR" sz="1600" dirty="0"/>
              <a:t> sayısına kadar olacak şekilde </a:t>
            </a:r>
            <a:r>
              <a:rPr lang="tr-TR" sz="1600" dirty="0" err="1"/>
              <a:t>for</a:t>
            </a:r>
            <a:r>
              <a:rPr lang="tr-TR" sz="1600" dirty="0"/>
              <a:t> döngüsüne sokarız. Bu </a:t>
            </a:r>
            <a:r>
              <a:rPr lang="tr-TR" sz="1600" dirty="0" err="1"/>
              <a:t>for</a:t>
            </a:r>
            <a:r>
              <a:rPr lang="tr-TR" sz="1600" dirty="0"/>
              <a:t> döngüsünün içine her döndüğünde </a:t>
            </a:r>
            <a:r>
              <a:rPr lang="tr-TR" sz="1600" dirty="0" err="1"/>
              <a:t>count’u</a:t>
            </a:r>
            <a:r>
              <a:rPr lang="tr-TR" sz="1600" dirty="0"/>
              <a:t> tekrardan 1 den başlatması amacıyla değer atarız. Bunun nedeni ise aşağıdaki </a:t>
            </a:r>
            <a:r>
              <a:rPr lang="tr-TR" sz="1600" dirty="0" err="1"/>
              <a:t>while</a:t>
            </a:r>
            <a:r>
              <a:rPr lang="tr-TR" sz="1600" dirty="0"/>
              <a:t> döngüsünden dolayıdır. </a:t>
            </a:r>
            <a:r>
              <a:rPr lang="tr-TR" sz="1600" dirty="0" err="1"/>
              <a:t>While</a:t>
            </a:r>
            <a:r>
              <a:rPr lang="tr-TR" sz="1600" dirty="0"/>
              <a:t> döngüsünde ise k+1&lt;i yapmamızın sebebi </a:t>
            </a:r>
            <a:r>
              <a:rPr lang="tr-TR" sz="1600" dirty="0" err="1"/>
              <a:t>arr</a:t>
            </a:r>
            <a:r>
              <a:rPr lang="tr-TR" sz="1600" dirty="0"/>
              <a:t>[k]==</a:t>
            </a:r>
            <a:r>
              <a:rPr lang="tr-TR" sz="1600" dirty="0" err="1"/>
              <a:t>arr</a:t>
            </a:r>
            <a:r>
              <a:rPr lang="tr-TR" sz="1600" dirty="0"/>
              <a:t>[k+1] tanımından dolayı. Örneğin burada dizimizin sınırı 4 ise ve biz k değerinde 4. döngüdeysek </a:t>
            </a:r>
            <a:r>
              <a:rPr lang="tr-TR" sz="1600" dirty="0" err="1"/>
              <a:t>arr</a:t>
            </a:r>
            <a:r>
              <a:rPr lang="tr-TR" sz="1600" dirty="0"/>
              <a:t>[4]==</a:t>
            </a:r>
            <a:r>
              <a:rPr lang="tr-TR" sz="1600" dirty="0" err="1"/>
              <a:t>arr</a:t>
            </a:r>
            <a:r>
              <a:rPr lang="tr-TR" sz="1600" dirty="0"/>
              <a:t>[5] gibi bir tanım ortaya çıkar ve  </a:t>
            </a:r>
            <a:r>
              <a:rPr lang="tr-TR" sz="1600" dirty="0" err="1"/>
              <a:t>arr</a:t>
            </a:r>
            <a:r>
              <a:rPr lang="tr-TR" sz="1600" dirty="0"/>
              <a:t>[5]'te tanımlı dizi olmadığı için de kod hata verecektir. </a:t>
            </a:r>
          </a:p>
        </p:txBody>
      </p:sp>
      <p:sp>
        <p:nvSpPr>
          <p:cNvPr id="4" name="Metin kutusu 3">
            <a:extLst>
              <a:ext uri="{FF2B5EF4-FFF2-40B4-BE49-F238E27FC236}">
                <a16:creationId xmlns:a16="http://schemas.microsoft.com/office/drawing/2014/main" id="{6876EC35-FECD-4814-BBFA-79ACFE073500}"/>
              </a:ext>
            </a:extLst>
          </p:cNvPr>
          <p:cNvSpPr txBox="1"/>
          <p:nvPr/>
        </p:nvSpPr>
        <p:spPr>
          <a:xfrm>
            <a:off x="1322773" y="4524859"/>
            <a:ext cx="8575829" cy="1569660"/>
          </a:xfrm>
          <a:prstGeom prst="rect">
            <a:avLst/>
          </a:prstGeom>
          <a:noFill/>
        </p:spPr>
        <p:txBody>
          <a:bodyPr wrap="square" rtlCol="0">
            <a:spAutoFit/>
          </a:bodyPr>
          <a:lstStyle/>
          <a:p>
            <a:r>
              <a:rPr lang="tr-TR" sz="1600" dirty="0"/>
              <a:t>Bu </a:t>
            </a:r>
            <a:r>
              <a:rPr lang="tr-TR" sz="1600" dirty="0" err="1"/>
              <a:t>while</a:t>
            </a:r>
            <a:r>
              <a:rPr lang="tr-TR" sz="1600" dirty="0"/>
              <a:t> döngüsünde </a:t>
            </a:r>
            <a:r>
              <a:rPr lang="tr-TR" sz="1600" dirty="0" err="1"/>
              <a:t>k'yı</a:t>
            </a:r>
            <a:r>
              <a:rPr lang="tr-TR" sz="1600" dirty="0"/>
              <a:t> arttırmamızın sebebi ise </a:t>
            </a:r>
            <a:r>
              <a:rPr lang="tr-TR" sz="1600" dirty="0" err="1"/>
              <a:t>for</a:t>
            </a:r>
            <a:r>
              <a:rPr lang="tr-TR" sz="1600" dirty="0"/>
              <a:t> döngüsüne bağlı kalmadan gereklilikleri sağladıkça dizinin içindeki bir sonraki değere farklı olana dek bakmak ve </a:t>
            </a:r>
            <a:r>
              <a:rPr lang="tr-TR" sz="1600" dirty="0" err="1"/>
              <a:t>count'ı</a:t>
            </a:r>
            <a:r>
              <a:rPr lang="tr-TR" sz="1600" dirty="0"/>
              <a:t> her döngüde 1 arttırarak da bu aynı olan değerin kaç tane olduğunu bulmaktır. Bu döngüden çıkıldığında da </a:t>
            </a:r>
            <a:r>
              <a:rPr lang="tr-TR" sz="1600" dirty="0" err="1"/>
              <a:t>fprintf</a:t>
            </a:r>
            <a:r>
              <a:rPr lang="tr-TR" sz="1600" dirty="0"/>
              <a:t> komutuyla döngü içinde sıkıştırdığımız değeri dosyanın içine yazdırırız. Bu döngüler tamamlandıktan sonra ise dosya kapatılır. Her satırın sonunda ise 1 bastırılmasının nedeni \n'den kaynaklanmaktadır. Yani orada aslında bir satır atlanıldı anlamına geliyor.</a:t>
            </a:r>
          </a:p>
        </p:txBody>
      </p:sp>
      <p:pic>
        <p:nvPicPr>
          <p:cNvPr id="6" name="Resim 5">
            <a:extLst>
              <a:ext uri="{FF2B5EF4-FFF2-40B4-BE49-F238E27FC236}">
                <a16:creationId xmlns:a16="http://schemas.microsoft.com/office/drawing/2014/main" id="{84C45B52-08D1-4E71-A080-7B20F44ED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621" y="2554747"/>
            <a:ext cx="2236343" cy="1970112"/>
          </a:xfrm>
          <a:prstGeom prst="rect">
            <a:avLst/>
          </a:prstGeom>
        </p:spPr>
      </p:pic>
      <p:pic>
        <p:nvPicPr>
          <p:cNvPr id="8" name="Resim 7">
            <a:extLst>
              <a:ext uri="{FF2B5EF4-FFF2-40B4-BE49-F238E27FC236}">
                <a16:creationId xmlns:a16="http://schemas.microsoft.com/office/drawing/2014/main" id="{B0F0CAA1-8E17-4AF8-95DD-E97CBCA37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137" y="221725"/>
            <a:ext cx="5827361" cy="2212052"/>
          </a:xfrm>
          <a:prstGeom prst="rect">
            <a:avLst/>
          </a:prstGeom>
        </p:spPr>
      </p:pic>
    </p:spTree>
    <p:extLst>
      <p:ext uri="{BB962C8B-B14F-4D97-AF65-F5344CB8AC3E}">
        <p14:creationId xmlns:p14="http://schemas.microsoft.com/office/powerpoint/2010/main" val="220243414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E7F4B71-3B19-4206-8413-F986C6C90969}"/>
              </a:ext>
            </a:extLst>
          </p:cNvPr>
          <p:cNvSpPr>
            <a:spLocks noGrp="1"/>
          </p:cNvSpPr>
          <p:nvPr>
            <p:ph idx="1"/>
          </p:nvPr>
        </p:nvSpPr>
        <p:spPr>
          <a:xfrm>
            <a:off x="1189607" y="494930"/>
            <a:ext cx="4128117" cy="6081204"/>
          </a:xfrm>
        </p:spPr>
        <p:txBody>
          <a:bodyPr>
            <a:normAutofit fontScale="77500" lnSpcReduction="20000"/>
          </a:bodyPr>
          <a:lstStyle/>
          <a:p>
            <a:r>
              <a:rPr lang="tr-TR" dirty="0"/>
              <a:t>Eğer çözme işlemi seçilirse ikinci </a:t>
            </a:r>
            <a:r>
              <a:rPr lang="tr-TR" dirty="0" err="1"/>
              <a:t>if'in</a:t>
            </a:r>
            <a:r>
              <a:rPr lang="tr-TR" dirty="0"/>
              <a:t> içine girilir. Burada 2 tane dizi tanımlama sebebimiz ise biri </a:t>
            </a:r>
            <a:r>
              <a:rPr lang="tr-TR" dirty="0" err="1"/>
              <a:t>integer</a:t>
            </a:r>
            <a:r>
              <a:rPr lang="tr-TR" dirty="0"/>
              <a:t> biri </a:t>
            </a:r>
            <a:r>
              <a:rPr lang="tr-TR" dirty="0" err="1"/>
              <a:t>char</a:t>
            </a:r>
            <a:r>
              <a:rPr lang="tr-TR" dirty="0"/>
              <a:t> olmak üzere; </a:t>
            </a:r>
            <a:r>
              <a:rPr lang="tr-TR" dirty="0" err="1"/>
              <a:t>integer</a:t>
            </a:r>
            <a:r>
              <a:rPr lang="tr-TR" dirty="0"/>
              <a:t> dizi sıkıştırılan verinin önündeki o verinin kaç tane olduğuna dair olan bilgiyi, </a:t>
            </a:r>
            <a:r>
              <a:rPr lang="tr-TR" dirty="0" err="1"/>
              <a:t>char</a:t>
            </a:r>
            <a:r>
              <a:rPr lang="tr-TR" dirty="0"/>
              <a:t> dizisi ise bu verinin değerini, ne olduğunu </a:t>
            </a:r>
            <a:r>
              <a:rPr lang="tr-TR" dirty="0" err="1"/>
              <a:t>tutar.Burada</a:t>
            </a:r>
            <a:r>
              <a:rPr lang="tr-TR" dirty="0"/>
              <a:t> num2’yi </a:t>
            </a:r>
            <a:r>
              <a:rPr lang="tr-TR" dirty="0" err="1"/>
              <a:t>integer</a:t>
            </a:r>
            <a:r>
              <a:rPr lang="tr-TR" dirty="0"/>
              <a:t>, a ve char2’yi </a:t>
            </a:r>
            <a:r>
              <a:rPr lang="tr-TR" dirty="0" err="1"/>
              <a:t>char</a:t>
            </a:r>
            <a:r>
              <a:rPr lang="tr-TR" dirty="0"/>
              <a:t> olarak tanımlıyoruz. num2 ve char2’yi dosyanın içindeki </a:t>
            </a:r>
            <a:r>
              <a:rPr lang="tr-TR" dirty="0" err="1"/>
              <a:t>char</a:t>
            </a:r>
            <a:r>
              <a:rPr lang="tr-TR" dirty="0"/>
              <a:t> ve </a:t>
            </a:r>
            <a:r>
              <a:rPr lang="tr-TR" dirty="0" err="1"/>
              <a:t>integer'ları</a:t>
            </a:r>
            <a:r>
              <a:rPr lang="tr-TR" dirty="0"/>
              <a:t> okumak amacıyla, a’yı ise sıkıştırmadaki i'nin görevini görmesi amacıyla tanımlıyoruz. İstenen dosya okunmak amacıyla açılır ve </a:t>
            </a:r>
            <a:r>
              <a:rPr lang="tr-TR" dirty="0" err="1"/>
              <a:t>while</a:t>
            </a:r>
            <a:r>
              <a:rPr lang="tr-TR" dirty="0"/>
              <a:t> döngüsünün içine alınarak dosyanın sonuna kadar olmak şartıyla başta belirttiğimiz iki dizinin içine kaydedilir. Bu döngü bittikten sonra dosya kapatılır.</a:t>
            </a:r>
          </a:p>
        </p:txBody>
      </p:sp>
      <p:pic>
        <p:nvPicPr>
          <p:cNvPr id="5" name="Resim 4">
            <a:extLst>
              <a:ext uri="{FF2B5EF4-FFF2-40B4-BE49-F238E27FC236}">
                <a16:creationId xmlns:a16="http://schemas.microsoft.com/office/drawing/2014/main" id="{0E842FC0-B32A-47B1-A59F-E697CE5B4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506" y="630314"/>
            <a:ext cx="5307278" cy="1959106"/>
          </a:xfrm>
          <a:prstGeom prst="rect">
            <a:avLst/>
          </a:prstGeom>
        </p:spPr>
      </p:pic>
      <p:pic>
        <p:nvPicPr>
          <p:cNvPr id="7" name="Resim 6">
            <a:extLst>
              <a:ext uri="{FF2B5EF4-FFF2-40B4-BE49-F238E27FC236}">
                <a16:creationId xmlns:a16="http://schemas.microsoft.com/office/drawing/2014/main" id="{AE6E1C02-51E2-4EEB-8E6F-792A484E2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776" y="3143877"/>
            <a:ext cx="5200410" cy="1197304"/>
          </a:xfrm>
          <a:prstGeom prst="rect">
            <a:avLst/>
          </a:prstGeom>
        </p:spPr>
      </p:pic>
    </p:spTree>
    <p:extLst>
      <p:ext uri="{BB962C8B-B14F-4D97-AF65-F5344CB8AC3E}">
        <p14:creationId xmlns:p14="http://schemas.microsoft.com/office/powerpoint/2010/main" val="75895610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12709CD-98E1-47F9-B54F-A82464617935}"/>
              </a:ext>
            </a:extLst>
          </p:cNvPr>
          <p:cNvSpPr>
            <a:spLocks noGrp="1"/>
          </p:cNvSpPr>
          <p:nvPr>
            <p:ph idx="1"/>
          </p:nvPr>
        </p:nvSpPr>
        <p:spPr>
          <a:xfrm>
            <a:off x="952391" y="368422"/>
            <a:ext cx="5534595" cy="4487663"/>
          </a:xfrm>
        </p:spPr>
        <p:txBody>
          <a:bodyPr>
            <a:normAutofit fontScale="92500" lnSpcReduction="20000"/>
          </a:bodyPr>
          <a:lstStyle/>
          <a:p>
            <a:r>
              <a:rPr lang="tr-TR" dirty="0"/>
              <a:t>Devamında dosya yazılmak amacıyla tekrardan açılır. Dizinin aldığı karakter sayısına kadar olacak şekilde </a:t>
            </a:r>
            <a:r>
              <a:rPr lang="tr-TR" dirty="0" err="1"/>
              <a:t>for</a:t>
            </a:r>
            <a:r>
              <a:rPr lang="tr-TR" dirty="0"/>
              <a:t> döngüsüne sokulur. Bu </a:t>
            </a:r>
            <a:r>
              <a:rPr lang="tr-TR" dirty="0" err="1"/>
              <a:t>for</a:t>
            </a:r>
            <a:r>
              <a:rPr lang="tr-TR" dirty="0"/>
              <a:t> döngüsünün içine sıkıştırılmış diziyi çözmek için </a:t>
            </a:r>
            <a:r>
              <a:rPr lang="tr-TR" dirty="0" err="1"/>
              <a:t>while</a:t>
            </a:r>
            <a:r>
              <a:rPr lang="tr-TR" dirty="0"/>
              <a:t> döngüsü kurarız. Bu </a:t>
            </a:r>
            <a:r>
              <a:rPr lang="tr-TR" dirty="0" err="1"/>
              <a:t>while</a:t>
            </a:r>
            <a:r>
              <a:rPr lang="tr-TR" dirty="0"/>
              <a:t> döngüsü </a:t>
            </a:r>
            <a:r>
              <a:rPr lang="tr-TR" dirty="0" err="1"/>
              <a:t>integer</a:t>
            </a:r>
            <a:r>
              <a:rPr lang="tr-TR" dirty="0"/>
              <a:t> dizimiz 0 olana kadar devam edecek şekilde kurulur. Ve bu döngünün içinde ilk önce </a:t>
            </a:r>
            <a:r>
              <a:rPr lang="tr-TR" dirty="0" err="1"/>
              <a:t>char</a:t>
            </a:r>
            <a:r>
              <a:rPr lang="tr-TR" dirty="0"/>
              <a:t> dosyaya bastırılır ve </a:t>
            </a:r>
            <a:r>
              <a:rPr lang="tr-TR" dirty="0" err="1"/>
              <a:t>integer</a:t>
            </a:r>
            <a:r>
              <a:rPr lang="tr-TR" dirty="0"/>
              <a:t> dizimizin değeri 1 azaltılır. Böylece karakterimizin başındaki sayı 0 olana kadar o karakteri dosyaya yazdırmış oluruz. </a:t>
            </a:r>
            <a:r>
              <a:rPr lang="tr-TR" dirty="0" err="1"/>
              <a:t>For</a:t>
            </a:r>
            <a:r>
              <a:rPr lang="tr-TR" dirty="0"/>
              <a:t> döngüsü bitince de dosyayı kapatırız.</a:t>
            </a:r>
          </a:p>
        </p:txBody>
      </p:sp>
      <p:pic>
        <p:nvPicPr>
          <p:cNvPr id="5" name="Resim 4">
            <a:extLst>
              <a:ext uri="{FF2B5EF4-FFF2-40B4-BE49-F238E27FC236}">
                <a16:creationId xmlns:a16="http://schemas.microsoft.com/office/drawing/2014/main" id="{AECDBE45-3E83-417E-B3C5-31E95D7A9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413" y="4953740"/>
            <a:ext cx="10204728" cy="1062071"/>
          </a:xfrm>
          <a:prstGeom prst="rect">
            <a:avLst/>
          </a:prstGeom>
        </p:spPr>
      </p:pic>
      <p:pic>
        <p:nvPicPr>
          <p:cNvPr id="7" name="Resim 6">
            <a:extLst>
              <a:ext uri="{FF2B5EF4-FFF2-40B4-BE49-F238E27FC236}">
                <a16:creationId xmlns:a16="http://schemas.microsoft.com/office/drawing/2014/main" id="{EDCC3480-86A4-4CB3-B61B-88638CEB9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6019" y="2023755"/>
            <a:ext cx="5365627" cy="1745168"/>
          </a:xfrm>
          <a:prstGeom prst="rect">
            <a:avLst/>
          </a:prstGeom>
        </p:spPr>
      </p:pic>
    </p:spTree>
    <p:extLst>
      <p:ext uri="{BB962C8B-B14F-4D97-AF65-F5344CB8AC3E}">
        <p14:creationId xmlns:p14="http://schemas.microsoft.com/office/powerpoint/2010/main" val="1645863951"/>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TM04033919[[fn=Devre]]</Template>
  <TotalTime>1076</TotalTime>
  <Words>728</Words>
  <Application>Microsoft Office PowerPoint</Application>
  <PresentationFormat>Geniş ekran</PresentationFormat>
  <Paragraphs>29</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Arial Black</vt:lpstr>
      <vt:lpstr>Tw Cen MT</vt:lpstr>
      <vt:lpstr>Devre</vt:lpstr>
      <vt:lpstr>RLE Algoritması  İLE  Veri Sıkıştırma Tekniği</vt:lpstr>
      <vt:lpstr>İçindekiler</vt:lpstr>
      <vt:lpstr>Rle Algoritması nedir?</vt:lpstr>
      <vt:lpstr>RLE ALGORİTMASI nerelerde kullanılır, avantajları ve dezavantajları nelerdir?</vt:lpstr>
      <vt:lpstr>RLE NASIL İŞLER?</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RLE Algoritması İLE Veri Sıkıştırma Tekniği</dc:title>
  <dc:creator>Berk Tunç</dc:creator>
  <cp:lastModifiedBy>Cüneyt Balcı</cp:lastModifiedBy>
  <cp:revision>37</cp:revision>
  <dcterms:created xsi:type="dcterms:W3CDTF">2020-01-08T13:54:10Z</dcterms:created>
  <dcterms:modified xsi:type="dcterms:W3CDTF">2020-01-12T18:30:46Z</dcterms:modified>
</cp:coreProperties>
</file>