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sldIdLst>
    <p:sldId id="256" r:id="rId2"/>
    <p:sldId id="257" r:id="rId3"/>
    <p:sldId id="260" r:id="rId4"/>
    <p:sldId id="258" r:id="rId5"/>
    <p:sldId id="259" r:id="rId6"/>
    <p:sldId id="276" r:id="rId7"/>
    <p:sldId id="261" r:id="rId8"/>
    <p:sldId id="262" r:id="rId9"/>
    <p:sldId id="263" r:id="rId10"/>
    <p:sldId id="264" r:id="rId11"/>
    <p:sldId id="265" r:id="rId12"/>
    <p:sldId id="266" r:id="rId13"/>
    <p:sldId id="267" r:id="rId14"/>
    <p:sldId id="268" r:id="rId15"/>
    <p:sldId id="269" r:id="rId16"/>
    <p:sldId id="270"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met colak" initials="mc" lastIdx="1" clrIdx="0">
    <p:extLst>
      <p:ext uri="{19B8F6BF-5375-455C-9EA6-DF929625EA0E}">
        <p15:presenceInfo xmlns:p15="http://schemas.microsoft.com/office/powerpoint/2012/main" userId="20c58e4478f18f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DCBCD-1928-4029-B503-22C7A6A4E4B6}" type="datetimeFigureOut">
              <a:rPr lang="tr-TR" smtClean="0"/>
              <a:t>8.06.2020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D95D2-58C1-42C0-BCA4-F9BA01C6AE58}" type="slidenum">
              <a:rPr lang="tr-TR" smtClean="0"/>
              <a:t>‹#›</a:t>
            </a:fld>
            <a:endParaRPr lang="tr-TR"/>
          </a:p>
        </p:txBody>
      </p:sp>
    </p:spTree>
    <p:extLst>
      <p:ext uri="{BB962C8B-B14F-4D97-AF65-F5344CB8AC3E}">
        <p14:creationId xmlns:p14="http://schemas.microsoft.com/office/powerpoint/2010/main" val="390144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3</a:t>
            </a:fld>
            <a:endParaRPr lang="tr-TR"/>
          </a:p>
        </p:txBody>
      </p:sp>
    </p:spTree>
    <p:extLst>
      <p:ext uri="{BB962C8B-B14F-4D97-AF65-F5344CB8AC3E}">
        <p14:creationId xmlns:p14="http://schemas.microsoft.com/office/powerpoint/2010/main" val="641230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15</a:t>
            </a:fld>
            <a:endParaRPr lang="tr-TR"/>
          </a:p>
        </p:txBody>
      </p:sp>
    </p:spTree>
    <p:extLst>
      <p:ext uri="{BB962C8B-B14F-4D97-AF65-F5344CB8AC3E}">
        <p14:creationId xmlns:p14="http://schemas.microsoft.com/office/powerpoint/2010/main" val="33911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16</a:t>
            </a:fld>
            <a:endParaRPr lang="tr-TR"/>
          </a:p>
        </p:txBody>
      </p:sp>
    </p:spTree>
    <p:extLst>
      <p:ext uri="{BB962C8B-B14F-4D97-AF65-F5344CB8AC3E}">
        <p14:creationId xmlns:p14="http://schemas.microsoft.com/office/powerpoint/2010/main" val="2978576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7</a:t>
            </a:fld>
            <a:endParaRPr lang="tr-TR"/>
          </a:p>
        </p:txBody>
      </p:sp>
    </p:spTree>
    <p:extLst>
      <p:ext uri="{BB962C8B-B14F-4D97-AF65-F5344CB8AC3E}">
        <p14:creationId xmlns:p14="http://schemas.microsoft.com/office/powerpoint/2010/main" val="1703167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8</a:t>
            </a:fld>
            <a:endParaRPr lang="tr-TR"/>
          </a:p>
        </p:txBody>
      </p:sp>
    </p:spTree>
    <p:extLst>
      <p:ext uri="{BB962C8B-B14F-4D97-AF65-F5344CB8AC3E}">
        <p14:creationId xmlns:p14="http://schemas.microsoft.com/office/powerpoint/2010/main" val="42696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9</a:t>
            </a:fld>
            <a:endParaRPr lang="tr-TR"/>
          </a:p>
        </p:txBody>
      </p:sp>
    </p:spTree>
    <p:extLst>
      <p:ext uri="{BB962C8B-B14F-4D97-AF65-F5344CB8AC3E}">
        <p14:creationId xmlns:p14="http://schemas.microsoft.com/office/powerpoint/2010/main" val="2655833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10</a:t>
            </a:fld>
            <a:endParaRPr lang="tr-TR"/>
          </a:p>
        </p:txBody>
      </p:sp>
    </p:spTree>
    <p:extLst>
      <p:ext uri="{BB962C8B-B14F-4D97-AF65-F5344CB8AC3E}">
        <p14:creationId xmlns:p14="http://schemas.microsoft.com/office/powerpoint/2010/main" val="189094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11</a:t>
            </a:fld>
            <a:endParaRPr lang="tr-TR"/>
          </a:p>
        </p:txBody>
      </p:sp>
    </p:spTree>
    <p:extLst>
      <p:ext uri="{BB962C8B-B14F-4D97-AF65-F5344CB8AC3E}">
        <p14:creationId xmlns:p14="http://schemas.microsoft.com/office/powerpoint/2010/main" val="3441961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12</a:t>
            </a:fld>
            <a:endParaRPr lang="tr-TR"/>
          </a:p>
        </p:txBody>
      </p:sp>
    </p:spTree>
    <p:extLst>
      <p:ext uri="{BB962C8B-B14F-4D97-AF65-F5344CB8AC3E}">
        <p14:creationId xmlns:p14="http://schemas.microsoft.com/office/powerpoint/2010/main" val="3644609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13</a:t>
            </a:fld>
            <a:endParaRPr lang="tr-TR"/>
          </a:p>
        </p:txBody>
      </p:sp>
    </p:spTree>
    <p:extLst>
      <p:ext uri="{BB962C8B-B14F-4D97-AF65-F5344CB8AC3E}">
        <p14:creationId xmlns:p14="http://schemas.microsoft.com/office/powerpoint/2010/main" val="2246763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D3D95D2-58C1-42C0-BCA4-F9BA01C6AE58}" type="slidenum">
              <a:rPr lang="tr-TR" smtClean="0"/>
              <a:t>14</a:t>
            </a:fld>
            <a:endParaRPr lang="tr-TR"/>
          </a:p>
        </p:txBody>
      </p:sp>
    </p:spTree>
    <p:extLst>
      <p:ext uri="{BB962C8B-B14F-4D97-AF65-F5344CB8AC3E}">
        <p14:creationId xmlns:p14="http://schemas.microsoft.com/office/powerpoint/2010/main" val="1510042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FCE0D18-FA90-4496-B3BC-98A9D8BC4848}" type="datetimeFigureOut">
              <a:rPr lang="tr-TR" smtClean="0"/>
              <a:t>8.06.2020</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2667991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8.06.2020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41509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8.06.2020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63234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8.06.2020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531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8.06.2020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953315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FCE0D18-FA90-4496-B3BC-98A9D8BC4848}" type="datetimeFigureOut">
              <a:rPr lang="tr-TR" smtClean="0"/>
              <a:t>8.06.2020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592534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FCE0D18-FA90-4496-B3BC-98A9D8BC4848}" type="datetimeFigureOut">
              <a:rPr lang="tr-TR" smtClean="0"/>
              <a:t>8.06.2020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2736199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CE0D18-FA90-4496-B3BC-98A9D8BC4848}" type="datetimeFigureOut">
              <a:rPr lang="tr-TR" smtClean="0"/>
              <a:t>8.06.2020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2992263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CE0D18-FA90-4496-B3BC-98A9D8BC4848}" type="datetimeFigureOut">
              <a:rPr lang="tr-TR" smtClean="0"/>
              <a:t>8.06.2020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1149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FCE0D18-FA90-4496-B3BC-98A9D8BC4848}" type="datetimeFigureOut">
              <a:rPr lang="tr-TR" smtClean="0"/>
              <a:t>8.06.2020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136688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FCE0D18-FA90-4496-B3BC-98A9D8BC4848}" type="datetimeFigureOut">
              <a:rPr lang="tr-TR" smtClean="0"/>
              <a:t>8.06.2020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416414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FCE0D18-FA90-4496-B3BC-98A9D8BC4848}" type="datetimeFigureOut">
              <a:rPr lang="tr-TR" smtClean="0"/>
              <a:t>8.06.2020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145754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FCE0D18-FA90-4496-B3BC-98A9D8BC4848}" type="datetimeFigureOut">
              <a:rPr lang="tr-TR" smtClean="0"/>
              <a:t>8.06.2020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278030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FCE0D18-FA90-4496-B3BC-98A9D8BC4848}" type="datetimeFigureOut">
              <a:rPr lang="tr-TR" smtClean="0"/>
              <a:t>8.06.2020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01269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E0D18-FA90-4496-B3BC-98A9D8BC4848}" type="datetimeFigureOut">
              <a:rPr lang="tr-TR" smtClean="0"/>
              <a:t>8.06.2020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53982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8.06.2020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330521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FCE0D18-FA90-4496-B3BC-98A9D8BC4848}" type="datetimeFigureOut">
              <a:rPr lang="tr-TR" smtClean="0"/>
              <a:t>8.06.2020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5D831-5003-4375-A97E-78EC0F985D9A}" type="slidenum">
              <a:rPr lang="tr-TR" smtClean="0"/>
              <a:t>‹#›</a:t>
            </a:fld>
            <a:endParaRPr lang="tr-TR"/>
          </a:p>
        </p:txBody>
      </p:sp>
    </p:spTree>
    <p:extLst>
      <p:ext uri="{BB962C8B-B14F-4D97-AF65-F5344CB8AC3E}">
        <p14:creationId xmlns:p14="http://schemas.microsoft.com/office/powerpoint/2010/main" val="128172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CE0D18-FA90-4496-B3BC-98A9D8BC4848}" type="datetimeFigureOut">
              <a:rPr lang="tr-TR" smtClean="0"/>
              <a:t>8.06.2020</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F5D831-5003-4375-A97E-78EC0F985D9A}" type="slidenum">
              <a:rPr lang="tr-TR" smtClean="0"/>
              <a:t>‹#›</a:t>
            </a:fld>
            <a:endParaRPr lang="tr-TR"/>
          </a:p>
        </p:txBody>
      </p:sp>
    </p:spTree>
    <p:extLst>
      <p:ext uri="{BB962C8B-B14F-4D97-AF65-F5344CB8AC3E}">
        <p14:creationId xmlns:p14="http://schemas.microsoft.com/office/powerpoint/2010/main" val="133873554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733DD8A-AD3D-4D60-B73D-DAC1117455EB}"/>
              </a:ext>
            </a:extLst>
          </p:cNvPr>
          <p:cNvSpPr>
            <a:spLocks noGrp="1"/>
          </p:cNvSpPr>
          <p:nvPr>
            <p:ph type="subTitle" idx="1"/>
          </p:nvPr>
        </p:nvSpPr>
        <p:spPr>
          <a:xfrm>
            <a:off x="21771" y="1773238"/>
            <a:ext cx="12293600" cy="5084762"/>
          </a:xfrm>
        </p:spPr>
        <p:txBody>
          <a:bodyPr>
            <a:normAutofit/>
          </a:bodyPr>
          <a:lstStyle/>
          <a:p>
            <a:pPr algn="ctr"/>
            <a:r>
              <a:rPr lang="tr-TR" sz="3200" dirty="0">
                <a:solidFill>
                  <a:srgbClr val="FFFF00"/>
                </a:solidFill>
                <a:latin typeface="Bahnschrift Condensed" panose="020B0502040204020203" pitchFamily="34" charset="0"/>
              </a:rPr>
              <a:t>Fenerbahçe Üniversitesi</a:t>
            </a:r>
          </a:p>
          <a:p>
            <a:pPr algn="ctr"/>
            <a:r>
              <a:rPr lang="tr-TR" sz="3200" dirty="0">
                <a:solidFill>
                  <a:srgbClr val="FFFF00"/>
                </a:solidFill>
                <a:latin typeface="Bahnschrift Condensed" panose="020B0502040204020203" pitchFamily="34" charset="0"/>
              </a:rPr>
              <a:t>Bilgisayar Mühendisliği</a:t>
            </a:r>
          </a:p>
          <a:p>
            <a:pPr algn="ctr"/>
            <a:r>
              <a:rPr lang="tr-TR" sz="3200" dirty="0">
                <a:solidFill>
                  <a:srgbClr val="FFFF00"/>
                </a:solidFill>
                <a:latin typeface="Bahnschrift Condensed" panose="020B0502040204020203" pitchFamily="34" charset="0"/>
              </a:rPr>
              <a:t>BLM 102 Telefon rehberi Proje Sunumu</a:t>
            </a:r>
          </a:p>
          <a:p>
            <a:pPr algn="ctr"/>
            <a:endParaRPr lang="tr-TR" dirty="0">
              <a:solidFill>
                <a:srgbClr val="FFFF00"/>
              </a:solidFill>
              <a:latin typeface="Bahnschrift Light" panose="020B0502040204020203" pitchFamily="34" charset="0"/>
            </a:endParaRPr>
          </a:p>
          <a:p>
            <a:pPr algn="ctr"/>
            <a:r>
              <a:rPr lang="tr-TR" sz="2400" dirty="0">
                <a:solidFill>
                  <a:srgbClr val="FFFF00"/>
                </a:solidFill>
                <a:latin typeface="Bahnschrift Light" panose="020B0502040204020203" pitchFamily="34" charset="0"/>
              </a:rPr>
              <a:t>ERDEM ŞENTÜRK 190301009</a:t>
            </a:r>
          </a:p>
          <a:p>
            <a:pPr algn="ctr"/>
            <a:r>
              <a:rPr lang="tr-TR" sz="2400" dirty="0">
                <a:solidFill>
                  <a:srgbClr val="FFFF00"/>
                </a:solidFill>
                <a:latin typeface="Bahnschrift Light" panose="020B0502040204020203" pitchFamily="34" charset="0"/>
              </a:rPr>
              <a:t>CÜNEYT BALCI 190301019</a:t>
            </a:r>
          </a:p>
          <a:p>
            <a:pPr algn="ctr"/>
            <a:r>
              <a:rPr lang="tr-TR" sz="2400" dirty="0">
                <a:solidFill>
                  <a:srgbClr val="FFFF00"/>
                </a:solidFill>
                <a:latin typeface="Bahnschrift Light" panose="020B0502040204020203" pitchFamily="34" charset="0"/>
              </a:rPr>
              <a:t>Mehmet Çolak 190301022</a:t>
            </a:r>
          </a:p>
          <a:p>
            <a:pPr algn="ctr"/>
            <a:r>
              <a:rPr lang="tr-TR" sz="2400" dirty="0">
                <a:solidFill>
                  <a:srgbClr val="FFFF00"/>
                </a:solidFill>
                <a:latin typeface="Bahnschrift Light" panose="020B0502040204020203" pitchFamily="34" charset="0"/>
              </a:rPr>
              <a:t>Ogün Berat Gürses 190301005 </a:t>
            </a:r>
          </a:p>
          <a:p>
            <a:pPr algn="ctr"/>
            <a:endParaRPr lang="tr-TR" dirty="0">
              <a:solidFill>
                <a:srgbClr val="FFFF00"/>
              </a:solidFill>
              <a:latin typeface="Agency FB" panose="020B0503020202020204" pitchFamily="34" charset="0"/>
            </a:endParaRPr>
          </a:p>
        </p:txBody>
      </p:sp>
      <p:sp>
        <p:nvSpPr>
          <p:cNvPr id="4" name="Rectangle 2">
            <a:extLst>
              <a:ext uri="{FF2B5EF4-FFF2-40B4-BE49-F238E27FC236}">
                <a16:creationId xmlns:a16="http://schemas.microsoft.com/office/drawing/2014/main" id="{020BE56B-DFEC-4F4A-8888-A60E99358680}"/>
              </a:ext>
            </a:extLst>
          </p:cNvPr>
          <p:cNvSpPr>
            <a:spLocks noChangeArrowheads="1"/>
          </p:cNvSpPr>
          <p:nvPr/>
        </p:nvSpPr>
        <p:spPr bwMode="auto">
          <a:xfrm>
            <a:off x="5042517" y="92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7" name="Resim 6">
            <a:extLst>
              <a:ext uri="{FF2B5EF4-FFF2-40B4-BE49-F238E27FC236}">
                <a16:creationId xmlns:a16="http://schemas.microsoft.com/office/drawing/2014/main" id="{6FB52252-8F91-4620-9BB8-1F70231F6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92075"/>
            <a:ext cx="1524000" cy="1524000"/>
          </a:xfrm>
          <a:prstGeom prst="rect">
            <a:avLst/>
          </a:prstGeom>
        </p:spPr>
      </p:pic>
    </p:spTree>
    <p:extLst>
      <p:ext uri="{BB962C8B-B14F-4D97-AF65-F5344CB8AC3E}">
        <p14:creationId xmlns:p14="http://schemas.microsoft.com/office/powerpoint/2010/main" val="12116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3600" dirty="0">
                <a:latin typeface="Agency FB" panose="020B0503020202020204" pitchFamily="34" charset="0"/>
              </a:rPr>
              <a:t>3) Tasarım İçeriği Hakkında Bilgi </a:t>
            </a: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p:txBody>
      </p:sp>
      <p:pic>
        <p:nvPicPr>
          <p:cNvPr id="2" name="Resim 1">
            <a:extLst>
              <a:ext uri="{FF2B5EF4-FFF2-40B4-BE49-F238E27FC236}">
                <a16:creationId xmlns:a16="http://schemas.microsoft.com/office/drawing/2014/main" id="{8DE1816B-2FA4-4891-AC35-D44D375C09BE}"/>
              </a:ext>
            </a:extLst>
          </p:cNvPr>
          <p:cNvPicPr>
            <a:picLocks noChangeAspect="1"/>
          </p:cNvPicPr>
          <p:nvPr/>
        </p:nvPicPr>
        <p:blipFill>
          <a:blip r:embed="rId4"/>
          <a:stretch>
            <a:fillRect/>
          </a:stretch>
        </p:blipFill>
        <p:spPr>
          <a:xfrm>
            <a:off x="1443037" y="1595437"/>
            <a:ext cx="5857875" cy="3609975"/>
          </a:xfrm>
          <a:prstGeom prst="rect">
            <a:avLst/>
          </a:prstGeom>
        </p:spPr>
      </p:pic>
      <p:sp>
        <p:nvSpPr>
          <p:cNvPr id="7" name="Metin kutusu 6">
            <a:extLst>
              <a:ext uri="{FF2B5EF4-FFF2-40B4-BE49-F238E27FC236}">
                <a16:creationId xmlns:a16="http://schemas.microsoft.com/office/drawing/2014/main" id="{96227323-4D6A-4919-AF63-8A02E720F4FD}"/>
              </a:ext>
            </a:extLst>
          </p:cNvPr>
          <p:cNvSpPr txBox="1"/>
          <p:nvPr/>
        </p:nvSpPr>
        <p:spPr>
          <a:xfrm>
            <a:off x="7467600" y="2782669"/>
            <a:ext cx="3581400" cy="646331"/>
          </a:xfrm>
          <a:prstGeom prst="rect">
            <a:avLst/>
          </a:prstGeom>
          <a:noFill/>
        </p:spPr>
        <p:txBody>
          <a:bodyPr wrap="square" rtlCol="0">
            <a:spAutoFit/>
          </a:bodyPr>
          <a:lstStyle/>
          <a:p>
            <a:r>
              <a:rPr lang="tr-TR" dirty="0"/>
              <a:t>Kayıt defterinde isim ile kayıt arama fonksiyonu</a:t>
            </a:r>
          </a:p>
        </p:txBody>
      </p:sp>
    </p:spTree>
    <p:extLst>
      <p:ext uri="{BB962C8B-B14F-4D97-AF65-F5344CB8AC3E}">
        <p14:creationId xmlns:p14="http://schemas.microsoft.com/office/powerpoint/2010/main" val="64779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3600" dirty="0">
                <a:latin typeface="Agency FB" panose="020B0503020202020204" pitchFamily="34" charset="0"/>
              </a:rPr>
              <a:t>3) Tasarım İçeriği Hakkında Bilgi </a:t>
            </a: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p:txBody>
      </p:sp>
      <p:pic>
        <p:nvPicPr>
          <p:cNvPr id="2" name="Resim 1">
            <a:extLst>
              <a:ext uri="{FF2B5EF4-FFF2-40B4-BE49-F238E27FC236}">
                <a16:creationId xmlns:a16="http://schemas.microsoft.com/office/drawing/2014/main" id="{007C40C0-16D3-45A1-8730-3184670ADCAF}"/>
              </a:ext>
            </a:extLst>
          </p:cNvPr>
          <p:cNvPicPr>
            <a:picLocks noChangeAspect="1"/>
          </p:cNvPicPr>
          <p:nvPr/>
        </p:nvPicPr>
        <p:blipFill>
          <a:blip r:embed="rId4"/>
          <a:stretch>
            <a:fillRect/>
          </a:stretch>
        </p:blipFill>
        <p:spPr>
          <a:xfrm>
            <a:off x="1376362" y="1681162"/>
            <a:ext cx="5743575" cy="3629025"/>
          </a:xfrm>
          <a:prstGeom prst="rect">
            <a:avLst/>
          </a:prstGeom>
        </p:spPr>
      </p:pic>
      <p:sp>
        <p:nvSpPr>
          <p:cNvPr id="7" name="Metin kutusu 6">
            <a:extLst>
              <a:ext uri="{FF2B5EF4-FFF2-40B4-BE49-F238E27FC236}">
                <a16:creationId xmlns:a16="http://schemas.microsoft.com/office/drawing/2014/main" id="{1C65FFA7-2E77-4A7E-B230-3AEAB8371C62}"/>
              </a:ext>
            </a:extLst>
          </p:cNvPr>
          <p:cNvSpPr txBox="1"/>
          <p:nvPr/>
        </p:nvSpPr>
        <p:spPr>
          <a:xfrm>
            <a:off x="7324724" y="2849343"/>
            <a:ext cx="4410075" cy="646331"/>
          </a:xfrm>
          <a:prstGeom prst="rect">
            <a:avLst/>
          </a:prstGeom>
          <a:noFill/>
        </p:spPr>
        <p:txBody>
          <a:bodyPr wrap="square" rtlCol="0">
            <a:spAutoFit/>
          </a:bodyPr>
          <a:lstStyle/>
          <a:p>
            <a:r>
              <a:rPr lang="tr-TR" dirty="0"/>
              <a:t>Kayıt defterinde telefon numarası ile kayıt arama fonksiyonu</a:t>
            </a:r>
          </a:p>
        </p:txBody>
      </p:sp>
    </p:spTree>
    <p:extLst>
      <p:ext uri="{BB962C8B-B14F-4D97-AF65-F5344CB8AC3E}">
        <p14:creationId xmlns:p14="http://schemas.microsoft.com/office/powerpoint/2010/main" val="149762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3600" dirty="0">
                <a:latin typeface="Agency FB" panose="020B0503020202020204" pitchFamily="34" charset="0"/>
              </a:rPr>
              <a:t>3) Tasarım İçeriği Hakkında Bilgi </a:t>
            </a: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p:txBody>
      </p:sp>
      <p:pic>
        <p:nvPicPr>
          <p:cNvPr id="2" name="Resim 1">
            <a:extLst>
              <a:ext uri="{FF2B5EF4-FFF2-40B4-BE49-F238E27FC236}">
                <a16:creationId xmlns:a16="http://schemas.microsoft.com/office/drawing/2014/main" id="{2AFF97CF-9886-4D0F-8DD5-CE0D0CF191A3}"/>
              </a:ext>
            </a:extLst>
          </p:cNvPr>
          <p:cNvPicPr>
            <a:picLocks noChangeAspect="1"/>
          </p:cNvPicPr>
          <p:nvPr/>
        </p:nvPicPr>
        <p:blipFill>
          <a:blip r:embed="rId4"/>
          <a:stretch>
            <a:fillRect/>
          </a:stretch>
        </p:blipFill>
        <p:spPr>
          <a:xfrm>
            <a:off x="1489528" y="821531"/>
            <a:ext cx="4501697" cy="5451674"/>
          </a:xfrm>
          <a:prstGeom prst="rect">
            <a:avLst/>
          </a:prstGeom>
        </p:spPr>
      </p:pic>
      <p:sp>
        <p:nvSpPr>
          <p:cNvPr id="7" name="Metin kutusu 6">
            <a:extLst>
              <a:ext uri="{FF2B5EF4-FFF2-40B4-BE49-F238E27FC236}">
                <a16:creationId xmlns:a16="http://schemas.microsoft.com/office/drawing/2014/main" id="{484FFFD4-C5DA-4F19-8C4C-69640C48CB2D}"/>
              </a:ext>
            </a:extLst>
          </p:cNvPr>
          <p:cNvSpPr txBox="1"/>
          <p:nvPr/>
        </p:nvSpPr>
        <p:spPr>
          <a:xfrm>
            <a:off x="6724649" y="3059668"/>
            <a:ext cx="4410075" cy="646331"/>
          </a:xfrm>
          <a:prstGeom prst="rect">
            <a:avLst/>
          </a:prstGeom>
          <a:noFill/>
        </p:spPr>
        <p:txBody>
          <a:bodyPr wrap="square" rtlCol="0">
            <a:spAutoFit/>
          </a:bodyPr>
          <a:lstStyle/>
          <a:p>
            <a:r>
              <a:rPr lang="tr-TR" dirty="0"/>
              <a:t>Kayıt defterinde isim ile arama yapıp kayıt silme fonksiyonu</a:t>
            </a:r>
          </a:p>
        </p:txBody>
      </p:sp>
    </p:spTree>
    <p:extLst>
      <p:ext uri="{BB962C8B-B14F-4D97-AF65-F5344CB8AC3E}">
        <p14:creationId xmlns:p14="http://schemas.microsoft.com/office/powerpoint/2010/main" val="39010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3600" dirty="0">
                <a:latin typeface="Agency FB" panose="020B0503020202020204" pitchFamily="34" charset="0"/>
              </a:rPr>
              <a:t>3) Tasarım İçeriği Hakkında Bilgi </a:t>
            </a: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p:txBody>
      </p:sp>
      <p:sp>
        <p:nvSpPr>
          <p:cNvPr id="5" name="Metin kutusu 4">
            <a:extLst>
              <a:ext uri="{FF2B5EF4-FFF2-40B4-BE49-F238E27FC236}">
                <a16:creationId xmlns:a16="http://schemas.microsoft.com/office/drawing/2014/main" id="{938C1E91-0C84-47AA-BAB8-4F4D7BFF2422}"/>
              </a:ext>
            </a:extLst>
          </p:cNvPr>
          <p:cNvSpPr txBox="1"/>
          <p:nvPr/>
        </p:nvSpPr>
        <p:spPr>
          <a:xfrm>
            <a:off x="6096000" y="2926318"/>
            <a:ext cx="4410075" cy="646331"/>
          </a:xfrm>
          <a:prstGeom prst="rect">
            <a:avLst/>
          </a:prstGeom>
          <a:noFill/>
        </p:spPr>
        <p:txBody>
          <a:bodyPr wrap="square" rtlCol="0">
            <a:spAutoFit/>
          </a:bodyPr>
          <a:lstStyle/>
          <a:p>
            <a:r>
              <a:rPr lang="tr-TR" dirty="0"/>
              <a:t>Kayıt defterinde ID ile arama yapıp kayıt silme fonksiyonu</a:t>
            </a:r>
          </a:p>
        </p:txBody>
      </p:sp>
      <p:pic>
        <p:nvPicPr>
          <p:cNvPr id="2" name="Resim 1">
            <a:extLst>
              <a:ext uri="{FF2B5EF4-FFF2-40B4-BE49-F238E27FC236}">
                <a16:creationId xmlns:a16="http://schemas.microsoft.com/office/drawing/2014/main" id="{2173123A-210C-4A70-8305-9B3FDCAF55D0}"/>
              </a:ext>
            </a:extLst>
          </p:cNvPr>
          <p:cNvPicPr>
            <a:picLocks noChangeAspect="1"/>
          </p:cNvPicPr>
          <p:nvPr/>
        </p:nvPicPr>
        <p:blipFill>
          <a:blip r:embed="rId4"/>
          <a:stretch>
            <a:fillRect/>
          </a:stretch>
        </p:blipFill>
        <p:spPr>
          <a:xfrm>
            <a:off x="1585912" y="1004887"/>
            <a:ext cx="4125653" cy="4848225"/>
          </a:xfrm>
          <a:prstGeom prst="rect">
            <a:avLst/>
          </a:prstGeom>
        </p:spPr>
      </p:pic>
    </p:spTree>
    <p:extLst>
      <p:ext uri="{BB962C8B-B14F-4D97-AF65-F5344CB8AC3E}">
        <p14:creationId xmlns:p14="http://schemas.microsoft.com/office/powerpoint/2010/main" val="9151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3600" dirty="0">
                <a:latin typeface="Agency FB" panose="020B0503020202020204" pitchFamily="34" charset="0"/>
              </a:rPr>
              <a:t>3) Tasarım İçeriği Hakkında Bilgi </a:t>
            </a: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p:txBody>
      </p:sp>
      <p:pic>
        <p:nvPicPr>
          <p:cNvPr id="2" name="Resim 1">
            <a:extLst>
              <a:ext uri="{FF2B5EF4-FFF2-40B4-BE49-F238E27FC236}">
                <a16:creationId xmlns:a16="http://schemas.microsoft.com/office/drawing/2014/main" id="{9B25C01C-7222-4802-BF6F-6A0EE4700F28}"/>
              </a:ext>
            </a:extLst>
          </p:cNvPr>
          <p:cNvPicPr>
            <a:picLocks noChangeAspect="1"/>
          </p:cNvPicPr>
          <p:nvPr/>
        </p:nvPicPr>
        <p:blipFill>
          <a:blip r:embed="rId4"/>
          <a:stretch>
            <a:fillRect/>
          </a:stretch>
        </p:blipFill>
        <p:spPr>
          <a:xfrm>
            <a:off x="1428750" y="771525"/>
            <a:ext cx="4667250" cy="5267325"/>
          </a:xfrm>
          <a:prstGeom prst="rect">
            <a:avLst/>
          </a:prstGeom>
        </p:spPr>
      </p:pic>
      <p:sp>
        <p:nvSpPr>
          <p:cNvPr id="7" name="Metin kutusu 6">
            <a:extLst>
              <a:ext uri="{FF2B5EF4-FFF2-40B4-BE49-F238E27FC236}">
                <a16:creationId xmlns:a16="http://schemas.microsoft.com/office/drawing/2014/main" id="{1D01ECE8-98D4-4C2F-9EC3-558A6259ED36}"/>
              </a:ext>
            </a:extLst>
          </p:cNvPr>
          <p:cNvSpPr txBox="1"/>
          <p:nvPr/>
        </p:nvSpPr>
        <p:spPr>
          <a:xfrm>
            <a:off x="6457950" y="2935843"/>
            <a:ext cx="4410075" cy="646331"/>
          </a:xfrm>
          <a:prstGeom prst="rect">
            <a:avLst/>
          </a:prstGeom>
          <a:noFill/>
        </p:spPr>
        <p:txBody>
          <a:bodyPr wrap="square" rtlCol="0">
            <a:spAutoFit/>
          </a:bodyPr>
          <a:lstStyle/>
          <a:p>
            <a:r>
              <a:rPr lang="tr-TR" dirty="0"/>
              <a:t>Kayıt defterinde ID ile arama yapıp kayıt değiştirme fonksiyonu</a:t>
            </a:r>
          </a:p>
        </p:txBody>
      </p:sp>
    </p:spTree>
    <p:extLst>
      <p:ext uri="{BB962C8B-B14F-4D97-AF65-F5344CB8AC3E}">
        <p14:creationId xmlns:p14="http://schemas.microsoft.com/office/powerpoint/2010/main" val="344190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3600" dirty="0">
                <a:latin typeface="Agency FB" panose="020B0503020202020204" pitchFamily="34" charset="0"/>
              </a:rPr>
              <a:t>3) Tasarım İçeriği Hakkında Bilgi </a:t>
            </a: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p:txBody>
      </p:sp>
      <p:pic>
        <p:nvPicPr>
          <p:cNvPr id="2" name="Resim 1">
            <a:extLst>
              <a:ext uri="{FF2B5EF4-FFF2-40B4-BE49-F238E27FC236}">
                <a16:creationId xmlns:a16="http://schemas.microsoft.com/office/drawing/2014/main" id="{4679E527-58B7-411A-B314-546C1346266D}"/>
              </a:ext>
            </a:extLst>
          </p:cNvPr>
          <p:cNvPicPr>
            <a:picLocks noChangeAspect="1"/>
          </p:cNvPicPr>
          <p:nvPr/>
        </p:nvPicPr>
        <p:blipFill>
          <a:blip r:embed="rId4"/>
          <a:stretch>
            <a:fillRect/>
          </a:stretch>
        </p:blipFill>
        <p:spPr>
          <a:xfrm>
            <a:off x="1270453" y="1724024"/>
            <a:ext cx="2973162" cy="1357313"/>
          </a:xfrm>
          <a:prstGeom prst="rect">
            <a:avLst/>
          </a:prstGeom>
        </p:spPr>
      </p:pic>
      <p:sp>
        <p:nvSpPr>
          <p:cNvPr id="3" name="Metin kutusu 2">
            <a:extLst>
              <a:ext uri="{FF2B5EF4-FFF2-40B4-BE49-F238E27FC236}">
                <a16:creationId xmlns:a16="http://schemas.microsoft.com/office/drawing/2014/main" id="{159E6DEE-2221-4FC2-AA98-F1F4DEEB4C13}"/>
              </a:ext>
            </a:extLst>
          </p:cNvPr>
          <p:cNvSpPr txBox="1"/>
          <p:nvPr/>
        </p:nvSpPr>
        <p:spPr>
          <a:xfrm>
            <a:off x="4610100" y="2033348"/>
            <a:ext cx="5768522" cy="646331"/>
          </a:xfrm>
          <a:prstGeom prst="rect">
            <a:avLst/>
          </a:prstGeom>
          <a:noFill/>
        </p:spPr>
        <p:txBody>
          <a:bodyPr wrap="square" rtlCol="0">
            <a:spAutoFit/>
          </a:bodyPr>
          <a:lstStyle/>
          <a:p>
            <a:r>
              <a:rPr lang="tr-TR" dirty="0"/>
              <a:t>Programı başlatmamızı sağlayan ve Türkçe karakterleri kullanılabilir kılan main kod bloğumuz</a:t>
            </a:r>
          </a:p>
        </p:txBody>
      </p:sp>
    </p:spTree>
    <p:extLst>
      <p:ext uri="{BB962C8B-B14F-4D97-AF65-F5344CB8AC3E}">
        <p14:creationId xmlns:p14="http://schemas.microsoft.com/office/powerpoint/2010/main" val="300205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3600" dirty="0">
                <a:latin typeface="Agency FB" panose="020B0503020202020204" pitchFamily="34" charset="0"/>
              </a:rPr>
              <a:t>4) Sonuçlar</a:t>
            </a: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p:txBody>
      </p:sp>
      <p:sp>
        <p:nvSpPr>
          <p:cNvPr id="2" name="Metin kutusu 1">
            <a:extLst>
              <a:ext uri="{FF2B5EF4-FFF2-40B4-BE49-F238E27FC236}">
                <a16:creationId xmlns:a16="http://schemas.microsoft.com/office/drawing/2014/main" id="{507A1357-AEF3-43FB-A0FC-1C75AD01C5FB}"/>
              </a:ext>
            </a:extLst>
          </p:cNvPr>
          <p:cNvSpPr txBox="1"/>
          <p:nvPr/>
        </p:nvSpPr>
        <p:spPr>
          <a:xfrm>
            <a:off x="1247776" y="1762125"/>
            <a:ext cx="9201149" cy="2246769"/>
          </a:xfrm>
          <a:prstGeom prst="rect">
            <a:avLst/>
          </a:prstGeom>
          <a:noFill/>
        </p:spPr>
        <p:txBody>
          <a:bodyPr wrap="square" rtlCol="0">
            <a:spAutoFit/>
          </a:bodyPr>
          <a:lstStyle/>
          <a:p>
            <a:pPr marL="285750" indent="-285750">
              <a:buFont typeface="Wingdings" panose="05000000000000000000" pitchFamily="2" charset="2"/>
              <a:buChar char="ü"/>
            </a:pPr>
            <a:r>
              <a:rPr lang="tr-TR" sz="2800" dirty="0">
                <a:latin typeface="Agency FB" panose="020B0503020202020204" pitchFamily="34" charset="0"/>
              </a:rPr>
              <a:t> Dosya işlemlerini etkili bir şekilde kullanmayı öğrendik.</a:t>
            </a:r>
          </a:p>
          <a:p>
            <a:pPr marL="285750" indent="-285750">
              <a:buFont typeface="Wingdings" panose="05000000000000000000" pitchFamily="2" charset="2"/>
              <a:buChar char="ü"/>
            </a:pPr>
            <a:r>
              <a:rPr lang="tr-TR" sz="2800" dirty="0">
                <a:latin typeface="Agency FB" panose="020B0503020202020204" pitchFamily="34" charset="0"/>
              </a:rPr>
              <a:t> Nesneye yönelik programlama yöntemlerini etkili bir şekilde kullandık.</a:t>
            </a:r>
          </a:p>
          <a:p>
            <a:pPr marL="285750" indent="-285750">
              <a:buFont typeface="Wingdings" panose="05000000000000000000" pitchFamily="2" charset="2"/>
              <a:buChar char="ü"/>
            </a:pPr>
            <a:r>
              <a:rPr lang="tr-TR" sz="2800" dirty="0">
                <a:latin typeface="Agency FB" panose="020B0503020202020204" pitchFamily="34" charset="0"/>
              </a:rPr>
              <a:t> Bir telefon defterinin hangi aşamalarla oluşturulduğunu öğrendik.</a:t>
            </a:r>
          </a:p>
          <a:p>
            <a:pPr marL="285750" indent="-285750">
              <a:buFont typeface="Wingdings" panose="05000000000000000000" pitchFamily="2" charset="2"/>
              <a:buChar char="ü"/>
            </a:pPr>
            <a:r>
              <a:rPr lang="tr-TR" sz="2800" dirty="0">
                <a:latin typeface="Agency FB" panose="020B0503020202020204" pitchFamily="34" charset="0"/>
              </a:rPr>
              <a:t> C++ dilini daha etkili bir biçimde kullanmaya başladık. </a:t>
            </a:r>
          </a:p>
          <a:p>
            <a:pPr marL="285750" indent="-285750">
              <a:buFont typeface="Wingdings" panose="05000000000000000000" pitchFamily="2" charset="2"/>
              <a:buChar char="ü"/>
            </a:pPr>
            <a:r>
              <a:rPr lang="tr-TR" sz="2800" dirty="0">
                <a:latin typeface="Agency FB" panose="020B0503020202020204" pitchFamily="34" charset="0"/>
              </a:rPr>
              <a:t> Projemizi yaparken yeni fonksiyonlar ve yeni kütüphaneler öğrendik.</a:t>
            </a:r>
          </a:p>
        </p:txBody>
      </p:sp>
    </p:spTree>
    <p:extLst>
      <p:ext uri="{BB962C8B-B14F-4D97-AF65-F5344CB8AC3E}">
        <p14:creationId xmlns:p14="http://schemas.microsoft.com/office/powerpoint/2010/main" val="51576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783D0DD-E414-4994-B84B-385FA28B0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574" y="2028824"/>
            <a:ext cx="2638425" cy="2638425"/>
          </a:xfrm>
          <a:prstGeom prst="rect">
            <a:avLst/>
          </a:prstGeom>
        </p:spPr>
      </p:pic>
      <p:sp>
        <p:nvSpPr>
          <p:cNvPr id="6" name="Metin kutusu 5">
            <a:extLst>
              <a:ext uri="{FF2B5EF4-FFF2-40B4-BE49-F238E27FC236}">
                <a16:creationId xmlns:a16="http://schemas.microsoft.com/office/drawing/2014/main" id="{3F301F4E-1B68-4CDD-85E3-75CD59D71D9E}"/>
              </a:ext>
            </a:extLst>
          </p:cNvPr>
          <p:cNvSpPr txBox="1"/>
          <p:nvPr/>
        </p:nvSpPr>
        <p:spPr>
          <a:xfrm>
            <a:off x="1381125" y="904875"/>
            <a:ext cx="10153649" cy="1015663"/>
          </a:xfrm>
          <a:prstGeom prst="rect">
            <a:avLst/>
          </a:prstGeom>
          <a:noFill/>
        </p:spPr>
        <p:txBody>
          <a:bodyPr wrap="square" rtlCol="0">
            <a:spAutoFit/>
          </a:bodyPr>
          <a:lstStyle/>
          <a:p>
            <a:r>
              <a:rPr lang="tr-TR" sz="6000" dirty="0"/>
              <a:t>İZLEDİĞİNİZ İÇİN TEŞEKKÜRLER</a:t>
            </a:r>
          </a:p>
        </p:txBody>
      </p:sp>
      <p:sp>
        <p:nvSpPr>
          <p:cNvPr id="7" name="Metin kutusu 6">
            <a:extLst>
              <a:ext uri="{FF2B5EF4-FFF2-40B4-BE49-F238E27FC236}">
                <a16:creationId xmlns:a16="http://schemas.microsoft.com/office/drawing/2014/main" id="{490154BA-BE92-4D60-896A-7C0101FCC041}"/>
              </a:ext>
            </a:extLst>
          </p:cNvPr>
          <p:cNvSpPr txBox="1"/>
          <p:nvPr/>
        </p:nvSpPr>
        <p:spPr>
          <a:xfrm>
            <a:off x="1381124" y="4089735"/>
            <a:ext cx="10153649" cy="1938992"/>
          </a:xfrm>
          <a:prstGeom prst="rect">
            <a:avLst/>
          </a:prstGeom>
          <a:noFill/>
        </p:spPr>
        <p:txBody>
          <a:bodyPr wrap="square" rtlCol="0">
            <a:spAutoFit/>
          </a:bodyPr>
          <a:lstStyle/>
          <a:p>
            <a:r>
              <a:rPr lang="tr-TR" sz="2000" dirty="0"/>
              <a:t>Hazırlayanlar</a:t>
            </a:r>
          </a:p>
          <a:p>
            <a:endParaRPr lang="tr-TR" sz="2000" dirty="0"/>
          </a:p>
          <a:p>
            <a:pPr lvl="1"/>
            <a:r>
              <a:rPr lang="tr-TR" sz="2000" dirty="0"/>
              <a:t>ERDEM ŞENTÜRK </a:t>
            </a:r>
          </a:p>
          <a:p>
            <a:pPr lvl="1"/>
            <a:r>
              <a:rPr lang="tr-TR" sz="2000" dirty="0"/>
              <a:t>CÜNEYT BALCI </a:t>
            </a:r>
          </a:p>
          <a:p>
            <a:pPr lvl="1"/>
            <a:r>
              <a:rPr lang="tr-TR" sz="2000" dirty="0"/>
              <a:t>Mehmet ÇOLAK </a:t>
            </a:r>
          </a:p>
          <a:p>
            <a:pPr lvl="1"/>
            <a:r>
              <a:rPr lang="tr-TR" sz="2000" dirty="0"/>
              <a:t>Ogün Berat GÜRSES</a:t>
            </a:r>
          </a:p>
        </p:txBody>
      </p:sp>
    </p:spTree>
    <p:extLst>
      <p:ext uri="{BB962C8B-B14F-4D97-AF65-F5344CB8AC3E}">
        <p14:creationId xmlns:p14="http://schemas.microsoft.com/office/powerpoint/2010/main" val="34106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A84B9A6-6E02-4A52-AA4F-DE1B5F6331F4}"/>
              </a:ext>
            </a:extLst>
          </p:cNvPr>
          <p:cNvSpPr>
            <a:spLocks noGrp="1"/>
          </p:cNvSpPr>
          <p:nvPr>
            <p:ph idx="1"/>
          </p:nvPr>
        </p:nvSpPr>
        <p:spPr>
          <a:xfrm>
            <a:off x="0" y="0"/>
            <a:ext cx="12191999" cy="6857999"/>
          </a:xfrm>
        </p:spPr>
        <p:txBody>
          <a:bodyPr>
            <a:normAutofit/>
          </a:bodyPr>
          <a:lstStyle/>
          <a:p>
            <a:pPr marL="0" indent="0">
              <a:buNone/>
            </a:pPr>
            <a:r>
              <a:rPr lang="tr-TR" sz="3600" dirty="0">
                <a:solidFill>
                  <a:srgbClr val="000099"/>
                </a:solidFill>
              </a:rPr>
              <a:t>         </a:t>
            </a:r>
          </a:p>
          <a:p>
            <a:pPr marL="0" indent="0">
              <a:buNone/>
            </a:pPr>
            <a:r>
              <a:rPr lang="tr-TR" sz="3600" dirty="0"/>
              <a:t>        </a:t>
            </a:r>
            <a:r>
              <a:rPr lang="tr-TR" sz="3600" dirty="0">
                <a:latin typeface="Agency FB" panose="020B0503020202020204" pitchFamily="34" charset="0"/>
              </a:rPr>
              <a:t>Sunum İçeriği</a:t>
            </a:r>
          </a:p>
          <a:p>
            <a:pPr lvl="2"/>
            <a:r>
              <a:rPr lang="tr-TR" sz="3000" dirty="0">
                <a:latin typeface="Agency FB" panose="020B0503020202020204" pitchFamily="34" charset="0"/>
              </a:rPr>
              <a:t>Telefon Rehberi Hakkında Kısa Bilgi</a:t>
            </a:r>
          </a:p>
          <a:p>
            <a:pPr lvl="2"/>
            <a:r>
              <a:rPr lang="tr-TR" sz="3000" dirty="0">
                <a:latin typeface="Agency FB" panose="020B0503020202020204" pitchFamily="34" charset="0"/>
              </a:rPr>
              <a:t>Program Menüsü Tanıyalım</a:t>
            </a:r>
          </a:p>
          <a:p>
            <a:pPr lvl="2"/>
            <a:r>
              <a:rPr lang="tr-TR" sz="3000" dirty="0">
                <a:latin typeface="Agency FB" panose="020B0503020202020204" pitchFamily="34" charset="0"/>
              </a:rPr>
              <a:t>Tasarım İçeriği Hakkında Bilgi</a:t>
            </a:r>
          </a:p>
          <a:p>
            <a:pPr lvl="2"/>
            <a:r>
              <a:rPr lang="tr-TR" sz="3000" dirty="0">
                <a:latin typeface="Agency FB" panose="020B0503020202020204" pitchFamily="34" charset="0"/>
              </a:rPr>
              <a:t>Sonuçlar</a:t>
            </a:r>
          </a:p>
        </p:txBody>
      </p:sp>
      <p:pic>
        <p:nvPicPr>
          <p:cNvPr id="4" name="Resim 3">
            <a:extLst>
              <a:ext uri="{FF2B5EF4-FFF2-40B4-BE49-F238E27FC236}">
                <a16:creationId xmlns:a16="http://schemas.microsoft.com/office/drawing/2014/main" id="{F37DC68D-2092-4230-9AE5-786646B68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Tree>
    <p:extLst>
      <p:ext uri="{BB962C8B-B14F-4D97-AF65-F5344CB8AC3E}">
        <p14:creationId xmlns:p14="http://schemas.microsoft.com/office/powerpoint/2010/main" val="25743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34A5967-1B65-408E-A852-61CF0CCBD399}"/>
              </a:ext>
            </a:extLst>
          </p:cNvPr>
          <p:cNvSpPr>
            <a:spLocks noGrp="1"/>
          </p:cNvSpPr>
          <p:nvPr>
            <p:ph idx="1"/>
          </p:nvPr>
        </p:nvSpPr>
        <p:spPr>
          <a:xfrm>
            <a:off x="1217612" y="0"/>
            <a:ext cx="10117138" cy="6591300"/>
          </a:xfrm>
        </p:spPr>
        <p:txBody>
          <a:bodyPr>
            <a:normAutofit fontScale="92500" lnSpcReduction="10000"/>
          </a:bodyPr>
          <a:lstStyle/>
          <a:p>
            <a:pPr marL="0" indent="0">
              <a:buNone/>
            </a:pPr>
            <a:r>
              <a:rPr lang="tr-TR" sz="3900" dirty="0">
                <a:latin typeface="Agency FB" panose="020B0503020202020204" pitchFamily="34" charset="0"/>
              </a:rPr>
              <a:t>1) Telefon Rehberi Hakkında Kısa Bilgi</a:t>
            </a:r>
          </a:p>
          <a:p>
            <a:pPr marL="0" indent="0">
              <a:buNone/>
            </a:pPr>
            <a:r>
              <a:rPr lang="tr-TR" sz="2600" dirty="0">
                <a:latin typeface="Agency FB" panose="020B0503020202020204" pitchFamily="34" charset="0"/>
              </a:rPr>
              <a:t>Bir telefon rehberinde bulunması gereken kayıt ekleme, kayıtları gösterme, kayıtları düzenleme, kayıt arama ve silme kabiliyetlerine sahip olan bir yazılım geliştirilecektir. Geliştirilen yazılım, kullanıcıya komut satırı ara yüzü sunarak rehberin kullanımını sağlayacaktır. Telefon rehberi yazılımı yapılırken nesneye yönelik programlama yöntemleri kullanılmalıdır.</a:t>
            </a:r>
          </a:p>
          <a:p>
            <a:pPr marL="0" indent="0">
              <a:buNone/>
            </a:pPr>
            <a:r>
              <a:rPr lang="tr-TR" sz="2600" dirty="0">
                <a:latin typeface="Agency FB" panose="020B0503020202020204" pitchFamily="34" charset="0"/>
              </a:rPr>
              <a:t>Genel olarak bir telefon rehberi uygulamasının ihtiyaç duyabileceği özelliklerin uygulamada desteklenmesi gerekmektedir. </a:t>
            </a:r>
          </a:p>
          <a:p>
            <a:pPr marL="0" indent="0">
              <a:buNone/>
            </a:pPr>
            <a:r>
              <a:rPr lang="tr-TR" sz="2600" dirty="0">
                <a:latin typeface="Agency FB" panose="020B0503020202020204" pitchFamily="34" charset="0"/>
              </a:rPr>
              <a:t>İlgili özellikler:</a:t>
            </a:r>
          </a:p>
          <a:p>
            <a:pPr marL="0" indent="0">
              <a:buNone/>
            </a:pPr>
            <a:r>
              <a:rPr lang="tr-TR" sz="2600" dirty="0">
                <a:latin typeface="Agency FB" panose="020B0503020202020204" pitchFamily="34" charset="0"/>
              </a:rPr>
              <a:t>• Telefon kaydı ekleme</a:t>
            </a:r>
          </a:p>
          <a:p>
            <a:pPr marL="0" indent="0">
              <a:buNone/>
            </a:pPr>
            <a:r>
              <a:rPr lang="tr-TR" sz="2600" dirty="0">
                <a:latin typeface="Agency FB" panose="020B0503020202020204" pitchFamily="34" charset="0"/>
              </a:rPr>
              <a:t>• Kayıtlar gösterme</a:t>
            </a:r>
          </a:p>
          <a:p>
            <a:pPr marL="0" indent="0">
              <a:buNone/>
            </a:pPr>
            <a:r>
              <a:rPr lang="tr-TR" sz="2600" dirty="0">
                <a:latin typeface="Agency FB" panose="020B0503020202020204" pitchFamily="34" charset="0"/>
              </a:rPr>
              <a:t>• Kayıtları düzenleme</a:t>
            </a:r>
          </a:p>
          <a:p>
            <a:pPr marL="0" indent="0">
              <a:buNone/>
            </a:pPr>
            <a:r>
              <a:rPr lang="tr-TR" sz="2600" dirty="0">
                <a:latin typeface="Agency FB" panose="020B0503020202020204" pitchFamily="34" charset="0"/>
              </a:rPr>
              <a:t>• Kayıtları arama</a:t>
            </a:r>
          </a:p>
          <a:p>
            <a:pPr marL="0" indent="0">
              <a:buNone/>
            </a:pPr>
            <a:r>
              <a:rPr lang="tr-TR" sz="2600" dirty="0">
                <a:latin typeface="Agency FB" panose="020B0503020202020204" pitchFamily="34" charset="0"/>
              </a:rPr>
              <a:t>• Kayıt silme</a:t>
            </a:r>
          </a:p>
        </p:txBody>
      </p:sp>
      <p:pic>
        <p:nvPicPr>
          <p:cNvPr id="8" name="Resim 7">
            <a:extLst>
              <a:ext uri="{FF2B5EF4-FFF2-40B4-BE49-F238E27FC236}">
                <a16:creationId xmlns:a16="http://schemas.microsoft.com/office/drawing/2014/main" id="{08139C08-8826-4316-8483-E6EE3BE6E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Tree>
    <p:extLst>
      <p:ext uri="{BB962C8B-B14F-4D97-AF65-F5344CB8AC3E}">
        <p14:creationId xmlns:p14="http://schemas.microsoft.com/office/powerpoint/2010/main" val="56331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descr="oturma, siyah, tablo, bilgisayar içeren bir resim&#10;&#10;Açıklama otomatik olarak oluşturuldu">
            <a:extLst>
              <a:ext uri="{FF2B5EF4-FFF2-40B4-BE49-F238E27FC236}">
                <a16:creationId xmlns:a16="http://schemas.microsoft.com/office/drawing/2014/main" id="{5F959BC9-99F0-4512-A9C5-E747226D8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088" y="914402"/>
            <a:ext cx="4950037" cy="3224213"/>
          </a:xfrm>
          <a:prstGeom prst="rect">
            <a:avLst/>
          </a:prstGeom>
        </p:spPr>
      </p:pic>
      <p:sp>
        <p:nvSpPr>
          <p:cNvPr id="3" name="İçerik Yer Tutucusu 2">
            <a:extLst>
              <a:ext uri="{FF2B5EF4-FFF2-40B4-BE49-F238E27FC236}">
                <a16:creationId xmlns:a16="http://schemas.microsoft.com/office/drawing/2014/main" id="{10505CA7-D018-47B5-8E5C-5E9DAE936A95}"/>
              </a:ext>
            </a:extLst>
          </p:cNvPr>
          <p:cNvSpPr>
            <a:spLocks noGrp="1"/>
          </p:cNvSpPr>
          <p:nvPr>
            <p:ph idx="1"/>
          </p:nvPr>
        </p:nvSpPr>
        <p:spPr>
          <a:xfrm>
            <a:off x="1270453" y="19052"/>
            <a:ext cx="6425747" cy="771525"/>
          </a:xfrm>
        </p:spPr>
        <p:txBody>
          <a:bodyPr>
            <a:normAutofit/>
          </a:bodyPr>
          <a:lstStyle/>
          <a:p>
            <a:pPr marL="0" indent="0">
              <a:buNone/>
            </a:pPr>
            <a:r>
              <a:rPr lang="tr-TR" sz="3600" dirty="0">
                <a:latin typeface="Agency FB" panose="020B0503020202020204" pitchFamily="34" charset="0"/>
              </a:rPr>
              <a:t>2) Program Menüsünü Tanıyalım</a:t>
            </a:r>
          </a:p>
          <a:p>
            <a:pPr marL="0" indent="0">
              <a:buNone/>
            </a:pPr>
            <a:endParaRPr lang="tr-TR" sz="3600" dirty="0">
              <a:latin typeface="Agency FB" panose="020B0503020202020204" pitchFamily="34" charset="0"/>
            </a:endParaRPr>
          </a:p>
          <a:p>
            <a:pPr marL="0" indent="0">
              <a:buNone/>
            </a:pPr>
            <a:endParaRPr lang="tr-TR" sz="3600" dirty="0">
              <a:latin typeface="Agency FB" panose="020B0503020202020204" pitchFamily="34" charset="0"/>
            </a:endParaRPr>
          </a:p>
          <a:p>
            <a:pPr marL="0" indent="0">
              <a:buNone/>
            </a:pPr>
            <a:endParaRPr lang="tr-TR" sz="3600" dirty="0">
              <a:latin typeface="Agency FB" panose="020B0503020202020204" pitchFamily="34" charset="0"/>
            </a:endParaRPr>
          </a:p>
          <a:p>
            <a:pPr marL="0" indent="0">
              <a:buNone/>
            </a:pPr>
            <a:endParaRPr lang="tr-TR" sz="3600" dirty="0">
              <a:latin typeface="Agency FB" panose="020B0503020202020204" pitchFamily="34" charset="0"/>
            </a:endParaRPr>
          </a:p>
        </p:txBody>
      </p:sp>
      <p:pic>
        <p:nvPicPr>
          <p:cNvPr id="12" name="Resim 11">
            <a:extLst>
              <a:ext uri="{FF2B5EF4-FFF2-40B4-BE49-F238E27FC236}">
                <a16:creationId xmlns:a16="http://schemas.microsoft.com/office/drawing/2014/main" id="{A91FFCC1-15DD-454F-85A7-93CE4F7E0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Metin kutusu 7">
            <a:extLst>
              <a:ext uri="{FF2B5EF4-FFF2-40B4-BE49-F238E27FC236}">
                <a16:creationId xmlns:a16="http://schemas.microsoft.com/office/drawing/2014/main" id="{6105786A-5E9B-4E24-913E-7CA7DCE2B0D7}"/>
              </a:ext>
            </a:extLst>
          </p:cNvPr>
          <p:cNvSpPr txBox="1"/>
          <p:nvPr/>
        </p:nvSpPr>
        <p:spPr>
          <a:xfrm>
            <a:off x="1035263" y="914402"/>
            <a:ext cx="4965247" cy="5632311"/>
          </a:xfrm>
          <a:prstGeom prst="rect">
            <a:avLst/>
          </a:prstGeom>
          <a:noFill/>
        </p:spPr>
        <p:txBody>
          <a:bodyPr wrap="square" rtlCol="0">
            <a:spAutoFit/>
          </a:bodyPr>
          <a:lstStyle/>
          <a:p>
            <a:pPr marL="285750" indent="-285750">
              <a:buFont typeface="Wingdings" panose="05000000000000000000" pitchFamily="2" charset="2"/>
              <a:buChar char="Ø"/>
            </a:pPr>
            <a:r>
              <a:rPr lang="tr-TR" dirty="0">
                <a:latin typeface="Agency FB" panose="020B0503020202020204" pitchFamily="34" charset="0"/>
              </a:rPr>
              <a:t>Eğer 0 tuşuna basılacak olursa, uygulama kendini kapatacaktır. </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r>
              <a:rPr lang="tr-TR" dirty="0">
                <a:latin typeface="Agency FB" panose="020B0503020202020204" pitchFamily="34" charset="0"/>
              </a:rPr>
              <a:t>Eğer 1 tuşuna basılacak olursa elde bulunan telefon defteri dosyasına yeni bir kişi ve o kişi için İsim, Soy isim, ID, Cep telefonu, İş telefonu numarası eklenmektedir. Böylece rehbere yeni bir kişi eklenmiş olacaktır. </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r>
              <a:rPr lang="tr-TR" dirty="0">
                <a:latin typeface="Agency FB" panose="020B0503020202020204" pitchFamily="34" charset="0"/>
              </a:rPr>
              <a:t>Eğer 2 tuşuna basılacak olursa, daha önce telefon rehberine kaydedilmiş kişi varsa o kişileri gösterecektir, daha önce kaydedilmiş numara yoksa ‘kayıt bulunamadı’ geri bildirimi yapılacaktır.</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r>
              <a:rPr lang="tr-TR" dirty="0">
                <a:latin typeface="Agency FB" panose="020B0503020202020204" pitchFamily="34" charset="0"/>
              </a:rPr>
              <a:t>Eğer 3 tuşuna basılacak olursa, aranan kişinin ID numarasına göre kişi araması yapılacaktır. Öncelikle ID numarası girilecek ve o ID’ ye sahip olan kişiler ekrana gösterilecektir.</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r>
              <a:rPr lang="tr-TR" dirty="0">
                <a:latin typeface="Agency FB" panose="020B0503020202020204" pitchFamily="34" charset="0"/>
              </a:rPr>
              <a:t>Eğer 4 tuşuna basılacak olursa, aranan kişinin ismine göre kişi araması yapılacaktır. Öncelikle kişinin ismi girilecek ve o isme sahip kişiler ekrana gösterilecektir.</a:t>
            </a:r>
          </a:p>
        </p:txBody>
      </p:sp>
    </p:spTree>
    <p:extLst>
      <p:ext uri="{BB962C8B-B14F-4D97-AF65-F5344CB8AC3E}">
        <p14:creationId xmlns:p14="http://schemas.microsoft.com/office/powerpoint/2010/main" val="254275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2"/>
                                        </p:tgtEl>
                                        <p:attrNameLst>
                                          <p:attrName>ppt_x</p:attrName>
                                        </p:attrNameLst>
                                      </p:cBhvr>
                                      <p:tavLst>
                                        <p:tav tm="0">
                                          <p:val>
                                            <p:strVal val="ppt_x"/>
                                          </p:val>
                                        </p:tav>
                                        <p:tav tm="100000">
                                          <p:val>
                                            <p:strVal val="ppt_x"/>
                                          </p:val>
                                        </p:tav>
                                      </p:tavLst>
                                    </p:anim>
                                    <p:anim calcmode="lin" valueType="num">
                                      <p:cBhvr additive="base">
                                        <p:cTn id="13" dur="500"/>
                                        <p:tgtEl>
                                          <p:spTgt spid="12"/>
                                        </p:tgtEl>
                                        <p:attrNameLst>
                                          <p:attrName>ppt_y</p:attrName>
                                        </p:attrNameLst>
                                      </p:cBhvr>
                                      <p:tavLst>
                                        <p:tav tm="0">
                                          <p:val>
                                            <p:strVal val="ppt_y"/>
                                          </p:val>
                                        </p:tav>
                                        <p:tav tm="100000">
                                          <p:val>
                                            <p:strVal val="1+ppt_h/2"/>
                                          </p:val>
                                        </p:tav>
                                      </p:tavLst>
                                    </p:anim>
                                    <p:set>
                                      <p:cBhvr>
                                        <p:cTn id="1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descr="oturma, siyah, tablo, bilgisayar içeren bir resim&#10;&#10;Açıklama otomatik olarak oluşturuldu">
            <a:extLst>
              <a:ext uri="{FF2B5EF4-FFF2-40B4-BE49-F238E27FC236}">
                <a16:creationId xmlns:a16="http://schemas.microsoft.com/office/drawing/2014/main" id="{36B790F3-5EE4-421B-B192-B24D19D4E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088" y="914402"/>
            <a:ext cx="4950037" cy="3224213"/>
          </a:xfrm>
          <a:prstGeom prst="rect">
            <a:avLst/>
          </a:prstGeom>
        </p:spPr>
      </p:pic>
      <p:pic>
        <p:nvPicPr>
          <p:cNvPr id="18" name="Resim 17">
            <a:extLst>
              <a:ext uri="{FF2B5EF4-FFF2-40B4-BE49-F238E27FC236}">
                <a16:creationId xmlns:a16="http://schemas.microsoft.com/office/drawing/2014/main" id="{6BE083E7-BA82-4A78-9AF6-7954D3127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0825" y="5762625"/>
            <a:ext cx="838200" cy="838200"/>
          </a:xfrm>
          <a:prstGeom prst="rect">
            <a:avLst/>
          </a:prstGeom>
        </p:spPr>
      </p:pic>
      <p:sp>
        <p:nvSpPr>
          <p:cNvPr id="8" name="Metin kutusu 7">
            <a:extLst>
              <a:ext uri="{FF2B5EF4-FFF2-40B4-BE49-F238E27FC236}">
                <a16:creationId xmlns:a16="http://schemas.microsoft.com/office/drawing/2014/main" id="{EF96C904-42FE-4C69-B574-BD5D3F65FA6D}"/>
              </a:ext>
            </a:extLst>
          </p:cNvPr>
          <p:cNvSpPr txBox="1"/>
          <p:nvPr/>
        </p:nvSpPr>
        <p:spPr>
          <a:xfrm>
            <a:off x="1035263" y="914402"/>
            <a:ext cx="4965247" cy="5355312"/>
          </a:xfrm>
          <a:prstGeom prst="rect">
            <a:avLst/>
          </a:prstGeom>
          <a:noFill/>
        </p:spPr>
        <p:txBody>
          <a:bodyPr wrap="square" rtlCol="0">
            <a:spAutoFit/>
          </a:bodyPr>
          <a:lstStyle/>
          <a:p>
            <a:pPr marL="285750" indent="-285750">
              <a:buFont typeface="Wingdings" panose="05000000000000000000" pitchFamily="2" charset="2"/>
              <a:buChar char="Ø"/>
            </a:pPr>
            <a:r>
              <a:rPr lang="tr-TR" dirty="0">
                <a:latin typeface="Agency FB" panose="020B0503020202020204" pitchFamily="34" charset="0"/>
              </a:rPr>
              <a:t>Eğer 5 tuşuna basılacak olursa, aranan kişinin telefon numarasına göre kişi araması yapılacaktır. Önce kişinin telefon numarası girilecek ve o telefon numarasına sahip kişi ekrana gösterilecektir.</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r>
              <a:rPr lang="tr-TR" dirty="0">
                <a:latin typeface="Agency FB" panose="020B0503020202020204" pitchFamily="34" charset="0"/>
              </a:rPr>
              <a:t>Eğer 6 tuşuna basılacak olursa, kişinin kaydı değiştirilecektir. Öncelikle değiştirilecek kişinin </a:t>
            </a:r>
            <a:r>
              <a:rPr lang="tr-TR" dirty="0" err="1">
                <a:latin typeface="Agency FB" panose="020B0503020202020204" pitchFamily="34" charset="0"/>
              </a:rPr>
              <a:t>ID’si</a:t>
            </a:r>
            <a:r>
              <a:rPr lang="tr-TR" dirty="0">
                <a:latin typeface="Agency FB" panose="020B0503020202020204" pitchFamily="34" charset="0"/>
              </a:rPr>
              <a:t> istemektedir. Ardından değiştirilecek kişinin bilgileri (ID, İsim, Soy isim, Cep telefon numarası, İş telefon numarası) ekrana gösterilmektedir. Ardından bu bilgiler tek tek değiştirilmektedir. </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r>
              <a:rPr lang="tr-TR" dirty="0">
                <a:latin typeface="Agency FB" panose="020B0503020202020204" pitchFamily="34" charset="0"/>
              </a:rPr>
              <a:t>Eğer 7 tuşuna basılacak olursa, ID numarasına göre kayıt silme işlemi yapılmaktadır. Öncelikle silinecek kişinin ID numarası istenmekte, ardından </a:t>
            </a:r>
            <a:r>
              <a:rPr lang="tr-TR" dirty="0" err="1">
                <a:latin typeface="Agency FB" panose="020B0503020202020204" pitchFamily="34" charset="0"/>
              </a:rPr>
              <a:t>ID’si</a:t>
            </a:r>
            <a:r>
              <a:rPr lang="tr-TR" dirty="0">
                <a:latin typeface="Agency FB" panose="020B0503020202020204" pitchFamily="34" charset="0"/>
              </a:rPr>
              <a:t> alınan kişinin kayıtları sistemden silinmektedir.</a:t>
            </a:r>
          </a:p>
          <a:p>
            <a:pPr marL="285750" indent="-285750">
              <a:buFont typeface="Wingdings" panose="05000000000000000000" pitchFamily="2" charset="2"/>
              <a:buChar char="Ø"/>
            </a:pPr>
            <a:endParaRPr lang="tr-TR" dirty="0">
              <a:latin typeface="Agency FB" panose="020B0503020202020204" pitchFamily="34" charset="0"/>
            </a:endParaRPr>
          </a:p>
          <a:p>
            <a:pPr marL="285750" indent="-285750">
              <a:buFont typeface="Wingdings" panose="05000000000000000000" pitchFamily="2" charset="2"/>
              <a:buChar char="Ø"/>
            </a:pPr>
            <a:r>
              <a:rPr lang="tr-TR" dirty="0">
                <a:latin typeface="Agency FB" panose="020B0503020202020204" pitchFamily="34" charset="0"/>
              </a:rPr>
              <a:t>Eğer 8 tuşuna basılacak olursa, isme göre kayıt silme işlemi yapılmaktadır. Öncelikle silinecek kişinin ismi istenmekte, ardından kişinin kayıtları sistemden silinmektedir.</a:t>
            </a:r>
          </a:p>
        </p:txBody>
      </p:sp>
      <p:sp>
        <p:nvSpPr>
          <p:cNvPr id="10" name="İçerik Yer Tutucusu 2">
            <a:extLst>
              <a:ext uri="{FF2B5EF4-FFF2-40B4-BE49-F238E27FC236}">
                <a16:creationId xmlns:a16="http://schemas.microsoft.com/office/drawing/2014/main" id="{36C7B6EE-5262-446B-975E-96B0654E5F6C}"/>
              </a:ext>
            </a:extLst>
          </p:cNvPr>
          <p:cNvSpPr>
            <a:spLocks noGrp="1"/>
          </p:cNvSpPr>
          <p:nvPr>
            <p:ph idx="1"/>
          </p:nvPr>
        </p:nvSpPr>
        <p:spPr>
          <a:xfrm>
            <a:off x="1270453" y="19052"/>
            <a:ext cx="6425747" cy="771525"/>
          </a:xfrm>
        </p:spPr>
        <p:txBody>
          <a:bodyPr>
            <a:normAutofit/>
          </a:bodyPr>
          <a:lstStyle/>
          <a:p>
            <a:pPr marL="0" indent="0">
              <a:buNone/>
            </a:pPr>
            <a:r>
              <a:rPr lang="tr-TR" sz="3600" dirty="0">
                <a:latin typeface="Agency FB" panose="020B0503020202020204" pitchFamily="34" charset="0"/>
              </a:rPr>
              <a:t>2) Program Menüsünü Tanıyalım</a:t>
            </a:r>
          </a:p>
        </p:txBody>
      </p:sp>
    </p:spTree>
    <p:extLst>
      <p:ext uri="{BB962C8B-B14F-4D97-AF65-F5344CB8AC3E}">
        <p14:creationId xmlns:p14="http://schemas.microsoft.com/office/powerpoint/2010/main" val="408604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8"/>
                                        </p:tgtEl>
                                        <p:attrNameLst>
                                          <p:attrName>ppt_x</p:attrName>
                                        </p:attrNameLst>
                                      </p:cBhvr>
                                      <p:tavLst>
                                        <p:tav tm="0">
                                          <p:val>
                                            <p:strVal val="ppt_x"/>
                                          </p:val>
                                        </p:tav>
                                        <p:tav tm="100000">
                                          <p:val>
                                            <p:strVal val="ppt_x"/>
                                          </p:val>
                                        </p:tav>
                                      </p:tavLst>
                                    </p:anim>
                                    <p:anim calcmode="lin" valueType="num">
                                      <p:cBhvr additive="base">
                                        <p:cTn id="13" dur="500"/>
                                        <p:tgtEl>
                                          <p:spTgt spid="18"/>
                                        </p:tgtEl>
                                        <p:attrNameLst>
                                          <p:attrName>ppt_y</p:attrName>
                                        </p:attrNameLst>
                                      </p:cBhvr>
                                      <p:tavLst>
                                        <p:tav tm="0">
                                          <p:val>
                                            <p:strVal val="ppt_y"/>
                                          </p:val>
                                        </p:tav>
                                        <p:tav tm="100000">
                                          <p:val>
                                            <p:strVal val="1+ppt_h/2"/>
                                          </p:val>
                                        </p:tav>
                                      </p:tavLst>
                                    </p:anim>
                                    <p:set>
                                      <p:cBhvr>
                                        <p:cTn id="14"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Resim 17">
            <a:extLst>
              <a:ext uri="{FF2B5EF4-FFF2-40B4-BE49-F238E27FC236}">
                <a16:creationId xmlns:a16="http://schemas.microsoft.com/office/drawing/2014/main" id="{6BE083E7-BA82-4A78-9AF6-7954D3127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0825" y="5762625"/>
            <a:ext cx="838200" cy="838200"/>
          </a:xfrm>
          <a:prstGeom prst="rect">
            <a:avLst/>
          </a:prstGeom>
        </p:spPr>
      </p:pic>
      <p:pic>
        <p:nvPicPr>
          <p:cNvPr id="4" name="Resim 3">
            <a:extLst>
              <a:ext uri="{FF2B5EF4-FFF2-40B4-BE49-F238E27FC236}">
                <a16:creationId xmlns:a16="http://schemas.microsoft.com/office/drawing/2014/main" id="{C3E82F0A-2FCF-451B-8A7E-8EB8DFEF790B}"/>
              </a:ext>
            </a:extLst>
          </p:cNvPr>
          <p:cNvPicPr>
            <a:picLocks noChangeAspect="1"/>
          </p:cNvPicPr>
          <p:nvPr/>
        </p:nvPicPr>
        <p:blipFill>
          <a:blip r:embed="rId3"/>
          <a:stretch>
            <a:fillRect/>
          </a:stretch>
        </p:blipFill>
        <p:spPr>
          <a:xfrm>
            <a:off x="1585912" y="952500"/>
            <a:ext cx="3853295" cy="4953000"/>
          </a:xfrm>
          <a:prstGeom prst="rect">
            <a:avLst/>
          </a:prstGeom>
        </p:spPr>
      </p:pic>
      <p:sp>
        <p:nvSpPr>
          <p:cNvPr id="9" name="İçerik Yer Tutucusu 2">
            <a:extLst>
              <a:ext uri="{FF2B5EF4-FFF2-40B4-BE49-F238E27FC236}">
                <a16:creationId xmlns:a16="http://schemas.microsoft.com/office/drawing/2014/main" id="{229BE864-2D9E-4B7C-85BF-0546169C796D}"/>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3600" dirty="0">
                <a:latin typeface="Agency FB" panose="020B0503020202020204" pitchFamily="34" charset="0"/>
              </a:rPr>
              <a:t>3) Tasarım İçeriği Hakkında Bilgi</a:t>
            </a:r>
          </a:p>
        </p:txBody>
      </p:sp>
      <p:sp>
        <p:nvSpPr>
          <p:cNvPr id="5" name="Metin kutusu 4">
            <a:extLst>
              <a:ext uri="{FF2B5EF4-FFF2-40B4-BE49-F238E27FC236}">
                <a16:creationId xmlns:a16="http://schemas.microsoft.com/office/drawing/2014/main" id="{7C6DDF24-2030-49EF-82A7-2D95D83D9E02}"/>
              </a:ext>
            </a:extLst>
          </p:cNvPr>
          <p:cNvSpPr txBox="1"/>
          <p:nvPr/>
        </p:nvSpPr>
        <p:spPr>
          <a:xfrm>
            <a:off x="6096000" y="1819275"/>
            <a:ext cx="3448050" cy="646331"/>
          </a:xfrm>
          <a:prstGeom prst="rect">
            <a:avLst/>
          </a:prstGeom>
          <a:noFill/>
        </p:spPr>
        <p:txBody>
          <a:bodyPr wrap="square" rtlCol="0">
            <a:spAutoFit/>
          </a:bodyPr>
          <a:lstStyle/>
          <a:p>
            <a:r>
              <a:rPr lang="tr-TR" dirty="0"/>
              <a:t>Telefon Rehberi Yöneticisi ara yüzünü ekrana bastıran fonksiyon</a:t>
            </a:r>
          </a:p>
        </p:txBody>
      </p:sp>
    </p:spTree>
    <p:extLst>
      <p:ext uri="{BB962C8B-B14F-4D97-AF65-F5344CB8AC3E}">
        <p14:creationId xmlns:p14="http://schemas.microsoft.com/office/powerpoint/2010/main" val="270195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8"/>
                                        </p:tgtEl>
                                        <p:attrNameLst>
                                          <p:attrName>ppt_x</p:attrName>
                                        </p:attrNameLst>
                                      </p:cBhvr>
                                      <p:tavLst>
                                        <p:tav tm="0">
                                          <p:val>
                                            <p:strVal val="ppt_x"/>
                                          </p:val>
                                        </p:tav>
                                        <p:tav tm="100000">
                                          <p:val>
                                            <p:strVal val="ppt_x"/>
                                          </p:val>
                                        </p:tav>
                                      </p:tavLst>
                                    </p:anim>
                                    <p:anim calcmode="lin" valueType="num">
                                      <p:cBhvr additive="base">
                                        <p:cTn id="13" dur="500"/>
                                        <p:tgtEl>
                                          <p:spTgt spid="18"/>
                                        </p:tgtEl>
                                        <p:attrNameLst>
                                          <p:attrName>ppt_y</p:attrName>
                                        </p:attrNameLst>
                                      </p:cBhvr>
                                      <p:tavLst>
                                        <p:tav tm="0">
                                          <p:val>
                                            <p:strVal val="ppt_y"/>
                                          </p:val>
                                        </p:tav>
                                        <p:tav tm="100000">
                                          <p:val>
                                            <p:strVal val="1+ppt_h/2"/>
                                          </p:val>
                                        </p:tav>
                                      </p:tavLst>
                                    </p:anim>
                                    <p:set>
                                      <p:cBhvr>
                                        <p:cTn id="14"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3600" dirty="0">
                <a:latin typeface="Agency FB" panose="020B0503020202020204" pitchFamily="34" charset="0"/>
              </a:rPr>
              <a:t>3) Tasarım İçeriği Hakkında Bilgi</a:t>
            </a:r>
          </a:p>
        </p:txBody>
      </p:sp>
      <p:pic>
        <p:nvPicPr>
          <p:cNvPr id="12" name="Resim 11">
            <a:extLst>
              <a:ext uri="{FF2B5EF4-FFF2-40B4-BE49-F238E27FC236}">
                <a16:creationId xmlns:a16="http://schemas.microsoft.com/office/drawing/2014/main" id="{0B155B50-E2C8-42C3-8FC2-0EC44130A277}"/>
              </a:ext>
            </a:extLst>
          </p:cNvPr>
          <p:cNvPicPr>
            <a:picLocks noChangeAspect="1"/>
          </p:cNvPicPr>
          <p:nvPr/>
        </p:nvPicPr>
        <p:blipFill>
          <a:blip r:embed="rId4"/>
          <a:stretch>
            <a:fillRect/>
          </a:stretch>
        </p:blipFill>
        <p:spPr>
          <a:xfrm>
            <a:off x="1270453" y="936455"/>
            <a:ext cx="1323975" cy="1047750"/>
          </a:xfrm>
          <a:prstGeom prst="rect">
            <a:avLst/>
          </a:prstGeom>
        </p:spPr>
      </p:pic>
      <p:sp>
        <p:nvSpPr>
          <p:cNvPr id="14" name="Metin kutusu 13">
            <a:extLst>
              <a:ext uri="{FF2B5EF4-FFF2-40B4-BE49-F238E27FC236}">
                <a16:creationId xmlns:a16="http://schemas.microsoft.com/office/drawing/2014/main" id="{20AF4403-41E8-421C-9395-DD87E45F4C46}"/>
              </a:ext>
            </a:extLst>
          </p:cNvPr>
          <p:cNvSpPr txBox="1"/>
          <p:nvPr/>
        </p:nvSpPr>
        <p:spPr>
          <a:xfrm>
            <a:off x="2594429" y="936455"/>
            <a:ext cx="2587172" cy="646331"/>
          </a:xfrm>
          <a:prstGeom prst="rect">
            <a:avLst/>
          </a:prstGeom>
          <a:noFill/>
        </p:spPr>
        <p:txBody>
          <a:bodyPr wrap="square" rtlCol="0">
            <a:spAutoFit/>
          </a:bodyPr>
          <a:lstStyle/>
          <a:p>
            <a:r>
              <a:rPr lang="tr-TR" dirty="0"/>
              <a:t>Telefon Rehberi sınıfının değişkenleri</a:t>
            </a:r>
          </a:p>
        </p:txBody>
      </p:sp>
      <p:pic>
        <p:nvPicPr>
          <p:cNvPr id="10" name="Resim 9">
            <a:extLst>
              <a:ext uri="{FF2B5EF4-FFF2-40B4-BE49-F238E27FC236}">
                <a16:creationId xmlns:a16="http://schemas.microsoft.com/office/drawing/2014/main" id="{B7147F61-79E7-4934-8A6F-4453FED13C91}"/>
              </a:ext>
            </a:extLst>
          </p:cNvPr>
          <p:cNvPicPr>
            <a:picLocks noChangeAspect="1"/>
          </p:cNvPicPr>
          <p:nvPr/>
        </p:nvPicPr>
        <p:blipFill>
          <a:blip r:embed="rId5"/>
          <a:stretch>
            <a:fillRect/>
          </a:stretch>
        </p:blipFill>
        <p:spPr>
          <a:xfrm>
            <a:off x="7496176" y="1088855"/>
            <a:ext cx="2562225" cy="742950"/>
          </a:xfrm>
          <a:prstGeom prst="rect">
            <a:avLst/>
          </a:prstGeom>
        </p:spPr>
      </p:pic>
      <p:pic>
        <p:nvPicPr>
          <p:cNvPr id="15" name="Resim 14">
            <a:extLst>
              <a:ext uri="{FF2B5EF4-FFF2-40B4-BE49-F238E27FC236}">
                <a16:creationId xmlns:a16="http://schemas.microsoft.com/office/drawing/2014/main" id="{089CDB8A-83AB-4368-9436-8D6537CACD60}"/>
              </a:ext>
            </a:extLst>
          </p:cNvPr>
          <p:cNvPicPr>
            <a:picLocks noChangeAspect="1"/>
          </p:cNvPicPr>
          <p:nvPr/>
        </p:nvPicPr>
        <p:blipFill>
          <a:blip r:embed="rId6"/>
          <a:stretch>
            <a:fillRect/>
          </a:stretch>
        </p:blipFill>
        <p:spPr>
          <a:xfrm>
            <a:off x="1270453" y="2079455"/>
            <a:ext cx="5381625" cy="4438650"/>
          </a:xfrm>
          <a:prstGeom prst="rect">
            <a:avLst/>
          </a:prstGeom>
        </p:spPr>
      </p:pic>
      <p:sp>
        <p:nvSpPr>
          <p:cNvPr id="16" name="Metin kutusu 15">
            <a:extLst>
              <a:ext uri="{FF2B5EF4-FFF2-40B4-BE49-F238E27FC236}">
                <a16:creationId xmlns:a16="http://schemas.microsoft.com/office/drawing/2014/main" id="{1064FD95-AC64-485D-85A7-B0F5CEDADDAD}"/>
              </a:ext>
            </a:extLst>
          </p:cNvPr>
          <p:cNvSpPr txBox="1"/>
          <p:nvPr/>
        </p:nvSpPr>
        <p:spPr>
          <a:xfrm>
            <a:off x="6772274" y="3716804"/>
            <a:ext cx="3552825" cy="646331"/>
          </a:xfrm>
          <a:prstGeom prst="rect">
            <a:avLst/>
          </a:prstGeom>
          <a:noFill/>
        </p:spPr>
        <p:txBody>
          <a:bodyPr wrap="square" rtlCol="0">
            <a:spAutoFit/>
          </a:bodyPr>
          <a:lstStyle/>
          <a:p>
            <a:r>
              <a:rPr lang="tr-TR" dirty="0"/>
              <a:t>Tasarımda kişi bilgilerini depolama ve ekrana gösterme fonksiyonları</a:t>
            </a:r>
          </a:p>
        </p:txBody>
      </p:sp>
      <p:sp>
        <p:nvSpPr>
          <p:cNvPr id="17" name="Metin kutusu 16">
            <a:extLst>
              <a:ext uri="{FF2B5EF4-FFF2-40B4-BE49-F238E27FC236}">
                <a16:creationId xmlns:a16="http://schemas.microsoft.com/office/drawing/2014/main" id="{2CA88F39-02B5-4DA9-8C7B-7A582A785BB6}"/>
              </a:ext>
            </a:extLst>
          </p:cNvPr>
          <p:cNvSpPr txBox="1"/>
          <p:nvPr/>
        </p:nvSpPr>
        <p:spPr>
          <a:xfrm>
            <a:off x="7496176" y="1984204"/>
            <a:ext cx="2562225" cy="1200329"/>
          </a:xfrm>
          <a:prstGeom prst="rect">
            <a:avLst/>
          </a:prstGeom>
          <a:noFill/>
        </p:spPr>
        <p:txBody>
          <a:bodyPr wrap="square" rtlCol="0">
            <a:spAutoFit/>
          </a:bodyPr>
          <a:lstStyle/>
          <a:p>
            <a:r>
              <a:rPr lang="tr-TR" dirty="0"/>
              <a:t>Değişkenlerin diğer fonksiyonlar içerisinde kullanabilmesini sağlayan fonksiyonlar </a:t>
            </a:r>
          </a:p>
        </p:txBody>
      </p:sp>
    </p:spTree>
    <p:extLst>
      <p:ext uri="{BB962C8B-B14F-4D97-AF65-F5344CB8AC3E}">
        <p14:creationId xmlns:p14="http://schemas.microsoft.com/office/powerpoint/2010/main" val="404821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3600" dirty="0">
                <a:latin typeface="Agency FB" panose="020B0503020202020204" pitchFamily="34" charset="0"/>
              </a:rPr>
              <a:t>3) Tasarım İçeriği Hakkında Bilgi</a:t>
            </a:r>
          </a:p>
          <a:p>
            <a:pPr marL="0" indent="0">
              <a:buFont typeface="Arial" panose="020B0604020202020204" pitchFamily="34" charset="0"/>
              <a:buNone/>
            </a:pPr>
            <a:endParaRPr lang="tr-TR" sz="3600" dirty="0">
              <a:latin typeface="Agency FB" panose="020B0503020202020204" pitchFamily="34" charset="0"/>
            </a:endParaRPr>
          </a:p>
        </p:txBody>
      </p:sp>
      <p:pic>
        <p:nvPicPr>
          <p:cNvPr id="4" name="Resim 3">
            <a:extLst>
              <a:ext uri="{FF2B5EF4-FFF2-40B4-BE49-F238E27FC236}">
                <a16:creationId xmlns:a16="http://schemas.microsoft.com/office/drawing/2014/main" id="{5F4B1DD2-234D-4C57-8479-1F0565ACE9A2}"/>
              </a:ext>
            </a:extLst>
          </p:cNvPr>
          <p:cNvPicPr>
            <a:picLocks noChangeAspect="1"/>
          </p:cNvPicPr>
          <p:nvPr/>
        </p:nvPicPr>
        <p:blipFill>
          <a:blip r:embed="rId4"/>
          <a:stretch>
            <a:fillRect/>
          </a:stretch>
        </p:blipFill>
        <p:spPr>
          <a:xfrm>
            <a:off x="1270453" y="852487"/>
            <a:ext cx="4457700" cy="1819275"/>
          </a:xfrm>
          <a:prstGeom prst="rect">
            <a:avLst/>
          </a:prstGeom>
        </p:spPr>
      </p:pic>
      <p:sp>
        <p:nvSpPr>
          <p:cNvPr id="7" name="Metin kutusu 6">
            <a:extLst>
              <a:ext uri="{FF2B5EF4-FFF2-40B4-BE49-F238E27FC236}">
                <a16:creationId xmlns:a16="http://schemas.microsoft.com/office/drawing/2014/main" id="{AFC416A4-3100-42C9-93FE-5F034D7476C4}"/>
              </a:ext>
            </a:extLst>
          </p:cNvPr>
          <p:cNvSpPr txBox="1"/>
          <p:nvPr/>
        </p:nvSpPr>
        <p:spPr>
          <a:xfrm>
            <a:off x="5829300" y="1392792"/>
            <a:ext cx="3114675" cy="369332"/>
          </a:xfrm>
          <a:prstGeom prst="rect">
            <a:avLst/>
          </a:prstGeom>
          <a:noFill/>
        </p:spPr>
        <p:txBody>
          <a:bodyPr wrap="square" rtlCol="0">
            <a:spAutoFit/>
          </a:bodyPr>
          <a:lstStyle/>
          <a:p>
            <a:r>
              <a:rPr lang="tr-TR" dirty="0"/>
              <a:t>Yeni kişi ekleme fonksiyonu</a:t>
            </a:r>
          </a:p>
        </p:txBody>
      </p:sp>
      <p:pic>
        <p:nvPicPr>
          <p:cNvPr id="9" name="Resim 8">
            <a:extLst>
              <a:ext uri="{FF2B5EF4-FFF2-40B4-BE49-F238E27FC236}">
                <a16:creationId xmlns:a16="http://schemas.microsoft.com/office/drawing/2014/main" id="{8B615626-E9C8-414E-8FE1-F3AB77849DFD}"/>
              </a:ext>
            </a:extLst>
          </p:cNvPr>
          <p:cNvPicPr>
            <a:picLocks noChangeAspect="1"/>
          </p:cNvPicPr>
          <p:nvPr/>
        </p:nvPicPr>
        <p:blipFill>
          <a:blip r:embed="rId5"/>
          <a:stretch>
            <a:fillRect/>
          </a:stretch>
        </p:blipFill>
        <p:spPr>
          <a:xfrm>
            <a:off x="1232353" y="2938462"/>
            <a:ext cx="4495800" cy="1933575"/>
          </a:xfrm>
          <a:prstGeom prst="rect">
            <a:avLst/>
          </a:prstGeom>
        </p:spPr>
      </p:pic>
      <p:sp>
        <p:nvSpPr>
          <p:cNvPr id="10" name="Metin kutusu 9">
            <a:extLst>
              <a:ext uri="{FF2B5EF4-FFF2-40B4-BE49-F238E27FC236}">
                <a16:creationId xmlns:a16="http://schemas.microsoft.com/office/drawing/2014/main" id="{1828345B-E904-4319-912C-28D4E33F8AC7}"/>
              </a:ext>
            </a:extLst>
          </p:cNvPr>
          <p:cNvSpPr txBox="1"/>
          <p:nvPr/>
        </p:nvSpPr>
        <p:spPr>
          <a:xfrm>
            <a:off x="5915025" y="3267074"/>
            <a:ext cx="3028950" cy="646331"/>
          </a:xfrm>
          <a:prstGeom prst="rect">
            <a:avLst/>
          </a:prstGeom>
          <a:noFill/>
        </p:spPr>
        <p:txBody>
          <a:bodyPr wrap="square" rtlCol="0">
            <a:spAutoFit/>
          </a:bodyPr>
          <a:lstStyle/>
          <a:p>
            <a:r>
              <a:rPr lang="tr-TR" dirty="0"/>
              <a:t>Kayıtlı kişileri ekrana gösterme fonksiyonu</a:t>
            </a:r>
          </a:p>
        </p:txBody>
      </p:sp>
    </p:spTree>
    <p:extLst>
      <p:ext uri="{BB962C8B-B14F-4D97-AF65-F5344CB8AC3E}">
        <p14:creationId xmlns:p14="http://schemas.microsoft.com/office/powerpoint/2010/main" val="138185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912D2709-58F9-429C-910B-7AC78B05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8925" y="5753100"/>
            <a:ext cx="838200" cy="838200"/>
          </a:xfrm>
          <a:prstGeom prst="rect">
            <a:avLst/>
          </a:prstGeom>
        </p:spPr>
      </p:pic>
      <p:sp>
        <p:nvSpPr>
          <p:cNvPr id="8" name="İçerik Yer Tutucusu 2">
            <a:extLst>
              <a:ext uri="{FF2B5EF4-FFF2-40B4-BE49-F238E27FC236}">
                <a16:creationId xmlns:a16="http://schemas.microsoft.com/office/drawing/2014/main" id="{A3A774C7-FEA5-4ECE-8FCE-66B24245FA9C}"/>
              </a:ext>
            </a:extLst>
          </p:cNvPr>
          <p:cNvSpPr txBox="1">
            <a:spLocks/>
          </p:cNvSpPr>
          <p:nvPr/>
        </p:nvSpPr>
        <p:spPr>
          <a:xfrm>
            <a:off x="1270453" y="0"/>
            <a:ext cx="6425747" cy="7715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sz="3600" dirty="0">
                <a:latin typeface="Agency FB" panose="020B0503020202020204" pitchFamily="34" charset="0"/>
              </a:rPr>
              <a:t>3) Tasarım İçeriği Hakkında Bilgi </a:t>
            </a: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a:p>
            <a:pPr marL="0" indent="0">
              <a:buFont typeface="Arial" panose="020B0604020202020204" pitchFamily="34" charset="0"/>
              <a:buNone/>
            </a:pPr>
            <a:endParaRPr lang="tr-TR" sz="3600" dirty="0">
              <a:latin typeface="Agency FB" panose="020B0503020202020204" pitchFamily="34" charset="0"/>
            </a:endParaRPr>
          </a:p>
        </p:txBody>
      </p:sp>
      <p:pic>
        <p:nvPicPr>
          <p:cNvPr id="2" name="Resim 1">
            <a:extLst>
              <a:ext uri="{FF2B5EF4-FFF2-40B4-BE49-F238E27FC236}">
                <a16:creationId xmlns:a16="http://schemas.microsoft.com/office/drawing/2014/main" id="{B012D511-8B37-4CE4-BE6B-AA7ECA7BCE3F}"/>
              </a:ext>
            </a:extLst>
          </p:cNvPr>
          <p:cNvPicPr>
            <a:picLocks noChangeAspect="1"/>
          </p:cNvPicPr>
          <p:nvPr/>
        </p:nvPicPr>
        <p:blipFill>
          <a:blip r:embed="rId4"/>
          <a:stretch>
            <a:fillRect/>
          </a:stretch>
        </p:blipFill>
        <p:spPr>
          <a:xfrm>
            <a:off x="1885950" y="1185862"/>
            <a:ext cx="4933950" cy="4276725"/>
          </a:xfrm>
          <a:prstGeom prst="rect">
            <a:avLst/>
          </a:prstGeom>
        </p:spPr>
      </p:pic>
      <p:sp>
        <p:nvSpPr>
          <p:cNvPr id="3" name="Metin kutusu 2">
            <a:extLst>
              <a:ext uri="{FF2B5EF4-FFF2-40B4-BE49-F238E27FC236}">
                <a16:creationId xmlns:a16="http://schemas.microsoft.com/office/drawing/2014/main" id="{D27EC09E-9B29-4878-80B5-9E0E193A41A1}"/>
              </a:ext>
            </a:extLst>
          </p:cNvPr>
          <p:cNvSpPr txBox="1"/>
          <p:nvPr/>
        </p:nvSpPr>
        <p:spPr>
          <a:xfrm>
            <a:off x="7000875" y="2800350"/>
            <a:ext cx="4286250" cy="646331"/>
          </a:xfrm>
          <a:prstGeom prst="rect">
            <a:avLst/>
          </a:prstGeom>
          <a:noFill/>
        </p:spPr>
        <p:txBody>
          <a:bodyPr wrap="square" rtlCol="0">
            <a:spAutoFit/>
          </a:bodyPr>
          <a:lstStyle/>
          <a:p>
            <a:r>
              <a:rPr lang="tr-TR" dirty="0"/>
              <a:t>Kayıt defterinde ID ile kayıt arama fonksiyonu</a:t>
            </a:r>
          </a:p>
        </p:txBody>
      </p:sp>
    </p:spTree>
    <p:extLst>
      <p:ext uri="{BB962C8B-B14F-4D97-AF65-F5344CB8AC3E}">
        <p14:creationId xmlns:p14="http://schemas.microsoft.com/office/powerpoint/2010/main" val="59465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TM04033919[[fn=Devre]]</Template>
  <TotalTime>421</TotalTime>
  <Words>634</Words>
  <Application>Microsoft Office PowerPoint</Application>
  <PresentationFormat>Geniş ekran</PresentationFormat>
  <Paragraphs>104</Paragraphs>
  <Slides>17</Slides>
  <Notes>11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17</vt:i4>
      </vt:variant>
    </vt:vector>
  </HeadingPairs>
  <TitlesOfParts>
    <vt:vector size="25" baseType="lpstr">
      <vt:lpstr>Agency FB</vt:lpstr>
      <vt:lpstr>Arial</vt:lpstr>
      <vt:lpstr>Bahnschrift Condensed</vt:lpstr>
      <vt:lpstr>Bahnschrift Light</vt:lpstr>
      <vt:lpstr>Calibri</vt:lpstr>
      <vt:lpstr>Tw Cen MT</vt:lpstr>
      <vt:lpstr>Wingdings</vt:lpstr>
      <vt:lpstr>Devre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ogün berat gürses</dc:creator>
  <cp:lastModifiedBy>mehmet colak</cp:lastModifiedBy>
  <cp:revision>32</cp:revision>
  <dcterms:created xsi:type="dcterms:W3CDTF">2020-01-07T15:33:26Z</dcterms:created>
  <dcterms:modified xsi:type="dcterms:W3CDTF">2020-06-08T12:02:05Z</dcterms:modified>
</cp:coreProperties>
</file>