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73" r:id="rId8"/>
    <p:sldId id="270" r:id="rId9"/>
    <p:sldId id="272" r:id="rId10"/>
    <p:sldId id="271" r:id="rId11"/>
    <p:sldId id="274" r:id="rId12"/>
    <p:sldId id="275" r:id="rId13"/>
    <p:sldId id="276" r:id="rId14"/>
    <p:sldId id="277" r:id="rId15"/>
    <p:sldId id="278" r:id="rId16"/>
    <p:sldId id="280" r:id="rId17"/>
    <p:sldId id="279" r:id="rId18"/>
    <p:sldId id="281" r:id="rId19"/>
    <p:sldId id="282" r:id="rId20"/>
    <p:sldId id="283" r:id="rId21"/>
    <p:sldId id="261" r:id="rId22"/>
    <p:sldId id="284" r:id="rId23"/>
    <p:sldId id="285" r:id="rId24"/>
    <p:sldId id="286" r:id="rId25"/>
    <p:sldId id="287" r:id="rId26"/>
    <p:sldId id="288" r:id="rId27"/>
    <p:sldId id="263" r:id="rId28"/>
    <p:sldId id="265" r:id="rId29"/>
    <p:sldId id="26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31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5AAFB9A-A2AC-49F2-83C0-3FFA0FBB720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887FB4F-1D26-4AD0-A3AD-36ED53652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0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FB9A-A2AC-49F2-83C0-3FFA0FBB720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FB4F-1D26-4AD0-A3AD-36ED53652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45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5AAFB9A-A2AC-49F2-83C0-3FFA0FBB720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887FB4F-1D26-4AD0-A3AD-36ED53652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08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5AAFB9A-A2AC-49F2-83C0-3FFA0FBB720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887FB4F-1D26-4AD0-A3AD-36ED536523C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7781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5AAFB9A-A2AC-49F2-83C0-3FFA0FBB720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887FB4F-1D26-4AD0-A3AD-36ED53652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32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FB9A-A2AC-49F2-83C0-3FFA0FBB720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FB4F-1D26-4AD0-A3AD-36ED53652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62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FB9A-A2AC-49F2-83C0-3FFA0FBB720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FB4F-1D26-4AD0-A3AD-36ED53652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18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FB9A-A2AC-49F2-83C0-3FFA0FBB720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FB4F-1D26-4AD0-A3AD-36ED53652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30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5AAFB9A-A2AC-49F2-83C0-3FFA0FBB720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887FB4F-1D26-4AD0-A3AD-36ED53652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0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FB9A-A2AC-49F2-83C0-3FFA0FBB720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FB4F-1D26-4AD0-A3AD-36ED53652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5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5AAFB9A-A2AC-49F2-83C0-3FFA0FBB720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887FB4F-1D26-4AD0-A3AD-36ED53652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6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FB9A-A2AC-49F2-83C0-3FFA0FBB720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FB4F-1D26-4AD0-A3AD-36ED53652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6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FB9A-A2AC-49F2-83C0-3FFA0FBB720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FB4F-1D26-4AD0-A3AD-36ED53652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FB9A-A2AC-49F2-83C0-3FFA0FBB720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FB4F-1D26-4AD0-A3AD-36ED53652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3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FB9A-A2AC-49F2-83C0-3FFA0FBB720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FB4F-1D26-4AD0-A3AD-36ED53652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7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FB9A-A2AC-49F2-83C0-3FFA0FBB720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FB4F-1D26-4AD0-A3AD-36ED53652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46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FB9A-A2AC-49F2-83C0-3FFA0FBB720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FB4F-1D26-4AD0-A3AD-36ED53652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3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AFB9A-A2AC-49F2-83C0-3FFA0FBB720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7FB4F-1D26-4AD0-A3AD-36ED53652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53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105" y="1362041"/>
            <a:ext cx="11502189" cy="2716664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Improving Let’s Hash: </a:t>
            </a:r>
            <a:br>
              <a:rPr lang="en-US" sz="4000" dirty="0" smtClean="0"/>
            </a:br>
            <a:r>
              <a:rPr lang="en-US" sz="4000" dirty="0" smtClean="0"/>
              <a:t>Development of a website helping developers with security-related programming tasks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1236" y="5613818"/>
            <a:ext cx="3781926" cy="955424"/>
          </a:xfrm>
        </p:spPr>
        <p:txBody>
          <a:bodyPr>
            <a:no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Second Examiner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Prof. Dr. Michael Meier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149389" y="5613818"/>
            <a:ext cx="3545306" cy="1159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Supervisors</a:t>
            </a:r>
          </a:p>
          <a:p>
            <a:r>
              <a:rPr lang="en-US" sz="1800" dirty="0" smtClean="0"/>
              <a:t>Lisa </a:t>
            </a:r>
            <a:r>
              <a:rPr lang="en-US" sz="1800" dirty="0" err="1" smtClean="0"/>
              <a:t>Geierhaas</a:t>
            </a:r>
            <a:r>
              <a:rPr lang="en-US" sz="1800" dirty="0" smtClean="0"/>
              <a:t>, </a:t>
            </a:r>
            <a:r>
              <a:rPr lang="en-US" sz="1800" dirty="0" err="1" smtClean="0"/>
              <a:t>M.Sc</a:t>
            </a:r>
            <a:endParaRPr lang="en-US" sz="1800" dirty="0" smtClean="0"/>
          </a:p>
          <a:p>
            <a:r>
              <a:rPr lang="en-US" sz="1800" dirty="0" smtClean="0"/>
              <a:t>Dr. Christian </a:t>
            </a:r>
            <a:r>
              <a:rPr lang="en-US" sz="1800" dirty="0" err="1" smtClean="0"/>
              <a:t>Tiefenau</a:t>
            </a:r>
            <a:endParaRPr lang="en-US" sz="18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56672" y="5613818"/>
            <a:ext cx="3717759" cy="955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First Examiner</a:t>
            </a:r>
          </a:p>
          <a:p>
            <a:r>
              <a:rPr lang="en-US" sz="1800" dirty="0" smtClean="0"/>
              <a:t>Prof. Dr. Matthew Smith</a:t>
            </a:r>
            <a:endParaRPr lang="en-US" sz="18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844715" y="4654592"/>
            <a:ext cx="2518611" cy="789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smtClean="0"/>
              <a:t>Cüneyt Erem</a:t>
            </a:r>
            <a:endParaRPr lang="en-US" sz="20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166936" y="149605"/>
            <a:ext cx="3982453" cy="606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UNIVERSITY OF BONN</a:t>
            </a: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543927" y="755823"/>
            <a:ext cx="3120189" cy="761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 smtClean="0"/>
              <a:t>MASTER THESIS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9951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Two-Factor Authentication Library Selection</a:t>
            </a:r>
          </a:p>
          <a:p>
            <a:pPr lvl="1"/>
            <a:r>
              <a:rPr lang="en-US" dirty="0"/>
              <a:t>OWASP and NIST recommendations: verification can only be something </a:t>
            </a:r>
          </a:p>
          <a:p>
            <a:pPr lvl="2"/>
            <a:r>
              <a:rPr lang="en-US" dirty="0"/>
              <a:t>the user knows (password or PIN), </a:t>
            </a:r>
          </a:p>
          <a:p>
            <a:pPr lvl="2"/>
            <a:r>
              <a:rPr lang="en-US" dirty="0"/>
              <a:t>something they have (token or phone), </a:t>
            </a:r>
          </a:p>
          <a:p>
            <a:pPr lvl="2"/>
            <a:r>
              <a:rPr lang="en-US" dirty="0"/>
              <a:t>something that exists (biometric data such as a fingerprint)</a:t>
            </a:r>
          </a:p>
          <a:p>
            <a:pPr lvl="1"/>
            <a:r>
              <a:rPr lang="en-US" dirty="0"/>
              <a:t>Many </a:t>
            </a:r>
            <a:r>
              <a:rPr lang="en-US" b="1" dirty="0"/>
              <a:t>OTP</a:t>
            </a:r>
            <a:r>
              <a:rPr lang="en-US" dirty="0"/>
              <a:t> libraries have two methods: </a:t>
            </a:r>
          </a:p>
          <a:p>
            <a:pPr lvl="2"/>
            <a:r>
              <a:rPr lang="en-US" dirty="0"/>
              <a:t>counter-based one-time passwords (HOTP)</a:t>
            </a:r>
          </a:p>
          <a:p>
            <a:pPr lvl="2"/>
            <a:r>
              <a:rPr lang="en-US" dirty="0"/>
              <a:t>time-based one-time passwords (</a:t>
            </a:r>
            <a:r>
              <a:rPr lang="en-US" b="1" dirty="0"/>
              <a:t>TOTP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2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Adapting Code Snippets for Different Languages</a:t>
            </a:r>
          </a:p>
          <a:p>
            <a:r>
              <a:rPr lang="en-US" b="1" dirty="0" smtClean="0"/>
              <a:t>library</a:t>
            </a:r>
            <a:r>
              <a:rPr lang="en-US" dirty="0" smtClean="0"/>
              <a:t> </a:t>
            </a:r>
            <a:r>
              <a:rPr lang="en-US" dirty="0"/>
              <a:t>should be </a:t>
            </a:r>
            <a:endParaRPr lang="en-US" dirty="0" smtClean="0"/>
          </a:p>
          <a:p>
            <a:pPr lvl="1"/>
            <a:r>
              <a:rPr lang="en-US" dirty="0" smtClean="0"/>
              <a:t>Official (or trustful)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ecure (and up-to-date)</a:t>
            </a:r>
          </a:p>
          <a:p>
            <a:pPr lvl="1"/>
            <a:r>
              <a:rPr lang="en-US" dirty="0" smtClean="0"/>
              <a:t>Has high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smtClean="0"/>
              <a:t>usage</a:t>
            </a:r>
          </a:p>
          <a:p>
            <a:pPr lvl="1"/>
            <a:r>
              <a:rPr lang="en-US" dirty="0" smtClean="0"/>
              <a:t>High readability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08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Methodology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493613"/>
              </p:ext>
            </p:extLst>
          </p:nvPr>
        </p:nvGraphicFramePr>
        <p:xfrm>
          <a:off x="2294890" y="1977391"/>
          <a:ext cx="8106409" cy="21748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8360">
                  <a:extLst>
                    <a:ext uri="{9D8B030D-6E8A-4147-A177-3AD203B41FA5}">
                      <a16:colId xmlns:a16="http://schemas.microsoft.com/office/drawing/2014/main" val="2204888120"/>
                    </a:ext>
                  </a:extLst>
                </a:gridCol>
                <a:gridCol w="2907877">
                  <a:extLst>
                    <a:ext uri="{9D8B030D-6E8A-4147-A177-3AD203B41FA5}">
                      <a16:colId xmlns:a16="http://schemas.microsoft.com/office/drawing/2014/main" val="2089982819"/>
                    </a:ext>
                  </a:extLst>
                </a:gridCol>
                <a:gridCol w="2279426">
                  <a:extLst>
                    <a:ext uri="{9D8B030D-6E8A-4147-A177-3AD203B41FA5}">
                      <a16:colId xmlns:a16="http://schemas.microsoft.com/office/drawing/2014/main" val="1427695437"/>
                    </a:ext>
                  </a:extLst>
                </a:gridCol>
                <a:gridCol w="2070746">
                  <a:extLst>
                    <a:ext uri="{9D8B030D-6E8A-4147-A177-3AD203B41FA5}">
                      <a16:colId xmlns:a16="http://schemas.microsoft.com/office/drawing/2014/main" val="3765053451"/>
                    </a:ext>
                  </a:extLst>
                </a:gridCol>
              </a:tblGrid>
              <a:tr h="308609">
                <a:tc>
                  <a:txBody>
                    <a:bodyPr/>
                    <a:lstStyle/>
                    <a:p>
                      <a:pPr algn="l" fontAlgn="b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Char char="P"/>
                      </a:pPr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ython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argon2-cffi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bcrypt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pbkdf2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1089025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Java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argon2-jvm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jbcrypt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javax.crypto (default)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76497845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JavaScript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argon2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bcrypt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crypto-js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605498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PHP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PASSWORD_ARGON2ID (default)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PASSWORD_BCRYPT (default)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hash_pbkdf2 (default)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6759844"/>
                  </a:ext>
                </a:extLst>
              </a:tr>
              <a:tr h="3668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GoLang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github.com/alexedwards/argon2id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golang.org/x/crypto/bcrypt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golang.org/x/crypto/pbkdf2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3742396"/>
                  </a:ext>
                </a:extLst>
              </a:tr>
              <a:tr h="3221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C#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Konscious.Security.Cryptography.Argon2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BCrypt.Net-Next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523848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390581"/>
              </p:ext>
            </p:extLst>
          </p:nvPr>
        </p:nvGraphicFramePr>
        <p:xfrm>
          <a:off x="1346200" y="4514850"/>
          <a:ext cx="6413500" cy="19316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8360">
                  <a:extLst>
                    <a:ext uri="{9D8B030D-6E8A-4147-A177-3AD203B41FA5}">
                      <a16:colId xmlns:a16="http://schemas.microsoft.com/office/drawing/2014/main" val="4188349483"/>
                    </a:ext>
                  </a:extLst>
                </a:gridCol>
                <a:gridCol w="3029570">
                  <a:extLst>
                    <a:ext uri="{9D8B030D-6E8A-4147-A177-3AD203B41FA5}">
                      <a16:colId xmlns:a16="http://schemas.microsoft.com/office/drawing/2014/main" val="3331385527"/>
                    </a:ext>
                  </a:extLst>
                </a:gridCol>
                <a:gridCol w="2535570">
                  <a:extLst>
                    <a:ext uri="{9D8B030D-6E8A-4147-A177-3AD203B41FA5}">
                      <a16:colId xmlns:a16="http://schemas.microsoft.com/office/drawing/2014/main" val="3062026200"/>
                    </a:ext>
                  </a:extLst>
                </a:gridCol>
              </a:tblGrid>
              <a:tr h="213492">
                <a:tc>
                  <a:txBody>
                    <a:bodyPr/>
                    <a:lstStyle/>
                    <a:p>
                      <a:pPr algn="l" fontAlgn="b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Char char="P"/>
                      </a:pPr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ython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zxcvbn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5958670"/>
                  </a:ext>
                </a:extLst>
              </a:tr>
              <a:tr h="3199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Java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regex (default)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com.nulabinc.zxcvbn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54775397"/>
                  </a:ext>
                </a:extLst>
              </a:tr>
              <a:tr h="407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JavaScript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regex (default)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zxcvbn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56919002"/>
                  </a:ext>
                </a:extLst>
              </a:tr>
              <a:tr h="379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PHP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regex (default)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bjeavons/zxcvbn-php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51080812"/>
                  </a:ext>
                </a:extLst>
              </a:tr>
              <a:tr h="337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GoLang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regexp</a:t>
                      </a:r>
                      <a:r>
                        <a:rPr lang="en-US" sz="1100" u="none" strike="noStrike" dirty="0">
                          <a:effectLst/>
                        </a:rPr>
                        <a:t> (default)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github.com/nbutton23/zxcvbn-go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7472142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C#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System.Text.RegularExpressions</a:t>
                      </a:r>
                      <a:r>
                        <a:rPr lang="en-US" sz="1100" u="none" strike="noStrike" dirty="0">
                          <a:effectLst/>
                        </a:rPr>
                        <a:t> (default)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zxcvbn</a:t>
                      </a:r>
                      <a:r>
                        <a:rPr lang="en-US" sz="1100" u="none" strike="noStrike" dirty="0">
                          <a:effectLst/>
                        </a:rPr>
                        <a:t>-core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420065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56960"/>
              </p:ext>
            </p:extLst>
          </p:nvPr>
        </p:nvGraphicFramePr>
        <p:xfrm>
          <a:off x="8141970" y="4514850"/>
          <a:ext cx="3230880" cy="1904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2982561320"/>
                    </a:ext>
                  </a:extLst>
                </a:gridCol>
                <a:gridCol w="2297430">
                  <a:extLst>
                    <a:ext uri="{9D8B030D-6E8A-4147-A177-3AD203B41FA5}">
                      <a16:colId xmlns:a16="http://schemas.microsoft.com/office/drawing/2014/main" val="427079873"/>
                    </a:ext>
                  </a:extLst>
                </a:gridCol>
              </a:tblGrid>
              <a:tr h="275314">
                <a:tc>
                  <a:txBody>
                    <a:bodyPr/>
                    <a:lstStyle/>
                    <a:p>
                      <a:pPr algn="l" fontAlgn="b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Char char="P"/>
                      </a:pPr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ython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pyotp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5144868"/>
                  </a:ext>
                </a:extLst>
              </a:tr>
              <a:tr h="337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Java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com.j256.two-factor-auth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82699562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JavaScript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totp-generator / otpauth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92652079"/>
                  </a:ext>
                </a:extLst>
              </a:tr>
              <a:tr h="2753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PHP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poles/php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5396185"/>
                  </a:ext>
                </a:extLst>
              </a:tr>
              <a:tr h="2753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GoLang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github.com/xlzd/gotp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14186204"/>
                  </a:ext>
                </a:extLst>
              </a:tr>
              <a:tr h="386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C#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GoogleAuthenticator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46342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48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58" y="5820"/>
            <a:ext cx="3678435" cy="685217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489" y="5820"/>
            <a:ext cx="3939036" cy="68521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421" y="5821"/>
            <a:ext cx="3421201" cy="685217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0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</a:t>
            </a:r>
            <a:r>
              <a:rPr lang="en-US" dirty="0" smtClean="0"/>
              <a:t>DESIGN</a:t>
            </a:r>
          </a:p>
          <a:p>
            <a:endParaRPr lang="en-US" dirty="0" smtClean="0"/>
          </a:p>
          <a:p>
            <a:r>
              <a:rPr lang="en-US" strike="sngStrike" dirty="0" smtClean="0"/>
              <a:t>The think-aloud method (Covid-19)</a:t>
            </a:r>
          </a:p>
          <a:p>
            <a:r>
              <a:rPr lang="de-DE" b="1" dirty="0" smtClean="0"/>
              <a:t>Survey</a:t>
            </a:r>
            <a:r>
              <a:rPr lang="de-DE" dirty="0" smtClean="0"/>
              <a:t> is </a:t>
            </a:r>
            <a:r>
              <a:rPr lang="en-US" dirty="0" smtClean="0"/>
              <a:t>short</a:t>
            </a:r>
            <a:r>
              <a:rPr lang="en-US" dirty="0"/>
              <a:t>, understandable, and </a:t>
            </a:r>
            <a:r>
              <a:rPr lang="en-US" dirty="0" smtClean="0"/>
              <a:t>straightforward </a:t>
            </a:r>
          </a:p>
          <a:p>
            <a:pPr lvl="1"/>
            <a:r>
              <a:rPr lang="en-US" dirty="0" smtClean="0"/>
              <a:t>(not </a:t>
            </a:r>
            <a:r>
              <a:rPr lang="en-US" dirty="0"/>
              <a:t>get </a:t>
            </a:r>
            <a:r>
              <a:rPr lang="en-US" dirty="0" smtClean="0"/>
              <a:t>bored such that 15-20 min)</a:t>
            </a:r>
          </a:p>
          <a:p>
            <a:r>
              <a:rPr lang="en-US" dirty="0" smtClean="0"/>
              <a:t>Questions generally ask;</a:t>
            </a:r>
          </a:p>
          <a:p>
            <a:pPr lvl="1"/>
            <a:r>
              <a:rPr lang="en-US" dirty="0" smtClean="0"/>
              <a:t>is </a:t>
            </a:r>
            <a:r>
              <a:rPr lang="en-US" dirty="0"/>
              <a:t>this code </a:t>
            </a:r>
            <a:r>
              <a:rPr lang="en-US" dirty="0" smtClean="0"/>
              <a:t>safe?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not, how can it be strengthened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54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Methodology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84" y="330835"/>
            <a:ext cx="5682836" cy="6155676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629400" y="2788920"/>
            <a:ext cx="4876800" cy="3429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Survey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3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4190" y="147153"/>
            <a:ext cx="8610600" cy="1293028"/>
          </a:xfrm>
        </p:spPr>
        <p:txBody>
          <a:bodyPr/>
          <a:lstStyle/>
          <a:p>
            <a:r>
              <a:rPr lang="de-DE" dirty="0"/>
              <a:t>Methodology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30" y="1251267"/>
            <a:ext cx="3659418" cy="533844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756" y="1251266"/>
            <a:ext cx="3834504" cy="53384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130" y="1251266"/>
            <a:ext cx="4168672" cy="528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5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Participants</a:t>
            </a:r>
          </a:p>
          <a:p>
            <a:pPr lvl="1"/>
            <a:r>
              <a:rPr lang="en-US" dirty="0"/>
              <a:t>LinkedIn </a:t>
            </a:r>
            <a:r>
              <a:rPr lang="en-US" dirty="0" smtClean="0"/>
              <a:t>website: </a:t>
            </a:r>
          </a:p>
          <a:p>
            <a:pPr lvl="1"/>
            <a:r>
              <a:rPr lang="en-US" dirty="0" smtClean="0"/>
              <a:t>Professional software engineers </a:t>
            </a:r>
          </a:p>
          <a:p>
            <a:pPr lvl="2"/>
            <a:r>
              <a:rPr lang="en-US" dirty="0" smtClean="0"/>
              <a:t>Cyber security title</a:t>
            </a:r>
          </a:p>
          <a:p>
            <a:pPr lvl="2"/>
            <a:r>
              <a:rPr lang="en-US" dirty="0" smtClean="0"/>
              <a:t>Working </a:t>
            </a:r>
            <a:r>
              <a:rPr lang="en-US" dirty="0"/>
              <a:t>in Germany, England, </a:t>
            </a:r>
            <a:r>
              <a:rPr lang="en-US" dirty="0" smtClean="0"/>
              <a:t>Netherlands and America</a:t>
            </a:r>
          </a:p>
          <a:p>
            <a:pPr lvl="2"/>
            <a:r>
              <a:rPr lang="en-US" dirty="0" smtClean="0"/>
              <a:t>Nationalities are German</a:t>
            </a:r>
            <a:r>
              <a:rPr lang="en-US" dirty="0"/>
              <a:t>, British, Dutch, American, Indian, and </a:t>
            </a:r>
            <a:r>
              <a:rPr lang="en-US" dirty="0" smtClean="0"/>
              <a:t>Turkish</a:t>
            </a:r>
          </a:p>
          <a:p>
            <a:pPr lvl="2"/>
            <a:r>
              <a:rPr lang="de-DE" dirty="0" smtClean="0"/>
              <a:t>Messages;</a:t>
            </a:r>
          </a:p>
          <a:p>
            <a:pPr lvl="3"/>
            <a:r>
              <a:rPr lang="en-US" dirty="0" smtClean="0"/>
              <a:t>172 sent by </a:t>
            </a:r>
            <a:r>
              <a:rPr lang="en-US" dirty="0" err="1" smtClean="0"/>
              <a:t>inMail</a:t>
            </a:r>
            <a:r>
              <a:rPr lang="en-US" dirty="0" smtClean="0"/>
              <a:t> and Connect message</a:t>
            </a:r>
          </a:p>
          <a:p>
            <a:pPr lvl="3"/>
            <a:r>
              <a:rPr lang="en-US" dirty="0" smtClean="0"/>
              <a:t>76 read the message (in LinkedIn)</a:t>
            </a:r>
          </a:p>
          <a:p>
            <a:pPr lvl="3"/>
            <a:r>
              <a:rPr lang="en-US" dirty="0"/>
              <a:t>45 started the </a:t>
            </a:r>
            <a:r>
              <a:rPr lang="en-US" dirty="0" smtClean="0"/>
              <a:t>survey (in </a:t>
            </a:r>
            <a:r>
              <a:rPr lang="en-US" dirty="0" err="1" smtClean="0"/>
              <a:t>Qualtrics</a:t>
            </a:r>
            <a:r>
              <a:rPr lang="en-US" dirty="0" smtClean="0"/>
              <a:t>)</a:t>
            </a:r>
          </a:p>
          <a:p>
            <a:pPr lvl="3"/>
            <a:r>
              <a:rPr lang="de-DE" dirty="0" smtClean="0"/>
              <a:t>5 completed the survey, received money (50 euros per language)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Criteria:</a:t>
            </a:r>
          </a:p>
          <a:p>
            <a:r>
              <a:rPr lang="de-DE" dirty="0" smtClean="0"/>
              <a:t>ISO usability: </a:t>
            </a:r>
            <a:r>
              <a:rPr lang="en-US" b="1" dirty="0"/>
              <a:t>effectiveness</a:t>
            </a:r>
            <a:r>
              <a:rPr lang="en-US" dirty="0"/>
              <a:t>, efficiency, and </a:t>
            </a:r>
            <a:r>
              <a:rPr lang="en-US" dirty="0" smtClean="0"/>
              <a:t>satisfaction for survey</a:t>
            </a:r>
          </a:p>
          <a:p>
            <a:r>
              <a:rPr lang="en-US" dirty="0" smtClean="0"/>
              <a:t>The purpose is to increase </a:t>
            </a:r>
            <a:r>
              <a:rPr lang="en-US" dirty="0"/>
              <a:t>code </a:t>
            </a:r>
            <a:r>
              <a:rPr lang="en-US" b="1" dirty="0"/>
              <a:t>security</a:t>
            </a:r>
            <a:r>
              <a:rPr lang="en-US" dirty="0"/>
              <a:t> rather than </a:t>
            </a:r>
            <a:r>
              <a:rPr lang="en-US" dirty="0" smtClean="0"/>
              <a:t>functionality</a:t>
            </a:r>
          </a:p>
          <a:p>
            <a:r>
              <a:rPr lang="de-DE" dirty="0" smtClean="0"/>
              <a:t>Examine</a:t>
            </a:r>
            <a:r>
              <a:rPr lang="en-US" dirty="0" smtClean="0"/>
              <a:t> </a:t>
            </a:r>
            <a:r>
              <a:rPr lang="en-US" dirty="0"/>
              <a:t>professional software developers’ </a:t>
            </a:r>
            <a:r>
              <a:rPr lang="en-US" dirty="0" smtClean="0"/>
              <a:t>suggestions</a:t>
            </a:r>
          </a:p>
          <a:p>
            <a:r>
              <a:rPr lang="de-DE" dirty="0" smtClean="0"/>
              <a:t>Applied </a:t>
            </a:r>
            <a:r>
              <a:rPr lang="en-US" b="1" dirty="0"/>
              <a:t>OWASP</a:t>
            </a:r>
            <a:r>
              <a:rPr lang="en-US" dirty="0"/>
              <a:t> and </a:t>
            </a:r>
            <a:r>
              <a:rPr lang="en-US" b="1" dirty="0"/>
              <a:t>NIST</a:t>
            </a:r>
            <a:r>
              <a:rPr lang="en-US" dirty="0"/>
              <a:t> standards</a:t>
            </a:r>
          </a:p>
        </p:txBody>
      </p:sp>
    </p:spTree>
    <p:extLst>
      <p:ext uri="{BB962C8B-B14F-4D97-AF65-F5344CB8AC3E}">
        <p14:creationId xmlns:p14="http://schemas.microsoft.com/office/powerpoint/2010/main" val="69975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48740"/>
            <a:ext cx="10820400" cy="51663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Evaluation Criteria: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Password </a:t>
            </a:r>
            <a:r>
              <a:rPr lang="en-US" dirty="0"/>
              <a:t>storage: </a:t>
            </a:r>
            <a:endParaRPr lang="en-US" dirty="0" smtClean="0"/>
          </a:p>
          <a:p>
            <a:r>
              <a:rPr lang="en-US" dirty="0" smtClean="0"/>
              <a:t>Suggesting </a:t>
            </a:r>
            <a:r>
              <a:rPr lang="en-US" dirty="0"/>
              <a:t>the use of hash/salt instead of encryption </a:t>
            </a:r>
            <a:endParaRPr lang="en-US" dirty="0" smtClean="0"/>
          </a:p>
          <a:p>
            <a:r>
              <a:rPr lang="en-US" dirty="0" smtClean="0"/>
              <a:t>Recommending </a:t>
            </a:r>
            <a:r>
              <a:rPr lang="en-US" dirty="0"/>
              <a:t>the use of Argon2, </a:t>
            </a:r>
            <a:r>
              <a:rPr lang="en-US" dirty="0" err="1"/>
              <a:t>Bcrypt</a:t>
            </a:r>
            <a:r>
              <a:rPr lang="en-US" dirty="0"/>
              <a:t>, </a:t>
            </a:r>
            <a:r>
              <a:rPr lang="en-US" dirty="0" err="1"/>
              <a:t>Scrypt</a:t>
            </a:r>
            <a:r>
              <a:rPr lang="en-US" dirty="0"/>
              <a:t>, and Pbkdf2 libraries </a:t>
            </a:r>
            <a:endParaRPr lang="en-US" dirty="0" smtClean="0"/>
          </a:p>
          <a:p>
            <a:r>
              <a:rPr lang="en-US" dirty="0" smtClean="0"/>
              <a:t>parameter </a:t>
            </a:r>
            <a:r>
              <a:rPr lang="en-US" dirty="0"/>
              <a:t>configurations of the </a:t>
            </a:r>
            <a:r>
              <a:rPr lang="en-US" dirty="0" smtClean="0"/>
              <a:t>libraries (Random </a:t>
            </a:r>
            <a:r>
              <a:rPr lang="en-US" dirty="0"/>
              <a:t>salt, 32-bit salt length, etc.) 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Password </a:t>
            </a:r>
            <a:r>
              <a:rPr lang="en-US" dirty="0"/>
              <a:t>policy: </a:t>
            </a:r>
            <a:endParaRPr lang="en-US" dirty="0" smtClean="0"/>
          </a:p>
          <a:p>
            <a:r>
              <a:rPr lang="en-US" dirty="0" smtClean="0"/>
              <a:t>Application </a:t>
            </a:r>
            <a:r>
              <a:rPr lang="en-US" dirty="0"/>
              <a:t>of minimum criteria while creating a password (one upper/lower case, one special case, etc.)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way Regex and </a:t>
            </a:r>
            <a:r>
              <a:rPr lang="en-US" dirty="0" err="1"/>
              <a:t>zxcvbn</a:t>
            </a:r>
            <a:r>
              <a:rPr lang="en-US" dirty="0"/>
              <a:t> libraries are </a:t>
            </a:r>
            <a:r>
              <a:rPr lang="en-US" dirty="0" smtClean="0"/>
              <a:t>used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Two-factor </a:t>
            </a:r>
            <a:r>
              <a:rPr lang="en-US" dirty="0"/>
              <a:t>authentication: 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/>
              <a:t>TOTP or HOTP </a:t>
            </a:r>
            <a:r>
              <a:rPr lang="en-US" dirty="0" smtClean="0"/>
              <a:t>libraries</a:t>
            </a:r>
          </a:p>
          <a:p>
            <a:endParaRPr lang="en-US" dirty="0" smtClean="0"/>
          </a:p>
          <a:p>
            <a:r>
              <a:rPr lang="en-US" b="1" dirty="0" smtClean="0"/>
              <a:t>extra </a:t>
            </a:r>
            <a:r>
              <a:rPr lang="en-US" b="1" dirty="0"/>
              <a:t>changes </a:t>
            </a:r>
            <a:r>
              <a:rPr lang="en-US" dirty="0"/>
              <a:t>in code content</a:t>
            </a:r>
          </a:p>
        </p:txBody>
      </p:sp>
    </p:spTree>
    <p:extLst>
      <p:ext uri="{BB962C8B-B14F-4D97-AF65-F5344CB8AC3E}">
        <p14:creationId xmlns:p14="http://schemas.microsoft.com/office/powerpoint/2010/main" val="429127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</a:t>
            </a:r>
            <a:r>
              <a:rPr lang="de-DE" dirty="0" smtClean="0"/>
              <a:t>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Introduction</a:t>
            </a:r>
          </a:p>
          <a:p>
            <a:r>
              <a:rPr lang="de-DE" dirty="0" smtClean="0"/>
              <a:t>Related work</a:t>
            </a:r>
          </a:p>
          <a:p>
            <a:r>
              <a:rPr lang="de-DE" dirty="0" smtClean="0"/>
              <a:t>Methodology</a:t>
            </a:r>
          </a:p>
          <a:p>
            <a:r>
              <a:rPr lang="de-DE" dirty="0" smtClean="0"/>
              <a:t>Results</a:t>
            </a:r>
          </a:p>
          <a:p>
            <a:r>
              <a:rPr lang="de-DE" dirty="0" smtClean="0"/>
              <a:t>Discussion</a:t>
            </a:r>
          </a:p>
          <a:p>
            <a:r>
              <a:rPr lang="de-DE" dirty="0" smtClean="0"/>
              <a:t>Conclusion / Future </a:t>
            </a:r>
            <a:r>
              <a:rPr lang="de-DE" dirty="0" smtClean="0"/>
              <a:t>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2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</a:p>
          <a:p>
            <a:pPr lvl="1"/>
            <a:r>
              <a:rPr lang="en-US" dirty="0"/>
              <a:t>Covid-19 </a:t>
            </a:r>
            <a:r>
              <a:rPr lang="en-US" dirty="0" smtClean="0"/>
              <a:t>restrictions</a:t>
            </a:r>
          </a:p>
          <a:p>
            <a:pPr lvl="1"/>
            <a:r>
              <a:rPr lang="de-DE" dirty="0" smtClean="0"/>
              <a:t>No Lab facilities</a:t>
            </a:r>
          </a:p>
          <a:p>
            <a:pPr lvl="1"/>
            <a:r>
              <a:rPr lang="de-DE" dirty="0" smtClean="0"/>
              <a:t>Persuading software engineers for survey</a:t>
            </a:r>
          </a:p>
          <a:p>
            <a:pPr lvl="1"/>
            <a:endParaRPr lang="en-US" dirty="0" smtClean="0"/>
          </a:p>
          <a:p>
            <a:r>
              <a:rPr lang="de-DE" dirty="0" smtClean="0"/>
              <a:t>Ethics</a:t>
            </a:r>
          </a:p>
          <a:p>
            <a:pPr lvl="1"/>
            <a:r>
              <a:rPr lang="en-US" dirty="0" smtClean="0"/>
              <a:t>German </a:t>
            </a:r>
            <a:r>
              <a:rPr lang="en-US" dirty="0"/>
              <a:t>privacy regulations and EU General Data Protection Regulations</a:t>
            </a:r>
          </a:p>
        </p:txBody>
      </p:sp>
    </p:spTree>
    <p:extLst>
      <p:ext uri="{BB962C8B-B14F-4D97-AF65-F5344CB8AC3E}">
        <p14:creationId xmlns:p14="http://schemas.microsoft.com/office/powerpoint/2010/main" val="200194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49" y="1177291"/>
            <a:ext cx="8452323" cy="5132069"/>
          </a:xfrm>
        </p:spPr>
      </p:pic>
    </p:spTree>
    <p:extLst>
      <p:ext uri="{BB962C8B-B14F-4D97-AF65-F5344CB8AC3E}">
        <p14:creationId xmlns:p14="http://schemas.microsoft.com/office/powerpoint/2010/main" val="323423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21" y="1805941"/>
            <a:ext cx="7585969" cy="4640714"/>
          </a:xfrm>
        </p:spPr>
      </p:pic>
    </p:spTree>
    <p:extLst>
      <p:ext uri="{BB962C8B-B14F-4D97-AF65-F5344CB8AC3E}">
        <p14:creationId xmlns:p14="http://schemas.microsoft.com/office/powerpoint/2010/main" val="17061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4373"/>
            <a:ext cx="10820400" cy="5887887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Password Storage</a:t>
            </a:r>
            <a:endParaRPr lang="en-US" dirty="0" smtClean="0"/>
          </a:p>
          <a:p>
            <a:r>
              <a:rPr lang="en-US" dirty="0" smtClean="0"/>
              <a:t>Participant-1 evaluation</a:t>
            </a:r>
          </a:p>
          <a:p>
            <a:pPr lvl="1"/>
            <a:r>
              <a:rPr lang="en-US" dirty="0" smtClean="0"/>
              <a:t>No change: Argon2 </a:t>
            </a:r>
            <a:r>
              <a:rPr lang="en-US" dirty="0"/>
              <a:t>and </a:t>
            </a:r>
            <a:r>
              <a:rPr lang="en-US" dirty="0" err="1" smtClean="0"/>
              <a:t>Bcrypt</a:t>
            </a:r>
            <a:r>
              <a:rPr lang="en-US" dirty="0" smtClean="0"/>
              <a:t> are correct</a:t>
            </a:r>
            <a:endParaRPr lang="en-US" dirty="0"/>
          </a:p>
          <a:p>
            <a:pPr lvl="1"/>
            <a:r>
              <a:rPr lang="en-US" dirty="0" smtClean="0"/>
              <a:t>Did not add: </a:t>
            </a:r>
            <a:r>
              <a:rPr lang="en-US" dirty="0"/>
              <a:t>functional </a:t>
            </a:r>
            <a:r>
              <a:rPr lang="en-US" dirty="0" err="1" smtClean="0"/>
              <a:t>rate.limiting</a:t>
            </a:r>
            <a:r>
              <a:rPr lang="en-US" dirty="0" smtClean="0"/>
              <a:t> mechanism</a:t>
            </a:r>
          </a:p>
          <a:p>
            <a:r>
              <a:rPr lang="en-US" dirty="0" smtClean="0"/>
              <a:t>Participant-2 evaluation</a:t>
            </a:r>
          </a:p>
          <a:p>
            <a:pPr lvl="1"/>
            <a:r>
              <a:rPr lang="en-US" dirty="0" smtClean="0"/>
              <a:t>Wrong suggestion: use encryption (OWASP)</a:t>
            </a:r>
          </a:p>
          <a:p>
            <a:pPr lvl="1"/>
            <a:r>
              <a:rPr lang="en-US" dirty="0" smtClean="0"/>
              <a:t>No change: library use </a:t>
            </a:r>
            <a:r>
              <a:rPr lang="en-US" dirty="0" err="1" smtClean="0"/>
              <a:t>PyCryptodome</a:t>
            </a:r>
            <a:r>
              <a:rPr lang="en-US" dirty="0"/>
              <a:t>, </a:t>
            </a:r>
            <a:r>
              <a:rPr lang="en-US" dirty="0" err="1"/>
              <a:t>Criptography</a:t>
            </a:r>
            <a:r>
              <a:rPr lang="en-US" dirty="0"/>
              <a:t>, </a:t>
            </a:r>
            <a:r>
              <a:rPr lang="en-US" dirty="0" err="1" smtClean="0"/>
              <a:t>PyNaCl</a:t>
            </a:r>
            <a:r>
              <a:rPr lang="en-US" dirty="0" smtClean="0"/>
              <a:t> instead </a:t>
            </a:r>
            <a:r>
              <a:rPr lang="en-US" dirty="0" err="1" smtClean="0"/>
              <a:t>bcrypt</a:t>
            </a:r>
            <a:r>
              <a:rPr lang="en-US" dirty="0" smtClean="0"/>
              <a:t> (it is official)</a:t>
            </a:r>
          </a:p>
          <a:p>
            <a:r>
              <a:rPr lang="en-US" dirty="0"/>
              <a:t>Participant-3 </a:t>
            </a:r>
            <a:r>
              <a:rPr lang="en-US" dirty="0" smtClean="0"/>
              <a:t>evaluation</a:t>
            </a:r>
          </a:p>
          <a:p>
            <a:pPr lvl="1"/>
            <a:r>
              <a:rPr lang="de-DE" dirty="0"/>
              <a:t>No change: use </a:t>
            </a:r>
            <a:r>
              <a:rPr lang="en-US" dirty="0"/>
              <a:t>pyargon2 instead of argon2 if needed to parameter changes</a:t>
            </a:r>
          </a:p>
          <a:p>
            <a:pPr lvl="1"/>
            <a:r>
              <a:rPr lang="en-US" dirty="0"/>
              <a:t>Selection: use crypto/argon2, but we used </a:t>
            </a:r>
            <a:r>
              <a:rPr lang="en-US" dirty="0" err="1"/>
              <a:t>alexedwards</a:t>
            </a:r>
            <a:r>
              <a:rPr lang="en-US" dirty="0"/>
              <a:t> Argon2id</a:t>
            </a:r>
          </a:p>
          <a:p>
            <a:pPr lvl="1"/>
            <a:r>
              <a:rPr lang="en-US" dirty="0"/>
              <a:t>Did not add: functional Code linter tools</a:t>
            </a:r>
          </a:p>
          <a:p>
            <a:r>
              <a:rPr lang="en-US" dirty="0"/>
              <a:t>Participant-4 </a:t>
            </a:r>
            <a:r>
              <a:rPr lang="en-US" dirty="0" smtClean="0"/>
              <a:t>evaluation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No change: Argon2 and </a:t>
            </a:r>
            <a:r>
              <a:rPr lang="en-US" dirty="0" err="1"/>
              <a:t>Bcrypt</a:t>
            </a:r>
            <a:r>
              <a:rPr lang="en-US" dirty="0"/>
              <a:t> are correct</a:t>
            </a:r>
          </a:p>
          <a:p>
            <a:pPr lvl="1"/>
            <a:r>
              <a:rPr lang="de-DE" dirty="0" smtClean="0"/>
              <a:t>Checked: </a:t>
            </a:r>
            <a:r>
              <a:rPr lang="en-US" dirty="0" err="1"/>
              <a:t>mvnrepository</a:t>
            </a:r>
            <a:r>
              <a:rPr lang="en-US" dirty="0"/>
              <a:t> and </a:t>
            </a:r>
            <a:r>
              <a:rPr lang="en-US" dirty="0" err="1"/>
              <a:t>Snyk</a:t>
            </a:r>
            <a:r>
              <a:rPr lang="en-US" dirty="0"/>
              <a:t> </a:t>
            </a:r>
            <a:r>
              <a:rPr lang="en-US" dirty="0" smtClean="0"/>
              <a:t>websites for libraries version</a:t>
            </a:r>
          </a:p>
          <a:p>
            <a:pPr lvl="1"/>
            <a:r>
              <a:rPr lang="en-US" dirty="0"/>
              <a:t>Did not add: functional secret management tool</a:t>
            </a:r>
            <a:endParaRPr lang="en-US" dirty="0" smtClean="0"/>
          </a:p>
          <a:p>
            <a:r>
              <a:rPr lang="en-US" dirty="0" smtClean="0"/>
              <a:t>Participant-5 evaluation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No change: Argon2 </a:t>
            </a:r>
            <a:r>
              <a:rPr lang="en-US" dirty="0" smtClean="0"/>
              <a:t>is correct, </a:t>
            </a:r>
            <a:r>
              <a:rPr lang="en-US" dirty="0" err="1" smtClean="0"/>
              <a:t>bcrpyt</a:t>
            </a:r>
            <a:r>
              <a:rPr lang="en-US" dirty="0" smtClean="0"/>
              <a:t> not sure (it is also safe enough)</a:t>
            </a:r>
          </a:p>
          <a:p>
            <a:pPr marL="685800" lvl="2">
              <a:spcBef>
                <a:spcPts val="1000"/>
              </a:spcBef>
            </a:pPr>
            <a:r>
              <a:rPr lang="de-DE" dirty="0" smtClean="0"/>
              <a:t>Added: </a:t>
            </a:r>
            <a:r>
              <a:rPr lang="en-US" dirty="0"/>
              <a:t>Pbkdf2 </a:t>
            </a:r>
            <a:r>
              <a:rPr lang="en-US" dirty="0" smtClean="0"/>
              <a:t>by NIST recommended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73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Password Policy Evaluation</a:t>
            </a:r>
          </a:p>
          <a:p>
            <a:r>
              <a:rPr lang="de-DE" dirty="0"/>
              <a:t>Did not change: </a:t>
            </a:r>
          </a:p>
          <a:p>
            <a:pPr lvl="1"/>
            <a:r>
              <a:rPr lang="en-US" dirty="0"/>
              <a:t>at least one lowercase character</a:t>
            </a:r>
          </a:p>
          <a:p>
            <a:pPr lvl="1"/>
            <a:r>
              <a:rPr lang="en-US" dirty="0"/>
              <a:t>one uppercase character</a:t>
            </a:r>
          </a:p>
          <a:p>
            <a:pPr lvl="1"/>
            <a:r>
              <a:rPr lang="en-US" dirty="0"/>
              <a:t>one number</a:t>
            </a:r>
          </a:p>
          <a:p>
            <a:pPr lvl="1"/>
            <a:r>
              <a:rPr lang="en-US" dirty="0"/>
              <a:t>one special character</a:t>
            </a:r>
          </a:p>
          <a:p>
            <a:pPr lvl="1"/>
            <a:r>
              <a:rPr lang="en-US" dirty="0"/>
              <a:t>8-64 password length</a:t>
            </a:r>
          </a:p>
          <a:p>
            <a:r>
              <a:rPr lang="de-DE" dirty="0" smtClean="0"/>
              <a:t>Regulated Regex by Participant-3 and Participant-5;</a:t>
            </a:r>
          </a:p>
          <a:p>
            <a:pPr lvl="1"/>
            <a:r>
              <a:rPr lang="de-DE" dirty="0" smtClean="0"/>
              <a:t>Changed </a:t>
            </a:r>
            <a:r>
              <a:rPr lang="en-US" dirty="0"/>
              <a:t>"(?=.* \d)“ to "[0-9</a:t>
            </a:r>
            <a:r>
              <a:rPr lang="en-US" dirty="0" smtClean="0"/>
              <a:t>]“</a:t>
            </a:r>
          </a:p>
          <a:p>
            <a:pPr lvl="1"/>
            <a:r>
              <a:rPr lang="de-DE" dirty="0" smtClean="0"/>
              <a:t>Changed </a:t>
            </a:r>
            <a:r>
              <a:rPr lang="en-US" dirty="0" smtClean="0"/>
              <a:t>.*[^\\d\\</a:t>
            </a:r>
            <a:r>
              <a:rPr lang="en-US" dirty="0"/>
              <a:t>w] to .*[^A-Za-z0-9</a:t>
            </a:r>
            <a:r>
              <a:rPr lang="en-US" dirty="0" smtClean="0"/>
              <a:t>] </a:t>
            </a:r>
            <a:endParaRPr lang="de-DE" dirty="0" smtClean="0"/>
          </a:p>
          <a:p>
            <a:r>
              <a:rPr lang="de-DE" dirty="0" smtClean="0"/>
              <a:t>No objection: </a:t>
            </a:r>
            <a:r>
              <a:rPr lang="en-US" dirty="0"/>
              <a:t>Regex and </a:t>
            </a:r>
            <a:r>
              <a:rPr lang="en-US" dirty="0" err="1" smtClean="0"/>
              <a:t>zxcvbn</a:t>
            </a:r>
            <a:endParaRPr lang="en-US" dirty="0" smtClean="0"/>
          </a:p>
          <a:p>
            <a:r>
              <a:rPr lang="de-DE" dirty="0" smtClean="0"/>
              <a:t>Participant-4 says do not use </a:t>
            </a:r>
            <a:r>
              <a:rPr lang="en-US" dirty="0" err="1" smtClean="0"/>
              <a:t>zxcvbn</a:t>
            </a:r>
            <a:r>
              <a:rPr lang="en-US" dirty="0" smtClean="0"/>
              <a:t>-python (it is official)</a:t>
            </a:r>
            <a:endParaRPr lang="de-DE" dirty="0" smtClean="0"/>
          </a:p>
          <a:p>
            <a:r>
              <a:rPr lang="de-DE" dirty="0" smtClean="0"/>
              <a:t>No </a:t>
            </a:r>
            <a:r>
              <a:rPr lang="en-US" dirty="0" smtClean="0"/>
              <a:t>functional </a:t>
            </a:r>
            <a:r>
              <a:rPr lang="en-US" dirty="0"/>
              <a:t>changes</a:t>
            </a:r>
            <a:endParaRPr lang="de-DE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8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Two-Factor Authentication</a:t>
            </a:r>
          </a:p>
          <a:p>
            <a:r>
              <a:rPr lang="en-US" dirty="0" smtClean="0"/>
              <a:t>Many did </a:t>
            </a:r>
            <a:r>
              <a:rPr lang="en-US" dirty="0"/>
              <a:t>not comment on </a:t>
            </a:r>
            <a:r>
              <a:rPr lang="en-US" dirty="0" smtClean="0"/>
              <a:t>OTP </a:t>
            </a:r>
            <a:r>
              <a:rPr lang="en-US" dirty="0"/>
              <a:t>and TOTP selection, </a:t>
            </a:r>
            <a:r>
              <a:rPr lang="en-US" dirty="0" smtClean="0"/>
              <a:t>Participant-3 says TOTP is decent choice</a:t>
            </a:r>
          </a:p>
          <a:p>
            <a:r>
              <a:rPr lang="de-DE" dirty="0" smtClean="0"/>
              <a:t>Everybody says it is secure enough</a:t>
            </a:r>
          </a:p>
          <a:p>
            <a:r>
              <a:rPr lang="de-DE" dirty="0" smtClean="0"/>
              <a:t>No functional change added like </a:t>
            </a:r>
            <a:r>
              <a:rPr lang="en-US" dirty="0"/>
              <a:t>Vault </a:t>
            </a:r>
            <a:r>
              <a:rPr lang="en-US" dirty="0" smtClean="0"/>
              <a:t>tool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37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230" y="2057401"/>
            <a:ext cx="4411980" cy="4537709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Resources:</a:t>
            </a:r>
          </a:p>
          <a:p>
            <a:pPr lvl="1"/>
            <a:r>
              <a:rPr lang="de-DE" dirty="0" smtClean="0"/>
              <a:t>Official websites</a:t>
            </a:r>
          </a:p>
          <a:p>
            <a:pPr lvl="1"/>
            <a:r>
              <a:rPr lang="de-DE" dirty="0" smtClean="0"/>
              <a:t>Tutorial websites</a:t>
            </a:r>
          </a:p>
          <a:p>
            <a:pPr lvl="1"/>
            <a:r>
              <a:rPr lang="de-DE" dirty="0" smtClean="0"/>
              <a:t>Library vulnerability check websites</a:t>
            </a:r>
          </a:p>
          <a:p>
            <a:r>
              <a:rPr lang="de-DE" dirty="0" smtClean="0"/>
              <a:t>Languages: </a:t>
            </a:r>
          </a:p>
          <a:p>
            <a:pPr lvl="1"/>
            <a:r>
              <a:rPr lang="de-DE" dirty="0" smtClean="0"/>
              <a:t>Python, Java, GoLang</a:t>
            </a:r>
          </a:p>
          <a:p>
            <a:pPr lvl="1"/>
            <a:r>
              <a:rPr lang="de-DE" dirty="0" smtClean="0"/>
              <a:t>Adapt Javascript, PHP, C#</a:t>
            </a:r>
          </a:p>
          <a:p>
            <a:r>
              <a:rPr lang="de-DE" dirty="0" smtClean="0"/>
              <a:t>Password Storage parameters</a:t>
            </a:r>
          </a:p>
          <a:p>
            <a:r>
              <a:rPr lang="de-DE" dirty="0" smtClean="0"/>
              <a:t>Password policy Library Selections</a:t>
            </a:r>
          </a:p>
          <a:p>
            <a:pPr lvl="1"/>
            <a:r>
              <a:rPr lang="de-DE" dirty="0" smtClean="0"/>
              <a:t>Regex </a:t>
            </a:r>
          </a:p>
          <a:p>
            <a:pPr lvl="1"/>
            <a:r>
              <a:rPr lang="de-DE" dirty="0" smtClean="0"/>
              <a:t>zxcvbn</a:t>
            </a:r>
          </a:p>
          <a:p>
            <a:r>
              <a:rPr lang="de-DE" dirty="0" smtClean="0"/>
              <a:t>Two-Factor Authentication, content really secure?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62" y="15824"/>
            <a:ext cx="6341738" cy="684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5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Conclusion</a:t>
            </a:r>
            <a:br>
              <a:rPr lang="de-DE" dirty="0"/>
            </a:br>
            <a:r>
              <a:rPr lang="de-DE" dirty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54530"/>
            <a:ext cx="10820400" cy="4411980"/>
          </a:xfrm>
        </p:spPr>
        <p:txBody>
          <a:bodyPr>
            <a:normAutofit/>
          </a:bodyPr>
          <a:lstStyle/>
          <a:p>
            <a:r>
              <a:rPr lang="de-DE" dirty="0" smtClean="0"/>
              <a:t>Conclusion</a:t>
            </a:r>
          </a:p>
          <a:p>
            <a:pPr lvl="1"/>
            <a:r>
              <a:rPr lang="de-DE" dirty="0" smtClean="0"/>
              <a:t>Libraries remain with content changes</a:t>
            </a:r>
          </a:p>
          <a:p>
            <a:pPr lvl="2"/>
            <a:r>
              <a:rPr lang="de-DE" dirty="0" smtClean="0"/>
              <a:t>Argon2id, Bcrypt, Pbkdf2</a:t>
            </a:r>
          </a:p>
          <a:p>
            <a:pPr lvl="2"/>
            <a:r>
              <a:rPr lang="de-DE" dirty="0" smtClean="0"/>
              <a:t>Regex, zxcvbn</a:t>
            </a:r>
          </a:p>
          <a:p>
            <a:pPr lvl="2"/>
            <a:r>
              <a:rPr lang="de-DE" dirty="0" smtClean="0"/>
              <a:t>TOTP</a:t>
            </a:r>
          </a:p>
          <a:p>
            <a:pPr lvl="1"/>
            <a:r>
              <a:rPr lang="de-DE" dirty="0" smtClean="0"/>
              <a:t>Secure and up-to-date (for now)</a:t>
            </a:r>
          </a:p>
          <a:p>
            <a:endParaRPr lang="de-DE" dirty="0"/>
          </a:p>
          <a:p>
            <a:r>
              <a:rPr lang="de-DE" dirty="0" smtClean="0"/>
              <a:t>Future work</a:t>
            </a:r>
          </a:p>
          <a:p>
            <a:pPr lvl="1"/>
            <a:r>
              <a:rPr lang="de-DE" dirty="0" smtClean="0"/>
              <a:t>Examine at least 2 senior developer for each programming language</a:t>
            </a:r>
            <a:endParaRPr lang="de-DE" dirty="0"/>
          </a:p>
          <a:p>
            <a:pPr lvl="1"/>
            <a:r>
              <a:rPr lang="de-DE" dirty="0" smtClean="0"/>
              <a:t>Get feedback with more details (parameter config, library selection, company documents)</a:t>
            </a:r>
          </a:p>
          <a:p>
            <a:pPr lvl="1"/>
            <a:r>
              <a:rPr lang="de-DE" dirty="0" smtClean="0"/>
              <a:t>Participants in Linkedin with more money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79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Questions and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6326"/>
          </a:xfrm>
        </p:spPr>
        <p:txBody>
          <a:bodyPr/>
          <a:lstStyle/>
          <a:p>
            <a:pPr algn="ctr"/>
            <a:r>
              <a:rPr lang="de-DE" dirty="0" smtClean="0"/>
              <a:t>Thank you…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97" y="2213811"/>
            <a:ext cx="10699666" cy="409474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6111" y="1339044"/>
            <a:ext cx="9404723" cy="10391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3200" dirty="0" smtClean="0"/>
              <a:t>References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6284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Password Security is an important area that hackers’ attacks continue to do great </a:t>
            </a:r>
            <a:r>
              <a:rPr lang="en-US" dirty="0" smtClean="0"/>
              <a:t>harm like RockYou2021 incident (</a:t>
            </a:r>
            <a:r>
              <a:rPr lang="en-US" dirty="0"/>
              <a:t>100GB TXT file that contains 8.4 billion entries of passwords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The problem is programmers </a:t>
            </a:r>
            <a:r>
              <a:rPr lang="en-US" dirty="0"/>
              <a:t>do not securely store the password while writing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80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85900"/>
            <a:ext cx="10820400" cy="5097780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Password </a:t>
            </a:r>
            <a:r>
              <a:rPr lang="de-DE" dirty="0" smtClean="0"/>
              <a:t>Storage:</a:t>
            </a:r>
          </a:p>
          <a:p>
            <a:pPr lvl="1"/>
            <a:r>
              <a:rPr lang="en-US" dirty="0" err="1" smtClean="0"/>
              <a:t>Acar</a:t>
            </a:r>
            <a:r>
              <a:rPr lang="en-US" dirty="0" smtClean="0"/>
              <a:t> </a:t>
            </a:r>
            <a:r>
              <a:rPr lang="en-US" dirty="0"/>
              <a:t>et </a:t>
            </a:r>
            <a:r>
              <a:rPr lang="en-US" dirty="0" smtClean="0"/>
              <a:t>all.</a:t>
            </a:r>
          </a:p>
          <a:p>
            <a:pPr lvl="2"/>
            <a:r>
              <a:rPr lang="en-US" dirty="0" smtClean="0"/>
              <a:t>Software developers use </a:t>
            </a:r>
            <a:r>
              <a:rPr lang="en-US" dirty="0"/>
              <a:t>plain storage (14.0</a:t>
            </a:r>
            <a:r>
              <a:rPr lang="en-US" dirty="0" smtClean="0"/>
              <a:t>%)</a:t>
            </a:r>
          </a:p>
          <a:p>
            <a:pPr lvl="2"/>
            <a:r>
              <a:rPr lang="en-US" dirty="0" smtClean="0"/>
              <a:t>not </a:t>
            </a:r>
            <a:r>
              <a:rPr lang="en-US" dirty="0" smtClean="0"/>
              <a:t>use </a:t>
            </a:r>
            <a:r>
              <a:rPr lang="en-US" dirty="0"/>
              <a:t>salting (23.3</a:t>
            </a:r>
            <a:r>
              <a:rPr lang="en-US" dirty="0" smtClean="0"/>
              <a:t>%)</a:t>
            </a:r>
          </a:p>
          <a:p>
            <a:pPr lvl="2"/>
            <a:r>
              <a:rPr lang="en-US" dirty="0" smtClean="0"/>
              <a:t>use </a:t>
            </a:r>
            <a:r>
              <a:rPr lang="en-US" dirty="0"/>
              <a:t>static salt (8.7%)</a:t>
            </a:r>
            <a:endParaRPr lang="en-US" dirty="0" smtClean="0"/>
          </a:p>
          <a:p>
            <a:pPr lvl="1"/>
            <a:r>
              <a:rPr lang="en-US" dirty="0" err="1"/>
              <a:t>Naiakshina</a:t>
            </a:r>
            <a:r>
              <a:rPr lang="en-US" dirty="0"/>
              <a:t> et al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Programmers </a:t>
            </a:r>
            <a:r>
              <a:rPr lang="en-US" dirty="0"/>
              <a:t>always </a:t>
            </a:r>
            <a:r>
              <a:rPr lang="en-US" dirty="0" smtClean="0"/>
              <a:t>think functionality </a:t>
            </a:r>
            <a:r>
              <a:rPr lang="en-US" dirty="0" smtClean="0"/>
              <a:t>first</a:t>
            </a:r>
          </a:p>
          <a:p>
            <a:pPr lvl="2"/>
            <a:r>
              <a:rPr lang="en-US" dirty="0" smtClean="0"/>
              <a:t>no </a:t>
            </a:r>
            <a:r>
              <a:rPr lang="en-US" dirty="0" smtClean="0"/>
              <a:t>one think security without asking</a:t>
            </a:r>
          </a:p>
          <a:p>
            <a:r>
              <a:rPr lang="de-DE" dirty="0" smtClean="0"/>
              <a:t>Password </a:t>
            </a:r>
            <a:r>
              <a:rPr lang="de-DE" dirty="0"/>
              <a:t>Policy</a:t>
            </a:r>
            <a:r>
              <a:rPr lang="de-DE" dirty="0" smtClean="0"/>
              <a:t>:</a:t>
            </a:r>
          </a:p>
          <a:p>
            <a:pPr lvl="1"/>
            <a:r>
              <a:rPr lang="en-US" dirty="0"/>
              <a:t>Ur et al. 56.5% of users could type a password from their </a:t>
            </a:r>
            <a:r>
              <a:rPr lang="en-US" dirty="0" smtClean="0"/>
              <a:t>memory</a:t>
            </a:r>
          </a:p>
          <a:p>
            <a:pPr lvl="1"/>
            <a:r>
              <a:rPr lang="en-US" dirty="0"/>
              <a:t>Tan et al. give some password policy recommendations balance between security and usability</a:t>
            </a:r>
            <a:endParaRPr lang="de-DE" dirty="0"/>
          </a:p>
          <a:p>
            <a:r>
              <a:rPr lang="de-DE" dirty="0"/>
              <a:t>Two-Factor Authentication</a:t>
            </a:r>
            <a:r>
              <a:rPr lang="de-DE" dirty="0" smtClean="0"/>
              <a:t>:</a:t>
            </a:r>
          </a:p>
          <a:p>
            <a:pPr lvl="1"/>
            <a:r>
              <a:rPr lang="en-US" dirty="0"/>
              <a:t>Colnago et </a:t>
            </a:r>
            <a:r>
              <a:rPr lang="en-US" dirty="0" smtClean="0"/>
              <a:t>al. found </a:t>
            </a:r>
            <a:r>
              <a:rPr lang="en-US" dirty="0"/>
              <a:t>two-factor authentication tedious but easy to use and </a:t>
            </a:r>
            <a:r>
              <a:rPr lang="en-US" dirty="0" smtClean="0"/>
              <a:t>safe</a:t>
            </a:r>
          </a:p>
          <a:p>
            <a:pPr lvl="1"/>
            <a:r>
              <a:rPr lang="en-US" dirty="0"/>
              <a:t>Reynolds et al. demonstrated </a:t>
            </a:r>
            <a:r>
              <a:rPr lang="en-US" dirty="0" smtClean="0"/>
              <a:t>users </a:t>
            </a:r>
            <a:r>
              <a:rPr lang="en-US" dirty="0"/>
              <a:t>found it </a:t>
            </a:r>
            <a:r>
              <a:rPr lang="en-US" dirty="0" smtClean="0"/>
              <a:t>helpful</a:t>
            </a:r>
            <a:endParaRPr lang="en-US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 smtClean="0"/>
              <a:t>-&gt; OWASP </a:t>
            </a:r>
            <a:r>
              <a:rPr lang="en-US" dirty="0"/>
              <a:t>and NIST recommend </a:t>
            </a:r>
            <a:r>
              <a:rPr lang="en-US" dirty="0" smtClean="0"/>
              <a:t>specifications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30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4537710" cy="4024125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LetsHashSalt</a:t>
            </a:r>
            <a:r>
              <a:rPr lang="en-US" dirty="0" smtClean="0"/>
              <a:t> Website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Acar</a:t>
            </a:r>
            <a:r>
              <a:rPr lang="en-US" dirty="0"/>
              <a:t> et al. showed developers use websites (</a:t>
            </a:r>
            <a:r>
              <a:rPr lang="en-US" dirty="0" err="1" smtClean="0"/>
              <a:t>Stackoverflow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They are usually </a:t>
            </a:r>
            <a:r>
              <a:rPr lang="en-US" dirty="0"/>
              <a:t>using the copy-paste method</a:t>
            </a:r>
          </a:p>
          <a:p>
            <a:pPr lvl="1"/>
            <a:r>
              <a:rPr lang="en-US" dirty="0" err="1"/>
              <a:t>Acar</a:t>
            </a:r>
            <a:r>
              <a:rPr lang="en-US" dirty="0"/>
              <a:t> et al. showed software developers have problems writing secure </a:t>
            </a:r>
            <a:r>
              <a:rPr lang="en-US" dirty="0" smtClean="0"/>
              <a:t>code</a:t>
            </a:r>
            <a:endParaRPr lang="en-US" dirty="0" smtClean="0"/>
          </a:p>
          <a:p>
            <a:r>
              <a:rPr lang="de-DE" dirty="0" smtClean="0"/>
              <a:t>Website has 3 different parts</a:t>
            </a:r>
          </a:p>
          <a:p>
            <a:pPr lvl="1"/>
            <a:r>
              <a:rPr lang="de-DE" dirty="0" smtClean="0"/>
              <a:t>Password Storage (Python)</a:t>
            </a:r>
          </a:p>
          <a:p>
            <a:pPr lvl="1"/>
            <a:r>
              <a:rPr lang="de-DE" dirty="0" smtClean="0"/>
              <a:t>Password Policy (JavaScript)</a:t>
            </a:r>
          </a:p>
          <a:p>
            <a:pPr lvl="1"/>
            <a:r>
              <a:rPr lang="de-DE" dirty="0" smtClean="0"/>
              <a:t>Two-factor Authentication (Python)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510" y="2057401"/>
            <a:ext cx="6823710" cy="460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5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4171950" cy="4024125"/>
          </a:xfrm>
        </p:spPr>
        <p:txBody>
          <a:bodyPr>
            <a:normAutofit/>
          </a:bodyPr>
          <a:lstStyle/>
          <a:p>
            <a:r>
              <a:rPr lang="de-DE" dirty="0" smtClean="0"/>
              <a:t>New Website Design</a:t>
            </a:r>
          </a:p>
          <a:p>
            <a:pPr lvl="1"/>
            <a:r>
              <a:rPr lang="en-US" dirty="0" smtClean="0"/>
              <a:t>three parts remain such as </a:t>
            </a:r>
            <a:r>
              <a:rPr lang="en-US" dirty="0"/>
              <a:t>code snippets, information, and </a:t>
            </a:r>
            <a:r>
              <a:rPr lang="en-US" dirty="0" smtClean="0"/>
              <a:t>about</a:t>
            </a:r>
          </a:p>
          <a:p>
            <a:pPr lvl="1"/>
            <a:r>
              <a:rPr lang="en-US" dirty="0" smtClean="0"/>
              <a:t>The wizard </a:t>
            </a:r>
            <a:r>
              <a:rPr lang="en-US" dirty="0"/>
              <a:t>does not increase </a:t>
            </a:r>
            <a:r>
              <a:rPr lang="en-US" dirty="0" smtClean="0"/>
              <a:t>website usability, it is discarded</a:t>
            </a:r>
          </a:p>
          <a:p>
            <a:pPr lvl="1"/>
            <a:r>
              <a:rPr lang="de-DE" dirty="0" smtClean="0"/>
              <a:t>Different languages are added to serve more developers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780" y="2057401"/>
            <a:ext cx="6984112" cy="459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8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 languages Selection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language has emerged for a specific </a:t>
            </a:r>
            <a:r>
              <a:rPr lang="en-US" dirty="0" smtClean="0"/>
              <a:t>purpose, no superior everywhere</a:t>
            </a:r>
          </a:p>
          <a:p>
            <a:pPr lvl="1"/>
            <a:r>
              <a:rPr lang="en-US" dirty="0" err="1" smtClean="0"/>
              <a:t>Stackoverflow</a:t>
            </a:r>
            <a:r>
              <a:rPr lang="en-US" dirty="0"/>
              <a:t> Survey 2022 </a:t>
            </a:r>
            <a:r>
              <a:rPr lang="en-US" dirty="0" smtClean="0"/>
              <a:t>(53,421 </a:t>
            </a:r>
            <a:r>
              <a:rPr lang="en-US" dirty="0"/>
              <a:t>professional developers)</a:t>
            </a:r>
          </a:p>
          <a:p>
            <a:pPr lvl="2"/>
            <a:r>
              <a:rPr lang="en-US" dirty="0"/>
              <a:t>JavaScript, HTML/CSS, SQL, Python, </a:t>
            </a:r>
            <a:r>
              <a:rPr lang="en-US" dirty="0" err="1"/>
              <a:t>TypeScript</a:t>
            </a:r>
            <a:r>
              <a:rPr lang="en-US" dirty="0"/>
              <a:t>, Java, C#, Bash/Shell, PHP, C++, C, PowerShell and </a:t>
            </a:r>
            <a:r>
              <a:rPr lang="en-US" dirty="0" err="1"/>
              <a:t>Golang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earch </a:t>
            </a:r>
            <a:r>
              <a:rPr lang="en-US" dirty="0"/>
              <a:t>’password storage’ on the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smtClean="0"/>
              <a:t>website</a:t>
            </a:r>
          </a:p>
          <a:p>
            <a:pPr lvl="2"/>
            <a:r>
              <a:rPr lang="en-US" dirty="0"/>
              <a:t>Python, Java, </a:t>
            </a:r>
            <a:r>
              <a:rPr lang="en-US" dirty="0" err="1"/>
              <a:t>javascript</a:t>
            </a:r>
            <a:r>
              <a:rPr lang="en-US" dirty="0"/>
              <a:t>, C#, C++, PHP and </a:t>
            </a:r>
            <a:r>
              <a:rPr lang="en-US" dirty="0" err="1"/>
              <a:t>GoLang</a:t>
            </a:r>
            <a:endParaRPr lang="en-US" dirty="0" smtClean="0"/>
          </a:p>
          <a:p>
            <a:pPr lvl="1"/>
            <a:r>
              <a:rPr lang="en-US" dirty="0"/>
              <a:t>Regex </a:t>
            </a:r>
            <a:r>
              <a:rPr lang="en-US" dirty="0" smtClean="0"/>
              <a:t>can be used many languages</a:t>
            </a:r>
          </a:p>
          <a:p>
            <a:pPr lvl="1"/>
            <a:r>
              <a:rPr lang="en-US" dirty="0"/>
              <a:t>Search ’two-factor authentication’ on the </a:t>
            </a:r>
            <a:r>
              <a:rPr lang="en-US" dirty="0" err="1"/>
              <a:t>Github</a:t>
            </a:r>
            <a:r>
              <a:rPr lang="en-US" dirty="0"/>
              <a:t> website</a:t>
            </a:r>
          </a:p>
          <a:p>
            <a:pPr lvl="2"/>
            <a:r>
              <a:rPr lang="en-US" dirty="0"/>
              <a:t>PHP, </a:t>
            </a:r>
            <a:r>
              <a:rPr lang="en-US" dirty="0" err="1"/>
              <a:t>Javascript</a:t>
            </a:r>
            <a:r>
              <a:rPr lang="en-US" dirty="0"/>
              <a:t>, Python, Java, C#, Ruby, HTML, and </a:t>
            </a:r>
            <a:r>
              <a:rPr lang="en-US" dirty="0" err="1" smtClean="0"/>
              <a:t>GoLang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-&gt;  </a:t>
            </a:r>
            <a:r>
              <a:rPr lang="en-US" b="1" dirty="0" smtClean="0"/>
              <a:t>Python</a:t>
            </a:r>
            <a:r>
              <a:rPr lang="en-US" dirty="0" smtClean="0"/>
              <a:t>, </a:t>
            </a:r>
            <a:r>
              <a:rPr lang="en-US" b="1" dirty="0" smtClean="0"/>
              <a:t>Java</a:t>
            </a:r>
            <a:r>
              <a:rPr lang="en-US" dirty="0" smtClean="0"/>
              <a:t>, </a:t>
            </a:r>
            <a:r>
              <a:rPr lang="en-US" b="1" dirty="0" smtClean="0"/>
              <a:t>JavaScript</a:t>
            </a:r>
            <a:r>
              <a:rPr lang="en-US" dirty="0" smtClean="0"/>
              <a:t>, </a:t>
            </a:r>
            <a:r>
              <a:rPr lang="en-US" b="1" dirty="0" smtClean="0"/>
              <a:t>PHP</a:t>
            </a:r>
            <a:r>
              <a:rPr lang="en-US" dirty="0" smtClean="0"/>
              <a:t>, </a:t>
            </a:r>
            <a:r>
              <a:rPr lang="en-US" b="1" dirty="0" err="1" smtClean="0"/>
              <a:t>GoLang</a:t>
            </a:r>
            <a:r>
              <a:rPr lang="en-US" dirty="0" smtClean="0"/>
              <a:t>, and </a:t>
            </a:r>
            <a:r>
              <a:rPr lang="en-US" b="1" dirty="0" smtClean="0"/>
              <a:t>C#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71455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3360"/>
          </a:xfrm>
        </p:spPr>
        <p:txBody>
          <a:bodyPr>
            <a:normAutofit/>
          </a:bodyPr>
          <a:lstStyle/>
          <a:p>
            <a:r>
              <a:rPr lang="en-US" dirty="0" smtClean="0"/>
              <a:t>Password Storage Library Selection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algorithms are fast </a:t>
            </a:r>
            <a:r>
              <a:rPr lang="en-US" dirty="0" smtClean="0"/>
              <a:t>but </a:t>
            </a:r>
            <a:r>
              <a:rPr lang="en-US" dirty="0"/>
              <a:t>do not hash securely </a:t>
            </a:r>
            <a:r>
              <a:rPr lang="en-US" dirty="0" smtClean="0"/>
              <a:t>enough (MD5 </a:t>
            </a:r>
            <a:r>
              <a:rPr lang="en-US" dirty="0"/>
              <a:t>or </a:t>
            </a:r>
            <a:r>
              <a:rPr lang="en-US" dirty="0" smtClean="0"/>
              <a:t>SHA)</a:t>
            </a:r>
          </a:p>
          <a:p>
            <a:pPr lvl="1"/>
            <a:r>
              <a:rPr lang="en-US" dirty="0" smtClean="0"/>
              <a:t>OWASP recommendations: </a:t>
            </a:r>
          </a:p>
          <a:p>
            <a:pPr lvl="2"/>
            <a:r>
              <a:rPr lang="en-US" b="1" dirty="0"/>
              <a:t>Argon2</a:t>
            </a:r>
            <a:r>
              <a:rPr lang="en-US" dirty="0"/>
              <a:t>: winner of the 2015 Password Hashing </a:t>
            </a:r>
            <a:r>
              <a:rPr lang="en-US" dirty="0" smtClean="0"/>
              <a:t>Competition</a:t>
            </a:r>
          </a:p>
          <a:p>
            <a:pPr lvl="3"/>
            <a:r>
              <a:rPr lang="en-US" dirty="0" smtClean="0"/>
              <a:t>Argon2id: balanced </a:t>
            </a:r>
            <a:r>
              <a:rPr lang="en-US" dirty="0"/>
              <a:t>defense against side-channel and GPU-based attacks </a:t>
            </a:r>
            <a:endParaRPr lang="en-US" dirty="0" smtClean="0"/>
          </a:p>
          <a:p>
            <a:pPr lvl="2"/>
            <a:r>
              <a:rPr lang="en-US" b="1" dirty="0" err="1" smtClean="0"/>
              <a:t>Bcrypt</a:t>
            </a:r>
            <a:r>
              <a:rPr lang="en-US" dirty="0" smtClean="0"/>
              <a:t>: </a:t>
            </a:r>
            <a:r>
              <a:rPr lang="en-US" dirty="0"/>
              <a:t>second choice by OWASP</a:t>
            </a:r>
          </a:p>
          <a:p>
            <a:pPr lvl="2"/>
            <a:r>
              <a:rPr lang="en-US" dirty="0" err="1" smtClean="0"/>
              <a:t>Scrypt</a:t>
            </a:r>
            <a:r>
              <a:rPr lang="en-US" dirty="0" smtClean="0"/>
              <a:t>: it uses </a:t>
            </a:r>
            <a:r>
              <a:rPr lang="en-US" dirty="0"/>
              <a:t>high memory </a:t>
            </a:r>
            <a:r>
              <a:rPr lang="en-US" dirty="0" smtClean="0"/>
              <a:t>against </a:t>
            </a:r>
            <a:r>
              <a:rPr lang="en-US" dirty="0"/>
              <a:t>largescale custom hardware attacks </a:t>
            </a:r>
          </a:p>
          <a:p>
            <a:pPr lvl="1"/>
            <a:r>
              <a:rPr lang="en-US" dirty="0" smtClean="0"/>
              <a:t>NIST recommendation: </a:t>
            </a:r>
          </a:p>
          <a:p>
            <a:pPr lvl="2"/>
            <a:r>
              <a:rPr lang="en-US" b="1" dirty="0" smtClean="0"/>
              <a:t>Pbkdf2</a:t>
            </a:r>
          </a:p>
          <a:p>
            <a:pPr lvl="3"/>
            <a:r>
              <a:rPr lang="en-US" dirty="0" smtClean="0"/>
              <a:t>It should </a:t>
            </a:r>
            <a:r>
              <a:rPr lang="en-US" dirty="0"/>
              <a:t>be used when FIPS-140 is </a:t>
            </a:r>
            <a:r>
              <a:rPr lang="en-US" dirty="0" smtClean="0"/>
              <a:t>needed</a:t>
            </a:r>
          </a:p>
          <a:p>
            <a:pPr lvl="3"/>
            <a:r>
              <a:rPr lang="en-US" dirty="0" smtClean="0"/>
              <a:t>It allows </a:t>
            </a:r>
            <a:r>
              <a:rPr lang="en-US" dirty="0"/>
              <a:t>the use of internal algorithms such as HMAC-SHA-256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04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2862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Password Policy Library </a:t>
            </a:r>
            <a:r>
              <a:rPr lang="en-US" dirty="0" smtClean="0"/>
              <a:t>Selection</a:t>
            </a:r>
          </a:p>
          <a:p>
            <a:pPr lvl="1"/>
            <a:r>
              <a:rPr lang="en-US" dirty="0" smtClean="0"/>
              <a:t>Apply </a:t>
            </a:r>
            <a:r>
              <a:rPr lang="en-US" dirty="0"/>
              <a:t>the minimum criteria determined to increase </a:t>
            </a:r>
            <a:r>
              <a:rPr lang="en-US" dirty="0" smtClean="0"/>
              <a:t>user </a:t>
            </a:r>
            <a:r>
              <a:rPr lang="en-US" dirty="0"/>
              <a:t>account </a:t>
            </a:r>
            <a:r>
              <a:rPr lang="en-US" dirty="0" smtClean="0"/>
              <a:t>security</a:t>
            </a:r>
          </a:p>
          <a:p>
            <a:pPr lvl="1"/>
            <a:r>
              <a:rPr lang="en-US" dirty="0"/>
              <a:t>NIST recommendations; </a:t>
            </a:r>
          </a:p>
          <a:p>
            <a:pPr lvl="2"/>
            <a:r>
              <a:rPr lang="en-US" dirty="0"/>
              <a:t>Password must not contain consecutive characters. </a:t>
            </a:r>
          </a:p>
          <a:p>
            <a:pPr lvl="2"/>
            <a:r>
              <a:rPr lang="en-US" dirty="0"/>
              <a:t>It should not be changed too often. </a:t>
            </a:r>
          </a:p>
          <a:p>
            <a:pPr lvl="2"/>
            <a:r>
              <a:rPr lang="en-US" dirty="0"/>
              <a:t>It must be at least eight characters long (subscriber-chosen at least 64 char) </a:t>
            </a:r>
          </a:p>
          <a:p>
            <a:pPr lvl="2"/>
            <a:r>
              <a:rPr lang="en-US" dirty="0"/>
              <a:t>ASCII, space, and Unicode must be accepted. </a:t>
            </a:r>
          </a:p>
          <a:p>
            <a:pPr lvl="2"/>
            <a:r>
              <a:rPr lang="en-US" dirty="0"/>
              <a:t>advise the user with the password-strength meter to create a strong password</a:t>
            </a:r>
          </a:p>
          <a:p>
            <a:pPr lvl="1"/>
            <a:r>
              <a:rPr lang="en-US" dirty="0"/>
              <a:t>OWASP recommendations; </a:t>
            </a:r>
          </a:p>
          <a:p>
            <a:pPr lvl="2"/>
            <a:r>
              <a:rPr lang="en-US" dirty="0"/>
              <a:t>passwords must not contain consecutive characters. </a:t>
            </a:r>
          </a:p>
          <a:p>
            <a:pPr lvl="2"/>
            <a:r>
              <a:rPr lang="en-US" dirty="0"/>
              <a:t>Password must be at least eight characters long. </a:t>
            </a:r>
          </a:p>
          <a:p>
            <a:pPr lvl="2"/>
            <a:r>
              <a:rPr lang="en-US" dirty="0"/>
              <a:t>ASCII, space, and Unicode must be accepted. </a:t>
            </a:r>
          </a:p>
          <a:p>
            <a:pPr lvl="2"/>
            <a:r>
              <a:rPr lang="en-US" dirty="0"/>
              <a:t>Frequently used words should not be used. </a:t>
            </a:r>
          </a:p>
          <a:p>
            <a:pPr lvl="2"/>
            <a:r>
              <a:rPr lang="en-US" dirty="0"/>
              <a:t>It should not contain complex requirements but should be long </a:t>
            </a:r>
            <a:r>
              <a:rPr lang="en-US" dirty="0" smtClean="0"/>
              <a:t>enough</a:t>
            </a:r>
          </a:p>
          <a:p>
            <a:pPr lvl="2"/>
            <a:endParaRPr lang="en-US" dirty="0" smtClean="0"/>
          </a:p>
          <a:p>
            <a:pPr marL="457200" lvl="1" indent="0">
              <a:buNone/>
            </a:pPr>
            <a:r>
              <a:rPr lang="de-DE" dirty="0" smtClean="0"/>
              <a:t>-&gt; </a:t>
            </a:r>
            <a:r>
              <a:rPr lang="en-US" b="1" dirty="0"/>
              <a:t>Regex</a:t>
            </a:r>
            <a:r>
              <a:rPr lang="en-US" dirty="0"/>
              <a:t> and </a:t>
            </a:r>
            <a:r>
              <a:rPr lang="en-US" b="1" dirty="0" err="1"/>
              <a:t>zxcvbn</a:t>
            </a:r>
            <a:endParaRPr lang="en-US" b="1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383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0</TotalTime>
  <Words>1383</Words>
  <Application>Microsoft Office PowerPoint</Application>
  <PresentationFormat>Widescreen</PresentationFormat>
  <Paragraphs>285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Century Gothic</vt:lpstr>
      <vt:lpstr>Vapor Trail</vt:lpstr>
      <vt:lpstr>Improving Let’s Hash:  Development of a website helping developers with security-related programming tasks</vt:lpstr>
      <vt:lpstr>Outline</vt:lpstr>
      <vt:lpstr>Introduction</vt:lpstr>
      <vt:lpstr>Related Work</vt:lpstr>
      <vt:lpstr>Related Work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PowerPoint Presentation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Results</vt:lpstr>
      <vt:lpstr>Results</vt:lpstr>
      <vt:lpstr>Results</vt:lpstr>
      <vt:lpstr>Results</vt:lpstr>
      <vt:lpstr>Results</vt:lpstr>
      <vt:lpstr>Discussion</vt:lpstr>
      <vt:lpstr>Conclusion Future work</vt:lpstr>
      <vt:lpstr>Questions and Answers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Let’s Hash:  Development of a website helping developers with security-related programming tasks</dc:title>
  <dc:creator>Cüneyt EREM</dc:creator>
  <cp:lastModifiedBy>Cüneyt EREM</cp:lastModifiedBy>
  <cp:revision>102</cp:revision>
  <dcterms:created xsi:type="dcterms:W3CDTF">2022-11-01T11:14:55Z</dcterms:created>
  <dcterms:modified xsi:type="dcterms:W3CDTF">2022-11-07T09:09:44Z</dcterms:modified>
</cp:coreProperties>
</file>