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140820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87701-A94D-4930-B76F-BC7398B602C7}" type="datetimeFigureOut">
              <a:rPr lang="tr-TR" smtClean="0"/>
              <a:t>30.12.2016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337376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368397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9587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144003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3420025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75574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2926680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52013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366843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178759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87701-A94D-4930-B76F-BC7398B602C7}" type="datetimeFigureOut">
              <a:rPr lang="tr-TR" smtClean="0"/>
              <a:t>30.12.2016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62564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87701-A94D-4930-B76F-BC7398B602C7}" type="datetimeFigureOut">
              <a:rPr lang="tr-TR" smtClean="0"/>
              <a:t>30.12.2016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274551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265859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289248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8C87701-A94D-4930-B76F-BC7398B602C7}" type="datetimeFigureOut">
              <a:rPr lang="tr-TR" smtClean="0"/>
              <a:t>30.12.2016</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360036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87701-A94D-4930-B76F-BC7398B602C7}" type="datetimeFigureOut">
              <a:rPr lang="tr-TR" smtClean="0"/>
              <a:t>30.12.2016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1A3F8F-0A06-4E1E-B22A-E0D4D159946D}" type="slidenum">
              <a:rPr lang="tr-TR" smtClean="0"/>
              <a:t>‹#›</a:t>
            </a:fld>
            <a:endParaRPr lang="tr-TR"/>
          </a:p>
        </p:txBody>
      </p:sp>
    </p:spTree>
    <p:extLst>
      <p:ext uri="{BB962C8B-B14F-4D97-AF65-F5344CB8AC3E}">
        <p14:creationId xmlns:p14="http://schemas.microsoft.com/office/powerpoint/2010/main" val="252827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C87701-A94D-4930-B76F-BC7398B602C7}" type="datetimeFigureOut">
              <a:rPr lang="tr-TR" smtClean="0"/>
              <a:t>30.12.2016</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1A3F8F-0A06-4E1E-B22A-E0D4D159946D}" type="slidenum">
              <a:rPr lang="tr-TR" smtClean="0"/>
              <a:t>‹#›</a:t>
            </a:fld>
            <a:endParaRPr lang="tr-TR"/>
          </a:p>
        </p:txBody>
      </p:sp>
    </p:spTree>
    <p:extLst>
      <p:ext uri="{BB962C8B-B14F-4D97-AF65-F5344CB8AC3E}">
        <p14:creationId xmlns:p14="http://schemas.microsoft.com/office/powerpoint/2010/main" val="300838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941" y="1039905"/>
            <a:ext cx="9433766" cy="1344706"/>
          </a:xfrm>
        </p:spPr>
        <p:txBody>
          <a:bodyPr/>
          <a:lstStyle/>
          <a:p>
            <a:r>
              <a:rPr lang="tr-TR" sz="4400" dirty="0" smtClean="0"/>
              <a:t>Cs411/ Final </a:t>
            </a:r>
            <a:r>
              <a:rPr lang="tr-TR" sz="4400" dirty="0" err="1"/>
              <a:t>P</a:t>
            </a:r>
            <a:r>
              <a:rPr lang="tr-TR" sz="4400" dirty="0" err="1" smtClean="0"/>
              <a:t>resentaition</a:t>
            </a:r>
            <a:endParaRPr lang="tr-TR" sz="4400" dirty="0"/>
          </a:p>
        </p:txBody>
      </p:sp>
      <p:sp>
        <p:nvSpPr>
          <p:cNvPr id="3" name="Subtitle 2"/>
          <p:cNvSpPr>
            <a:spLocks noGrp="1"/>
          </p:cNvSpPr>
          <p:nvPr>
            <p:ph type="subTitle" idx="1"/>
          </p:nvPr>
        </p:nvSpPr>
        <p:spPr>
          <a:xfrm>
            <a:off x="1208743" y="3233057"/>
            <a:ext cx="8825658" cy="3184072"/>
          </a:xfrm>
        </p:spPr>
        <p:txBody>
          <a:bodyPr>
            <a:normAutofit/>
          </a:bodyPr>
          <a:lstStyle/>
          <a:p>
            <a:r>
              <a:rPr lang="tr-TR" b="1" dirty="0" smtClean="0"/>
              <a:t>Group-16</a:t>
            </a:r>
          </a:p>
          <a:p>
            <a:endParaRPr lang="tr-TR" b="1" dirty="0" smtClean="0"/>
          </a:p>
          <a:p>
            <a:r>
              <a:rPr lang="tr-TR" b="1" dirty="0"/>
              <a:t>Ahmet Ay</a:t>
            </a:r>
            <a:endParaRPr lang="tr-TR" dirty="0"/>
          </a:p>
          <a:p>
            <a:r>
              <a:rPr lang="tr-TR" b="1" dirty="0"/>
              <a:t>An</a:t>
            </a:r>
            <a:r>
              <a:rPr lang="en-US" b="1" dirty="0" err="1"/>
              <a:t>ı</a:t>
            </a:r>
            <a:r>
              <a:rPr lang="tr-TR" b="1" dirty="0"/>
              <a:t>l G</a:t>
            </a:r>
            <a:r>
              <a:rPr lang="en-US" b="1" dirty="0"/>
              <a:t>ö</a:t>
            </a:r>
            <a:r>
              <a:rPr lang="tr-TR" b="1" dirty="0" err="1"/>
              <a:t>ll</a:t>
            </a:r>
            <a:r>
              <a:rPr lang="en-US" b="1" dirty="0"/>
              <a:t>ü</a:t>
            </a:r>
            <a:endParaRPr lang="tr-TR" dirty="0"/>
          </a:p>
          <a:p>
            <a:r>
              <a:rPr lang="tr-TR" b="1" dirty="0"/>
              <a:t>C</a:t>
            </a:r>
            <a:r>
              <a:rPr lang="en-US" b="1" dirty="0"/>
              <a:t>ü</a:t>
            </a:r>
            <a:r>
              <a:rPr lang="tr-TR" b="1" dirty="0" err="1"/>
              <a:t>neyt</a:t>
            </a:r>
            <a:r>
              <a:rPr lang="tr-TR" b="1" dirty="0"/>
              <a:t> Erem</a:t>
            </a:r>
            <a:endParaRPr lang="tr-TR" dirty="0"/>
          </a:p>
          <a:p>
            <a:r>
              <a:rPr lang="tr-TR" b="1" dirty="0" err="1"/>
              <a:t>Muratcan</a:t>
            </a:r>
            <a:r>
              <a:rPr lang="tr-TR" b="1" dirty="0"/>
              <a:t> Kat</a:t>
            </a:r>
            <a:r>
              <a:rPr lang="en-US" b="1" dirty="0" err="1"/>
              <a:t>ı</a:t>
            </a:r>
            <a:r>
              <a:rPr lang="tr-TR" b="1" dirty="0" err="1"/>
              <a:t>rc</a:t>
            </a:r>
            <a:r>
              <a:rPr lang="en-US" b="1" dirty="0" err="1"/>
              <a:t>ı</a:t>
            </a:r>
            <a:endParaRPr lang="tr-TR" dirty="0"/>
          </a:p>
          <a:p>
            <a:endParaRPr lang="tr-TR" dirty="0"/>
          </a:p>
        </p:txBody>
      </p:sp>
    </p:spTree>
    <p:extLst>
      <p:ext uri="{BB962C8B-B14F-4D97-AF65-F5344CB8AC3E}">
        <p14:creationId xmlns:p14="http://schemas.microsoft.com/office/powerpoint/2010/main" val="251760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 AND CONNECTOR VIEWS </a:t>
            </a:r>
            <a:endParaRPr lang="tr-TR" dirty="0"/>
          </a:p>
        </p:txBody>
      </p:sp>
      <p:sp>
        <p:nvSpPr>
          <p:cNvPr id="3" name="Content Placeholder 2"/>
          <p:cNvSpPr>
            <a:spLocks noGrp="1"/>
          </p:cNvSpPr>
          <p:nvPr>
            <p:ph idx="1"/>
          </p:nvPr>
        </p:nvSpPr>
        <p:spPr/>
        <p:txBody>
          <a:bodyPr/>
          <a:lstStyle/>
          <a:p>
            <a:endParaRPr lang="tr-TR"/>
          </a:p>
        </p:txBody>
      </p:sp>
    </p:spTree>
    <p:extLst>
      <p:ext uri="{BB962C8B-B14F-4D97-AF65-F5344CB8AC3E}">
        <p14:creationId xmlns:p14="http://schemas.microsoft.com/office/powerpoint/2010/main" val="149411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Style </a:t>
            </a:r>
            <a:endParaRPr lang="tr-TR" dirty="0"/>
          </a:p>
        </p:txBody>
      </p:sp>
      <p:sp>
        <p:nvSpPr>
          <p:cNvPr id="3" name="Content Placeholder 2"/>
          <p:cNvSpPr>
            <a:spLocks noGrp="1"/>
          </p:cNvSpPr>
          <p:nvPr>
            <p:ph idx="1"/>
          </p:nvPr>
        </p:nvSpPr>
        <p:spPr>
          <a:xfrm>
            <a:off x="1103312" y="2052918"/>
            <a:ext cx="4970917" cy="4195481"/>
          </a:xfrm>
        </p:spPr>
        <p:txBody>
          <a:bodyPr/>
          <a:lstStyle/>
          <a:p>
            <a:r>
              <a:rPr lang="en-US" dirty="0"/>
              <a:t>Client-server Style is used in </a:t>
            </a:r>
            <a:r>
              <a:rPr lang="en-US" dirty="0" err="1"/>
              <a:t>Proders</a:t>
            </a:r>
            <a:r>
              <a:rPr lang="en-US" dirty="0"/>
              <a:t> in order to show computational flow of the system. In case Client-Server Style provides a synchronous service invocation, this style is convenient for our project. In Client Server Style the requester of a service waits, until a requested service completes its actions, possibly providing a return result. </a:t>
            </a:r>
            <a:endParaRPr lang="tr-TR" dirty="0"/>
          </a:p>
        </p:txBody>
      </p:sp>
      <p:pic>
        <p:nvPicPr>
          <p:cNvPr id="4" name="Picture 3" descr="C:\Users\lütfü\Desktop\Proders Resimler\28.png"/>
          <p:cNvPicPr/>
          <p:nvPr/>
        </p:nvPicPr>
        <p:blipFill>
          <a:blip r:embed="rId2">
            <a:extLst>
              <a:ext uri="{28A0092B-C50C-407E-A947-70E740481C1C}">
                <a14:useLocalDpi xmlns:a14="http://schemas.microsoft.com/office/drawing/2010/main" val="0"/>
              </a:ext>
            </a:extLst>
          </a:blip>
          <a:srcRect/>
          <a:stretch>
            <a:fillRect/>
          </a:stretch>
        </p:blipFill>
        <p:spPr bwMode="auto">
          <a:xfrm>
            <a:off x="6310993" y="1853247"/>
            <a:ext cx="5249636" cy="3714795"/>
          </a:xfrm>
          <a:prstGeom prst="rect">
            <a:avLst/>
          </a:prstGeom>
          <a:noFill/>
          <a:ln>
            <a:noFill/>
          </a:ln>
        </p:spPr>
      </p:pic>
    </p:spTree>
    <p:extLst>
      <p:ext uri="{BB962C8B-B14F-4D97-AF65-F5344CB8AC3E}">
        <p14:creationId xmlns:p14="http://schemas.microsoft.com/office/powerpoint/2010/main" val="174188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Repository Style </a:t>
            </a:r>
            <a:endParaRPr lang="tr-TR" dirty="0"/>
          </a:p>
        </p:txBody>
      </p:sp>
      <p:sp>
        <p:nvSpPr>
          <p:cNvPr id="3" name="Content Placeholder 2"/>
          <p:cNvSpPr>
            <a:spLocks noGrp="1"/>
          </p:cNvSpPr>
          <p:nvPr>
            <p:ph idx="1"/>
          </p:nvPr>
        </p:nvSpPr>
        <p:spPr>
          <a:xfrm>
            <a:off x="1103312" y="2052918"/>
            <a:ext cx="4170817" cy="4195481"/>
          </a:xfrm>
        </p:spPr>
        <p:txBody>
          <a:bodyPr/>
          <a:lstStyle/>
          <a:p>
            <a:r>
              <a:rPr lang="en-US" dirty="0"/>
              <a:t>Repository Style is used in </a:t>
            </a:r>
            <a:r>
              <a:rPr lang="en-US" dirty="0" err="1"/>
              <a:t>Proders</a:t>
            </a:r>
            <a:r>
              <a:rPr lang="en-US" dirty="0"/>
              <a:t> in order to show which data accessors are connected to which data repositories. Components of this view are data accessors and repositories. In repository style, components are Content Server, Account Server, Main Content Database and Main Account Database</a:t>
            </a:r>
            <a:endParaRPr lang="tr-TR" dirty="0"/>
          </a:p>
        </p:txBody>
      </p:sp>
      <p:pic>
        <p:nvPicPr>
          <p:cNvPr id="4" name="Picture 3" descr="C:\Users\lütfü\Desktop\Proders Resimler\31.png"/>
          <p:cNvPicPr/>
          <p:nvPr/>
        </p:nvPicPr>
        <p:blipFill>
          <a:blip r:embed="rId2">
            <a:extLst>
              <a:ext uri="{28A0092B-C50C-407E-A947-70E740481C1C}">
                <a14:useLocalDpi xmlns:a14="http://schemas.microsoft.com/office/drawing/2010/main" val="0"/>
              </a:ext>
            </a:extLst>
          </a:blip>
          <a:srcRect/>
          <a:stretch>
            <a:fillRect/>
          </a:stretch>
        </p:blipFill>
        <p:spPr bwMode="auto">
          <a:xfrm>
            <a:off x="5861004" y="1628437"/>
            <a:ext cx="5666967" cy="4619961"/>
          </a:xfrm>
          <a:prstGeom prst="rect">
            <a:avLst/>
          </a:prstGeom>
          <a:noFill/>
          <a:ln>
            <a:noFill/>
          </a:ln>
        </p:spPr>
      </p:pic>
    </p:spTree>
    <p:extLst>
      <p:ext uri="{BB962C8B-B14F-4D97-AF65-F5344CB8AC3E}">
        <p14:creationId xmlns:p14="http://schemas.microsoft.com/office/powerpoint/2010/main" val="15104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ALLOCATION VIEWS</a:t>
            </a:r>
            <a:r>
              <a:rPr lang="en-US" dirty="0"/>
              <a:t> </a:t>
            </a:r>
            <a:endParaRPr lang="tr-TR" dirty="0"/>
          </a:p>
        </p:txBody>
      </p:sp>
      <p:sp>
        <p:nvSpPr>
          <p:cNvPr id="3" name="Content Placeholder 2"/>
          <p:cNvSpPr>
            <a:spLocks noGrp="1"/>
          </p:cNvSpPr>
          <p:nvPr>
            <p:ph idx="1"/>
          </p:nvPr>
        </p:nvSpPr>
        <p:spPr/>
        <p:txBody>
          <a:bodyPr/>
          <a:lstStyle/>
          <a:p>
            <a:endParaRPr lang="tr-TR"/>
          </a:p>
        </p:txBody>
      </p:sp>
    </p:spTree>
    <p:extLst>
      <p:ext uri="{BB962C8B-B14F-4D97-AF65-F5344CB8AC3E}">
        <p14:creationId xmlns:p14="http://schemas.microsoft.com/office/powerpoint/2010/main" val="40258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View </a:t>
            </a:r>
            <a:endParaRPr lang="tr-TR" dirty="0"/>
          </a:p>
        </p:txBody>
      </p:sp>
      <p:sp>
        <p:nvSpPr>
          <p:cNvPr id="3" name="Content Placeholder 2"/>
          <p:cNvSpPr>
            <a:spLocks noGrp="1"/>
          </p:cNvSpPr>
          <p:nvPr>
            <p:ph idx="1"/>
          </p:nvPr>
        </p:nvSpPr>
        <p:spPr>
          <a:xfrm>
            <a:off x="1103313" y="2052918"/>
            <a:ext cx="4791302" cy="4195481"/>
          </a:xfrm>
        </p:spPr>
        <p:txBody>
          <a:bodyPr/>
          <a:lstStyle/>
          <a:p>
            <a:r>
              <a:rPr lang="en-US" dirty="0"/>
              <a:t>It shows the allocation relations of the software elements of </a:t>
            </a:r>
            <a:r>
              <a:rPr lang="en-US" dirty="0" err="1"/>
              <a:t>ProDers</a:t>
            </a:r>
            <a:r>
              <a:rPr lang="en-US" dirty="0"/>
              <a:t> system to their environment. Environmental elements shows software elements are used to deploy in deployment diagram. This deployment diagram serves to model the physical deployment of software artefacts on deployment targets</a:t>
            </a:r>
            <a:endParaRPr lang="tr-TR" dirty="0"/>
          </a:p>
        </p:txBody>
      </p:sp>
      <p:pic>
        <p:nvPicPr>
          <p:cNvPr id="4" name="Picture 3" descr="C:\Users\USER\AppData\Local\Microsoft\Windows\INetCache\Content.Word\re1.png"/>
          <p:cNvPicPr/>
          <p:nvPr/>
        </p:nvPicPr>
        <p:blipFill>
          <a:blip r:embed="rId2">
            <a:extLst>
              <a:ext uri="{28A0092B-C50C-407E-A947-70E740481C1C}">
                <a14:useLocalDpi xmlns:a14="http://schemas.microsoft.com/office/drawing/2010/main" val="0"/>
              </a:ext>
            </a:extLst>
          </a:blip>
          <a:srcRect/>
          <a:stretch>
            <a:fillRect/>
          </a:stretch>
        </p:blipFill>
        <p:spPr bwMode="auto">
          <a:xfrm>
            <a:off x="6237061" y="1323521"/>
            <a:ext cx="5759450" cy="4924878"/>
          </a:xfrm>
          <a:prstGeom prst="rect">
            <a:avLst/>
          </a:prstGeom>
          <a:noFill/>
          <a:ln>
            <a:noFill/>
          </a:ln>
        </p:spPr>
      </p:pic>
    </p:spTree>
    <p:extLst>
      <p:ext uri="{BB962C8B-B14F-4D97-AF65-F5344CB8AC3E}">
        <p14:creationId xmlns:p14="http://schemas.microsoft.com/office/powerpoint/2010/main" val="141482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diagram</a:t>
            </a:r>
            <a:endParaRPr lang="tr-TR" dirty="0"/>
          </a:p>
        </p:txBody>
      </p:sp>
      <p:pic>
        <p:nvPicPr>
          <p:cNvPr id="4" name="Content Placeholder 3" descr="C:\Users\USER\AppData\Local\Microsoft\Windows\INetCache\Content.Word\re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8970" y="2052638"/>
            <a:ext cx="7115836" cy="4195762"/>
          </a:xfrm>
          <a:prstGeom prst="rect">
            <a:avLst/>
          </a:prstGeom>
          <a:noFill/>
          <a:ln>
            <a:noFill/>
          </a:ln>
        </p:spPr>
      </p:pic>
    </p:spTree>
    <p:extLst>
      <p:ext uri="{BB962C8B-B14F-4D97-AF65-F5344CB8AC3E}">
        <p14:creationId xmlns:p14="http://schemas.microsoft.com/office/powerpoint/2010/main" val="302439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 View </a:t>
            </a:r>
            <a:endParaRPr lang="tr-TR" dirty="0"/>
          </a:p>
        </p:txBody>
      </p:sp>
      <p:sp>
        <p:nvSpPr>
          <p:cNvPr id="3" name="Content Placeholder 2"/>
          <p:cNvSpPr>
            <a:spLocks noGrp="1"/>
          </p:cNvSpPr>
          <p:nvPr>
            <p:ph idx="1"/>
          </p:nvPr>
        </p:nvSpPr>
        <p:spPr>
          <a:xfrm>
            <a:off x="1103312" y="2052918"/>
            <a:ext cx="3909559" cy="4195481"/>
          </a:xfrm>
        </p:spPr>
        <p:txBody>
          <a:bodyPr/>
          <a:lstStyle/>
          <a:p>
            <a:r>
              <a:rPr lang="en-US" dirty="0"/>
              <a:t>. Install view is system to show how the installed system is organized as a structure of files and folders and describes how software elements map to that structure. </a:t>
            </a:r>
            <a:endParaRPr lang="tr-TR" dirty="0"/>
          </a:p>
          <a:p>
            <a:endParaRPr lang="tr-TR" dirty="0"/>
          </a:p>
        </p:txBody>
      </p:sp>
      <p:pic>
        <p:nvPicPr>
          <p:cNvPr id="4" name="Picture 3" descr="C:\Users\USER\AppData\Local\Microsoft\Windows\INetCache\Content.Word\re3.png"/>
          <p:cNvPicPr/>
          <p:nvPr/>
        </p:nvPicPr>
        <p:blipFill>
          <a:blip r:embed="rId2">
            <a:extLst>
              <a:ext uri="{28A0092B-C50C-407E-A947-70E740481C1C}">
                <a14:useLocalDpi xmlns:a14="http://schemas.microsoft.com/office/drawing/2010/main" val="0"/>
              </a:ext>
            </a:extLst>
          </a:blip>
          <a:srcRect/>
          <a:stretch>
            <a:fillRect/>
          </a:stretch>
        </p:blipFill>
        <p:spPr bwMode="auto">
          <a:xfrm>
            <a:off x="5453743" y="1590675"/>
            <a:ext cx="6134553" cy="4657724"/>
          </a:xfrm>
          <a:prstGeom prst="rect">
            <a:avLst/>
          </a:prstGeom>
          <a:noFill/>
          <a:ln>
            <a:noFill/>
          </a:ln>
        </p:spPr>
      </p:pic>
    </p:spTree>
    <p:extLst>
      <p:ext uri="{BB962C8B-B14F-4D97-AF65-F5344CB8AC3E}">
        <p14:creationId xmlns:p14="http://schemas.microsoft.com/office/powerpoint/2010/main" val="330746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Allocation View </a:t>
            </a:r>
            <a:endParaRPr lang="tr-TR" dirty="0"/>
          </a:p>
        </p:txBody>
      </p:sp>
      <p:sp>
        <p:nvSpPr>
          <p:cNvPr id="3" name="Content Placeholder 2"/>
          <p:cNvSpPr>
            <a:spLocks noGrp="1"/>
          </p:cNvSpPr>
          <p:nvPr>
            <p:ph idx="1"/>
          </p:nvPr>
        </p:nvSpPr>
        <p:spPr>
          <a:xfrm>
            <a:off x="1103312" y="2052918"/>
            <a:ext cx="4530045" cy="4195481"/>
          </a:xfrm>
        </p:spPr>
        <p:txBody>
          <a:bodyPr/>
          <a:lstStyle/>
          <a:p>
            <a:r>
              <a:rPr lang="en-US" dirty="0"/>
              <a:t>It is used in the app to describe the allocation of a module to a configuration item. Items are teams which are for developing, design and testing the system. Work Allocation view is to show the major units of the system that must be present to form a working system and who will produce them. Developing teams are for sketching, content display, interface, communication. </a:t>
            </a:r>
            <a:endParaRPr lang="tr-TR" dirty="0"/>
          </a:p>
        </p:txBody>
      </p:sp>
      <p:pic>
        <p:nvPicPr>
          <p:cNvPr id="4" name="Picture 3" descr="C:\Users\USER\AppData\Local\Microsoft\Windows\INetCache\Content.Word\re5.png"/>
          <p:cNvPicPr/>
          <p:nvPr/>
        </p:nvPicPr>
        <p:blipFill>
          <a:blip r:embed="rId2">
            <a:extLst>
              <a:ext uri="{28A0092B-C50C-407E-A947-70E740481C1C}">
                <a14:useLocalDpi xmlns:a14="http://schemas.microsoft.com/office/drawing/2010/main" val="0"/>
              </a:ext>
            </a:extLst>
          </a:blip>
          <a:srcRect/>
          <a:stretch>
            <a:fillRect/>
          </a:stretch>
        </p:blipFill>
        <p:spPr bwMode="auto">
          <a:xfrm>
            <a:off x="5633357" y="1353909"/>
            <a:ext cx="6115050" cy="4573361"/>
          </a:xfrm>
          <a:prstGeom prst="rect">
            <a:avLst/>
          </a:prstGeom>
          <a:noFill/>
          <a:ln>
            <a:noFill/>
          </a:ln>
        </p:spPr>
      </p:pic>
    </p:spTree>
    <p:extLst>
      <p:ext uri="{BB962C8B-B14F-4D97-AF65-F5344CB8AC3E}">
        <p14:creationId xmlns:p14="http://schemas.microsoft.com/office/powerpoint/2010/main" val="278814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a:t>
            </a:r>
            <a:r>
              <a:rPr lang="en-US" b="1" dirty="0"/>
              <a:t>OF THE SOFTWARE ARCHITECTURE </a:t>
            </a:r>
            <a:endParaRPr lang="tr-TR" dirty="0"/>
          </a:p>
        </p:txBody>
      </p:sp>
      <p:sp>
        <p:nvSpPr>
          <p:cNvPr id="3" name="Content Placeholder 2"/>
          <p:cNvSpPr>
            <a:spLocks noGrp="1"/>
          </p:cNvSpPr>
          <p:nvPr>
            <p:ph idx="1"/>
          </p:nvPr>
        </p:nvSpPr>
        <p:spPr/>
        <p:txBody>
          <a:bodyPr/>
          <a:lstStyle/>
          <a:p>
            <a:r>
              <a:rPr lang="en-US" dirty="0"/>
              <a:t>. The evaluation of the software architecture is necessary to analyze the system quality at the beginning of the life cycle and to predict the quality of the system before it is installed. The assessment provides a mechanism to identify the potential risks and how the system will evolve. To do this, we evaluated the producers with scenario-based architectural analysis (SAAM) and ATAM.</a:t>
            </a:r>
            <a:endParaRPr lang="tr-TR" dirty="0"/>
          </a:p>
        </p:txBody>
      </p:sp>
    </p:spTree>
    <p:extLst>
      <p:ext uri="{BB962C8B-B14F-4D97-AF65-F5344CB8AC3E}">
        <p14:creationId xmlns:p14="http://schemas.microsoft.com/office/powerpoint/2010/main" val="149070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20000"/>
          </a:bodyPr>
          <a:lstStyle/>
          <a:p>
            <a:r>
              <a:rPr lang="tr-TR" dirty="0"/>
              <a:t>*  H</a:t>
            </a:r>
            <a:r>
              <a:rPr lang="en-US" dirty="0" err="1"/>
              <a:t>eadmaster</a:t>
            </a:r>
            <a:r>
              <a:rPr lang="en-US" dirty="0"/>
              <a:t>: </a:t>
            </a:r>
            <a:endParaRPr lang="tr-TR" dirty="0"/>
          </a:p>
          <a:p>
            <a:r>
              <a:rPr lang="ru-RU" dirty="0"/>
              <a:t>		- </a:t>
            </a:r>
            <a:r>
              <a:rPr lang="tr-TR" dirty="0"/>
              <a:t> </a:t>
            </a:r>
            <a:r>
              <a:rPr lang="en-US" dirty="0"/>
              <a:t>Login to system </a:t>
            </a:r>
            <a:endParaRPr lang="tr-TR" dirty="0"/>
          </a:p>
          <a:p>
            <a:r>
              <a:rPr lang="ru-RU" dirty="0"/>
              <a:t>		- </a:t>
            </a:r>
            <a:r>
              <a:rPr lang="tr-TR" dirty="0"/>
              <a:t> </a:t>
            </a:r>
            <a:r>
              <a:rPr lang="en-US" dirty="0"/>
              <a:t>Add/delete course </a:t>
            </a:r>
            <a:endParaRPr lang="tr-TR" dirty="0"/>
          </a:p>
          <a:p>
            <a:r>
              <a:rPr lang="ru-RU" dirty="0"/>
              <a:t>		- </a:t>
            </a:r>
            <a:r>
              <a:rPr lang="tr-TR" dirty="0"/>
              <a:t> </a:t>
            </a:r>
            <a:r>
              <a:rPr lang="fr-FR" dirty="0"/>
              <a:t>Change course </a:t>
            </a:r>
            <a:endParaRPr lang="tr-TR" dirty="0"/>
          </a:p>
          <a:p>
            <a:r>
              <a:rPr lang="ru-RU" dirty="0"/>
              <a:t>		- </a:t>
            </a:r>
            <a:r>
              <a:rPr lang="tr-TR" dirty="0"/>
              <a:t> </a:t>
            </a:r>
            <a:r>
              <a:rPr lang="en-US" dirty="0"/>
              <a:t>Change identity information </a:t>
            </a:r>
            <a:endParaRPr lang="tr-TR" dirty="0"/>
          </a:p>
          <a:p>
            <a:r>
              <a:rPr lang="tr-TR" dirty="0"/>
              <a:t>		</a:t>
            </a:r>
            <a:r>
              <a:rPr lang="ru-RU" dirty="0"/>
              <a:t>- </a:t>
            </a:r>
            <a:r>
              <a:rPr lang="en-US" dirty="0"/>
              <a:t>Change access permission to the system </a:t>
            </a:r>
            <a:endParaRPr lang="tr-TR" dirty="0"/>
          </a:p>
          <a:p>
            <a:r>
              <a:rPr lang="tr-TR" dirty="0"/>
              <a:t>		*  </a:t>
            </a:r>
            <a:r>
              <a:rPr lang="en-US" dirty="0"/>
              <a:t>Student: </a:t>
            </a:r>
            <a:endParaRPr lang="tr-TR" dirty="0"/>
          </a:p>
          <a:p>
            <a:r>
              <a:rPr lang="ru-RU" dirty="0"/>
              <a:t>		- </a:t>
            </a:r>
            <a:r>
              <a:rPr lang="tr-TR" dirty="0"/>
              <a:t> </a:t>
            </a:r>
            <a:r>
              <a:rPr lang="en-US" dirty="0"/>
              <a:t>Access </a:t>
            </a:r>
            <a:r>
              <a:rPr lang="tr-TR" dirty="0" err="1"/>
              <a:t>schedule</a:t>
            </a:r>
            <a:r>
              <a:rPr lang="fr-FR" dirty="0"/>
              <a:t> content </a:t>
            </a:r>
            <a:endParaRPr lang="tr-TR" dirty="0"/>
          </a:p>
          <a:p>
            <a:r>
              <a:rPr lang="ru-RU" dirty="0"/>
              <a:t>		- </a:t>
            </a:r>
            <a:r>
              <a:rPr lang="tr-TR" dirty="0"/>
              <a:t> </a:t>
            </a:r>
            <a:r>
              <a:rPr lang="en-US" dirty="0"/>
              <a:t>Change identity information </a:t>
            </a:r>
            <a:endParaRPr lang="tr-TR" dirty="0"/>
          </a:p>
          <a:p>
            <a:r>
              <a:rPr lang="tr-TR" dirty="0"/>
              <a:t>		*  </a:t>
            </a:r>
            <a:r>
              <a:rPr lang="en-US" dirty="0"/>
              <a:t>Software Engineer: </a:t>
            </a:r>
            <a:endParaRPr lang="tr-TR" dirty="0"/>
          </a:p>
          <a:p>
            <a:r>
              <a:rPr lang="ru-RU" dirty="0"/>
              <a:t>		- </a:t>
            </a:r>
            <a:r>
              <a:rPr lang="tr-TR" dirty="0"/>
              <a:t> </a:t>
            </a:r>
            <a:r>
              <a:rPr lang="en-US" dirty="0"/>
              <a:t>Add a new feature to the system. </a:t>
            </a:r>
            <a:endParaRPr lang="tr-TR" dirty="0"/>
          </a:p>
          <a:p>
            <a:r>
              <a:rPr lang="ru-RU" dirty="0"/>
              <a:t>		- </a:t>
            </a:r>
            <a:r>
              <a:rPr lang="tr-TR" dirty="0"/>
              <a:t> </a:t>
            </a:r>
            <a:r>
              <a:rPr lang="en-US" dirty="0"/>
              <a:t>Port to another operating system </a:t>
            </a:r>
            <a:endParaRPr lang="tr-TR" dirty="0"/>
          </a:p>
          <a:p>
            <a:endParaRPr lang="tr-TR" dirty="0"/>
          </a:p>
        </p:txBody>
      </p:sp>
    </p:spTree>
    <p:extLst>
      <p:ext uri="{BB962C8B-B14F-4D97-AF65-F5344CB8AC3E}">
        <p14:creationId xmlns:p14="http://schemas.microsoft.com/office/powerpoint/2010/main" val="20259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 Module Views</a:t>
            </a:r>
            <a:r>
              <a:rPr lang="tr-TR" dirty="0"/>
              <a:t/>
            </a:r>
            <a:br>
              <a:rPr lang="tr-TR" dirty="0"/>
            </a:br>
            <a:endParaRPr lang="tr-TR" dirty="0"/>
          </a:p>
        </p:txBody>
      </p:sp>
      <p:sp>
        <p:nvSpPr>
          <p:cNvPr id="3" name="Content Placeholder 2"/>
          <p:cNvSpPr>
            <a:spLocks noGrp="1"/>
          </p:cNvSpPr>
          <p:nvPr>
            <p:ph idx="1"/>
          </p:nvPr>
        </p:nvSpPr>
        <p:spPr>
          <a:xfrm>
            <a:off x="646111" y="1552980"/>
            <a:ext cx="3958546" cy="4176031"/>
          </a:xfrm>
        </p:spPr>
        <p:txBody>
          <a:bodyPr>
            <a:normAutofit fontScale="92500" lnSpcReduction="10000"/>
          </a:bodyPr>
          <a:lstStyle/>
          <a:p>
            <a:r>
              <a:rPr lang="en-US" dirty="0" smtClean="0"/>
              <a:t>Generally</a:t>
            </a:r>
            <a:r>
              <a:rPr lang="en-US" dirty="0"/>
              <a:t>, Application Module is used by User Interface Module and uses Database Module.  User Interface Module includes Display Manager and Selection Manager Packages. In Application Module, Selection Manager uses Options Manager package, while Schedule and Teacher Manager Packages use both Options Manager and Database Manager Packages.</a:t>
            </a:r>
            <a:endParaRPr lang="tr-TR" dirty="0"/>
          </a:p>
        </p:txBody>
      </p:sp>
      <p:pic>
        <p:nvPicPr>
          <p:cNvPr id="4" name="Picture 3" descr="C:\Users\Sefa\Desktop\module1.PNG"/>
          <p:cNvPicPr/>
          <p:nvPr/>
        </p:nvPicPr>
        <p:blipFill>
          <a:blip r:embed="rId2"/>
          <a:srcRect/>
          <a:stretch>
            <a:fillRect/>
          </a:stretch>
        </p:blipFill>
        <p:spPr bwMode="auto">
          <a:xfrm>
            <a:off x="5257800" y="1191437"/>
            <a:ext cx="6736669" cy="4899119"/>
          </a:xfrm>
          <a:prstGeom prst="rect">
            <a:avLst/>
          </a:prstGeom>
          <a:noFill/>
          <a:ln w="9525">
            <a:noFill/>
            <a:miter lim="800000"/>
            <a:headEnd/>
            <a:tailEnd/>
          </a:ln>
        </p:spPr>
      </p:pic>
    </p:spTree>
    <p:extLst>
      <p:ext uri="{BB962C8B-B14F-4D97-AF65-F5344CB8AC3E}">
        <p14:creationId xmlns:p14="http://schemas.microsoft.com/office/powerpoint/2010/main" val="3185799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a:t>
            </a:r>
            <a:endParaRPr lang="tr-TR" dirty="0"/>
          </a:p>
        </p:txBody>
      </p:sp>
      <p:sp>
        <p:nvSpPr>
          <p:cNvPr id="3" name="Content Placeholder 2"/>
          <p:cNvSpPr>
            <a:spLocks noGrp="1"/>
          </p:cNvSpPr>
          <p:nvPr>
            <p:ph idx="1"/>
          </p:nvPr>
        </p:nvSpPr>
        <p:spPr/>
        <p:txBody>
          <a:bodyPr/>
          <a:lstStyle/>
          <a:p>
            <a:r>
              <a:rPr lang="en-US" dirty="0"/>
              <a:t>We gained a lot of experience and we had the chance to practice our knowledge while performing this project. As a result, this project has met some obstacles, but we have taken care of everything and have increased our knowledge of software architecture design steps. In the future, according to the information we receive from the software architecture evaluation process, we will monitor our architecture; We need to add new modules to our system and improve accordingly. In general, we fulfill high-quality architectural requirements and have implemented a successful architecture for the </a:t>
            </a:r>
            <a:r>
              <a:rPr lang="tr-TR" dirty="0" err="1"/>
              <a:t>Proders</a:t>
            </a:r>
            <a:r>
              <a:rPr lang="pt-PT" dirty="0"/>
              <a:t> project.</a:t>
            </a:r>
            <a:endParaRPr lang="tr-TR" dirty="0"/>
          </a:p>
          <a:p>
            <a:endParaRPr lang="tr-TR" dirty="0"/>
          </a:p>
        </p:txBody>
      </p:sp>
    </p:spTree>
    <p:extLst>
      <p:ext uri="{BB962C8B-B14F-4D97-AF65-F5344CB8AC3E}">
        <p14:creationId xmlns:p14="http://schemas.microsoft.com/office/powerpoint/2010/main" val="209999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Context Diagram of Uses View</a:t>
            </a:r>
            <a:endParaRPr lang="tr-TR" dirty="0"/>
          </a:p>
        </p:txBody>
      </p:sp>
      <p:sp>
        <p:nvSpPr>
          <p:cNvPr id="3" name="Content Placeholder 2"/>
          <p:cNvSpPr>
            <a:spLocks noGrp="1"/>
          </p:cNvSpPr>
          <p:nvPr>
            <p:ph idx="1"/>
          </p:nvPr>
        </p:nvSpPr>
        <p:spPr/>
        <p:txBody>
          <a:bodyPr/>
          <a:lstStyle/>
          <a:p>
            <a:endParaRPr lang="tr-TR"/>
          </a:p>
        </p:txBody>
      </p:sp>
      <p:pic>
        <p:nvPicPr>
          <p:cNvPr id="4" name="Picture 3"/>
          <p:cNvPicPr/>
          <p:nvPr/>
        </p:nvPicPr>
        <p:blipFill>
          <a:blip r:embed="rId2"/>
          <a:srcRect/>
          <a:stretch>
            <a:fillRect/>
          </a:stretch>
        </p:blipFill>
        <p:spPr bwMode="auto">
          <a:xfrm>
            <a:off x="1103311" y="2052917"/>
            <a:ext cx="8946541" cy="4195481"/>
          </a:xfrm>
          <a:prstGeom prst="rect">
            <a:avLst/>
          </a:prstGeom>
          <a:noFill/>
          <a:ln w="9525">
            <a:noFill/>
            <a:miter lim="800000"/>
            <a:headEnd/>
            <a:tailEnd/>
          </a:ln>
        </p:spPr>
      </p:pic>
    </p:spTree>
    <p:extLst>
      <p:ext uri="{BB962C8B-B14F-4D97-AF65-F5344CB8AC3E}">
        <p14:creationId xmlns:p14="http://schemas.microsoft.com/office/powerpoint/2010/main" val="241348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DECOMPOSITION VIEW</a:t>
            </a:r>
            <a:endParaRPr lang="tr-TR" dirty="0"/>
          </a:p>
        </p:txBody>
      </p:sp>
      <p:sp>
        <p:nvSpPr>
          <p:cNvPr id="3" name="Content Placeholder 2"/>
          <p:cNvSpPr>
            <a:spLocks noGrp="1"/>
          </p:cNvSpPr>
          <p:nvPr>
            <p:ph idx="1"/>
          </p:nvPr>
        </p:nvSpPr>
        <p:spPr>
          <a:xfrm>
            <a:off x="646112" y="1465089"/>
            <a:ext cx="5542418" cy="4658125"/>
          </a:xfrm>
        </p:spPr>
        <p:txBody>
          <a:bodyPr/>
          <a:lstStyle/>
          <a:p>
            <a:r>
              <a:rPr lang="en-US" dirty="0"/>
              <a:t>Decomposition view of the PRODERS consists of three main modules which are called User Interface, Application and Database, and the modules in each of them. User Interface Module consists of Display Module, where buttons, checkboxes, images and multimedia related user content are provided to be visualized and Selection Module, where users log in the system as  user or admin and decides to what to change or add </a:t>
            </a:r>
            <a:r>
              <a:rPr lang="en-US" dirty="0" err="1"/>
              <a:t>suchs</a:t>
            </a:r>
            <a:r>
              <a:rPr lang="en-US" dirty="0"/>
              <a:t> as creating a new schedule, class, teacher or </a:t>
            </a:r>
            <a:r>
              <a:rPr lang="en-US" dirty="0" err="1"/>
              <a:t>editting</a:t>
            </a:r>
            <a:r>
              <a:rPr lang="en-US" dirty="0"/>
              <a:t> an existing one of them</a:t>
            </a:r>
            <a:endParaRPr lang="tr-TR" dirty="0"/>
          </a:p>
        </p:txBody>
      </p:sp>
      <p:pic>
        <p:nvPicPr>
          <p:cNvPr id="4" name="Picture 3"/>
          <p:cNvPicPr/>
          <p:nvPr/>
        </p:nvPicPr>
        <p:blipFill>
          <a:blip r:embed="rId2"/>
          <a:srcRect/>
          <a:stretch>
            <a:fillRect/>
          </a:stretch>
        </p:blipFill>
        <p:spPr bwMode="auto">
          <a:xfrm>
            <a:off x="6707187" y="1152983"/>
            <a:ext cx="4721225" cy="5331188"/>
          </a:xfrm>
          <a:prstGeom prst="rect">
            <a:avLst/>
          </a:prstGeom>
          <a:noFill/>
          <a:ln w="9525">
            <a:noFill/>
            <a:miter lim="800000"/>
            <a:headEnd/>
            <a:tailEnd/>
          </a:ln>
        </p:spPr>
      </p:pic>
    </p:spTree>
    <p:extLst>
      <p:ext uri="{BB962C8B-B14F-4D97-AF65-F5344CB8AC3E}">
        <p14:creationId xmlns:p14="http://schemas.microsoft.com/office/powerpoint/2010/main" val="30085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Diagram of Decomposition View</a:t>
            </a:r>
            <a:endParaRPr lang="tr-TR" dirty="0"/>
          </a:p>
        </p:txBody>
      </p:sp>
      <p:sp>
        <p:nvSpPr>
          <p:cNvPr id="3" name="Content Placeholder 2"/>
          <p:cNvSpPr>
            <a:spLocks noGrp="1"/>
          </p:cNvSpPr>
          <p:nvPr>
            <p:ph idx="1"/>
          </p:nvPr>
        </p:nvSpPr>
        <p:spPr>
          <a:xfrm>
            <a:off x="401185" y="1914892"/>
            <a:ext cx="4677002" cy="4195481"/>
          </a:xfrm>
        </p:spPr>
        <p:txBody>
          <a:bodyPr/>
          <a:lstStyle/>
          <a:p>
            <a:endParaRPr lang="tr-TR" dirty="0"/>
          </a:p>
        </p:txBody>
      </p:sp>
      <p:pic>
        <p:nvPicPr>
          <p:cNvPr id="4" name="Picture 3"/>
          <p:cNvPicPr/>
          <p:nvPr/>
        </p:nvPicPr>
        <p:blipFill>
          <a:blip r:embed="rId2"/>
          <a:srcRect/>
          <a:stretch>
            <a:fillRect/>
          </a:stretch>
        </p:blipFill>
        <p:spPr bwMode="auto">
          <a:xfrm>
            <a:off x="1266329" y="2139043"/>
            <a:ext cx="8253228" cy="3971330"/>
          </a:xfrm>
          <a:prstGeom prst="rect">
            <a:avLst/>
          </a:prstGeom>
          <a:noFill/>
          <a:ln w="9525">
            <a:noFill/>
            <a:miter lim="800000"/>
            <a:headEnd/>
            <a:tailEnd/>
          </a:ln>
        </p:spPr>
      </p:pic>
    </p:spTree>
    <p:extLst>
      <p:ext uri="{BB962C8B-B14F-4D97-AF65-F5344CB8AC3E}">
        <p14:creationId xmlns:p14="http://schemas.microsoft.com/office/powerpoint/2010/main" val="368053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GENERALIZATION VIEW</a:t>
            </a:r>
            <a:endParaRPr lang="tr-TR" dirty="0"/>
          </a:p>
        </p:txBody>
      </p:sp>
      <p:sp>
        <p:nvSpPr>
          <p:cNvPr id="3" name="Content Placeholder 2"/>
          <p:cNvSpPr>
            <a:spLocks noGrp="1"/>
          </p:cNvSpPr>
          <p:nvPr>
            <p:ph idx="1"/>
          </p:nvPr>
        </p:nvSpPr>
        <p:spPr>
          <a:xfrm>
            <a:off x="646112" y="2052918"/>
            <a:ext cx="4415745" cy="4195481"/>
          </a:xfrm>
        </p:spPr>
        <p:txBody>
          <a:bodyPr/>
          <a:lstStyle/>
          <a:p>
            <a:r>
              <a:rPr lang="en-US" dirty="0"/>
              <a:t>The generalization view of PRODERS is illustrated at Figure below this paragraph. The system has Selection Manager, Schedule Manager, Teacher Manager and Options Manager which are the extension of Application Manager</a:t>
            </a:r>
            <a:endParaRPr lang="tr-TR" dirty="0"/>
          </a:p>
        </p:txBody>
      </p:sp>
      <p:pic>
        <p:nvPicPr>
          <p:cNvPr id="4" name="Picture 3"/>
          <p:cNvPicPr/>
          <p:nvPr/>
        </p:nvPicPr>
        <p:blipFill>
          <a:blip r:embed="rId2"/>
          <a:srcRect/>
          <a:stretch>
            <a:fillRect/>
          </a:stretch>
        </p:blipFill>
        <p:spPr bwMode="auto">
          <a:xfrm>
            <a:off x="5257800" y="1498781"/>
            <a:ext cx="6353357" cy="4363176"/>
          </a:xfrm>
          <a:prstGeom prst="rect">
            <a:avLst/>
          </a:prstGeom>
          <a:noFill/>
          <a:ln w="9525">
            <a:noFill/>
            <a:miter lim="800000"/>
            <a:headEnd/>
            <a:tailEnd/>
          </a:ln>
        </p:spPr>
      </p:pic>
    </p:spTree>
    <p:extLst>
      <p:ext uri="{BB962C8B-B14F-4D97-AF65-F5344CB8AC3E}">
        <p14:creationId xmlns:p14="http://schemas.microsoft.com/office/powerpoint/2010/main" val="373917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LAYERS VIEW</a:t>
            </a:r>
            <a:endParaRPr lang="tr-TR" dirty="0"/>
          </a:p>
        </p:txBody>
      </p:sp>
      <p:sp>
        <p:nvSpPr>
          <p:cNvPr id="3" name="Content Placeholder 2"/>
          <p:cNvSpPr>
            <a:spLocks noGrp="1"/>
          </p:cNvSpPr>
          <p:nvPr>
            <p:ph idx="1"/>
          </p:nvPr>
        </p:nvSpPr>
        <p:spPr>
          <a:xfrm>
            <a:off x="646112" y="2052918"/>
            <a:ext cx="4938259" cy="4195481"/>
          </a:xfrm>
        </p:spPr>
        <p:txBody>
          <a:bodyPr/>
          <a:lstStyle/>
          <a:p>
            <a:r>
              <a:rPr lang="en-US" dirty="0"/>
              <a:t>Layered view is benefitted to separate the modules of PRODERS and define their permission to use relationships for each other. Layered view shows the PRODERS's permission to use different module together and within them</a:t>
            </a:r>
            <a:endParaRPr lang="tr-TR" dirty="0"/>
          </a:p>
        </p:txBody>
      </p:sp>
      <p:pic>
        <p:nvPicPr>
          <p:cNvPr id="4" name="Picture 3"/>
          <p:cNvPicPr/>
          <p:nvPr/>
        </p:nvPicPr>
        <p:blipFill>
          <a:blip r:embed="rId2"/>
          <a:srcRect/>
          <a:stretch>
            <a:fillRect/>
          </a:stretch>
        </p:blipFill>
        <p:spPr bwMode="auto">
          <a:xfrm>
            <a:off x="5584371" y="881742"/>
            <a:ext cx="5260250" cy="5784941"/>
          </a:xfrm>
          <a:prstGeom prst="rect">
            <a:avLst/>
          </a:prstGeom>
          <a:noFill/>
          <a:ln w="9525">
            <a:noFill/>
            <a:miter lim="800000"/>
            <a:headEnd/>
            <a:tailEnd/>
          </a:ln>
        </p:spPr>
      </p:pic>
    </p:spTree>
    <p:extLst>
      <p:ext uri="{BB962C8B-B14F-4D97-AF65-F5344CB8AC3E}">
        <p14:creationId xmlns:p14="http://schemas.microsoft.com/office/powerpoint/2010/main" val="280230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ASPECTS VIEW</a:t>
            </a:r>
            <a:endParaRPr lang="tr-TR" dirty="0"/>
          </a:p>
        </p:txBody>
      </p:sp>
      <p:sp>
        <p:nvSpPr>
          <p:cNvPr id="3" name="Content Placeholder 2"/>
          <p:cNvSpPr>
            <a:spLocks noGrp="1"/>
          </p:cNvSpPr>
          <p:nvPr>
            <p:ph idx="1"/>
          </p:nvPr>
        </p:nvSpPr>
        <p:spPr>
          <a:xfrm>
            <a:off x="646111" y="1696674"/>
            <a:ext cx="4889275" cy="4195481"/>
          </a:xfrm>
        </p:spPr>
        <p:txBody>
          <a:bodyPr/>
          <a:lstStyle/>
          <a:p>
            <a:r>
              <a:rPr lang="en-US" dirty="0"/>
              <a:t>PRODERS use aspect view to design a model for implementation of intersection troubles. In order to promote the modifiability by increasing modularity by avoiding the tangling of intersection functionality and business domain functionality we have used such view</a:t>
            </a:r>
            <a:endParaRPr lang="tr-TR" dirty="0"/>
          </a:p>
        </p:txBody>
      </p:sp>
      <p:pic>
        <p:nvPicPr>
          <p:cNvPr id="4" name="Picture 3"/>
          <p:cNvPicPr/>
          <p:nvPr/>
        </p:nvPicPr>
        <p:blipFill>
          <a:blip r:embed="rId2"/>
          <a:srcRect/>
          <a:stretch>
            <a:fillRect/>
          </a:stretch>
        </p:blipFill>
        <p:spPr bwMode="auto">
          <a:xfrm>
            <a:off x="5910943" y="1696674"/>
            <a:ext cx="5999460" cy="4834755"/>
          </a:xfrm>
          <a:prstGeom prst="rect">
            <a:avLst/>
          </a:prstGeom>
          <a:noFill/>
          <a:ln w="9525">
            <a:noFill/>
            <a:miter lim="800000"/>
            <a:headEnd/>
            <a:tailEnd/>
          </a:ln>
        </p:spPr>
      </p:pic>
    </p:spTree>
    <p:extLst>
      <p:ext uri="{BB962C8B-B14F-4D97-AF65-F5344CB8AC3E}">
        <p14:creationId xmlns:p14="http://schemas.microsoft.com/office/powerpoint/2010/main" val="415980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 VIEW </a:t>
            </a:r>
            <a:endParaRPr lang="tr-TR" dirty="0"/>
          </a:p>
        </p:txBody>
      </p:sp>
      <p:sp>
        <p:nvSpPr>
          <p:cNvPr id="3" name="Content Placeholder 2"/>
          <p:cNvSpPr>
            <a:spLocks noGrp="1"/>
          </p:cNvSpPr>
          <p:nvPr>
            <p:ph idx="1"/>
          </p:nvPr>
        </p:nvSpPr>
        <p:spPr>
          <a:xfrm>
            <a:off x="1103313" y="2052918"/>
            <a:ext cx="3762602" cy="4195481"/>
          </a:xfrm>
        </p:spPr>
        <p:txBody>
          <a:bodyPr/>
          <a:lstStyle/>
          <a:p>
            <a:r>
              <a:rPr lang="en-US" dirty="0"/>
              <a:t>The Data Model Style is chosen to describe the static information structure of </a:t>
            </a:r>
            <a:r>
              <a:rPr lang="en-US" dirty="0" err="1"/>
              <a:t>Proders</a:t>
            </a:r>
            <a:r>
              <a:rPr lang="en-US" dirty="0"/>
              <a:t> project in terms of data entities and their relationships. The data model is represented graphically in entity relationship diagrams.</a:t>
            </a:r>
            <a:endParaRPr lang="tr-TR" dirty="0"/>
          </a:p>
          <a:p>
            <a:endParaRPr lang="tr-TR" dirty="0"/>
          </a:p>
        </p:txBody>
      </p:sp>
      <p:pic>
        <p:nvPicPr>
          <p:cNvPr id="4" name="Picture 3" descr="C:\Users\lütfü\Desktop\Proders Resimler\26.png"/>
          <p:cNvPicPr/>
          <p:nvPr/>
        </p:nvPicPr>
        <p:blipFill>
          <a:blip r:embed="rId2">
            <a:extLst>
              <a:ext uri="{28A0092B-C50C-407E-A947-70E740481C1C}">
                <a14:useLocalDpi xmlns:a14="http://schemas.microsoft.com/office/drawing/2010/main" val="0"/>
              </a:ext>
            </a:extLst>
          </a:blip>
          <a:srcRect/>
          <a:stretch>
            <a:fillRect/>
          </a:stretch>
        </p:blipFill>
        <p:spPr bwMode="auto">
          <a:xfrm>
            <a:off x="5615993" y="2052918"/>
            <a:ext cx="5960963" cy="3547782"/>
          </a:xfrm>
          <a:prstGeom prst="rect">
            <a:avLst/>
          </a:prstGeom>
          <a:noFill/>
          <a:ln>
            <a:noFill/>
          </a:ln>
        </p:spPr>
      </p:pic>
    </p:spTree>
    <p:extLst>
      <p:ext uri="{BB962C8B-B14F-4D97-AF65-F5344CB8AC3E}">
        <p14:creationId xmlns:p14="http://schemas.microsoft.com/office/powerpoint/2010/main" val="161189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788</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Cs411/ Final Presentaition</vt:lpstr>
      <vt:lpstr>9. Module Views </vt:lpstr>
      <vt:lpstr>Context Diagram of Uses View</vt:lpstr>
      <vt:lpstr>DECOMPOSITION VIEW</vt:lpstr>
      <vt:lpstr>Context Diagram of Decomposition View</vt:lpstr>
      <vt:lpstr>GENERALIZATION VIEW</vt:lpstr>
      <vt:lpstr>LAYERS VIEW</vt:lpstr>
      <vt:lpstr>ASPECTS VIEW</vt:lpstr>
      <vt:lpstr>DATA MODEL VIEW </vt:lpstr>
      <vt:lpstr>COMPONENT AND CONNECTOR VIEWS </vt:lpstr>
      <vt:lpstr>Client-Server Style </vt:lpstr>
      <vt:lpstr>Repository Style </vt:lpstr>
      <vt:lpstr>ALLOCATION VIEWS </vt:lpstr>
      <vt:lpstr>Deployment View </vt:lpstr>
      <vt:lpstr>Context diagram</vt:lpstr>
      <vt:lpstr>Install View </vt:lpstr>
      <vt:lpstr>Work Allocation View </vt:lpstr>
      <vt:lpstr>EVALUATION OF THE SOFTWARE ARCHITECTURE </vt:lpstr>
      <vt:lpstr>PowerPoint Presentation</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Cs411/ Final Presentaition</dc:title>
  <dc:creator>USER</dc:creator>
  <cp:lastModifiedBy>USER</cp:lastModifiedBy>
  <cp:revision>4</cp:revision>
  <dcterms:created xsi:type="dcterms:W3CDTF">2016-12-30T20:37:27Z</dcterms:created>
  <dcterms:modified xsi:type="dcterms:W3CDTF">2016-12-30T20:59:50Z</dcterms:modified>
</cp:coreProperties>
</file>