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D3B5-388A-4CCC-91C0-4F0AABCF3036}" type="datetimeFigureOut">
              <a:rPr lang="pt-BR" smtClean="0"/>
              <a:t>10/09/2013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30DA-6C4F-4265-AD9B-12CE0FFD108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72008" y="970488"/>
          <a:ext cx="8964488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712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Atribuições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Otimizado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- Gestão de Processo Organizacional - OPM (</a:t>
                      </a:r>
                      <a:r>
                        <a:rPr lang="pt-BR" sz="1200" b="1" dirty="0" err="1" smtClean="0"/>
                        <a:t>Organizational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Process</a:t>
                      </a:r>
                      <a:r>
                        <a:rPr lang="pt-BR" sz="1200" b="1" dirty="0" smtClean="0"/>
                        <a:t> Management)</a:t>
                      </a:r>
                    </a:p>
                    <a:p>
                      <a:r>
                        <a:rPr lang="pt-BR" sz="1200" b="1" dirty="0" smtClean="0"/>
                        <a:t>- Análise Causal e Resolução - CAR (Causal </a:t>
                      </a:r>
                      <a:r>
                        <a:rPr lang="pt-BR" sz="1200" b="1" dirty="0" err="1" smtClean="0"/>
                        <a:t>Analysis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and</a:t>
                      </a:r>
                      <a:r>
                        <a:rPr lang="pt-BR" sz="1200" b="1" dirty="0" smtClean="0"/>
                        <a:t> Resolution)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Quantitativamente gerenciado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- Desempenho de Processo Organizacional - OPP (</a:t>
                      </a:r>
                      <a:r>
                        <a:rPr lang="pt-BR" sz="1200" b="1" dirty="0" err="1" smtClean="0"/>
                        <a:t>Organizational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Process</a:t>
                      </a:r>
                      <a:r>
                        <a:rPr lang="pt-BR" sz="1200" b="1" dirty="0" smtClean="0"/>
                        <a:t> Performance)</a:t>
                      </a:r>
                    </a:p>
                    <a:p>
                      <a:r>
                        <a:rPr lang="pt-BR" sz="1200" b="1" dirty="0" smtClean="0"/>
                        <a:t>- Gerenciamento Quantitativo de Projeto - QPM (</a:t>
                      </a:r>
                      <a:r>
                        <a:rPr lang="pt-BR" sz="1200" b="1" dirty="0" err="1" smtClean="0"/>
                        <a:t>Quantitative</a:t>
                      </a:r>
                      <a:r>
                        <a:rPr lang="pt-BR" sz="1200" b="1" dirty="0" smtClean="0"/>
                        <a:t> Project Management)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Definido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- Desenvolvimento de Requisitos - RD (</a:t>
                      </a:r>
                      <a:r>
                        <a:rPr lang="pt-BR" sz="1200" b="1" dirty="0" err="1" smtClean="0"/>
                        <a:t>Requirements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Development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Solução Técnica - TS (</a:t>
                      </a:r>
                      <a:r>
                        <a:rPr lang="pt-BR" sz="1200" b="1" dirty="0" err="1" smtClean="0"/>
                        <a:t>Technical</a:t>
                      </a:r>
                      <a:r>
                        <a:rPr lang="pt-BR" sz="1200" b="1" dirty="0" smtClean="0"/>
                        <a:t> Solution)</a:t>
                      </a:r>
                    </a:p>
                    <a:p>
                      <a:r>
                        <a:rPr lang="pt-BR" sz="1200" b="1" dirty="0" smtClean="0"/>
                        <a:t>- Integração de Produto - PI (</a:t>
                      </a:r>
                      <a:r>
                        <a:rPr lang="pt-BR" sz="1200" b="1" dirty="0" err="1" smtClean="0"/>
                        <a:t>Product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Integration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Verificação - VER (</a:t>
                      </a:r>
                      <a:r>
                        <a:rPr lang="pt-BR" sz="1200" b="1" dirty="0" err="1" smtClean="0"/>
                        <a:t>Verification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Validação - VAL (</a:t>
                      </a:r>
                      <a:r>
                        <a:rPr lang="pt-BR" sz="1200" b="1" dirty="0" err="1" smtClean="0"/>
                        <a:t>Validation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Foco de Processo Organizacional - OPF (</a:t>
                      </a:r>
                      <a:r>
                        <a:rPr lang="pt-BR" sz="1200" b="1" dirty="0" err="1" smtClean="0"/>
                        <a:t>Organizational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Process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Focus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Definição de Processo Organizacional - OPD (</a:t>
                      </a:r>
                      <a:r>
                        <a:rPr lang="pt-BR" sz="1200" b="1" dirty="0" err="1" smtClean="0"/>
                        <a:t>Organizational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Process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Definition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Treinamento Organizacional - OT (</a:t>
                      </a:r>
                      <a:r>
                        <a:rPr lang="pt-BR" sz="1200" b="1" dirty="0" err="1" smtClean="0"/>
                        <a:t>Organizational</a:t>
                      </a:r>
                      <a:r>
                        <a:rPr lang="pt-BR" sz="1200" b="1" dirty="0" smtClean="0"/>
                        <a:t> Training)</a:t>
                      </a:r>
                    </a:p>
                    <a:p>
                      <a:r>
                        <a:rPr lang="pt-BR" sz="1200" b="1" dirty="0" smtClean="0"/>
                        <a:t>- Gerenciamento Integrado de Projeto - IPM (</a:t>
                      </a:r>
                      <a:r>
                        <a:rPr lang="pt-BR" sz="1200" b="1" dirty="0" err="1" smtClean="0"/>
                        <a:t>Integrated</a:t>
                      </a:r>
                      <a:r>
                        <a:rPr lang="pt-BR" sz="1200" b="1" dirty="0" smtClean="0"/>
                        <a:t> Project Management)</a:t>
                      </a:r>
                    </a:p>
                    <a:p>
                      <a:r>
                        <a:rPr lang="pt-BR" sz="1200" b="1" dirty="0" smtClean="0"/>
                        <a:t>- Gerenciamento de Riscos - RSKM (</a:t>
                      </a:r>
                      <a:r>
                        <a:rPr lang="pt-BR" sz="1200" b="1" dirty="0" err="1" smtClean="0"/>
                        <a:t>Risk</a:t>
                      </a:r>
                      <a:r>
                        <a:rPr lang="pt-BR" sz="1200" b="1" dirty="0" smtClean="0"/>
                        <a:t> Management)</a:t>
                      </a:r>
                    </a:p>
                    <a:p>
                      <a:r>
                        <a:rPr lang="pt-BR" sz="1200" b="1" dirty="0" smtClean="0"/>
                        <a:t>- Análise de Decisão e Resolução - DAR (</a:t>
                      </a:r>
                      <a:r>
                        <a:rPr lang="pt-BR" sz="1200" b="1" dirty="0" err="1" smtClean="0"/>
                        <a:t>Decision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Analysis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and</a:t>
                      </a:r>
                      <a:r>
                        <a:rPr lang="pt-BR" sz="1200" b="1" dirty="0" smtClean="0"/>
                        <a:t> Resolution)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- Gerenciamento de Requisitos - REQM (</a:t>
                      </a:r>
                      <a:r>
                        <a:rPr lang="pt-BR" sz="1200" b="1" dirty="0" err="1" smtClean="0"/>
                        <a:t>Requirements</a:t>
                      </a:r>
                      <a:r>
                        <a:rPr lang="pt-BR" sz="1200" b="1" dirty="0" smtClean="0"/>
                        <a:t> Management)</a:t>
                      </a:r>
                    </a:p>
                    <a:p>
                      <a:r>
                        <a:rPr lang="pt-BR" sz="1200" b="1" dirty="0" smtClean="0"/>
                        <a:t>- Planejamento de Projeto - PP (Project </a:t>
                      </a:r>
                      <a:r>
                        <a:rPr lang="pt-BR" sz="1200" b="1" dirty="0" err="1" smtClean="0"/>
                        <a:t>Planning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Acompanhamento e Controle de Projeto - PMC (Project </a:t>
                      </a:r>
                      <a:r>
                        <a:rPr lang="pt-BR" sz="1200" b="1" dirty="0" err="1" smtClean="0"/>
                        <a:t>Monitoring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and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Control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Gerenciamento de Acordo com Fornecedor - SAM (</a:t>
                      </a:r>
                      <a:r>
                        <a:rPr lang="pt-BR" sz="1200" b="1" dirty="0" err="1" smtClean="0"/>
                        <a:t>Supplier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Agreement</a:t>
                      </a:r>
                      <a:r>
                        <a:rPr lang="pt-BR" sz="1200" b="1" dirty="0" smtClean="0"/>
                        <a:t> Management)</a:t>
                      </a:r>
                    </a:p>
                    <a:p>
                      <a:r>
                        <a:rPr lang="pt-BR" sz="1200" b="1" dirty="0" smtClean="0"/>
                        <a:t>- Medição e Análise - MA (</a:t>
                      </a:r>
                      <a:r>
                        <a:rPr lang="pt-BR" sz="1200" b="1" dirty="0" err="1" smtClean="0"/>
                        <a:t>Measurement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and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Analysis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Garantia da Qualidade de Processo e Produto - PPQA (</a:t>
                      </a:r>
                      <a:r>
                        <a:rPr lang="pt-BR" sz="1200" b="1" dirty="0" err="1" smtClean="0"/>
                        <a:t>Process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and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Product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Quality</a:t>
                      </a:r>
                      <a:r>
                        <a:rPr lang="pt-BR" sz="1200" b="1" dirty="0" smtClean="0"/>
                        <a:t> </a:t>
                      </a:r>
                      <a:r>
                        <a:rPr lang="pt-BR" sz="1200" b="1" dirty="0" err="1" smtClean="0"/>
                        <a:t>Assurance</a:t>
                      </a:r>
                      <a:r>
                        <a:rPr lang="pt-BR" sz="1200" b="1" dirty="0" smtClean="0"/>
                        <a:t>)</a:t>
                      </a:r>
                    </a:p>
                    <a:p>
                      <a:r>
                        <a:rPr lang="pt-BR" sz="1200" b="1" dirty="0" smtClean="0"/>
                        <a:t>- Gerência de Configuração - CM (</a:t>
                      </a:r>
                      <a:r>
                        <a:rPr lang="pt-BR" sz="1200" b="1" dirty="0" err="1" smtClean="0"/>
                        <a:t>Configuration</a:t>
                      </a:r>
                      <a:r>
                        <a:rPr lang="pt-BR" sz="1200" b="1" dirty="0" smtClean="0"/>
                        <a:t> Management)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Inicial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/>
                        <a:t>Não possui áreas de processo.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3419872" y="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chemeClr val="accent1"/>
                </a:solidFill>
                <a:latin typeface="Arial Black" pitchFamily="34" charset="0"/>
              </a:rPr>
              <a:t>CMMI</a:t>
            </a:r>
            <a:endParaRPr lang="pt-BR" sz="4800" b="1" dirty="0">
              <a:solidFill>
                <a:schemeClr val="accent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87624" y="1700808"/>
          <a:ext cx="6804248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406794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Atribuições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Otimizado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- Prevenção de Defeitos</a:t>
                      </a:r>
                    </a:p>
                    <a:p>
                      <a:r>
                        <a:rPr lang="pt-BR" sz="1400" b="1" dirty="0" smtClean="0"/>
                        <a:t>- Otimização de Processos de Teste </a:t>
                      </a:r>
                    </a:p>
                    <a:p>
                      <a:r>
                        <a:rPr lang="pt-BR" sz="1400" b="1" dirty="0" smtClean="0"/>
                        <a:t>- Controle de Qualidade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Quantitativamente Gerenciado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- Medição teste</a:t>
                      </a:r>
                    </a:p>
                    <a:p>
                      <a:r>
                        <a:rPr lang="pt-BR" sz="1400" b="1" dirty="0" smtClean="0"/>
                        <a:t>- Avaliação da Qualidade de Software</a:t>
                      </a:r>
                    </a:p>
                    <a:p>
                      <a:r>
                        <a:rPr lang="pt-BR" sz="1400" b="1" dirty="0" smtClean="0"/>
                        <a:t>- Revisão em Pares Avançada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Definido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- Organização Teste</a:t>
                      </a:r>
                    </a:p>
                    <a:p>
                      <a:r>
                        <a:rPr lang="pt-BR" sz="1400" b="1" dirty="0" smtClean="0"/>
                        <a:t>- Programa de Formação de Teste</a:t>
                      </a:r>
                    </a:p>
                    <a:p>
                      <a:r>
                        <a:rPr lang="pt-BR" sz="1400" b="1" dirty="0" smtClean="0"/>
                        <a:t>- Ciclo de Vida e Integração de Teste</a:t>
                      </a:r>
                    </a:p>
                    <a:p>
                      <a:r>
                        <a:rPr lang="pt-BR" sz="1400" b="1" dirty="0" smtClean="0"/>
                        <a:t>- Testes não funcionais</a:t>
                      </a:r>
                    </a:p>
                    <a:p>
                      <a:r>
                        <a:rPr lang="pt-BR" sz="1400" b="1" dirty="0" smtClean="0"/>
                        <a:t>- Revisão em Pares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- Política </a:t>
                      </a:r>
                      <a:r>
                        <a:rPr lang="pt-PT" sz="1400" b="1" dirty="0" smtClean="0"/>
                        <a:t>e Estratégia </a:t>
                      </a:r>
                      <a:r>
                        <a:rPr lang="pt-PT" sz="1400" b="1" dirty="0" smtClean="0"/>
                        <a:t>de Teste </a:t>
                      </a:r>
                      <a:br>
                        <a:rPr lang="pt-PT" sz="1400" b="1" dirty="0" smtClean="0"/>
                      </a:br>
                      <a:r>
                        <a:rPr lang="pt-PT" sz="1400" b="1" dirty="0" smtClean="0"/>
                        <a:t>- Monitoramento e Controle de Teste</a:t>
                      </a:r>
                      <a:endParaRPr lang="pt-PT" sz="1400" b="1" dirty="0" smtClean="0"/>
                    </a:p>
                    <a:p>
                      <a:r>
                        <a:rPr lang="pt-PT" sz="1400" b="1" dirty="0" smtClean="0"/>
                        <a:t>- Planejamento de Teste</a:t>
                      </a:r>
                      <a:br>
                        <a:rPr lang="pt-PT" sz="1400" b="1" dirty="0" smtClean="0"/>
                      </a:br>
                      <a:r>
                        <a:rPr lang="pt-PT" sz="1400" b="1" dirty="0" smtClean="0"/>
                        <a:t>- Especificação e Execução </a:t>
                      </a:r>
                      <a:r>
                        <a:rPr lang="pt-PT" sz="1400" b="1" dirty="0" smtClean="0"/>
                        <a:t>de Teste </a:t>
                      </a:r>
                    </a:p>
                    <a:p>
                      <a:r>
                        <a:rPr lang="pt-PT" sz="1400" b="1" dirty="0" smtClean="0"/>
                        <a:t>- Ambiente de Teste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Inicial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/>
                        <a:t>Não possui áreas de processo.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419872" y="620688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/>
                </a:solidFill>
                <a:latin typeface="Arial Black" pitchFamily="34" charset="0"/>
              </a:rPr>
              <a:t>T</a:t>
            </a:r>
            <a:r>
              <a:rPr lang="pt-BR" sz="4800" b="1" dirty="0" smtClean="0">
                <a:solidFill>
                  <a:schemeClr val="accent1"/>
                </a:solidFill>
                <a:latin typeface="Arial Black" pitchFamily="34" charset="0"/>
              </a:rPr>
              <a:t>MMI</a:t>
            </a:r>
            <a:endParaRPr lang="pt-BR" sz="4800" b="1" dirty="0">
              <a:solidFill>
                <a:schemeClr val="accent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Nível Gerenciado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860032" y="3432482"/>
            <a:ext cx="554461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- Ambiente de Teste</a:t>
            </a:r>
          </a:p>
          <a:p>
            <a:r>
              <a:rPr lang="pt-BR" sz="1200" dirty="0" smtClean="0"/>
              <a:t>Conhecimento das ferramentas que atendem</a:t>
            </a:r>
          </a:p>
          <a:p>
            <a:r>
              <a:rPr lang="pt-BR" sz="1200" dirty="0" smtClean="0"/>
              <a:t>Habilidade de especificação dos procedimentos</a:t>
            </a:r>
          </a:p>
          <a:p>
            <a:r>
              <a:rPr lang="pt-BR" sz="1200" dirty="0" smtClean="0"/>
              <a:t>Habilidade de utilização da que melhor atende</a:t>
            </a:r>
          </a:p>
          <a:p>
            <a:r>
              <a:rPr lang="pt-BR" sz="1200" dirty="0" smtClean="0"/>
              <a:t>Conhecimento de Criação de Massa de Dados</a:t>
            </a:r>
          </a:p>
          <a:p>
            <a:r>
              <a:rPr lang="pt-BR" sz="1200" dirty="0" smtClean="0"/>
              <a:t>Habilidade de criação de massa de dados</a:t>
            </a:r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251520" y="498530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- Especificação e Execução de Teste </a:t>
            </a:r>
          </a:p>
          <a:p>
            <a:r>
              <a:rPr lang="pt-BR" sz="1200" dirty="0" smtClean="0"/>
              <a:t>Conhecimento de técnicas e práticas de especificação</a:t>
            </a:r>
          </a:p>
          <a:p>
            <a:r>
              <a:rPr lang="pt-BR" sz="1200" dirty="0" smtClean="0"/>
              <a:t>Habilidade de especificação de casos de testes</a:t>
            </a:r>
          </a:p>
          <a:p>
            <a:r>
              <a:rPr lang="pt-BR" sz="1200" dirty="0" smtClean="0"/>
              <a:t>Conhecimento das ferramentas que atendem</a:t>
            </a:r>
          </a:p>
          <a:p>
            <a:r>
              <a:rPr lang="pt-BR" sz="1200" dirty="0" smtClean="0"/>
              <a:t>Habilidade de utilização da que melhor atende</a:t>
            </a:r>
            <a:endParaRPr lang="pt-BR" sz="1200" dirty="0"/>
          </a:p>
        </p:txBody>
      </p:sp>
      <p:sp>
        <p:nvSpPr>
          <p:cNvPr id="6" name="Retângulo 5"/>
          <p:cNvSpPr/>
          <p:nvPr/>
        </p:nvSpPr>
        <p:spPr>
          <a:xfrm>
            <a:off x="251520" y="19888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- Política e Estratégia de Teste </a:t>
            </a:r>
          </a:p>
          <a:p>
            <a:r>
              <a:rPr lang="pt-BR" sz="1200" dirty="0" smtClean="0"/>
              <a:t>Criação das políticas utilizadas</a:t>
            </a:r>
          </a:p>
          <a:p>
            <a:r>
              <a:rPr lang="pt-BR" sz="1200" dirty="0" smtClean="0"/>
              <a:t>Estratégia de utilização dos processos</a:t>
            </a:r>
          </a:p>
          <a:p>
            <a:r>
              <a:rPr lang="pt-BR" sz="1200" dirty="0" smtClean="0"/>
              <a:t>Criação da estratégia para obter os próximos níveis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4860032" y="1920314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- Monitoramento e Controle de Teste</a:t>
            </a:r>
          </a:p>
          <a:p>
            <a:r>
              <a:rPr lang="pt-BR" sz="1200" dirty="0" smtClean="0"/>
              <a:t>Monitoramento das praticas implementadas</a:t>
            </a:r>
          </a:p>
          <a:p>
            <a:r>
              <a:rPr lang="pt-BR" sz="1200" dirty="0" smtClean="0"/>
              <a:t>Controle dos artefatos recebidos</a:t>
            </a:r>
          </a:p>
          <a:p>
            <a:r>
              <a:rPr lang="pt-BR" sz="1200" dirty="0" smtClean="0"/>
              <a:t>Controle dos artefatos gerados </a:t>
            </a:r>
          </a:p>
          <a:p>
            <a:r>
              <a:rPr lang="pt-BR" sz="1200" dirty="0" smtClean="0"/>
              <a:t>Monitoramento dos Cronogramas</a:t>
            </a:r>
          </a:p>
          <a:p>
            <a:r>
              <a:rPr lang="pt-BR" sz="1200" dirty="0" smtClean="0"/>
              <a:t>Monitoramento das atividades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251520" y="3135159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- Planejamento de Teste</a:t>
            </a:r>
          </a:p>
          <a:p>
            <a:r>
              <a:rPr lang="pt-BR" sz="1200" dirty="0" smtClean="0"/>
              <a:t>Identificação dos riscos</a:t>
            </a:r>
          </a:p>
          <a:p>
            <a:r>
              <a:rPr lang="pt-BR" sz="1200" dirty="0" smtClean="0"/>
              <a:t>Definição dos Riscos do projeto</a:t>
            </a:r>
          </a:p>
          <a:p>
            <a:r>
              <a:rPr lang="pt-BR" sz="1200" dirty="0" smtClean="0"/>
              <a:t>Definição do cronograma do projeto</a:t>
            </a:r>
          </a:p>
          <a:p>
            <a:r>
              <a:rPr lang="pt-BR" sz="1200" dirty="0" smtClean="0"/>
              <a:t>Definição de critérios</a:t>
            </a:r>
          </a:p>
          <a:p>
            <a:r>
              <a:rPr lang="pt-BR" sz="1200" dirty="0" smtClean="0"/>
              <a:t>Definição do ciclo de vida</a:t>
            </a:r>
          </a:p>
          <a:p>
            <a:r>
              <a:rPr lang="pt-BR" sz="1200" dirty="0" smtClean="0"/>
              <a:t>Definição de ambiente</a:t>
            </a:r>
          </a:p>
          <a:p>
            <a:r>
              <a:rPr lang="pt-BR" sz="1200" dirty="0" smtClean="0"/>
              <a:t>Plano de Casos de Testes</a:t>
            </a:r>
            <a:endParaRPr lang="pt-B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484</Words>
  <Application>Microsoft Office PowerPoint</Application>
  <PresentationFormat>Apresentação na tela (4:3)</PresentationFormat>
  <Paragraphs>84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Nível Gerenciado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16</cp:revision>
  <dcterms:created xsi:type="dcterms:W3CDTF">2013-09-10T12:02:42Z</dcterms:created>
  <dcterms:modified xsi:type="dcterms:W3CDTF">2013-09-10T14:29:46Z</dcterms:modified>
</cp:coreProperties>
</file>