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5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9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94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7A25744B-AD7B-4E91-8872-BA723C85A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20" b="58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05E-0E50-4B52-8CD3-11D3C6D0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5600" dirty="0" err="1">
                <a:solidFill>
                  <a:schemeClr val="tx1"/>
                </a:solidFill>
              </a:rPr>
              <a:t>Análise</a:t>
            </a:r>
            <a:r>
              <a:rPr lang="en-US" sz="5600" dirty="0">
                <a:solidFill>
                  <a:schemeClr val="tx1"/>
                </a:solidFill>
              </a:rPr>
              <a:t> de </a:t>
            </a:r>
            <a:r>
              <a:rPr lang="en-US" sz="5600" dirty="0" err="1">
                <a:solidFill>
                  <a:schemeClr val="tx1"/>
                </a:solidFill>
              </a:rPr>
              <a:t>Primitivas</a:t>
            </a:r>
            <a:br>
              <a:rPr lang="en-US" sz="5600" dirty="0">
                <a:solidFill>
                  <a:schemeClr val="tx1"/>
                </a:solidFill>
              </a:rPr>
            </a:br>
            <a:r>
              <a:rPr lang="en-US" sz="5600" dirty="0" err="1">
                <a:solidFill>
                  <a:schemeClr val="tx1"/>
                </a:solidFill>
              </a:rPr>
              <a:t>Sistemas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Operacionais</a:t>
            </a:r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82F43-0FCE-4ECC-B130-39B83C5D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8521" y="4682060"/>
            <a:ext cx="4313243" cy="164431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9763105 - Estevam F. Arantes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11925875 - </a:t>
            </a:r>
            <a:r>
              <a:rPr lang="en-US" dirty="0" err="1">
                <a:solidFill>
                  <a:schemeClr val="tx1"/>
                </a:solidFill>
              </a:rPr>
              <a:t>Murilo</a:t>
            </a:r>
            <a:r>
              <a:rPr lang="en-US" dirty="0">
                <a:solidFill>
                  <a:schemeClr val="tx1"/>
                </a:solidFill>
              </a:rPr>
              <a:t> Cunha dos Santos</a:t>
            </a:r>
          </a:p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365807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E304-C10E-4CEA-BC72-72636D4C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Primitivas de Processos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A6BD1-96C7-4483-9A07-84E348D92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78212"/>
              </p:ext>
            </p:extLst>
          </p:nvPr>
        </p:nvGraphicFramePr>
        <p:xfrm>
          <a:off x="1160106" y="2014194"/>
          <a:ext cx="9871788" cy="3849687"/>
        </p:xfrm>
        <a:graphic>
          <a:graphicData uri="http://schemas.openxmlformats.org/drawingml/2006/table">
            <a:tbl>
              <a:tblPr/>
              <a:tblGrid>
                <a:gridCol w="1742485">
                  <a:extLst>
                    <a:ext uri="{9D8B030D-6E8A-4147-A177-3AD203B41FA5}">
                      <a16:colId xmlns:a16="http://schemas.microsoft.com/office/drawing/2014/main" val="1409765544"/>
                    </a:ext>
                  </a:extLst>
                </a:gridCol>
                <a:gridCol w="8129303">
                  <a:extLst>
                    <a:ext uri="{9D8B030D-6E8A-4147-A177-3AD203B41FA5}">
                      <a16:colId xmlns:a16="http://schemas.microsoft.com/office/drawing/2014/main" val="2880333119"/>
                    </a:ext>
                  </a:extLst>
                </a:gridCol>
              </a:tblGrid>
              <a:tr h="57335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execve</a:t>
                      </a:r>
                      <a:endParaRPr lang="en-US" sz="1600" dirty="0"/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Executa o programa apontado no parâmetro, o qual deve ser um executável binário ou um script.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194202"/>
                  </a:ext>
                </a:extLst>
              </a:tr>
              <a:tr h="819082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kill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Envia um sinal para o procesos ou grupo especificado. No caso utilizado é enviado o sinal SIGKILL, que o mata.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83196"/>
                  </a:ext>
                </a:extLst>
              </a:tr>
              <a:tr h="106480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clone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Cria um novo processo. É utilizado pelo comando fork do C. Ao contrário da syscall fork ele permite que o processo divida partes da sua execução com o seu pai.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44181"/>
                  </a:ext>
                </a:extLst>
              </a:tr>
              <a:tr h="327633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getpid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Retorna o identificador (ID) do processo.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134"/>
                  </a:ext>
                </a:extLst>
              </a:tr>
              <a:tr h="106480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arch prctl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Defina o processo ou thread específico de determinada arquitetura, selecionando uma </a:t>
                      </a:r>
                      <a:r>
                        <a:rPr lang="pt-BR" sz="1600" dirty="0" err="1"/>
                        <a:t>subfunção</a:t>
                      </a:r>
                      <a:r>
                        <a:rPr lang="pt-BR" sz="1600" dirty="0"/>
                        <a:t> e passando como argumento para a chamada de sistema.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361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3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90D-5740-41E9-8EFE-E92FD9AA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CPU e I/O </a:t>
            </a:r>
            <a:r>
              <a:rPr lang="pt-BR" dirty="0" err="1"/>
              <a:t>Bound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8E198-A143-4BB0-BC6E-6BF25ECCF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0" y="4091227"/>
            <a:ext cx="3359906" cy="1505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2979F-B939-4245-BD7C-945BBA05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51" y="4091227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6B0F5-37E1-4295-96DE-4956B84E3978}"/>
              </a:ext>
            </a:extLst>
          </p:cNvPr>
          <p:cNvSpPr txBox="1"/>
          <p:nvPr/>
        </p:nvSpPr>
        <p:spPr>
          <a:xfrm>
            <a:off x="1222310" y="1759066"/>
            <a:ext cx="9205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Diferentes primitivas do sistema se comportam de maneira distinta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As relacionadas à memória tendem a ser CPU </a:t>
            </a:r>
            <a:r>
              <a:rPr lang="pt-BR" sz="2800" dirty="0" err="1"/>
              <a:t>bound</a:t>
            </a:r>
            <a:r>
              <a:rPr lang="pt-BR" sz="2800" dirty="0"/>
              <a:t>, já às relacionadas aos Arquivos tendem a ser I/O </a:t>
            </a:r>
            <a:r>
              <a:rPr lang="pt-BR" sz="2800" dirty="0" err="1"/>
              <a:t>Bound</a:t>
            </a:r>
            <a:r>
              <a:rPr lang="pt-BR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621-0407-4887-9018-28946881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 err="1"/>
              <a:t>Objetivo</a:t>
            </a:r>
            <a:r>
              <a:rPr lang="en-US" sz="3600" dirty="0"/>
              <a:t> do </a:t>
            </a:r>
            <a:r>
              <a:rPr lang="en-US" sz="3600" dirty="0" err="1"/>
              <a:t>trabalho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F90D-1054-4EA1-AC17-D611758F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2" y="1420706"/>
            <a:ext cx="5762650" cy="4016587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diferentes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chamadas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Sistema,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dividas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categorias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Chamadas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Memória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Chamadas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Arquivos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Chamadas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Diferenciação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processos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CPU e I/O Bound</a:t>
            </a:r>
          </a:p>
        </p:txBody>
      </p:sp>
    </p:spTree>
    <p:extLst>
      <p:ext uri="{BB962C8B-B14F-4D97-AF65-F5344CB8AC3E}">
        <p14:creationId xmlns:p14="http://schemas.microsoft.com/office/powerpoint/2010/main" val="119552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184F-358D-4057-8E8B-E3435C01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feitos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0ABA-D9FF-4267-94F2-E59B1B18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 </a:t>
            </a:r>
            <a:r>
              <a:rPr lang="en-US" sz="2800" dirty="0" err="1"/>
              <a:t>programas</a:t>
            </a:r>
            <a:r>
              <a:rPr lang="en-US" sz="2800" dirty="0"/>
              <a:t> </a:t>
            </a:r>
            <a:r>
              <a:rPr lang="en-US" sz="2800" dirty="0" err="1"/>
              <a:t>distintos</a:t>
            </a:r>
            <a:endParaRPr lang="en-US" sz="2800" dirty="0"/>
          </a:p>
          <a:p>
            <a:pPr lvl="1"/>
            <a:r>
              <a:rPr lang="en-US" sz="2600" dirty="0"/>
              <a:t>1 para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categoria</a:t>
            </a:r>
            <a:endParaRPr lang="en-US" sz="2600" dirty="0"/>
          </a:p>
          <a:p>
            <a:pPr lvl="1"/>
            <a:r>
              <a:rPr lang="en-US" sz="2600" dirty="0"/>
              <a:t>No </a:t>
            </a:r>
            <a:r>
              <a:rPr lang="en-US" sz="2600" dirty="0" err="1"/>
              <a:t>mínimo</a:t>
            </a:r>
            <a:r>
              <a:rPr lang="en-US" sz="2600" dirty="0"/>
              <a:t> 3 </a:t>
            </a:r>
            <a:r>
              <a:rPr lang="en-US" sz="2600" dirty="0" err="1"/>
              <a:t>primitivas</a:t>
            </a:r>
            <a:r>
              <a:rPr lang="en-US" sz="2600" dirty="0"/>
              <a:t> </a:t>
            </a:r>
            <a:r>
              <a:rPr lang="en-US" sz="2600" dirty="0" err="1"/>
              <a:t>abordadas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programa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7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4CC979-9FE3-46DB-97DC-EEA8367F1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56" y="370633"/>
            <a:ext cx="11439330" cy="61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0E760-C134-46E3-B5AB-D47AA813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7407E-10B1-4B38-B08B-18700660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3" y="367915"/>
            <a:ext cx="11476653" cy="6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6D18-9A20-4622-9A48-C8EEF0E6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6F6CA-A7BF-46FF-9FB8-16AB830C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34" y="359228"/>
            <a:ext cx="11439331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EA0EF-0B5C-468C-9740-E975D7A3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>
                <a:solidFill>
                  <a:schemeClr val="tx1"/>
                </a:solidFill>
              </a:rPr>
              <a:t>Programas em Execução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1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E087-4639-47A5-B0B0-C7CE80F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Primitivas de E/S e Arquivos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84C238-C095-4646-99EC-A277ADC8E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597965"/>
              </p:ext>
            </p:extLst>
          </p:nvPr>
        </p:nvGraphicFramePr>
        <p:xfrm>
          <a:off x="781574" y="2014194"/>
          <a:ext cx="10628852" cy="3718323"/>
        </p:xfrm>
        <a:graphic>
          <a:graphicData uri="http://schemas.openxmlformats.org/drawingml/2006/table">
            <a:tbl>
              <a:tblPr/>
              <a:tblGrid>
                <a:gridCol w="1127057">
                  <a:extLst>
                    <a:ext uri="{9D8B030D-6E8A-4147-A177-3AD203B41FA5}">
                      <a16:colId xmlns:a16="http://schemas.microsoft.com/office/drawing/2014/main" val="2062091194"/>
                    </a:ext>
                  </a:extLst>
                </a:gridCol>
                <a:gridCol w="9501795">
                  <a:extLst>
                    <a:ext uri="{9D8B030D-6E8A-4147-A177-3AD203B41FA5}">
                      <a16:colId xmlns:a16="http://schemas.microsoft.com/office/drawing/2014/main" val="1489238452"/>
                    </a:ext>
                  </a:extLst>
                </a:gridCol>
              </a:tblGrid>
              <a:tr h="71622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access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Checa se o processo tem acesso requisitado ao arquivo dado. É feita utilizando o UID e GID real do processo, ao invés do ID virtual, assim determinando com facilidade a autoridade do usuário.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504408"/>
                  </a:ext>
                </a:extLst>
              </a:tr>
              <a:tr h="31334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read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Lê um número de bytes, passados por parâmetro, de um arquivo e armazena em um buffer.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226541"/>
                  </a:ext>
                </a:extLst>
              </a:tr>
              <a:tr h="4476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write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Funciona de forma semelhante ao read, mas escrevendo até o número de bytes passados pelo parâmetro com base nos dados do buffer.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340621"/>
                  </a:ext>
                </a:extLst>
              </a:tr>
              <a:tr h="58192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close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Fecha um dado descritor de arquivo aberto anteriormente, assim fazendo com que ele possa ser reutilizado e qualquer ligação que o arquivo com, ou possuída pelo processo, são removidas.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55280"/>
                  </a:ext>
                </a:extLst>
              </a:tr>
              <a:tr h="58192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fstat</a:t>
                      </a:r>
                      <a:endParaRPr lang="en-US" sz="1400" dirty="0"/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Retorna o status de um dado arquivo, sendo esse status informações sobre o arquivo, como permissão, id, </a:t>
                      </a:r>
                      <a:r>
                        <a:rPr lang="pt-BR" sz="1400" dirty="0" err="1"/>
                        <a:t>inode</a:t>
                      </a:r>
                      <a:r>
                        <a:rPr lang="pt-BR" sz="1400" dirty="0"/>
                        <a:t>, tamanho do bloco, grupo, etc.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744481"/>
                  </a:ext>
                </a:extLst>
              </a:tr>
              <a:tr h="58192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lseek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Reposiciona o offset (em bytes) do arquivo para leitura/escrita, podendo ser a partir de um certo local especificado, o tamanho do arquivo ou a referência zero.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002474"/>
                  </a:ext>
                </a:extLst>
              </a:tr>
              <a:tr h="4476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openat</a:t>
                      </a:r>
                      <a:endParaRPr lang="en-US" sz="1400" dirty="0"/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Abre e, se necessário, cria um arquivo em um endereço dado. Podendo ser utilizado, portanto, em chamadas ao sistema subsequentes.</a:t>
                      </a:r>
                    </a:p>
                  </a:txBody>
                  <a:tcPr marL="44764" marR="44764" marT="22382" marB="22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49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09EA-4E76-4FAC-A15F-E9BB274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Primitivas de Memória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E43F8-1E62-4223-B27D-A88412566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587637"/>
              </p:ext>
            </p:extLst>
          </p:nvPr>
        </p:nvGraphicFramePr>
        <p:xfrm>
          <a:off x="1066800" y="1754610"/>
          <a:ext cx="10058400" cy="4329827"/>
        </p:xfrm>
        <a:graphic>
          <a:graphicData uri="http://schemas.openxmlformats.org/drawingml/2006/table">
            <a:tbl>
              <a:tblPr/>
              <a:tblGrid>
                <a:gridCol w="1869348">
                  <a:extLst>
                    <a:ext uri="{9D8B030D-6E8A-4147-A177-3AD203B41FA5}">
                      <a16:colId xmlns:a16="http://schemas.microsoft.com/office/drawing/2014/main" val="883582088"/>
                    </a:ext>
                  </a:extLst>
                </a:gridCol>
                <a:gridCol w="8189052">
                  <a:extLst>
                    <a:ext uri="{9D8B030D-6E8A-4147-A177-3AD203B41FA5}">
                      <a16:colId xmlns:a16="http://schemas.microsoft.com/office/drawing/2014/main" val="3197580760"/>
                    </a:ext>
                  </a:extLst>
                </a:gridCol>
              </a:tblGrid>
              <a:tr h="8190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brk</a:t>
                      </a:r>
                      <a:endParaRPr lang="en-US" sz="1600" dirty="0"/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desloca o fim do segmento de dados para um valor especificado, desde que o tamanho do processo não exceda o máximo permitido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49661"/>
                  </a:ext>
                </a:extLst>
              </a:tr>
              <a:tr h="57335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mmap</a:t>
                      </a:r>
                      <a:endParaRPr lang="en-US" sz="1600" dirty="0"/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  <a:p>
                      <a:r>
                        <a:rPr lang="pt-BR" sz="1600" dirty="0"/>
                        <a:t>cria um novo mapeamento no espaço de endereçamento virtual do processo chamado</a:t>
                      </a:r>
                    </a:p>
                    <a:p>
                      <a:endParaRPr lang="pt-BR" sz="1600" dirty="0"/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23559"/>
                  </a:ext>
                </a:extLst>
              </a:tr>
              <a:tr h="819082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munmap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deleta o mapeamento feito em um intervalo de endereços dado. É feito automaticamente quando o processo termina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35795"/>
                  </a:ext>
                </a:extLst>
              </a:tr>
              <a:tr h="57335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mprotect</a:t>
                      </a:r>
                      <a:endParaRPr lang="en-US" sz="1600" dirty="0"/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  <a:p>
                      <a:r>
                        <a:rPr lang="pt-BR" sz="1600" dirty="0"/>
                        <a:t>Define uma proteção para uma dada região de memória, como </a:t>
                      </a:r>
                      <a:r>
                        <a:rPr lang="pt-BR" sz="1600" dirty="0" err="1"/>
                        <a:t>read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only</a:t>
                      </a:r>
                      <a:r>
                        <a:rPr lang="pt-BR" sz="1600" dirty="0"/>
                        <a:t>, </a:t>
                      </a:r>
                      <a:r>
                        <a:rPr lang="pt-BR" sz="1600" dirty="0" err="1"/>
                        <a:t>write</a:t>
                      </a:r>
                      <a:r>
                        <a:rPr lang="pt-BR" sz="1600" dirty="0"/>
                        <a:t>, etc.</a:t>
                      </a:r>
                    </a:p>
                    <a:p>
                      <a:endParaRPr lang="pt-BR" sz="1600" dirty="0"/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558260"/>
                  </a:ext>
                </a:extLst>
              </a:tr>
              <a:tr h="106480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time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Retorna o tempo em segundos passados desde 01/01/1970. Caso não seja nulo, o valor de retorno é guardado no valor da memória passado pelo parâmetro.</a:t>
                      </a:r>
                    </a:p>
                  </a:txBody>
                  <a:tcPr marL="81908" marR="81908" marT="40954" marB="40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0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53B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B879F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50BF6AD876949BFCD429873BCF627" ma:contentTypeVersion="7" ma:contentTypeDescription="Create a new document." ma:contentTypeScope="" ma:versionID="f0cc366f5211bb0d56de52cfd900d6b0">
  <xsd:schema xmlns:xsd="http://www.w3.org/2001/XMLSchema" xmlns:xs="http://www.w3.org/2001/XMLSchema" xmlns:p="http://schemas.microsoft.com/office/2006/metadata/properties" xmlns:ns3="2e54dbf1-7c62-4a4d-ab06-4d68c2a7348b" targetNamespace="http://schemas.microsoft.com/office/2006/metadata/properties" ma:root="true" ma:fieldsID="6ec40503af7df4d0ef354385c5cfe054" ns3:_="">
    <xsd:import namespace="2e54dbf1-7c62-4a4d-ab06-4d68c2a734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4dbf1-7c62-4a4d-ab06-4d68c2a73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DA541-15C2-41A0-AF5B-EAA8CA825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4dbf1-7c62-4a4d-ab06-4d68c2a73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C50DA0-BE19-437B-8AF0-DC6ABCF20D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CD7AF-4C7E-44C0-95B2-975A3061F9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551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Selawik Light</vt:lpstr>
      <vt:lpstr>Speak Pro</vt:lpstr>
      <vt:lpstr>SavonVTI</vt:lpstr>
      <vt:lpstr>Análise de Primitivas Sistemas Operacionais</vt:lpstr>
      <vt:lpstr>Objetivo do trabalho</vt:lpstr>
      <vt:lpstr>Programas feitos</vt:lpstr>
      <vt:lpstr>PowerPoint Presentation</vt:lpstr>
      <vt:lpstr>PowerPoint Presentation</vt:lpstr>
      <vt:lpstr>PowerPoint Presentation</vt:lpstr>
      <vt:lpstr>Programas em Execução</vt:lpstr>
      <vt:lpstr>Primitivas de E/S e Arquivos</vt:lpstr>
      <vt:lpstr>Primitivas de Memória</vt:lpstr>
      <vt:lpstr>Primitivas de Processos</vt:lpstr>
      <vt:lpstr>Processos CPU e I/O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Primitivas Sistemas Operacionais</dc:title>
  <dc:creator>Estevam Arantes</dc:creator>
  <cp:lastModifiedBy>Estevam Arantes</cp:lastModifiedBy>
  <cp:revision>4</cp:revision>
  <dcterms:created xsi:type="dcterms:W3CDTF">2020-03-31T22:10:50Z</dcterms:created>
  <dcterms:modified xsi:type="dcterms:W3CDTF">2020-04-01T16:39:49Z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0x0101002B250BF6AD876949BFCD429873BCF627</vt:lpwstr>
  </property>
</Properties>
</file>