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523" r:id="rId3"/>
    <p:sldId id="527" r:id="rId4"/>
    <p:sldId id="525" r:id="rId5"/>
    <p:sldId id="524" r:id="rId6"/>
    <p:sldId id="526" r:id="rId7"/>
    <p:sldId id="528" r:id="rId8"/>
    <p:sldId id="529" r:id="rId9"/>
    <p:sldId id="532" r:id="rId10"/>
    <p:sldId id="531" r:id="rId11"/>
    <p:sldId id="533" r:id="rId12"/>
    <p:sldId id="530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03" r:id="rId26"/>
    <p:sldId id="547" r:id="rId27"/>
    <p:sldId id="548" r:id="rId28"/>
    <p:sldId id="551" r:id="rId29"/>
    <p:sldId id="549" r:id="rId30"/>
    <p:sldId id="550" r:id="rId31"/>
    <p:sldId id="553" r:id="rId32"/>
    <p:sldId id="554" r:id="rId33"/>
    <p:sldId id="552" r:id="rId34"/>
    <p:sldId id="555" r:id="rId35"/>
    <p:sldId id="556" r:id="rId36"/>
    <p:sldId id="557" r:id="rId37"/>
    <p:sldId id="559" r:id="rId38"/>
    <p:sldId id="560" r:id="rId39"/>
    <p:sldId id="561" r:id="rId40"/>
    <p:sldId id="558" r:id="rId41"/>
    <p:sldId id="522" r:id="rId42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oisa c b moura moura" initials="hcbmm" lastIdx="1" clrIdx="0">
    <p:extLst>
      <p:ext uri="{19B8F6BF-5375-455C-9EA6-DF929625EA0E}">
        <p15:presenceInfo xmlns:p15="http://schemas.microsoft.com/office/powerpoint/2012/main" userId="b6eb4499e7115a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291" autoAdjust="0"/>
  </p:normalViewPr>
  <p:slideViewPr>
    <p:cSldViewPr>
      <p:cViewPr varScale="1">
        <p:scale>
          <a:sx n="72" d="100"/>
          <a:sy n="72" d="100"/>
        </p:scale>
        <p:origin x="330" y="7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45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452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40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67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635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650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150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660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69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03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415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388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879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553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523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96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471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385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3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123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36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386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164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55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067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818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7781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55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7805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2875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776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36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1775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547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63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31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55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88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78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01/08/2022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5860" y="685800"/>
            <a:ext cx="9540553" cy="3463280"/>
          </a:xfrm>
        </p:spPr>
        <p:txBody>
          <a:bodyPr rtlCol="0"/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5400" b="1" i="0" spc="-114" dirty="0">
                <a:latin typeface="Gill Sans MT"/>
                <a:cs typeface="Gill Sans MT"/>
              </a:rPr>
              <a:t>Programação </a:t>
            </a:r>
            <a:r>
              <a:rPr lang="pt-BR" sz="5400" b="1" i="0" spc="-20" dirty="0">
                <a:latin typeface="Gill Sans MT"/>
                <a:cs typeface="Gill Sans MT"/>
              </a:rPr>
              <a:t>Java</a:t>
            </a:r>
            <a:br>
              <a:rPr lang="pt-BR" sz="5400" dirty="0">
                <a:latin typeface="Gill Sans MT"/>
                <a:cs typeface="Gill Sans MT"/>
              </a:rPr>
            </a:br>
            <a:r>
              <a:rPr lang="pt-BR" sz="5400" dirty="0" err="1">
                <a:latin typeface="Gill Sans MT"/>
                <a:cs typeface="Gill Sans MT"/>
              </a:rPr>
              <a:t>Generics</a:t>
            </a:r>
            <a:endParaRPr lang="pt-BR" dirty="0"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						     </a:t>
            </a:r>
          </a:p>
          <a:p>
            <a:r>
              <a:rPr lang="pt-BR" sz="2800" dirty="0"/>
              <a:t>						     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Profª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. Heloisa Moura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De inicio já podemos notar 2 problemas básicos que são encontrados quando optamos por não utilizar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Teremos que fazer um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cast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para o objeto do tipo Uva toda vez que capturarmos algo da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caixa;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Caso algum erro de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cast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ocorra, só veremos em tempo de execução, pois este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cast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só será feito assim que este determinado trecho do código for executado. Diferente do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, que o erro é em tempo de compilação, ou seja, já nos deparamos com o erro antes mesmo de tentar executar o projeto, o próprio compilador nos avisará que não é possível atribuir um objeto caixa ao Uva pois estes são de tipos diferentes.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5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Exemplo que já apresenta erro em tempo de compilação.</a:t>
            </a:r>
            <a:b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Usando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b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2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TesteGenericsPrimeiroExemplo</a:t>
            </a:r>
            <a:b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&lt;Laranja&gt; caixa = ...;</a:t>
            </a:r>
            <a:b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/*Erro em tempo de compilação pois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lista de Laranja não pode ser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atribuido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um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 do tipo Uva. Isso porque ao fazer “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caixa.get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(0)”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estamos retornando uma Laranja e não uma Uva.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Uva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Uva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caixa.get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36811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  <a:b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Considere o método </a:t>
            </a:r>
            <a:r>
              <a:rPr lang="pt-BR" sz="32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imprimeVetor</a:t>
            </a:r>
            <a: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classe abaixo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7AD78B-4F96-DD86-7A2C-A42B25D1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2767846"/>
            <a:ext cx="6694714" cy="38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Ao tentar compilar o código um erro é apresentado, embora o tipo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contenha o tipo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, uma referência para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não pode referenciar um vetor de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seria necessário ter duas implementações de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imprimeVetor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O problema se agravaria, à medida em que fosse necessário imprimir vetores de outros tipos de dados. Para cada tipo, uma nova implementação. Cada implementação teria apenas o cabeçalho do método (e o tipo usado no for) diferente das demais.</a:t>
            </a:r>
          </a:p>
        </p:txBody>
      </p:sp>
    </p:spTree>
    <p:extLst>
      <p:ext uri="{BB962C8B-B14F-4D97-AF65-F5344CB8AC3E}">
        <p14:creationId xmlns:p14="http://schemas.microsoft.com/office/powerpoint/2010/main" val="136213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548E50-8F72-1004-4BDE-CAE635E1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1862066"/>
            <a:ext cx="6694714" cy="47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908720"/>
            <a:ext cx="10476658" cy="4896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Este problema seria facilmente resolvido ao implementar um método genérico.</a:t>
            </a:r>
            <a:b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60B521-EC6D-CDAC-77E8-340DF29E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64" y="1916832"/>
            <a:ext cx="6792686" cy="47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b="0" i="0" u="none" strike="noStrike" baseline="0" dirty="0">
                <a:latin typeface="NimbusSanL-Regu"/>
              </a:rPr>
              <a:t>Define-se um ou mais tipos genéricos, que serão delimitados pelos símbolos </a:t>
            </a:r>
            <a:r>
              <a:rPr lang="pt-BR" sz="2800" b="0" i="0" u="none" strike="noStrike" baseline="0" dirty="0">
                <a:latin typeface="CMMI10"/>
              </a:rPr>
              <a:t>&lt; &gt; </a:t>
            </a:r>
            <a:r>
              <a:rPr lang="pt-BR" sz="2800" b="0" i="0" u="none" strike="noStrike" baseline="0" dirty="0">
                <a:latin typeface="NimbusSanL-Regu"/>
              </a:rPr>
              <a:t>Estes tipos são definidos na chamada do método</a:t>
            </a:r>
            <a:br>
              <a:rPr lang="pt-BR" sz="2800" b="0" i="0" u="none" strike="noStrike" baseline="0" dirty="0">
                <a:latin typeface="NimbusSanL-Regu"/>
              </a:rPr>
            </a:br>
            <a:br>
              <a:rPr lang="pt-BR" sz="2800" b="0" i="0" u="none" strike="noStrike" baseline="0" dirty="0">
                <a:latin typeface="NimbusSanL-Regu"/>
              </a:rPr>
            </a:br>
            <a:r>
              <a:rPr lang="pt-BR" sz="2800" b="0" i="0" u="none" strike="noStrike" baseline="0" dirty="0">
                <a:latin typeface="NimbusSanL-Regu"/>
              </a:rPr>
              <a:t>Uma ressalva: </a:t>
            </a:r>
            <a:br>
              <a:rPr lang="pt-BR" sz="2800" b="0" i="0" u="none" strike="noStrike" baseline="0" dirty="0">
                <a:latin typeface="NimbusSanL-Regu"/>
              </a:rPr>
            </a:br>
            <a:r>
              <a:rPr lang="pt-BR" sz="2800" b="0" i="0" u="none" strike="noStrike" baseline="0" dirty="0">
                <a:latin typeface="NimbusSanL-Regu"/>
              </a:rPr>
              <a:t>métodos genéricos (e classes genéricas) podem ser definidos apenas para tipos referenciáveis. Logo, não podem ser definidos para tipos primitivos </a:t>
            </a: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{byte, short, </a:t>
            </a:r>
            <a:r>
              <a:rPr lang="pt-BR" sz="2800" b="0" i="0" u="none" strike="noStrike" baseline="0" dirty="0" err="1">
                <a:solidFill>
                  <a:srgbClr val="FFC000"/>
                </a:solidFill>
                <a:latin typeface="NimbusSanL-Regu"/>
              </a:rPr>
              <a:t>int</a:t>
            </a: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, </a:t>
            </a:r>
            <a:r>
              <a:rPr lang="pt-BR" sz="2800" b="0" i="0" u="none" strike="noStrike" baseline="0" dirty="0" err="1">
                <a:solidFill>
                  <a:srgbClr val="FFC000"/>
                </a:solidFill>
                <a:latin typeface="NimbusSanL-Regu"/>
              </a:rPr>
              <a:t>long</a:t>
            </a: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, </a:t>
            </a:r>
            <a:r>
              <a:rPr lang="pt-BR" sz="2800" b="0" i="0" u="none" strike="noStrike" baseline="0" dirty="0" err="1">
                <a:solidFill>
                  <a:srgbClr val="FFC000"/>
                </a:solidFill>
                <a:latin typeface="NimbusSanL-Regu"/>
              </a:rPr>
              <a:t>float</a:t>
            </a: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, </a:t>
            </a:r>
            <a:r>
              <a:rPr lang="pt-BR" sz="2800" b="0" i="0" u="none" strike="noStrike" baseline="0" dirty="0" err="1">
                <a:solidFill>
                  <a:srgbClr val="FFC000"/>
                </a:solidFill>
                <a:latin typeface="NimbusSanL-Regu"/>
              </a:rPr>
              <a:t>double</a:t>
            </a: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, </a:t>
            </a:r>
            <a:r>
              <a:rPr lang="pt-BR" sz="2800" b="0" i="0" u="none" strike="noStrike" baseline="0" dirty="0" err="1">
                <a:solidFill>
                  <a:srgbClr val="FFC000"/>
                </a:solidFill>
                <a:latin typeface="NimbusSanL-Regu"/>
              </a:rPr>
              <a:t>boolean</a:t>
            </a: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, char}. </a:t>
            </a:r>
            <a:r>
              <a:rPr lang="pt-BR" sz="2800" b="0" i="0" u="none" strike="noStrike" baseline="0" dirty="0">
                <a:latin typeface="NimbusSanL-Regu"/>
              </a:rPr>
              <a:t>Essa limitação é contornada usando-se as classes </a:t>
            </a:r>
            <a:r>
              <a:rPr lang="pt-BR" sz="2800" b="0" i="0" u="none" strike="noStrike" baseline="0" dirty="0" err="1">
                <a:latin typeface="NimbusSanL-Regu"/>
              </a:rPr>
              <a:t>wrappers</a:t>
            </a:r>
            <a:r>
              <a:rPr lang="pt-BR" sz="2800" b="0" i="0" u="none" strike="noStrike" baseline="0" dirty="0">
                <a:latin typeface="NimbusSanL-Regu"/>
              </a:rPr>
              <a:t> de tipo, que são uma alternativa oferecida pelo Java para tratar tipos primitivos como referenciáveis de forma transparente {Byte, Short, </a:t>
            </a:r>
            <a:r>
              <a:rPr lang="pt-BR" sz="2800" b="0" i="0" u="none" strike="noStrike" baseline="0" dirty="0" err="1">
                <a:latin typeface="NimbusSanL-Regu"/>
              </a:rPr>
              <a:t>Integer</a:t>
            </a:r>
            <a:r>
              <a:rPr lang="pt-BR" sz="2800" b="0" i="0" u="none" strike="noStrike" baseline="0" dirty="0">
                <a:latin typeface="NimbusSanL-Regu"/>
              </a:rPr>
              <a:t>, </a:t>
            </a:r>
            <a:r>
              <a:rPr lang="pt-BR" sz="2800" b="0" i="0" u="none" strike="noStrike" baseline="0" dirty="0" err="1">
                <a:latin typeface="NimbusSanL-Regu"/>
              </a:rPr>
              <a:t>Long</a:t>
            </a:r>
            <a:r>
              <a:rPr lang="pt-BR" sz="2800" b="0" i="0" u="none" strike="noStrike" baseline="0" dirty="0">
                <a:latin typeface="NimbusSanL-Regu"/>
              </a:rPr>
              <a:t>, </a:t>
            </a:r>
            <a:r>
              <a:rPr lang="pt-BR" sz="2800" b="0" i="0" u="none" strike="noStrike" baseline="0" dirty="0" err="1">
                <a:latin typeface="NimbusSanL-Regu"/>
              </a:rPr>
              <a:t>Float</a:t>
            </a:r>
            <a:r>
              <a:rPr lang="pt-BR" sz="2800" b="0" i="0" u="none" strike="noStrike" baseline="0" dirty="0">
                <a:latin typeface="NimbusSanL-Regu"/>
              </a:rPr>
              <a:t>, Double, </a:t>
            </a:r>
            <a:r>
              <a:rPr lang="pt-BR" sz="2800" b="0" i="0" u="none" strike="noStrike" baseline="0" dirty="0" err="1">
                <a:latin typeface="NimbusSanL-Regu"/>
              </a:rPr>
              <a:t>Boolean</a:t>
            </a:r>
            <a:r>
              <a:rPr lang="pt-BR" sz="2800" b="0" i="0" u="none" strike="noStrike" baseline="0" dirty="0">
                <a:latin typeface="NimbusSanL-Regu"/>
              </a:rPr>
              <a:t>, </a:t>
            </a:r>
            <a:r>
              <a:rPr lang="pt-BR" sz="2800" b="0" i="0" u="none" strike="noStrike" baseline="0" dirty="0" err="1">
                <a:latin typeface="NimbusSanL-Regu"/>
              </a:rPr>
              <a:t>Character</a:t>
            </a:r>
            <a:r>
              <a:rPr lang="pt-BR" sz="2800" b="0" i="0" u="none" strike="noStrike" baseline="0" dirty="0">
                <a:latin typeface="NimbusSanL-Regu"/>
              </a:rPr>
              <a:t>}.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b="0" i="0" u="none" strike="noStrike" baseline="0" dirty="0">
                <a:latin typeface="NimbusSanL-Regu"/>
              </a:rPr>
              <a:t>O conceito de </a:t>
            </a:r>
            <a:r>
              <a:rPr lang="pt-BR" sz="2800" b="0" i="0" u="none" strike="noStrike" baseline="0" dirty="0" err="1">
                <a:latin typeface="NimbusSanL-Regu"/>
              </a:rPr>
              <a:t>Generics</a:t>
            </a:r>
            <a:r>
              <a:rPr lang="pt-BR" sz="2800" b="0" i="0" u="none" strike="noStrike" baseline="0" dirty="0">
                <a:latin typeface="NimbusSanL-Regu"/>
              </a:rPr>
              <a:t> pode ser estendido às classes</a:t>
            </a:r>
            <a:br>
              <a:rPr lang="pt-BR" sz="2800" b="0" i="0" u="none" strike="noStrike" baseline="0" dirty="0">
                <a:latin typeface="NimbusSanL-Regu"/>
              </a:rPr>
            </a:b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Exemplos de aplicação</a:t>
            </a:r>
            <a:b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</a:b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Classe que armazena uma </a:t>
            </a: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289AB72-458B-0A5A-0493-01D34BF2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06" y="2132856"/>
            <a:ext cx="533326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E se quiséssemos uma classe capaz de armazenar qualquer tipo?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 genérica, que armazena qualquer tipo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DA4807-22BD-BC26-D0B0-1C92EB56B4FD}"/>
              </a:ext>
            </a:extLst>
          </p:cNvPr>
          <p:cNvSpPr txBox="1"/>
          <p:nvPr/>
        </p:nvSpPr>
        <p:spPr>
          <a:xfrm>
            <a:off x="8902724" y="2727152"/>
            <a:ext cx="28803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FFC000"/>
                </a:solidFill>
              </a:rPr>
              <a:t>Neste caso, T é a especificação do parâmetro de tipo (qualquer um)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8B57B8-57A4-0204-6B92-F0BB352C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02" y="2420888"/>
            <a:ext cx="6489606" cy="43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Outro exemplo: Classe Produto</a:t>
            </a:r>
          </a:p>
          <a:p>
            <a:pPr marL="0" indent="0" algn="l">
              <a:buNone/>
            </a:pPr>
            <a:br>
              <a:rPr lang="pt-BR" sz="2800" b="0" i="0" u="none" strike="noStrike" baseline="0" dirty="0">
                <a:latin typeface="NimbusSanL-Regu"/>
              </a:rPr>
            </a:br>
            <a:r>
              <a:rPr lang="pt-BR" sz="2800" b="0" i="0" u="none" strike="noStrike" baseline="0" dirty="0">
                <a:latin typeface="NimbusSanL-Regu"/>
              </a:rPr>
              <a:t>Analise a classe a seguir:</a:t>
            </a:r>
          </a:p>
          <a:p>
            <a:pPr algn="l"/>
            <a:r>
              <a:rPr lang="pt-BR" sz="2800" b="0" i="0" u="none" strike="noStrike" baseline="0" dirty="0">
                <a:latin typeface="NimbusSanL-Regu"/>
              </a:rPr>
              <a:t>Imagine como poderíamos reutilizar esta classe se, dependendo da empresa onde o sistema for implantado, o código do produto pode ser:</a:t>
            </a:r>
            <a:br>
              <a:rPr lang="pt-BR" sz="2800" b="0" i="0" u="none" strike="noStrike" baseline="0" dirty="0">
                <a:latin typeface="NimbusSanL-Regu"/>
              </a:rPr>
            </a:br>
            <a:r>
              <a:rPr lang="pt-BR" sz="2800" b="0" i="0" u="none" strike="noStrike" baseline="0" dirty="0">
                <a:latin typeface="NimbusSanL-Regu"/>
              </a:rPr>
              <a:t>um inteiro?</a:t>
            </a:r>
            <a:br>
              <a:rPr lang="pt-BR" sz="2800" b="0" i="0" u="none" strike="noStrike" baseline="0" dirty="0">
                <a:latin typeface="NimbusSanL-Regu"/>
              </a:rPr>
            </a:br>
            <a:r>
              <a:rPr lang="pt-BR" sz="2800" b="0" i="0" u="none" strike="noStrike" baseline="0" dirty="0">
                <a:latin typeface="NimbusSanL-Regu"/>
              </a:rPr>
              <a:t>uma </a:t>
            </a:r>
            <a:r>
              <a:rPr lang="pt-BR" sz="2800" b="0" i="0" u="none" strike="noStrike" baseline="0" dirty="0" err="1">
                <a:latin typeface="NimbusSanL-Regu"/>
              </a:rPr>
              <a:t>String</a:t>
            </a:r>
            <a:r>
              <a:rPr lang="pt-BR" sz="2800" b="0" i="0" u="none" strike="noStrike" baseline="0" dirty="0">
                <a:latin typeface="NimbusSanL-Regu"/>
              </a:rPr>
              <a:t>?</a:t>
            </a:r>
          </a:p>
          <a:p>
            <a:pPr algn="l"/>
            <a:r>
              <a:rPr lang="pt-BR" sz="2800" b="0" i="0" u="none" strike="noStrike" baseline="0" dirty="0">
                <a:latin typeface="NimbusSanL-Regu"/>
              </a:rPr>
              <a:t>ou, eventualmente, um objeto da classe </a:t>
            </a:r>
            <a:r>
              <a:rPr lang="pt-BR" sz="2800" b="0" i="0" u="none" strike="noStrike" baseline="0" dirty="0" err="1">
                <a:latin typeface="NimbusSanL-Regu"/>
              </a:rPr>
              <a:t>Codigo</a:t>
            </a:r>
            <a:r>
              <a:rPr lang="pt-BR" sz="2800" b="0" i="0" u="none" strike="noStrike" baseline="0" dirty="0">
                <a:latin typeface="NimbusSanL-Regu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13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b="1" i="0" spc="-114" dirty="0">
                <a:latin typeface="Gill Sans MT"/>
                <a:cs typeface="Gill Sans MT"/>
              </a:rPr>
              <a:t>Programação </a:t>
            </a:r>
            <a:r>
              <a:rPr lang="pt-BR" sz="3600" b="1" i="0" spc="-20" dirty="0">
                <a:latin typeface="Gill Sans MT"/>
                <a:cs typeface="Gill Sans MT"/>
              </a:rPr>
              <a:t>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É um recurso adicionado na linguagem Java a partir da versão 5, a qual provê em tempo de compilação uma verificação de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type-safety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de código, removendo riscos de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ClassCastException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durante a execução, o qual era um erro comum antes da versão 5. Essa verificação consiste em assegurar se o que está sendo atribuído a uma instância de uma classe está de acordo com o especificado.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aos programadores escreverem métodos genéricos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Os parâmetros dos métodos, variáveis locais e o tipo de retorno podem ser definidos na chamada do método. Permite ao mesmo método ser invocado usando-se tipos distintos (sem precisar sobrescrevê-lo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9746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8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5F7AAD-3E95-26D9-A2F2-791F74FEC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96" y="1355751"/>
            <a:ext cx="5207496" cy="547015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8852F62-36F1-6E1C-EE92-54EA5E16167E}"/>
              </a:ext>
            </a:extLst>
          </p:cNvPr>
          <p:cNvSpPr txBox="1"/>
          <p:nvPr/>
        </p:nvSpPr>
        <p:spPr>
          <a:xfrm>
            <a:off x="8902724" y="1772816"/>
            <a:ext cx="302433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Solução: usar parâmetros de tipo!</a:t>
            </a:r>
            <a:endParaRPr lang="pt-BR" sz="28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48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124744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Classe Produto genérico</a:t>
            </a:r>
          </a:p>
          <a:p>
            <a:pPr marL="0" indent="0" algn="l">
              <a:buNone/>
            </a:pPr>
            <a:endParaRPr lang="pt-BR" sz="2800" b="0" i="0" u="none" strike="noStrike" baseline="0" dirty="0">
              <a:latin typeface="NimbusSanL-Regu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B28765-000E-30CB-E824-AD8984E3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1916832"/>
            <a:ext cx="8083201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24136"/>
            <a:ext cx="10801200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Exemplos de instanciação</a:t>
            </a:r>
          </a:p>
          <a:p>
            <a:pPr marL="0" indent="0" algn="l">
              <a:buNone/>
            </a:pPr>
            <a:endParaRPr lang="pt-BR" sz="3000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2800" b="0" i="0" u="none" strike="noStrike" baseline="0" dirty="0" err="1">
                <a:latin typeface="NimbusSanL-Regu"/>
              </a:rPr>
              <a:t>ProdutoG</a:t>
            </a:r>
            <a:r>
              <a:rPr lang="pt-BR" sz="2800" b="0" i="0" u="none" strike="noStrike" baseline="0" dirty="0">
                <a:latin typeface="NimbusSanL-Regu"/>
              </a:rPr>
              <a:t>&lt;</a:t>
            </a:r>
            <a:r>
              <a:rPr lang="pt-BR" sz="2800" b="0" i="0" u="none" strike="noStrike" baseline="0" dirty="0" err="1">
                <a:latin typeface="NimbusSanL-Regu"/>
              </a:rPr>
              <a:t>String</a:t>
            </a:r>
            <a:r>
              <a:rPr lang="pt-BR" sz="2800" b="0" i="0" u="none" strike="noStrike" baseline="0" dirty="0">
                <a:latin typeface="NimbusSanL-Regu"/>
              </a:rPr>
              <a:t>&gt; p1 = new </a:t>
            </a:r>
            <a:r>
              <a:rPr lang="pt-BR" sz="2800" b="0" i="0" u="none" strike="noStrike" baseline="0" dirty="0" err="1">
                <a:latin typeface="NimbusSanL-Regu"/>
              </a:rPr>
              <a:t>ProdutoG</a:t>
            </a:r>
            <a:r>
              <a:rPr lang="pt-BR" sz="2800" b="0" i="0" u="none" strike="noStrike" baseline="0" dirty="0">
                <a:latin typeface="NimbusSanL-Regu"/>
              </a:rPr>
              <a:t>&lt;</a:t>
            </a:r>
            <a:r>
              <a:rPr lang="pt-BR" sz="2800" b="0" i="0" u="none" strike="noStrike" baseline="0" dirty="0" err="1">
                <a:latin typeface="NimbusSanL-Regu"/>
              </a:rPr>
              <a:t>String</a:t>
            </a:r>
            <a:r>
              <a:rPr lang="pt-BR" sz="2800" b="0" i="0" u="none" strike="noStrike" baseline="0" dirty="0">
                <a:latin typeface="NimbusSanL-Regu"/>
              </a:rPr>
              <a:t>&gt;("AA112","Radio",438);</a:t>
            </a:r>
          </a:p>
          <a:p>
            <a:pPr algn="l"/>
            <a:r>
              <a:rPr lang="pt-BR" sz="2800" b="0" i="0" u="none" strike="noStrike" baseline="0" dirty="0" err="1">
                <a:latin typeface="NimbusSanL-Regu"/>
              </a:rPr>
              <a:t>ProdutoG</a:t>
            </a:r>
            <a:r>
              <a:rPr lang="pt-BR" sz="2800" b="0" i="0" u="none" strike="noStrike" baseline="0" dirty="0">
                <a:latin typeface="NimbusSanL-Regu"/>
              </a:rPr>
              <a:t>&lt;</a:t>
            </a:r>
            <a:r>
              <a:rPr lang="pt-BR" sz="2800" b="0" i="0" u="none" strike="noStrike" baseline="0" dirty="0" err="1">
                <a:latin typeface="NimbusSanL-Regu"/>
              </a:rPr>
              <a:t>Integer</a:t>
            </a:r>
            <a:r>
              <a:rPr lang="pt-BR" sz="2800" b="0" i="0" u="none" strike="noStrike" baseline="0" dirty="0">
                <a:latin typeface="NimbusSanL-Regu"/>
              </a:rPr>
              <a:t>&gt; p2 = new </a:t>
            </a:r>
            <a:r>
              <a:rPr lang="pt-BR" sz="2800" b="0" i="0" u="none" strike="noStrike" baseline="0" dirty="0" err="1">
                <a:latin typeface="NimbusSanL-Regu"/>
              </a:rPr>
              <a:t>ProdutoG</a:t>
            </a:r>
            <a:r>
              <a:rPr lang="pt-BR" sz="2800" b="0" i="0" u="none" strike="noStrike" baseline="0" dirty="0">
                <a:latin typeface="NimbusSanL-Regu"/>
              </a:rPr>
              <a:t>&lt;</a:t>
            </a:r>
            <a:r>
              <a:rPr lang="pt-BR" sz="2800" b="0" i="0" u="none" strike="noStrike" baseline="0" dirty="0" err="1">
                <a:latin typeface="NimbusSanL-Regu"/>
              </a:rPr>
              <a:t>Integer</a:t>
            </a:r>
            <a:r>
              <a:rPr lang="pt-BR" sz="2800" b="0" i="0" u="none" strike="noStrike" baseline="0" dirty="0">
                <a:latin typeface="NimbusSanL-Regu"/>
              </a:rPr>
              <a:t>&gt;(112,"Radio",438);</a:t>
            </a:r>
          </a:p>
          <a:p>
            <a:pPr algn="l"/>
            <a:r>
              <a:rPr lang="pt-BR" sz="2800" b="0" i="0" u="none" strike="noStrike" baseline="0" dirty="0" err="1">
                <a:latin typeface="NimbusSanL-Regu"/>
              </a:rPr>
              <a:t>ProdutoG</a:t>
            </a:r>
            <a:r>
              <a:rPr lang="pt-BR" sz="2800" b="0" i="0" u="none" strike="noStrike" baseline="0" dirty="0">
                <a:latin typeface="NimbusSanL-Regu"/>
              </a:rPr>
              <a:t>&lt;Double&gt; p3 = new </a:t>
            </a:r>
            <a:r>
              <a:rPr lang="pt-BR" sz="2800" b="0" i="0" u="none" strike="noStrike" baseline="0" dirty="0" err="1">
                <a:latin typeface="NimbusSanL-Regu"/>
              </a:rPr>
              <a:t>ProdutoG</a:t>
            </a:r>
            <a:r>
              <a:rPr lang="pt-BR" sz="2800" b="0" i="0" u="none" strike="noStrike" baseline="0" dirty="0">
                <a:latin typeface="NimbusSanL-Regu"/>
              </a:rPr>
              <a:t>&lt;Double&gt;(112.3,"Radio",438);</a:t>
            </a:r>
          </a:p>
          <a:p>
            <a:pPr algn="l"/>
            <a:endParaRPr lang="pt-BR" sz="2800" b="0" i="0" u="none" strike="noStrike" baseline="0" dirty="0">
              <a:latin typeface="NimbusSanL-Regu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E4F9A-E959-4F1C-171A-760EA1BF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Arial Unicode MS"/>
              </a:rPr>
              <a:t>ProdutoG&lt;String&gt; p1 = new ProdutoG&lt;String&gt;("AA112","Radio",438); ProdutoG&lt;Integer&gt; p2 = new ProdutoG&lt;Integer&gt;(112,"Radio",438); ProdutoG&lt;Double&gt; p3 = new ProdutoG&lt;Double&gt;(112.3,"Radio",438);</a:t>
            </a:r>
            <a:endParaRPr kumimoji="0" lang="pt-BR" altLang="pt-BR" sz="1200" b="0" i="0" u="none" strike="noStrike" cap="none" normalizeH="0" baseline="0">
              <a:ln>
                <a:noFill/>
              </a:ln>
              <a:solidFill>
                <a:srgbClr val="323232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124744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Classe </a:t>
            </a:r>
            <a:r>
              <a:rPr lang="pt-BR" sz="2800" dirty="0">
                <a:solidFill>
                  <a:srgbClr val="FFC000"/>
                </a:solidFill>
                <a:latin typeface="NimbusSanL-Regu"/>
              </a:rPr>
              <a:t>com mais de um parâmetro de tipo</a:t>
            </a:r>
            <a:r>
              <a:rPr lang="pt-BR" sz="2800" b="0" i="0" u="none" strike="noStrike" baseline="0" dirty="0">
                <a:solidFill>
                  <a:srgbClr val="FFC000"/>
                </a:solidFill>
                <a:latin typeface="NimbusSanL-Regu"/>
              </a:rPr>
              <a:t> genérico</a:t>
            </a:r>
          </a:p>
          <a:p>
            <a:pPr marL="0" indent="0" algn="l">
              <a:buNone/>
            </a:pPr>
            <a:endParaRPr lang="pt-BR" sz="2800" b="0" i="0" u="none" strike="noStrike" baseline="0" dirty="0">
              <a:latin typeface="NimbusSanL-Regu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2E9C4E-8CDC-65C0-B3AE-95050CCC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69" y="1916832"/>
            <a:ext cx="7903783" cy="48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24136"/>
            <a:ext cx="10801200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Exemplos de instanciação</a:t>
            </a:r>
          </a:p>
          <a:p>
            <a:pPr marL="0" indent="0" algn="l">
              <a:buNone/>
            </a:pPr>
            <a:endParaRPr lang="pt-BR" sz="3000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2800" b="0" i="0" u="none" strike="noStrike" baseline="0" dirty="0">
                <a:latin typeface="NimbusSanL-Regu"/>
              </a:rPr>
              <a:t>ProdutoG2P&lt;</a:t>
            </a:r>
            <a:r>
              <a:rPr lang="pt-BR" sz="2800" b="0" i="0" u="none" strike="noStrike" baseline="0" dirty="0" err="1">
                <a:latin typeface="NimbusSanL-Regu"/>
              </a:rPr>
              <a:t>Integer,Float</a:t>
            </a:r>
            <a:r>
              <a:rPr lang="pt-BR" sz="2800" b="0" i="0" u="none" strike="noStrike" baseline="0" dirty="0">
                <a:latin typeface="NimbusSanL-Regu"/>
              </a:rPr>
              <a:t>&gt; p4 = new ProdutoG2P&lt;&gt;(112,"TV",1276F);</a:t>
            </a:r>
          </a:p>
          <a:p>
            <a:pPr algn="l"/>
            <a:r>
              <a:rPr lang="pt-BR" sz="2800" b="0" i="0" u="none" strike="noStrike" baseline="0" dirty="0">
                <a:latin typeface="NimbusSanL-Regu"/>
              </a:rPr>
              <a:t>ProdutoG2P&lt;</a:t>
            </a:r>
            <a:r>
              <a:rPr lang="pt-BR" sz="2800" b="0" i="0" u="none" strike="noStrike" baseline="0" dirty="0" err="1">
                <a:latin typeface="NimbusSanL-Regu"/>
              </a:rPr>
              <a:t>String,Integer</a:t>
            </a:r>
            <a:r>
              <a:rPr lang="pt-BR" sz="2800" b="0" i="0" u="none" strike="noStrike" baseline="0" dirty="0">
                <a:latin typeface="NimbusSanL-Regu"/>
              </a:rPr>
              <a:t>&gt; p5 = new ProdutoG2P&lt;&gt;(“AB”,"TV",1276);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E4F9A-E959-4F1C-171A-760EA1BF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323232"/>
                </a:solidFill>
                <a:effectLst/>
                <a:latin typeface="Arial Unicode MS"/>
              </a:rPr>
              <a:t>ProdutoG&lt;String&gt; p1 = new ProdutoG&lt;String&gt;("AA112","Radio",438); ProdutoG&lt;Integer&gt; p2 = new ProdutoG&lt;Integer&gt;(112,"Radio",438); ProdutoG&lt;Double&gt; p3 = new ProdutoG&lt;Double&gt;(112.3,"Radio",438);</a:t>
            </a:r>
            <a:endParaRPr kumimoji="0" lang="pt-BR" altLang="pt-BR" sz="1200" b="0" i="0" u="none" strike="noStrike" cap="none" normalizeH="0" baseline="0">
              <a:ln>
                <a:noFill/>
              </a:ln>
              <a:solidFill>
                <a:srgbClr val="323232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WildCards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(Curingas ?) 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No código genérico, o ponto de interrogação (?), chamado de curinga(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), representa um tipo desconhecido. O curinga pode ser usado em várias situações: como o tipo de um parâmetro, campo ou variável local; 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As vezes como um tipo de retorno (embora seja melhor prática de programação ser mais específico). O curinga nunca é usado como um argumento de tipo para uma invocação de método genérico, uma criação de instância de classe genérica ou um supertipo.</a:t>
            </a: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Existem 3 tipos de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Wildcards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ou seja,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desconhecido.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Super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7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Como você não sabe o tipo do objeto, você deve tratá-lo da forma mais genérica possível. Veja o exemplo abaixo do uso deste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28D348-CD5D-7D99-E0D1-0FB514A6583B}"/>
              </a:ext>
            </a:extLst>
          </p:cNvPr>
          <p:cNvSpPr txBox="1"/>
          <p:nvPr/>
        </p:nvSpPr>
        <p:spPr>
          <a:xfrm>
            <a:off x="4726260" y="1844824"/>
            <a:ext cx="67687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processElements</a:t>
            </a:r>
            <a:r>
              <a:rPr lang="pt-BR" dirty="0"/>
              <a:t>(</a:t>
            </a:r>
            <a:r>
              <a:rPr lang="pt-BR" dirty="0" err="1"/>
              <a:t>List</a:t>
            </a:r>
            <a:r>
              <a:rPr lang="pt-BR" dirty="0"/>
              <a:t>&lt;?&gt; </a:t>
            </a:r>
            <a:r>
              <a:rPr lang="pt-BR" dirty="0" err="1"/>
              <a:t>elements</a:t>
            </a:r>
            <a:r>
              <a:rPr lang="pt-BR" dirty="0"/>
              <a:t>){ 				//</a:t>
            </a:r>
            <a:r>
              <a:rPr lang="pt-BR" dirty="0" err="1"/>
              <a:t>Unknown</a:t>
            </a:r>
            <a:r>
              <a:rPr lang="pt-BR" dirty="0"/>
              <a:t> </a:t>
            </a:r>
            <a:r>
              <a:rPr lang="pt-BR" dirty="0" err="1"/>
              <a:t>Wildcard</a:t>
            </a:r>
            <a:endParaRPr lang="pt-BR" dirty="0"/>
          </a:p>
          <a:p>
            <a:pPr lvl="2"/>
            <a:r>
              <a:rPr lang="pt-BR" dirty="0"/>
              <a:t>        for(</a:t>
            </a:r>
            <a:r>
              <a:rPr lang="pt-BR" dirty="0" err="1"/>
              <a:t>Object</a:t>
            </a:r>
            <a:r>
              <a:rPr lang="pt-BR" dirty="0"/>
              <a:t> o : </a:t>
            </a:r>
            <a:r>
              <a:rPr lang="pt-BR" dirty="0" err="1"/>
              <a:t>elements</a:t>
            </a:r>
            <a:r>
              <a:rPr lang="pt-BR" dirty="0"/>
              <a:t>){</a:t>
            </a:r>
          </a:p>
          <a:p>
            <a:pPr lvl="2"/>
            <a:r>
              <a:rPr lang="pt-BR" dirty="0"/>
              <a:t>           </a:t>
            </a:r>
            <a:r>
              <a:rPr lang="pt-BR" dirty="0" err="1"/>
              <a:t>System.out.println</a:t>
            </a:r>
            <a:r>
              <a:rPr lang="pt-BR" dirty="0"/>
              <a:t>(o);</a:t>
            </a:r>
          </a:p>
          <a:p>
            <a:pPr lvl="2"/>
            <a:r>
              <a:rPr lang="pt-BR" dirty="0"/>
              <a:t>        }</a:t>
            </a:r>
          </a:p>
          <a:p>
            <a:pPr lvl="2"/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/* Podemos atribuir um </a:t>
            </a:r>
            <a:r>
              <a:rPr lang="pt-BR" dirty="0" err="1"/>
              <a:t>list</a:t>
            </a:r>
            <a:r>
              <a:rPr lang="pt-BR" dirty="0"/>
              <a:t> de qualquer tipo a nosso</a:t>
            </a:r>
          </a:p>
          <a:p>
            <a:r>
              <a:rPr lang="pt-BR" dirty="0"/>
              <a:t>	método, pois ele tem um tipo desconhecido/genérico */</a:t>
            </a:r>
          </a:p>
          <a:p>
            <a:r>
              <a:rPr lang="pt-BR" dirty="0"/>
              <a:t>	</a:t>
            </a:r>
            <a:r>
              <a:rPr lang="pt-BR" dirty="0" err="1"/>
              <a:t>List</a:t>
            </a:r>
            <a:r>
              <a:rPr lang="pt-BR" dirty="0"/>
              <a:t>&lt;Fruta&gt; </a:t>
            </a:r>
            <a:r>
              <a:rPr lang="pt-BR" dirty="0" err="1"/>
              <a:t>listA</a:t>
            </a:r>
            <a:r>
              <a:rPr lang="pt-BR" dirty="0"/>
              <a:t> = new </a:t>
            </a:r>
            <a:r>
              <a:rPr lang="pt-BR" dirty="0" err="1"/>
              <a:t>ArrayList</a:t>
            </a:r>
            <a:r>
              <a:rPr lang="pt-BR" dirty="0"/>
              <a:t>&lt;Fruta&gt;();</a:t>
            </a:r>
          </a:p>
          <a:p>
            <a:endParaRPr lang="pt-BR" dirty="0"/>
          </a:p>
          <a:p>
            <a:r>
              <a:rPr lang="pt-BR" dirty="0"/>
              <a:t>	    </a:t>
            </a:r>
            <a:r>
              <a:rPr lang="pt-BR" dirty="0" err="1"/>
              <a:t>processElements</a:t>
            </a:r>
            <a:r>
              <a:rPr lang="pt-BR" dirty="0"/>
              <a:t>(</a:t>
            </a:r>
            <a:r>
              <a:rPr lang="pt-BR" dirty="0" err="1"/>
              <a:t>listA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85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Podemos utilizar este tipo de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para possibilitar o uso de vários tipos que se relacionam entre si, ou seja, podemos dizer que o nosso método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processElements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aceita uma lista de qualquer tipo de Fruta, seja Uva, laranja ou etc. 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Este tipo de restrição é chamado de "limites superiores" (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upper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bounds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) Vejamos.</a:t>
            </a:r>
          </a:p>
        </p:txBody>
      </p:sp>
    </p:spTree>
    <p:extLst>
      <p:ext uri="{BB962C8B-B14F-4D97-AF65-F5344CB8AC3E}">
        <p14:creationId xmlns:p14="http://schemas.microsoft.com/office/powerpoint/2010/main" val="2226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b="1" i="0" spc="-114" dirty="0">
                <a:latin typeface="Gill Sans MT"/>
                <a:cs typeface="Gill Sans MT"/>
              </a:rPr>
              <a:t>Programação </a:t>
            </a:r>
            <a:r>
              <a:rPr lang="pt-BR" sz="3600" b="1" i="0" spc="-20" dirty="0">
                <a:latin typeface="Gill Sans MT"/>
                <a:cs typeface="Gill Sans MT"/>
              </a:rPr>
              <a:t>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também a definição de classes genéricas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Usando-se herança ou atributos de tipo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Uma classe genérica terá um ou mais atributos de tipo;</a:t>
            </a:r>
            <a:endParaRPr lang="pt-BR" sz="26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Os atributos da classe podem ser definidos no momento da instanciação do objeto;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O uso de atributos de tipo torna o código mais seguro e simples de ler;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Recurso útil ao definir classes como estruturas de dados.</a:t>
            </a:r>
            <a:endParaRPr lang="pt-BR" sz="26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1D1AFB-FBB9-3ACE-B54A-8D8D9E5D627F}"/>
              </a:ext>
            </a:extLst>
          </p:cNvPr>
          <p:cNvSpPr txBox="1"/>
          <p:nvPr/>
        </p:nvSpPr>
        <p:spPr>
          <a:xfrm>
            <a:off x="4366220" y="2278027"/>
            <a:ext cx="75608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processElements</a:t>
            </a:r>
            <a:r>
              <a:rPr lang="pt-BR" dirty="0"/>
              <a:t>(</a:t>
            </a:r>
            <a:r>
              <a:rPr lang="pt-BR" dirty="0" err="1"/>
              <a:t>List</a:t>
            </a:r>
            <a:r>
              <a:rPr lang="pt-BR" dirty="0"/>
              <a:t>&lt;? </a:t>
            </a:r>
            <a:r>
              <a:rPr lang="pt-BR" dirty="0" err="1"/>
              <a:t>extends</a:t>
            </a:r>
            <a:r>
              <a:rPr lang="pt-BR" dirty="0"/>
              <a:t> Fruta&gt; </a:t>
            </a:r>
            <a:r>
              <a:rPr lang="pt-BR" dirty="0" err="1"/>
              <a:t>elements</a:t>
            </a:r>
            <a:r>
              <a:rPr lang="pt-BR" dirty="0"/>
              <a:t>){</a:t>
            </a:r>
          </a:p>
          <a:p>
            <a:r>
              <a:rPr lang="pt-BR" dirty="0"/>
              <a:t>        for(Fruta a : </a:t>
            </a:r>
            <a:r>
              <a:rPr lang="pt-BR" dirty="0" err="1"/>
              <a:t>elements</a:t>
            </a:r>
            <a:r>
              <a:rPr lang="pt-BR" dirty="0"/>
              <a:t>){</a:t>
            </a:r>
          </a:p>
          <a:p>
            <a:r>
              <a:rPr lang="pt-BR" dirty="0"/>
              <a:t>     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a.getNomeFruta</a:t>
            </a:r>
            <a:r>
              <a:rPr lang="pt-BR" dirty="0"/>
              <a:t>());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 }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endParaRPr lang="pt-BR" dirty="0"/>
          </a:p>
          <a:p>
            <a:r>
              <a:rPr lang="pt-BR" dirty="0"/>
              <a:t>	/* Podemos agora passar nossas frutas diversas ao método </a:t>
            </a:r>
            <a:r>
              <a:rPr lang="pt-BR" dirty="0" err="1"/>
              <a:t>processElements</a:t>
            </a:r>
            <a:r>
              <a:rPr lang="pt-BR" dirty="0"/>
              <a:t> */</a:t>
            </a:r>
          </a:p>
          <a:p>
            <a:r>
              <a:rPr lang="pt-BR" dirty="0"/>
              <a:t>	</a:t>
            </a:r>
            <a:r>
              <a:rPr lang="pt-BR" dirty="0" err="1"/>
              <a:t>List</a:t>
            </a:r>
            <a:r>
              <a:rPr lang="pt-BR" dirty="0"/>
              <a:t>&lt;Uva&gt; </a:t>
            </a:r>
            <a:r>
              <a:rPr lang="pt-BR" dirty="0" err="1"/>
              <a:t>listUva</a:t>
            </a:r>
            <a:r>
              <a:rPr lang="pt-BR" dirty="0"/>
              <a:t> = new </a:t>
            </a:r>
            <a:r>
              <a:rPr lang="pt-BR" dirty="0" err="1"/>
              <a:t>ArrayList</a:t>
            </a:r>
            <a:r>
              <a:rPr lang="pt-BR" dirty="0"/>
              <a:t>&lt;Uva&gt;();</a:t>
            </a:r>
          </a:p>
          <a:p>
            <a:r>
              <a:rPr lang="pt-BR" dirty="0"/>
              <a:t>	 </a:t>
            </a:r>
            <a:r>
              <a:rPr lang="pt-BR" dirty="0" err="1"/>
              <a:t>processElements</a:t>
            </a:r>
            <a:r>
              <a:rPr lang="pt-BR" dirty="0"/>
              <a:t>(</a:t>
            </a:r>
            <a:r>
              <a:rPr lang="pt-BR" dirty="0" err="1"/>
              <a:t>listUva</a:t>
            </a:r>
            <a:r>
              <a:rPr lang="pt-BR" dirty="0"/>
              <a:t>);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 </a:t>
            </a:r>
            <a:r>
              <a:rPr lang="pt-BR" dirty="0" err="1"/>
              <a:t>List</a:t>
            </a:r>
            <a:r>
              <a:rPr lang="pt-BR" dirty="0"/>
              <a:t>&lt;Laranja&gt; </a:t>
            </a:r>
            <a:r>
              <a:rPr lang="pt-BR" dirty="0" err="1"/>
              <a:t>listOrange</a:t>
            </a:r>
            <a:r>
              <a:rPr lang="pt-BR" dirty="0"/>
              <a:t> = new </a:t>
            </a:r>
            <a:r>
              <a:rPr lang="pt-BR" dirty="0" err="1"/>
              <a:t>ArrayList</a:t>
            </a:r>
            <a:r>
              <a:rPr lang="pt-BR" dirty="0"/>
              <a:t>&lt;Laranja&gt;();</a:t>
            </a:r>
          </a:p>
          <a:p>
            <a:r>
              <a:rPr lang="pt-BR" dirty="0"/>
              <a:t>	 </a:t>
            </a:r>
            <a:r>
              <a:rPr lang="pt-BR" dirty="0" err="1"/>
              <a:t>processElements</a:t>
            </a:r>
            <a:r>
              <a:rPr lang="pt-BR" dirty="0"/>
              <a:t>(</a:t>
            </a:r>
            <a:r>
              <a:rPr lang="pt-BR" dirty="0" err="1"/>
              <a:t>listOrange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76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Ao contrário do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o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super permite que elementos Fruta e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sejam utilizados, isso significa que apenas são permitidos de “Fruta para cima”. Se fizermos um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estamos permitindo todos as Uvas, Frutas e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. Isso se chama restrição de limites inferiores (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bounds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72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Ao contrário do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o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super permite que elementos Fruta e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sejam utilizados, isso significa que apenas são permitidos de “Fruta para cima”. Se fizermos um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estamos permitindo todas as Uvas, Frutas e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. Isso se chama restrição de limites inferiores (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bounds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18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wildcard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A9145F-7F05-812F-89EF-7BE77A286FBE}"/>
              </a:ext>
            </a:extLst>
          </p:cNvPr>
          <p:cNvSpPr txBox="1"/>
          <p:nvPr/>
        </p:nvSpPr>
        <p:spPr>
          <a:xfrm>
            <a:off x="4654252" y="1663055"/>
            <a:ext cx="74888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processElements</a:t>
            </a:r>
            <a:r>
              <a:rPr lang="pt-BR" dirty="0"/>
              <a:t>(</a:t>
            </a:r>
            <a:r>
              <a:rPr lang="pt-BR" dirty="0" err="1"/>
              <a:t>List</a:t>
            </a:r>
            <a:r>
              <a:rPr lang="pt-BR" dirty="0"/>
              <a:t>&lt;? super Uva&gt; </a:t>
            </a:r>
            <a:r>
              <a:rPr lang="pt-BR" dirty="0" err="1"/>
              <a:t>elements</a:t>
            </a:r>
            <a:r>
              <a:rPr lang="pt-BR" dirty="0"/>
              <a:t>){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</a:t>
            </a:r>
            <a:r>
              <a:rPr lang="pt-BR" dirty="0" err="1"/>
              <a:t>UvaVermelha</a:t>
            </a:r>
            <a:r>
              <a:rPr lang="pt-BR" dirty="0"/>
              <a:t> </a:t>
            </a:r>
            <a:r>
              <a:rPr lang="pt-BR" dirty="0" err="1"/>
              <a:t>uve</a:t>
            </a:r>
            <a:r>
              <a:rPr lang="pt-BR" dirty="0"/>
              <a:t> = new </a:t>
            </a:r>
            <a:r>
              <a:rPr lang="pt-BR" dirty="0" err="1"/>
              <a:t>UvaVermelha</a:t>
            </a:r>
            <a:r>
              <a:rPr lang="pt-BR" dirty="0"/>
              <a:t>();</a:t>
            </a:r>
          </a:p>
          <a:p>
            <a:r>
              <a:rPr lang="pt-BR" dirty="0"/>
              <a:t>	</a:t>
            </a:r>
            <a:r>
              <a:rPr lang="pt-BR" dirty="0" err="1"/>
              <a:t>UvaVerde</a:t>
            </a:r>
            <a:r>
              <a:rPr lang="pt-BR" dirty="0"/>
              <a:t> </a:t>
            </a:r>
            <a:r>
              <a:rPr lang="pt-BR" dirty="0" err="1"/>
              <a:t>uv</a:t>
            </a:r>
            <a:r>
              <a:rPr lang="pt-BR" dirty="0"/>
              <a:t> =new </a:t>
            </a:r>
            <a:r>
              <a:rPr lang="pt-BR" dirty="0" err="1"/>
              <a:t>UvaVerde</a:t>
            </a:r>
            <a:r>
              <a:rPr lang="pt-BR" dirty="0"/>
              <a:t>();</a:t>
            </a:r>
          </a:p>
          <a:p>
            <a:r>
              <a:rPr lang="pt-BR" dirty="0"/>
              <a:t>	</a:t>
            </a:r>
            <a:r>
              <a:rPr lang="pt-BR" dirty="0" err="1"/>
              <a:t>elements.add</a:t>
            </a:r>
            <a:r>
              <a:rPr lang="pt-BR" dirty="0"/>
              <a:t>(</a:t>
            </a:r>
            <a:r>
              <a:rPr lang="pt-BR" dirty="0" err="1"/>
              <a:t>uve</a:t>
            </a:r>
            <a:r>
              <a:rPr lang="pt-BR" dirty="0"/>
              <a:t>);</a:t>
            </a:r>
          </a:p>
          <a:p>
            <a:r>
              <a:rPr lang="pt-BR" dirty="0"/>
              <a:t>	</a:t>
            </a:r>
            <a:r>
              <a:rPr lang="pt-BR" dirty="0" err="1"/>
              <a:t>elements.add</a:t>
            </a:r>
            <a:r>
              <a:rPr lang="pt-BR" dirty="0"/>
              <a:t>(</a:t>
            </a:r>
            <a:r>
              <a:rPr lang="pt-BR" dirty="0" err="1"/>
              <a:t>uv</a:t>
            </a:r>
            <a:r>
              <a:rPr lang="pt-BR" dirty="0"/>
              <a:t>);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for(</a:t>
            </a:r>
            <a:r>
              <a:rPr lang="pt-BR" dirty="0" err="1"/>
              <a:t>Object</a:t>
            </a:r>
            <a:r>
              <a:rPr lang="pt-BR" dirty="0"/>
              <a:t> a : </a:t>
            </a:r>
            <a:r>
              <a:rPr lang="pt-BR" dirty="0" err="1"/>
              <a:t>elements</a:t>
            </a:r>
            <a:r>
              <a:rPr lang="pt-BR" dirty="0"/>
              <a:t>){</a:t>
            </a:r>
          </a:p>
          <a:p>
            <a:r>
              <a:rPr lang="pt-BR" dirty="0"/>
              <a:t>	      </a:t>
            </a:r>
            <a:r>
              <a:rPr lang="pt-BR" dirty="0" err="1"/>
              <a:t>System.out.println</a:t>
            </a:r>
            <a:r>
              <a:rPr lang="pt-BR" dirty="0"/>
              <a:t>(a);</a:t>
            </a:r>
          </a:p>
          <a:p>
            <a:r>
              <a:rPr lang="pt-BR" dirty="0"/>
              <a:t>       	 }	  </a:t>
            </a:r>
          </a:p>
          <a:p>
            <a:r>
              <a:rPr lang="pt-BR" dirty="0"/>
              <a:t>   }</a:t>
            </a:r>
          </a:p>
          <a:p>
            <a:r>
              <a:rPr lang="pt-BR" dirty="0"/>
              <a:t>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endParaRPr lang="pt-BR" dirty="0"/>
          </a:p>
          <a:p>
            <a:r>
              <a:rPr lang="pt-BR" dirty="0"/>
              <a:t>   /* Podemos usar somente Fruta e </a:t>
            </a:r>
            <a:r>
              <a:rPr lang="pt-BR" dirty="0" err="1"/>
              <a:t>Object</a:t>
            </a:r>
            <a:r>
              <a:rPr lang="pt-BR" dirty="0"/>
              <a:t> no método </a:t>
            </a:r>
            <a:r>
              <a:rPr lang="pt-BR" dirty="0" err="1"/>
              <a:t>processElements</a:t>
            </a:r>
            <a:r>
              <a:rPr lang="pt-BR" dirty="0"/>
              <a:t> */</a:t>
            </a:r>
          </a:p>
          <a:p>
            <a:r>
              <a:rPr lang="pt-BR" dirty="0"/>
              <a:t>   </a:t>
            </a:r>
            <a:r>
              <a:rPr lang="pt-BR" dirty="0" err="1"/>
              <a:t>List</a:t>
            </a:r>
            <a:r>
              <a:rPr lang="pt-BR" dirty="0"/>
              <a:t>&lt;Fruta&gt; </a:t>
            </a:r>
            <a:r>
              <a:rPr lang="pt-BR" dirty="0" err="1"/>
              <a:t>listFruta</a:t>
            </a:r>
            <a:r>
              <a:rPr lang="pt-BR" dirty="0"/>
              <a:t> = new </a:t>
            </a:r>
            <a:r>
              <a:rPr lang="pt-BR" dirty="0" err="1"/>
              <a:t>ArrayList</a:t>
            </a:r>
            <a:r>
              <a:rPr lang="pt-BR" dirty="0"/>
              <a:t>&lt;Fruta&gt;();</a:t>
            </a:r>
          </a:p>
          <a:p>
            <a:r>
              <a:rPr lang="pt-BR" dirty="0"/>
              <a:t>   </a:t>
            </a:r>
            <a:r>
              <a:rPr lang="pt-BR" dirty="0" err="1"/>
              <a:t>processElements</a:t>
            </a:r>
            <a:r>
              <a:rPr lang="pt-BR" dirty="0"/>
              <a:t>(</a:t>
            </a:r>
            <a:r>
              <a:rPr lang="pt-BR" dirty="0" err="1"/>
              <a:t>listFruta</a:t>
            </a:r>
            <a:r>
              <a:rPr lang="pt-BR" dirty="0"/>
              <a:t>);</a:t>
            </a:r>
          </a:p>
          <a:p>
            <a:r>
              <a:rPr lang="pt-BR" dirty="0"/>
              <a:t>	 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5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980728"/>
            <a:ext cx="10514825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Vamos a um último 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 utilizando 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vendo  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 será a saída 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mesmo: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2A58933-9375-1D21-1011-1A0A0278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122" y="1700808"/>
            <a:ext cx="7386508" cy="49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8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Pontos Importantes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Uma classe, interface parametrizada com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usa tipos formais para recuperar a informação do tipo ao criar uma nova instância dessa classe.  Por exemplo o código da seguinte interface:</a:t>
            </a:r>
            <a:r>
              <a:rPr lang="pt-BR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5332C7-C00A-5740-476D-2FDF8FAE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3779188"/>
            <a:ext cx="5975945" cy="12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Pontos Importantes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Ao criar uma classe que implemente uma interface parametrizada, nessa interface por exemplo, é necessário passar as classes que serão representadas por esses valores, por exemplo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:”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5155FE-90D3-CDC0-EC24-DB99908A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501008"/>
            <a:ext cx="6553547" cy="31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980728"/>
            <a:ext cx="10476658" cy="5877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Pontos Importantes</a:t>
            </a: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pt-BR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pt-BR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i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: A partir da versão 7 o Java foi acrescido de um novo operador, o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diamont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(&lt;&gt;). A utilidade deste operador está na redução do código redundante durante a instanciação de uma classe parametrizada. Assim o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declarado na variável que irá armazenar a classe é entendido pelo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javac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como o mesmo na chamada ao construtor.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49A49D-306F-A95D-A526-70B36661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78" y="4365104"/>
            <a:ext cx="9207870" cy="21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9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980728"/>
            <a:ext cx="10476658" cy="5877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Pontos Importantes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auxilia na implementação de estruturas de dados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Diversas classes que compõe o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Collections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Java são definidas de forma genérica</a:t>
            </a:r>
            <a:r>
              <a:rPr lang="pt-BR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21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464022"/>
            <a:ext cx="9756574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Tabela de notações e Convenção de nomes mais comuns ao utilizar </a:t>
            </a:r>
            <a:r>
              <a:rPr lang="pt-BR" sz="36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980728"/>
            <a:ext cx="10476658" cy="5877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79A611-C5A5-9D94-D10F-AC6C7FAB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31" y="1391478"/>
            <a:ext cx="9808723" cy="54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b="1" i="0" spc="-114" dirty="0">
                <a:latin typeface="Gill Sans MT"/>
                <a:cs typeface="Gill Sans MT"/>
              </a:rPr>
              <a:t>Programação </a:t>
            </a:r>
            <a:r>
              <a:rPr lang="pt-BR" sz="3600" b="1" i="0" spc="-20" dirty="0">
                <a:latin typeface="Gill Sans MT"/>
                <a:cs typeface="Gill Sans MT"/>
              </a:rPr>
              <a:t>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Fornece uma maneira de comunicar o tipo de uma coleção ou atributo ao compilador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Verificação em tempo de compilação;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Quando o compilador conhece o tipo do elemento, ele pode verificar se o mesmo está sendo usado corretamente e pode inserir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casts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corretamente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Evita a escrita de código repetitivo e sujeito a erros de execução resultante do uso excessivo de conversores de tipo (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casts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8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980728"/>
            <a:ext cx="10476658" cy="5877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O uso de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faz-se necessário para evitar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casts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excessivos e erros que podem ser encontrados em tempo de compilação, antes mesmo de ir para a produção. Todo profissional da área deve ter o conhecimento de como utilizar este recurso tão poderoso, pois em muito se aumenta a produtividade utilizando-o.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https://docs.oracle.com/javase/tutorial/java/generics/index.html</a:t>
            </a:r>
            <a:endParaRPr lang="pt-BR" sz="3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9678D010-9DF3-CC03-DFFC-39F63DB4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28800"/>
            <a:ext cx="1033263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	</a:t>
            </a:r>
          </a:p>
          <a:p>
            <a:pPr marL="0" indent="0">
              <a:buNone/>
            </a:pPr>
            <a:endParaRPr lang="pt-BR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FFC000"/>
                </a:solidFill>
              </a:rPr>
              <a:t>				</a:t>
            </a:r>
            <a:br>
              <a:rPr lang="pt-BR" sz="3200" dirty="0">
                <a:solidFill>
                  <a:srgbClr val="FFC000"/>
                </a:solidFill>
              </a:rPr>
            </a:br>
            <a:r>
              <a:rPr lang="pt-BR" sz="3200" dirty="0">
                <a:solidFill>
                  <a:srgbClr val="FFC000"/>
                </a:solidFill>
              </a:rPr>
              <a:t>			     </a:t>
            </a:r>
            <a:r>
              <a:rPr lang="pt-BR" sz="4400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131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b="1" i="0" spc="-114" dirty="0">
                <a:latin typeface="Gill Sans MT"/>
                <a:cs typeface="Gill Sans MT"/>
              </a:rPr>
              <a:t>Programação </a:t>
            </a:r>
            <a:r>
              <a:rPr lang="pt-BR" sz="3600" b="1" i="0" spc="-20" dirty="0">
                <a:latin typeface="Gill Sans MT"/>
                <a:cs typeface="Gill Sans MT"/>
              </a:rPr>
              <a:t>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é delimitado pelos caracteres “&lt;&gt;”, ou seja, quando houver esse par de caracteres em uma parte qualquer do código, significa que o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está sendo utilizado. 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Sintaxe: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listaDeStrings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3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4597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b="1" i="0" spc="-114" dirty="0">
                <a:latin typeface="Gill Sans MT"/>
                <a:cs typeface="Gill Sans MT"/>
              </a:rPr>
              <a:t>Programação </a:t>
            </a:r>
            <a:r>
              <a:rPr lang="pt-BR" sz="3600" b="1" i="0" spc="-20" dirty="0">
                <a:latin typeface="Gill Sans MT"/>
                <a:cs typeface="Gill Sans MT"/>
              </a:rPr>
              <a:t>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24136"/>
            <a:ext cx="10801200" cy="53732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Convenção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Usam-se letras maiúsculas individuais para especificar parâmetros de tipo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Nome da variável de tipo	Significado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E					Elemento de uma coleção.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pt-BR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(Usado extensivamente pelo Java </a:t>
            </a:r>
            <a:r>
              <a:rPr lang="pt-BR" sz="2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Collections</a:t>
            </a:r>
            <a:r>
              <a:rPr lang="pt-BR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Framework)</a:t>
            </a:r>
            <a:br>
              <a:rPr lang="pt-BR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T					Tipo genérico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K					Chave de um mapa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V					Valor em um mapa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S, U					Tipos adicionais</a:t>
            </a: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1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b="1" i="0" spc="-114" dirty="0">
                <a:latin typeface="Gill Sans MT"/>
                <a:cs typeface="Gill Sans MT"/>
              </a:rPr>
              <a:t>Programação </a:t>
            </a:r>
            <a:r>
              <a:rPr lang="pt-BR" sz="3600" b="1" i="0" spc="-20" dirty="0">
                <a:latin typeface="Gill Sans MT"/>
                <a:cs typeface="Gill Sans MT"/>
              </a:rPr>
              <a:t>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Convenção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Uma vez declarado, um parâmetro de tipo pode ser usado no lugar de qualquer tipo de dado (declaração de atributos , parâmetros e valores de retorno)</a:t>
            </a:r>
            <a:endParaRPr lang="pt-BR" sz="3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  <a:b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Abaixo um exemplo muito comum, que mostra como ficaria uma Lista de Objetos com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e outra sem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Generics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SEM GENERICS */</a:t>
            </a:r>
            <a:b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caixa = new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Uva uva = (Uva)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caixa.get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(0);</a:t>
            </a:r>
            <a:b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/*Se o objeto retornado de </a:t>
            </a:r>
            <a:r>
              <a:rPr lang="pt-BR" sz="28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caixa.get</a:t>
            </a:r>
            <a:r>
              <a:rPr lang="pt-BR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(0) não puder</a:t>
            </a:r>
            <a:br>
              <a:rPr lang="pt-BR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 convertido para Uva, só saberemos disso em tempo de execução*/</a:t>
            </a:r>
            <a:b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6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COM GENERICS */</a:t>
            </a:r>
            <a:b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&lt;Uva&gt; caixa =  new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&lt;Uva&gt;();</a:t>
            </a:r>
            <a:b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Uva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uva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caixa.get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322929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F3D4FE-8196-42E7-AB60-72931125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7740350" cy="1020762"/>
          </a:xfrm>
        </p:spPr>
        <p:txBody>
          <a:bodyPr>
            <a:noAutofit/>
          </a:bodyPr>
          <a:lstStyle/>
          <a:p>
            <a:pPr marL="321310" marR="5080" indent="-229870">
              <a:lnSpc>
                <a:spcPct val="100000"/>
              </a:lnSpc>
              <a:spcBef>
                <a:spcPts val="100"/>
              </a:spcBef>
            </a:pPr>
            <a:r>
              <a:rPr lang="pt-BR" sz="3600" i="0" spc="-114" dirty="0">
                <a:latin typeface="Calibri" panose="020F0502020204030204" pitchFamily="34" charset="0"/>
                <a:cs typeface="Calibri" panose="020F0502020204030204" pitchFamily="34" charset="0"/>
              </a:rPr>
              <a:t>Programação Java</a:t>
            </a:r>
            <a:br>
              <a:rPr lang="pt-BR" sz="3600" i="0" spc="-2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600" dirty="0" err="1">
                <a:latin typeface="Gill Sans MT"/>
                <a:cs typeface="Gill Sans MT"/>
              </a:rPr>
              <a:t>Generics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E41095-036F-4377-A411-4CE17C19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0" y="1224136"/>
            <a:ext cx="10476658" cy="537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			   </a:t>
            </a:r>
            <a: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 PRATICO</a:t>
            </a:r>
            <a:b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</a:t>
            </a:r>
            <a:r>
              <a:rPr lang="pt-BR" sz="32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TesteGenericsPrimeiroExemplo</a:t>
            </a:r>
            <a:endParaRPr lang="pt-BR" sz="28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7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22322</TotalTime>
  <Words>2467</Words>
  <Application>Microsoft Office PowerPoint</Application>
  <PresentationFormat>Personalizar</PresentationFormat>
  <Paragraphs>217</Paragraphs>
  <Slides>41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51" baseType="lpstr">
      <vt:lpstr>Arial</vt:lpstr>
      <vt:lpstr>Arial Unicode MS</vt:lpstr>
      <vt:lpstr>Calibri</vt:lpstr>
      <vt:lpstr>CMMI10</vt:lpstr>
      <vt:lpstr>Consolas</vt:lpstr>
      <vt:lpstr>Corbel</vt:lpstr>
      <vt:lpstr>Gill Sans MT</vt:lpstr>
      <vt:lpstr>NimbusSanL-Regu</vt:lpstr>
      <vt:lpstr>Verdana</vt:lpstr>
      <vt:lpstr>Quadro 16x9</vt:lpstr>
      <vt:lpstr>           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Programação Java Generics</vt:lpstr>
      <vt:lpstr>Tabela de notações e Convenção de nomes mais comuns ao utilizar Generics</vt:lpstr>
      <vt:lpstr>Programação Java Generics</vt:lpstr>
      <vt:lpstr>Programação Java 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e teste de software</dc:title>
  <dc:creator>Usuário do Windows</dc:creator>
  <cp:lastModifiedBy>heloisa c b moura moura</cp:lastModifiedBy>
  <cp:revision>1219</cp:revision>
  <cp:lastPrinted>2022-05-01T20:42:45Z</cp:lastPrinted>
  <dcterms:created xsi:type="dcterms:W3CDTF">2020-01-27T17:48:00Z</dcterms:created>
  <dcterms:modified xsi:type="dcterms:W3CDTF">2022-08-02T01:58:46Z</dcterms:modified>
</cp:coreProperties>
</file>