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9144000" cy="6858000"/>
  <p:embeddedFontLst>
    <p:embeddedFont>
      <p:font typeface="Tw Cen MT" panose="020B0602020104020603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8711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8711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8711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0"/>
                </a:moveTo>
                <a:lnTo>
                  <a:pt x="0" y="0"/>
                </a:lnTo>
                <a:lnTo>
                  <a:pt x="0" y="713232"/>
                </a:lnTo>
                <a:lnTo>
                  <a:pt x="2240280" y="713232"/>
                </a:lnTo>
                <a:lnTo>
                  <a:pt x="2240280" y="0"/>
                </a:lnTo>
                <a:close/>
              </a:path>
            </a:pathLst>
          </a:custGeom>
          <a:solidFill>
            <a:srgbClr val="487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0"/>
                </a:moveTo>
                <a:lnTo>
                  <a:pt x="0" y="0"/>
                </a:lnTo>
                <a:lnTo>
                  <a:pt x="0" y="713231"/>
                </a:lnTo>
                <a:lnTo>
                  <a:pt x="6784848" y="713231"/>
                </a:lnTo>
                <a:lnTo>
                  <a:pt x="678484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487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3865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8711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612214"/>
            <a:ext cx="799655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@teste.com" TargetMode="External"/><Relationship Id="rId2" Type="http://schemas.openxmlformats.org/officeDocument/2006/relationships/hyperlink" Target="mailto:joao@tes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ose@teste.com" TargetMode="External"/><Relationship Id="rId4" Type="http://schemas.openxmlformats.org/officeDocument/2006/relationships/hyperlink" Target="mailto:maria@teste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@teste.com" TargetMode="External"/><Relationship Id="rId2" Type="http://schemas.openxmlformats.org/officeDocument/2006/relationships/hyperlink" Target="mailto:joao@tes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ose@teste.com" TargetMode="External"/><Relationship Id="rId4" Type="http://schemas.openxmlformats.org/officeDocument/2006/relationships/hyperlink" Target="mailto:maria@teste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@teste.com" TargetMode="External"/><Relationship Id="rId2" Type="http://schemas.openxmlformats.org/officeDocument/2006/relationships/hyperlink" Target="mailto:joao@tes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ose@teste.com" TargetMode="External"/><Relationship Id="rId4" Type="http://schemas.openxmlformats.org/officeDocument/2006/relationships/hyperlink" Target="mailto:maria@teste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6915" y="3273932"/>
            <a:ext cx="51981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 marR="5080" indent="-786765">
              <a:lnSpc>
                <a:spcPct val="100000"/>
              </a:lnSpc>
              <a:spcBef>
                <a:spcPts val="100"/>
              </a:spcBef>
            </a:pPr>
            <a:r>
              <a:rPr sz="3000" b="1" spc="-30" dirty="0">
                <a:solidFill>
                  <a:srgbClr val="48711E"/>
                </a:solidFill>
                <a:latin typeface="Tw Cen MT"/>
                <a:cs typeface="Tw Cen MT"/>
              </a:rPr>
              <a:t>ENTIDADE-</a:t>
            </a:r>
            <a:r>
              <a:rPr sz="3000" b="1" spc="-10" dirty="0">
                <a:solidFill>
                  <a:srgbClr val="48711E"/>
                </a:solidFill>
                <a:latin typeface="Tw Cen MT"/>
                <a:cs typeface="Tw Cen MT"/>
              </a:rPr>
              <a:t>RELACIONAMENTO</a:t>
            </a:r>
            <a:r>
              <a:rPr sz="3000" b="1" spc="-25" dirty="0">
                <a:solidFill>
                  <a:srgbClr val="48711E"/>
                </a:solidFill>
                <a:latin typeface="Tw Cen MT"/>
                <a:cs typeface="Tw Cen MT"/>
              </a:rPr>
              <a:t> </a:t>
            </a:r>
            <a:r>
              <a:rPr sz="3000" b="1" spc="-50" dirty="0">
                <a:solidFill>
                  <a:srgbClr val="48711E"/>
                </a:solidFill>
                <a:latin typeface="Tw Cen MT"/>
                <a:cs typeface="Tw Cen MT"/>
              </a:rPr>
              <a:t>E </a:t>
            </a:r>
            <a:r>
              <a:rPr sz="3000" b="1" spc="-20" dirty="0">
                <a:solidFill>
                  <a:srgbClr val="48711E"/>
                </a:solidFill>
                <a:latin typeface="Tw Cen MT"/>
                <a:cs typeface="Tw Cen MT"/>
              </a:rPr>
              <a:t>ABORDAGEM</a:t>
            </a:r>
            <a:r>
              <a:rPr sz="3000" b="1" spc="-114" dirty="0">
                <a:solidFill>
                  <a:srgbClr val="48711E"/>
                </a:solidFill>
                <a:latin typeface="Tw Cen MT"/>
                <a:cs typeface="Tw Cen MT"/>
              </a:rPr>
              <a:t> </a:t>
            </a:r>
            <a:r>
              <a:rPr sz="3000" b="1" spc="-25" dirty="0">
                <a:solidFill>
                  <a:srgbClr val="48711E"/>
                </a:solidFill>
                <a:latin typeface="Tw Cen MT"/>
                <a:cs typeface="Tw Cen MT"/>
              </a:rPr>
              <a:t>RELACIONAL</a:t>
            </a:r>
            <a:endParaRPr sz="3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98234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212"/>
            <a:ext cx="4461450" cy="343940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Atributos</a:t>
            </a:r>
            <a:endParaRPr sz="2900" dirty="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w Cen MT"/>
                <a:cs typeface="Tw Cen MT"/>
              </a:rPr>
              <a:t>Chave</a:t>
            </a:r>
            <a:endParaRPr sz="2600" dirty="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Simples</a:t>
            </a:r>
            <a:endParaRPr sz="2600" dirty="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 err="1">
                <a:latin typeface="Tw Cen MT"/>
                <a:cs typeface="Tw Cen MT"/>
              </a:rPr>
              <a:t>Multivalorado</a:t>
            </a:r>
            <a:br>
              <a:rPr lang="pt-BR" sz="2600" spc="-10" dirty="0">
                <a:latin typeface="Tw Cen MT"/>
                <a:cs typeface="Tw Cen MT"/>
              </a:rPr>
            </a:br>
            <a:r>
              <a:rPr lang="pt-BR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São atributos que possuem um ou mais valores para o mesmo. Ex.: Idioma</a:t>
            </a:r>
            <a:endParaRPr sz="1600" dirty="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 err="1">
                <a:latin typeface="Tw Cen MT"/>
                <a:cs typeface="Tw Cen MT"/>
              </a:rPr>
              <a:t>Composto</a:t>
            </a:r>
            <a:br>
              <a:rPr lang="pt-BR" sz="2600" spc="-10" dirty="0">
                <a:latin typeface="Tw Cen MT"/>
                <a:cs typeface="Tw Cen MT"/>
              </a:rPr>
            </a:br>
            <a:r>
              <a:rPr lang="pt-BR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seu conteúdo é formado por vários itens </a:t>
            </a:r>
            <a:r>
              <a:rPr lang="pt-BR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menores</a:t>
            </a:r>
            <a:r>
              <a:rPr lang="pt-BR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t-BR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pt-BR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.: Endereço</a:t>
            </a:r>
            <a:endParaRPr sz="1600" b="1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3043" y="2017377"/>
            <a:ext cx="1301557" cy="497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413" y="2021115"/>
            <a:ext cx="1291787" cy="49348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52837" y="2501991"/>
            <a:ext cx="1628963" cy="1079408"/>
            <a:chOff x="5152837" y="2501991"/>
            <a:chExt cx="1628963" cy="1079408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2837" y="2501991"/>
              <a:ext cx="1400363" cy="556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2075" y="3039351"/>
              <a:ext cx="1609725" cy="54204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1600" y="3865756"/>
            <a:ext cx="2341747" cy="1087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Abordagem</a:t>
            </a:r>
            <a:r>
              <a:rPr spc="-140" dirty="0"/>
              <a:t> </a:t>
            </a:r>
            <a:r>
              <a:rPr spc="-10" dirty="0"/>
              <a:t>Relacional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214"/>
            <a:ext cx="60953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  <a:tab pos="1235075" algn="l"/>
                <a:tab pos="1778635" algn="l"/>
                <a:tab pos="3642995" algn="l"/>
                <a:tab pos="4371975" algn="l"/>
              </a:tabLst>
            </a:pPr>
            <a:r>
              <a:rPr sz="2900" spc="-25" dirty="0">
                <a:latin typeface="Tw Cen MT"/>
                <a:cs typeface="Tw Cen MT"/>
              </a:rPr>
              <a:t>Tem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50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finalidade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de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representar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9554" y="1612214"/>
            <a:ext cx="158877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9765" algn="l"/>
              </a:tabLst>
            </a:pPr>
            <a:r>
              <a:rPr sz="2900" spc="-25" dirty="0">
                <a:latin typeface="Tw Cen MT"/>
                <a:cs typeface="Tw Cen MT"/>
              </a:rPr>
              <a:t>os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0" dirty="0">
                <a:latin typeface="Tw Cen MT"/>
                <a:cs typeface="Tw Cen MT"/>
              </a:rPr>
              <a:t>dados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32" y="2054479"/>
            <a:ext cx="626300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Tw Cen MT"/>
                <a:cs typeface="Tw Cen MT"/>
              </a:rPr>
              <a:t>organizados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como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um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conjunto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tabelas.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7" y="2584831"/>
            <a:ext cx="4867910" cy="409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  <a:tab pos="1669414" algn="l"/>
                <a:tab pos="2181860" algn="l"/>
                <a:tab pos="2694940" algn="l"/>
                <a:tab pos="4202430" algn="l"/>
              </a:tabLst>
            </a:pPr>
            <a:r>
              <a:rPr sz="2900" spc="-10" dirty="0">
                <a:latin typeface="Tw Cen MT"/>
                <a:cs typeface="Tw Cen MT"/>
              </a:rPr>
              <a:t>Tabela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50" dirty="0">
                <a:latin typeface="Tw Cen MT"/>
                <a:cs typeface="Tw Cen MT"/>
              </a:rPr>
              <a:t>é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50" dirty="0">
                <a:latin typeface="Tw Cen MT"/>
                <a:cs typeface="Tw Cen MT"/>
              </a:rPr>
              <a:t>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conceito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0" dirty="0">
                <a:latin typeface="Tw Cen MT"/>
                <a:cs typeface="Tw Cen MT"/>
              </a:rPr>
              <a:t>mais </a:t>
            </a:r>
            <a:r>
              <a:rPr sz="2900" spc="-10" dirty="0">
                <a:latin typeface="Tw Cen MT"/>
                <a:cs typeface="Tw Cen MT"/>
              </a:rPr>
              <a:t>relacional.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Cada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tabela é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composta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por:</a:t>
            </a:r>
            <a:endParaRPr sz="2900">
              <a:latin typeface="Tw Cen MT"/>
              <a:cs typeface="Tw Cen MT"/>
            </a:endParaRPr>
          </a:p>
          <a:p>
            <a:pPr marL="789940" lvl="1" indent="-320675">
              <a:lnSpc>
                <a:spcPct val="100000"/>
              </a:lnSpc>
              <a:spcBef>
                <a:spcPts val="70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790575" algn="l"/>
              </a:tabLst>
            </a:pPr>
            <a:r>
              <a:rPr sz="2900" spc="-10" dirty="0">
                <a:latin typeface="Tw Cen MT"/>
                <a:cs typeface="Tw Cen MT"/>
              </a:rPr>
              <a:t>Linhas</a:t>
            </a:r>
            <a:endParaRPr sz="2900">
              <a:latin typeface="Tw Cen MT"/>
              <a:cs typeface="Tw Cen MT"/>
            </a:endParaRPr>
          </a:p>
          <a:p>
            <a:pPr marL="789940" lvl="1" indent="-320675">
              <a:lnSpc>
                <a:spcPct val="100000"/>
              </a:lnSpc>
              <a:spcBef>
                <a:spcPts val="69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790575" algn="l"/>
              </a:tabLst>
            </a:pPr>
            <a:r>
              <a:rPr sz="2900" spc="-10" dirty="0">
                <a:latin typeface="Tw Cen MT"/>
                <a:cs typeface="Tw Cen MT"/>
              </a:rPr>
              <a:t>Colunas</a:t>
            </a:r>
            <a:endParaRPr sz="2900">
              <a:latin typeface="Tw Cen MT"/>
              <a:cs typeface="Tw Cen MT"/>
            </a:endParaRPr>
          </a:p>
          <a:p>
            <a:pPr marL="789940" lvl="1" indent="-320675">
              <a:lnSpc>
                <a:spcPct val="100000"/>
              </a:lnSpc>
              <a:spcBef>
                <a:spcPts val="71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790575" algn="l"/>
              </a:tabLst>
            </a:pPr>
            <a:r>
              <a:rPr sz="2900" spc="-10" dirty="0">
                <a:latin typeface="Tw Cen MT"/>
                <a:cs typeface="Tw Cen MT"/>
              </a:rPr>
              <a:t>Chaves</a:t>
            </a:r>
            <a:endParaRPr sz="2900">
              <a:latin typeface="Tw Cen MT"/>
              <a:cs typeface="Tw Cen MT"/>
            </a:endParaRPr>
          </a:p>
          <a:p>
            <a:pPr marL="1247140" lvl="2" indent="-320675">
              <a:lnSpc>
                <a:spcPct val="100000"/>
              </a:lnSpc>
              <a:spcBef>
                <a:spcPts val="70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1247775" algn="l"/>
              </a:tabLst>
            </a:pPr>
            <a:r>
              <a:rPr sz="2900" spc="-10" dirty="0">
                <a:latin typeface="Tw Cen MT"/>
                <a:cs typeface="Tw Cen MT"/>
              </a:rPr>
              <a:t>Primária</a:t>
            </a:r>
            <a:endParaRPr sz="2900">
              <a:latin typeface="Tw Cen MT"/>
              <a:cs typeface="Tw Cen MT"/>
            </a:endParaRPr>
          </a:p>
          <a:p>
            <a:pPr marL="1247140" lvl="2" indent="-320675">
              <a:lnSpc>
                <a:spcPct val="100000"/>
              </a:lnSpc>
              <a:spcBef>
                <a:spcPts val="69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1247775" algn="l"/>
              </a:tabLst>
            </a:pPr>
            <a:r>
              <a:rPr sz="2900" spc="-10" dirty="0">
                <a:latin typeface="Tw Cen MT"/>
                <a:cs typeface="Tw Cen MT"/>
              </a:rPr>
              <a:t>Estrangeira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1684" y="2584831"/>
            <a:ext cx="28244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5370" algn="l"/>
                <a:tab pos="1728470" algn="l"/>
              </a:tabLst>
            </a:pPr>
            <a:r>
              <a:rPr sz="2900" spc="-10" dirty="0">
                <a:latin typeface="Tw Cen MT"/>
                <a:cs typeface="Tw Cen MT"/>
              </a:rPr>
              <a:t>forte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no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modelo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556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Tabela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479" y="3031489"/>
          <a:ext cx="6547484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CodFunc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NomeFunc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Endereco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E-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mail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9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9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João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1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123...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2"/>
                        </a:rPr>
                        <a:t>joao@teste.com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669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669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Pedro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Avenida</a:t>
                      </a:r>
                      <a:r>
                        <a:rPr sz="1800" spc="-114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ABC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3"/>
                        </a:rPr>
                        <a:t>pedro@teste.com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669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10"/>
                        </a:lnSpc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10"/>
                        </a:lnSpc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Maria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10"/>
                        </a:lnSpc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etc...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10"/>
                        </a:lnSpc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4"/>
                        </a:rPr>
                        <a:t>maria@teste.com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José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1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Teste...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5"/>
                        </a:rPr>
                        <a:t>jose@teste.com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98194" y="2071242"/>
            <a:ext cx="107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Tw Cen MT"/>
                <a:cs typeface="Tw Cen MT"/>
              </a:rPr>
              <a:t>Tabela: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421" y="2071242"/>
            <a:ext cx="1610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w Cen MT"/>
                <a:cs typeface="Tw Cen MT"/>
              </a:rPr>
              <a:t>Funcionário</a:t>
            </a:r>
            <a:endParaRPr sz="2800">
              <a:latin typeface="Tw Cen MT"/>
              <a:cs typeface="Tw Cen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57425" y="885825"/>
            <a:ext cx="2571750" cy="1200150"/>
            <a:chOff x="2257425" y="885825"/>
            <a:chExt cx="2571750" cy="1200150"/>
          </a:xfrm>
        </p:grpSpPr>
        <p:sp>
          <p:nvSpPr>
            <p:cNvPr id="8" name="object 8"/>
            <p:cNvSpPr/>
            <p:nvPr/>
          </p:nvSpPr>
          <p:spPr>
            <a:xfrm>
              <a:off x="2286000" y="914400"/>
              <a:ext cx="2514600" cy="1143000"/>
            </a:xfrm>
            <a:custGeom>
              <a:avLst/>
              <a:gdLst/>
              <a:ahLst/>
              <a:cxnLst/>
              <a:rect l="l" t="t" r="r" b="b"/>
              <a:pathLst>
                <a:path w="2514600" h="1143000">
                  <a:moveTo>
                    <a:pt x="2514600" y="0"/>
                  </a:moveTo>
                  <a:lnTo>
                    <a:pt x="0" y="0"/>
                  </a:lnTo>
                  <a:lnTo>
                    <a:pt x="0" y="742696"/>
                  </a:lnTo>
                  <a:lnTo>
                    <a:pt x="1114425" y="742696"/>
                  </a:lnTo>
                  <a:lnTo>
                    <a:pt x="1114425" y="857250"/>
                  </a:lnTo>
                  <a:lnTo>
                    <a:pt x="971550" y="857250"/>
                  </a:lnTo>
                  <a:lnTo>
                    <a:pt x="1257300" y="1143000"/>
                  </a:lnTo>
                  <a:lnTo>
                    <a:pt x="1543050" y="857250"/>
                  </a:lnTo>
                  <a:lnTo>
                    <a:pt x="1400175" y="857250"/>
                  </a:lnTo>
                  <a:lnTo>
                    <a:pt x="1400175" y="742696"/>
                  </a:lnTo>
                  <a:lnTo>
                    <a:pt x="2514600" y="742696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0" y="914400"/>
              <a:ext cx="2514600" cy="1143000"/>
            </a:xfrm>
            <a:custGeom>
              <a:avLst/>
              <a:gdLst/>
              <a:ahLst/>
              <a:cxnLst/>
              <a:rect l="l" t="t" r="r" b="b"/>
              <a:pathLst>
                <a:path w="2514600" h="1143000">
                  <a:moveTo>
                    <a:pt x="0" y="0"/>
                  </a:moveTo>
                  <a:lnTo>
                    <a:pt x="2514600" y="0"/>
                  </a:lnTo>
                  <a:lnTo>
                    <a:pt x="2514600" y="742696"/>
                  </a:lnTo>
                  <a:lnTo>
                    <a:pt x="1400175" y="742696"/>
                  </a:lnTo>
                  <a:lnTo>
                    <a:pt x="1400175" y="857250"/>
                  </a:lnTo>
                  <a:lnTo>
                    <a:pt x="1543050" y="857250"/>
                  </a:lnTo>
                  <a:lnTo>
                    <a:pt x="1257300" y="1143000"/>
                  </a:lnTo>
                  <a:lnTo>
                    <a:pt x="971550" y="857250"/>
                  </a:lnTo>
                  <a:lnTo>
                    <a:pt x="1114425" y="857250"/>
                  </a:lnTo>
                  <a:lnTo>
                    <a:pt x="1114425" y="742696"/>
                  </a:lnTo>
                  <a:lnTo>
                    <a:pt x="0" y="74269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86025" y="1073658"/>
            <a:ext cx="2114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Nome</a:t>
            </a:r>
            <a:r>
              <a:rPr sz="2400" b="1" spc="-15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da </a:t>
            </a:r>
            <a:r>
              <a:rPr sz="2400" b="1" spc="-10" dirty="0">
                <a:latin typeface="Tw Cen MT"/>
                <a:cs typeface="Tw Cen MT"/>
              </a:rPr>
              <a:t>Tabela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3657600"/>
            <a:ext cx="6781800" cy="609600"/>
          </a:xfrm>
          <a:custGeom>
            <a:avLst/>
            <a:gdLst/>
            <a:ahLst/>
            <a:cxnLst/>
            <a:rect l="l" t="t" r="r" b="b"/>
            <a:pathLst>
              <a:path w="6781800" h="609600">
                <a:moveTo>
                  <a:pt x="0" y="101600"/>
                </a:move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  <a:lnTo>
                  <a:pt x="6680200" y="0"/>
                </a:lnTo>
                <a:lnTo>
                  <a:pt x="6719756" y="7981"/>
                </a:lnTo>
                <a:lnTo>
                  <a:pt x="6752050" y="29749"/>
                </a:lnTo>
                <a:lnTo>
                  <a:pt x="6773818" y="62043"/>
                </a:lnTo>
                <a:lnTo>
                  <a:pt x="6781800" y="101600"/>
                </a:lnTo>
                <a:lnTo>
                  <a:pt x="6781800" y="508000"/>
                </a:lnTo>
                <a:lnTo>
                  <a:pt x="6773818" y="547556"/>
                </a:lnTo>
                <a:lnTo>
                  <a:pt x="6752050" y="579850"/>
                </a:lnTo>
                <a:lnTo>
                  <a:pt x="6719756" y="601618"/>
                </a:lnTo>
                <a:lnTo>
                  <a:pt x="6680200" y="609600"/>
                </a:lnTo>
                <a:lnTo>
                  <a:pt x="101600" y="609600"/>
                </a:lnTo>
                <a:lnTo>
                  <a:pt x="62054" y="601618"/>
                </a:lnTo>
                <a:lnTo>
                  <a:pt x="29759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00" y="3429000"/>
            <a:ext cx="1828800" cy="990600"/>
          </a:xfrm>
          <a:custGeom>
            <a:avLst/>
            <a:gdLst/>
            <a:ahLst/>
            <a:cxnLst/>
            <a:rect l="l" t="t" r="r" b="b"/>
            <a:pathLst>
              <a:path w="1828800" h="990600">
                <a:moveTo>
                  <a:pt x="0" y="495300"/>
                </a:moveTo>
                <a:lnTo>
                  <a:pt x="247650" y="247650"/>
                </a:lnTo>
                <a:lnTo>
                  <a:pt x="247650" y="324231"/>
                </a:lnTo>
                <a:lnTo>
                  <a:pt x="406273" y="324231"/>
                </a:lnTo>
                <a:lnTo>
                  <a:pt x="406273" y="0"/>
                </a:lnTo>
                <a:lnTo>
                  <a:pt x="1828800" y="0"/>
                </a:lnTo>
                <a:lnTo>
                  <a:pt x="1828800" y="990600"/>
                </a:lnTo>
                <a:lnTo>
                  <a:pt x="406273" y="990600"/>
                </a:lnTo>
                <a:lnTo>
                  <a:pt x="406273" y="666369"/>
                </a:lnTo>
                <a:lnTo>
                  <a:pt x="247650" y="666369"/>
                </a:lnTo>
                <a:lnTo>
                  <a:pt x="247650" y="742950"/>
                </a:lnTo>
                <a:lnTo>
                  <a:pt x="0" y="49530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4000" y="3529965"/>
            <a:ext cx="1122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Linha</a:t>
            </a:r>
            <a:r>
              <a:rPr sz="2400" b="1" spc="-25" dirty="0">
                <a:solidFill>
                  <a:srgbClr val="FF0000"/>
                </a:solidFill>
                <a:latin typeface="Tw Cen MT"/>
                <a:cs typeface="Tw Cen MT"/>
              </a:rPr>
              <a:t> ou 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Tupla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9800" y="2895600"/>
            <a:ext cx="1371600" cy="2362200"/>
          </a:xfrm>
          <a:custGeom>
            <a:avLst/>
            <a:gdLst/>
            <a:ahLst/>
            <a:cxnLst/>
            <a:rect l="l" t="t" r="r" b="b"/>
            <a:pathLst>
              <a:path w="1371600" h="2362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143000" y="0"/>
                </a:lnTo>
                <a:lnTo>
                  <a:pt x="1189066" y="4644"/>
                </a:lnTo>
                <a:lnTo>
                  <a:pt x="1231975" y="17966"/>
                </a:lnTo>
                <a:lnTo>
                  <a:pt x="1270806" y="39045"/>
                </a:lnTo>
                <a:lnTo>
                  <a:pt x="1304639" y="66960"/>
                </a:lnTo>
                <a:lnTo>
                  <a:pt x="1332554" y="100793"/>
                </a:lnTo>
                <a:lnTo>
                  <a:pt x="1353633" y="139624"/>
                </a:lnTo>
                <a:lnTo>
                  <a:pt x="1366955" y="182533"/>
                </a:lnTo>
                <a:lnTo>
                  <a:pt x="1371600" y="228600"/>
                </a:lnTo>
                <a:lnTo>
                  <a:pt x="1371600" y="2133600"/>
                </a:lnTo>
                <a:lnTo>
                  <a:pt x="1366955" y="2179666"/>
                </a:lnTo>
                <a:lnTo>
                  <a:pt x="1353633" y="2222575"/>
                </a:lnTo>
                <a:lnTo>
                  <a:pt x="1332554" y="2261406"/>
                </a:lnTo>
                <a:lnTo>
                  <a:pt x="1304639" y="2295239"/>
                </a:lnTo>
                <a:lnTo>
                  <a:pt x="1270806" y="2323154"/>
                </a:lnTo>
                <a:lnTo>
                  <a:pt x="1231975" y="2344233"/>
                </a:lnTo>
                <a:lnTo>
                  <a:pt x="1189066" y="2357555"/>
                </a:lnTo>
                <a:lnTo>
                  <a:pt x="1143000" y="2362200"/>
                </a:lnTo>
                <a:lnTo>
                  <a:pt x="228600" y="2362200"/>
                </a:lnTo>
                <a:lnTo>
                  <a:pt x="182533" y="2357555"/>
                </a:lnTo>
                <a:lnTo>
                  <a:pt x="139624" y="2344233"/>
                </a:lnTo>
                <a:lnTo>
                  <a:pt x="100793" y="2323154"/>
                </a:lnTo>
                <a:lnTo>
                  <a:pt x="66960" y="2295239"/>
                </a:lnTo>
                <a:lnTo>
                  <a:pt x="39045" y="2261406"/>
                </a:lnTo>
                <a:lnTo>
                  <a:pt x="17966" y="2222575"/>
                </a:lnTo>
                <a:lnTo>
                  <a:pt x="4644" y="2179666"/>
                </a:lnTo>
                <a:lnTo>
                  <a:pt x="0" y="2133600"/>
                </a:lnTo>
                <a:lnTo>
                  <a:pt x="0" y="22860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200" y="53340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0" y="507060"/>
                </a:moveTo>
                <a:lnTo>
                  <a:pt x="1038225" y="507060"/>
                </a:lnTo>
                <a:lnTo>
                  <a:pt x="1038225" y="361950"/>
                </a:lnTo>
                <a:lnTo>
                  <a:pt x="857250" y="361950"/>
                </a:lnTo>
                <a:lnTo>
                  <a:pt x="1219200" y="0"/>
                </a:lnTo>
                <a:lnTo>
                  <a:pt x="1581150" y="361950"/>
                </a:lnTo>
                <a:lnTo>
                  <a:pt x="1400175" y="361950"/>
                </a:lnTo>
                <a:lnTo>
                  <a:pt x="1400175" y="507060"/>
                </a:lnTo>
                <a:lnTo>
                  <a:pt x="2438400" y="507060"/>
                </a:lnTo>
                <a:lnTo>
                  <a:pt x="2438400" y="1447798"/>
                </a:lnTo>
                <a:lnTo>
                  <a:pt x="0" y="1447798"/>
                </a:lnTo>
                <a:lnTo>
                  <a:pt x="0" y="50706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53792" y="5917793"/>
            <a:ext cx="1332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Tw Cen MT"/>
                <a:cs typeface="Tw Cen MT"/>
              </a:rPr>
              <a:t>Coluna</a:t>
            </a:r>
            <a:r>
              <a:rPr sz="2400" b="1" spc="-15" dirty="0">
                <a:solidFill>
                  <a:srgbClr val="006FC0"/>
                </a:solidFill>
                <a:latin typeface="Tw Cen MT"/>
                <a:cs typeface="Tw Cen MT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Tw Cen MT"/>
                <a:cs typeface="Tw Cen MT"/>
              </a:rPr>
              <a:t>ou </a:t>
            </a:r>
            <a:r>
              <a:rPr sz="2400" b="1" spc="-10" dirty="0">
                <a:solidFill>
                  <a:srgbClr val="006FC0"/>
                </a:solidFill>
                <a:latin typeface="Tw Cen MT"/>
                <a:cs typeface="Tw Cen MT"/>
              </a:rPr>
              <a:t>Atributo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556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Tabela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3473450"/>
          <a:ext cx="63246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CodFunc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NomeFunc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Endereco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E-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mail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João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1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123...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2"/>
                        </a:rPr>
                        <a:t>joao@teste.com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Pedro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Avenida</a:t>
                      </a:r>
                      <a:r>
                        <a:rPr sz="1800" spc="-120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ABC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3"/>
                        </a:rPr>
                        <a:t>pedro@teste.com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Maria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1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etc...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4"/>
                        </a:rPr>
                        <a:t>maria@teste.com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José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1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Teste...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5"/>
                        </a:rPr>
                        <a:t>jose@teste.com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8340" y="1842642"/>
            <a:ext cx="107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Tw Cen MT"/>
                <a:cs typeface="Tw Cen MT"/>
              </a:rPr>
              <a:t>Tabela: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3337559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270000" y="0"/>
                </a:lnTo>
                <a:lnTo>
                  <a:pt x="1309556" y="7981"/>
                </a:lnTo>
                <a:lnTo>
                  <a:pt x="1341850" y="29749"/>
                </a:lnTo>
                <a:lnTo>
                  <a:pt x="1363618" y="62043"/>
                </a:lnTo>
                <a:lnTo>
                  <a:pt x="1371600" y="101600"/>
                </a:lnTo>
                <a:lnTo>
                  <a:pt x="1371600" y="508000"/>
                </a:lnTo>
                <a:lnTo>
                  <a:pt x="1363618" y="547556"/>
                </a:lnTo>
                <a:lnTo>
                  <a:pt x="1341850" y="579850"/>
                </a:lnTo>
                <a:lnTo>
                  <a:pt x="1309556" y="601618"/>
                </a:lnTo>
                <a:lnTo>
                  <a:pt x="12700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2286000"/>
            <a:ext cx="1905000" cy="990600"/>
          </a:xfrm>
          <a:custGeom>
            <a:avLst/>
            <a:gdLst/>
            <a:ahLst/>
            <a:cxnLst/>
            <a:rect l="l" t="t" r="r" b="b"/>
            <a:pathLst>
              <a:path w="1905000" h="990600">
                <a:moveTo>
                  <a:pt x="0" y="0"/>
                </a:moveTo>
                <a:lnTo>
                  <a:pt x="1905000" y="0"/>
                </a:lnTo>
                <a:lnTo>
                  <a:pt x="1905000" y="643636"/>
                </a:lnTo>
                <a:lnTo>
                  <a:pt x="1076325" y="643636"/>
                </a:lnTo>
                <a:lnTo>
                  <a:pt x="1076325" y="742950"/>
                </a:lnTo>
                <a:lnTo>
                  <a:pt x="1200150" y="742950"/>
                </a:lnTo>
                <a:lnTo>
                  <a:pt x="952500" y="990600"/>
                </a:lnTo>
                <a:lnTo>
                  <a:pt x="704850" y="742950"/>
                </a:lnTo>
                <a:lnTo>
                  <a:pt x="828675" y="742950"/>
                </a:lnTo>
                <a:lnTo>
                  <a:pt x="828675" y="643636"/>
                </a:lnTo>
                <a:lnTo>
                  <a:pt x="0" y="64363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1567" y="1842642"/>
            <a:ext cx="1610360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w Cen MT"/>
                <a:cs typeface="Tw Cen MT"/>
              </a:rPr>
              <a:t>Funcionário</a:t>
            </a:r>
            <a:endParaRPr sz="2800">
              <a:latin typeface="Tw Cen MT"/>
              <a:cs typeface="Tw Cen MT"/>
            </a:endParaRPr>
          </a:p>
          <a:p>
            <a:pPr marL="525145" marR="215900" indent="-108585">
              <a:lnSpc>
                <a:spcPct val="100000"/>
              </a:lnSpc>
              <a:spcBef>
                <a:spcPts val="60"/>
              </a:spcBef>
            </a:pPr>
            <a:r>
              <a:rPr sz="2000" b="1" dirty="0">
                <a:solidFill>
                  <a:srgbClr val="006FC0"/>
                </a:solidFill>
                <a:latin typeface="Tw Cen MT"/>
                <a:cs typeface="Tw Cen MT"/>
              </a:rPr>
              <a:t>Nome</a:t>
            </a:r>
            <a:r>
              <a:rPr sz="2000" b="1" spc="-15" dirty="0">
                <a:solidFill>
                  <a:srgbClr val="006FC0"/>
                </a:solidFill>
                <a:latin typeface="Tw Cen MT"/>
                <a:cs typeface="Tw Cen MT"/>
              </a:rPr>
              <a:t> </a:t>
            </a:r>
            <a:r>
              <a:rPr sz="2000" b="1" spc="-25" dirty="0">
                <a:solidFill>
                  <a:srgbClr val="006FC0"/>
                </a:solidFill>
                <a:latin typeface="Tw Cen MT"/>
                <a:cs typeface="Tw Cen MT"/>
              </a:rPr>
              <a:t>da </a:t>
            </a:r>
            <a:r>
              <a:rPr sz="2000" b="1" spc="-10" dirty="0">
                <a:solidFill>
                  <a:srgbClr val="006FC0"/>
                </a:solidFill>
                <a:latin typeface="Tw Cen MT"/>
                <a:cs typeface="Tw Cen MT"/>
              </a:rPr>
              <a:t>Coluna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48768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270000" y="0"/>
                </a:lnTo>
                <a:lnTo>
                  <a:pt x="1309556" y="7981"/>
                </a:lnTo>
                <a:lnTo>
                  <a:pt x="1341850" y="29749"/>
                </a:lnTo>
                <a:lnTo>
                  <a:pt x="1363618" y="62043"/>
                </a:lnTo>
                <a:lnTo>
                  <a:pt x="1371600" y="101600"/>
                </a:lnTo>
                <a:lnTo>
                  <a:pt x="1371600" y="508000"/>
                </a:lnTo>
                <a:lnTo>
                  <a:pt x="1363618" y="547556"/>
                </a:lnTo>
                <a:lnTo>
                  <a:pt x="1341850" y="579850"/>
                </a:lnTo>
                <a:lnTo>
                  <a:pt x="1309556" y="601618"/>
                </a:lnTo>
                <a:lnTo>
                  <a:pt x="12700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55626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0" y="400316"/>
                </a:moveTo>
                <a:lnTo>
                  <a:pt x="847725" y="400316"/>
                </a:lnTo>
                <a:lnTo>
                  <a:pt x="847725" y="285750"/>
                </a:lnTo>
                <a:lnTo>
                  <a:pt x="704850" y="285750"/>
                </a:lnTo>
                <a:lnTo>
                  <a:pt x="990600" y="0"/>
                </a:lnTo>
                <a:lnTo>
                  <a:pt x="1276350" y="285750"/>
                </a:lnTo>
                <a:lnTo>
                  <a:pt x="1133475" y="285750"/>
                </a:lnTo>
                <a:lnTo>
                  <a:pt x="1133475" y="400316"/>
                </a:lnTo>
                <a:lnTo>
                  <a:pt x="1981200" y="400316"/>
                </a:lnTo>
                <a:lnTo>
                  <a:pt x="1981200" y="1143000"/>
                </a:lnTo>
                <a:lnTo>
                  <a:pt x="0" y="1143000"/>
                </a:lnTo>
                <a:lnTo>
                  <a:pt x="0" y="40031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38321" y="6155537"/>
            <a:ext cx="1704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6FC0"/>
                </a:solidFill>
                <a:latin typeface="Tw Cen MT"/>
                <a:cs typeface="Tw Cen MT"/>
              </a:rPr>
              <a:t>Valor</a:t>
            </a:r>
            <a:r>
              <a:rPr sz="2000" b="1" spc="-50" dirty="0">
                <a:solidFill>
                  <a:srgbClr val="006FC0"/>
                </a:solidFill>
                <a:latin typeface="Tw Cen MT"/>
                <a:cs typeface="Tw Cen MT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w Cen MT"/>
                <a:cs typeface="Tw Cen MT"/>
              </a:rPr>
              <a:t>do</a:t>
            </a:r>
            <a:r>
              <a:rPr sz="2000" b="1" spc="-45" dirty="0">
                <a:solidFill>
                  <a:srgbClr val="006FC0"/>
                </a:solidFill>
                <a:latin typeface="Tw Cen MT"/>
                <a:cs typeface="Tw Cen MT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Tw Cen MT"/>
                <a:cs typeface="Tw Cen MT"/>
              </a:rPr>
              <a:t>campo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619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Chaves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214"/>
            <a:ext cx="2639060" cy="2861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  <a:tab pos="1228725" algn="l"/>
              </a:tabLst>
            </a:pPr>
            <a:r>
              <a:rPr sz="2900" spc="-25" dirty="0">
                <a:latin typeface="Tw Cen MT"/>
                <a:cs typeface="Tw Cen MT"/>
              </a:rPr>
              <a:t>São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utilizadas integridade.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Podem</a:t>
            </a:r>
            <a:r>
              <a:rPr sz="2900" spc="-180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ser:</a:t>
            </a:r>
            <a:endParaRPr sz="29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Primária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Alternativa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Estrangeira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771" y="1612214"/>
            <a:ext cx="506095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4260" algn="l"/>
                <a:tab pos="2971165" algn="l"/>
                <a:tab pos="4658360" algn="l"/>
              </a:tabLst>
            </a:pPr>
            <a:r>
              <a:rPr sz="2900" spc="-20" dirty="0">
                <a:latin typeface="Tw Cen MT"/>
                <a:cs typeface="Tw Cen MT"/>
              </a:rPr>
              <a:t>para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especificar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restrições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de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472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Chave</a:t>
            </a:r>
            <a:r>
              <a:rPr spc="-105" dirty="0"/>
              <a:t> </a:t>
            </a:r>
            <a:r>
              <a:rPr spc="-10" dirty="0"/>
              <a:t>Primária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4453890"/>
          <a:ext cx="6705599" cy="193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cs typeface="Tw Cen MT"/>
                        </a:rPr>
                        <a:t>CodFunc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NomeFunc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Endereco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E-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mail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João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1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123...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2"/>
                        </a:rPr>
                        <a:t>joao@teste.com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Pedro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Avenida</a:t>
                      </a:r>
                      <a:r>
                        <a:rPr sz="1800" spc="-114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ABC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3"/>
                        </a:rPr>
                        <a:t>pedro@teste.com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Maria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etc...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4"/>
                        </a:rPr>
                        <a:t>maria@teste.com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José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Rua</a:t>
                      </a:r>
                      <a:r>
                        <a:rPr sz="1800" spc="-1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Teste...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  <a:hlinkClick r:id="rId5"/>
                        </a:rPr>
                        <a:t>jose@teste.com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43000" y="4267200"/>
            <a:ext cx="1905000" cy="2438400"/>
          </a:xfrm>
          <a:custGeom>
            <a:avLst/>
            <a:gdLst/>
            <a:ahLst/>
            <a:cxnLst/>
            <a:rect l="l" t="t" r="r" b="b"/>
            <a:pathLst>
              <a:path w="1905000" h="2438400">
                <a:moveTo>
                  <a:pt x="0" y="317500"/>
                </a:moveTo>
                <a:lnTo>
                  <a:pt x="3441" y="270573"/>
                </a:lnTo>
                <a:lnTo>
                  <a:pt x="13439" y="225788"/>
                </a:lnTo>
                <a:lnTo>
                  <a:pt x="29503" y="183634"/>
                </a:lnTo>
                <a:lnTo>
                  <a:pt x="51141" y="144601"/>
                </a:lnTo>
                <a:lnTo>
                  <a:pt x="77865" y="109181"/>
                </a:lnTo>
                <a:lnTo>
                  <a:pt x="109181" y="77865"/>
                </a:lnTo>
                <a:lnTo>
                  <a:pt x="144601" y="51141"/>
                </a:lnTo>
                <a:lnTo>
                  <a:pt x="183634" y="29503"/>
                </a:lnTo>
                <a:lnTo>
                  <a:pt x="225788" y="13439"/>
                </a:lnTo>
                <a:lnTo>
                  <a:pt x="270573" y="3441"/>
                </a:lnTo>
                <a:lnTo>
                  <a:pt x="317500" y="0"/>
                </a:lnTo>
                <a:lnTo>
                  <a:pt x="1587500" y="0"/>
                </a:lnTo>
                <a:lnTo>
                  <a:pt x="1634426" y="3441"/>
                </a:lnTo>
                <a:lnTo>
                  <a:pt x="1679211" y="13439"/>
                </a:lnTo>
                <a:lnTo>
                  <a:pt x="1721365" y="29503"/>
                </a:lnTo>
                <a:lnTo>
                  <a:pt x="1760398" y="51141"/>
                </a:lnTo>
                <a:lnTo>
                  <a:pt x="1795818" y="77865"/>
                </a:lnTo>
                <a:lnTo>
                  <a:pt x="1827134" y="109181"/>
                </a:lnTo>
                <a:lnTo>
                  <a:pt x="1853858" y="144601"/>
                </a:lnTo>
                <a:lnTo>
                  <a:pt x="1875496" y="183634"/>
                </a:lnTo>
                <a:lnTo>
                  <a:pt x="1891560" y="225788"/>
                </a:lnTo>
                <a:lnTo>
                  <a:pt x="1901558" y="270573"/>
                </a:lnTo>
                <a:lnTo>
                  <a:pt x="1905000" y="317500"/>
                </a:lnTo>
                <a:lnTo>
                  <a:pt x="1905000" y="2120887"/>
                </a:lnTo>
                <a:lnTo>
                  <a:pt x="1901558" y="2167807"/>
                </a:lnTo>
                <a:lnTo>
                  <a:pt x="1891560" y="2212590"/>
                </a:lnTo>
                <a:lnTo>
                  <a:pt x="1875496" y="2254744"/>
                </a:lnTo>
                <a:lnTo>
                  <a:pt x="1853858" y="2293778"/>
                </a:lnTo>
                <a:lnTo>
                  <a:pt x="1827134" y="2329200"/>
                </a:lnTo>
                <a:lnTo>
                  <a:pt x="1795818" y="2360520"/>
                </a:lnTo>
                <a:lnTo>
                  <a:pt x="1760398" y="2387247"/>
                </a:lnTo>
                <a:lnTo>
                  <a:pt x="1721365" y="2408890"/>
                </a:lnTo>
                <a:lnTo>
                  <a:pt x="1679211" y="2424957"/>
                </a:lnTo>
                <a:lnTo>
                  <a:pt x="1634426" y="2434957"/>
                </a:lnTo>
                <a:lnTo>
                  <a:pt x="1587500" y="2438400"/>
                </a:lnTo>
                <a:lnTo>
                  <a:pt x="317500" y="2438400"/>
                </a:lnTo>
                <a:lnTo>
                  <a:pt x="270573" y="2434957"/>
                </a:lnTo>
                <a:lnTo>
                  <a:pt x="225788" y="2424957"/>
                </a:lnTo>
                <a:lnTo>
                  <a:pt x="183634" y="2408890"/>
                </a:lnTo>
                <a:lnTo>
                  <a:pt x="144601" y="2387247"/>
                </a:lnTo>
                <a:lnTo>
                  <a:pt x="109181" y="2360520"/>
                </a:lnTo>
                <a:lnTo>
                  <a:pt x="77865" y="2329200"/>
                </a:lnTo>
                <a:lnTo>
                  <a:pt x="51141" y="2293778"/>
                </a:lnTo>
                <a:lnTo>
                  <a:pt x="29503" y="2254744"/>
                </a:lnTo>
                <a:lnTo>
                  <a:pt x="13439" y="2212590"/>
                </a:lnTo>
                <a:lnTo>
                  <a:pt x="3441" y="2167807"/>
                </a:lnTo>
                <a:lnTo>
                  <a:pt x="0" y="2120887"/>
                </a:lnTo>
                <a:lnTo>
                  <a:pt x="0" y="31750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124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2895600" h="1143000">
                <a:moveTo>
                  <a:pt x="0" y="0"/>
                </a:moveTo>
                <a:lnTo>
                  <a:pt x="2895600" y="0"/>
                </a:lnTo>
                <a:lnTo>
                  <a:pt x="2895600" y="742695"/>
                </a:lnTo>
                <a:lnTo>
                  <a:pt x="1590675" y="742695"/>
                </a:lnTo>
                <a:lnTo>
                  <a:pt x="1590675" y="857250"/>
                </a:lnTo>
                <a:lnTo>
                  <a:pt x="1749298" y="857250"/>
                </a:lnTo>
                <a:lnTo>
                  <a:pt x="1447800" y="1143000"/>
                </a:lnTo>
                <a:lnTo>
                  <a:pt x="1146302" y="857250"/>
                </a:lnTo>
                <a:lnTo>
                  <a:pt x="1304925" y="857250"/>
                </a:lnTo>
                <a:lnTo>
                  <a:pt x="1304925" y="742695"/>
                </a:lnTo>
                <a:lnTo>
                  <a:pt x="0" y="742695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7" y="1612214"/>
            <a:ext cx="7996555" cy="2063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É</a:t>
            </a:r>
            <a:r>
              <a:rPr sz="2900" spc="420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um</a:t>
            </a:r>
            <a:r>
              <a:rPr sz="2900" spc="425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atributo</a:t>
            </a:r>
            <a:r>
              <a:rPr sz="2900" spc="425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ou</a:t>
            </a:r>
            <a:r>
              <a:rPr sz="2900" spc="420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conjunto</a:t>
            </a:r>
            <a:r>
              <a:rPr sz="2900" spc="425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420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atributos</a:t>
            </a:r>
            <a:r>
              <a:rPr sz="2900" spc="420" dirty="0">
                <a:latin typeface="Tw Cen MT"/>
                <a:cs typeface="Tw Cen MT"/>
              </a:rPr>
              <a:t>  </a:t>
            </a:r>
            <a:r>
              <a:rPr sz="2900" spc="-25" dirty="0">
                <a:latin typeface="Tw Cen MT"/>
                <a:cs typeface="Tw Cen MT"/>
              </a:rPr>
              <a:t>que </a:t>
            </a:r>
            <a:r>
              <a:rPr sz="2900" dirty="0">
                <a:latin typeface="Tw Cen MT"/>
                <a:cs typeface="Tw Cen MT"/>
              </a:rPr>
              <a:t>identificam</a:t>
            </a:r>
            <a:r>
              <a:rPr sz="2900" spc="5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unicamente</a:t>
            </a:r>
            <a:r>
              <a:rPr sz="2900" spc="54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uma</a:t>
            </a:r>
            <a:r>
              <a:rPr sz="2900" spc="5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tupla,</a:t>
            </a:r>
            <a:r>
              <a:rPr sz="2900" spc="5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dentro</a:t>
            </a:r>
            <a:r>
              <a:rPr sz="2900" spc="5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515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uma </a:t>
            </a:r>
            <a:r>
              <a:rPr sz="2900" spc="-10" dirty="0">
                <a:latin typeface="Tw Cen MT"/>
                <a:cs typeface="Tw Cen MT"/>
              </a:rPr>
              <a:t>tabela.</a:t>
            </a:r>
            <a:endParaRPr sz="2900">
              <a:latin typeface="Tw Cen MT"/>
              <a:cs typeface="Tw Cen MT"/>
            </a:endParaRPr>
          </a:p>
          <a:p>
            <a:pPr marL="461645">
              <a:lnSpc>
                <a:spcPct val="100000"/>
              </a:lnSpc>
              <a:spcBef>
                <a:spcPts val="2715"/>
              </a:spcBef>
            </a:pPr>
            <a:r>
              <a:rPr sz="2400" b="1" dirty="0">
                <a:solidFill>
                  <a:srgbClr val="006FC0"/>
                </a:solidFill>
                <a:latin typeface="Tw Cen MT"/>
                <a:cs typeface="Tw Cen MT"/>
              </a:rPr>
              <a:t>Chave</a:t>
            </a:r>
            <a:r>
              <a:rPr sz="2400" b="1" spc="-45" dirty="0">
                <a:solidFill>
                  <a:srgbClr val="006FC0"/>
                </a:solidFill>
                <a:latin typeface="Tw Cen MT"/>
                <a:cs typeface="Tw Cen MT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w Cen MT"/>
                <a:cs typeface="Tw Cen MT"/>
              </a:rPr>
              <a:t>Primária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088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Chave</a:t>
            </a:r>
            <a:r>
              <a:rPr spc="-114" dirty="0"/>
              <a:t> </a:t>
            </a:r>
            <a:r>
              <a:rPr spc="-10" dirty="0"/>
              <a:t>Estrangeira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3879850"/>
          <a:ext cx="4800599" cy="1939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cs typeface="Tw Cen MT"/>
                        </a:rPr>
                        <a:t>CodFunc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NomeFunc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CodDep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João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Pedro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Maria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José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276600" y="3581400"/>
            <a:ext cx="1905000" cy="2438400"/>
          </a:xfrm>
          <a:custGeom>
            <a:avLst/>
            <a:gdLst/>
            <a:ahLst/>
            <a:cxnLst/>
            <a:rect l="l" t="t" r="r" b="b"/>
            <a:pathLst>
              <a:path w="1905000" h="2438400">
                <a:moveTo>
                  <a:pt x="0" y="317500"/>
                </a:moveTo>
                <a:lnTo>
                  <a:pt x="3441" y="270573"/>
                </a:lnTo>
                <a:lnTo>
                  <a:pt x="13439" y="225788"/>
                </a:lnTo>
                <a:lnTo>
                  <a:pt x="29503" y="183634"/>
                </a:lnTo>
                <a:lnTo>
                  <a:pt x="51141" y="144601"/>
                </a:lnTo>
                <a:lnTo>
                  <a:pt x="77865" y="109181"/>
                </a:lnTo>
                <a:lnTo>
                  <a:pt x="109181" y="77865"/>
                </a:lnTo>
                <a:lnTo>
                  <a:pt x="144601" y="51141"/>
                </a:lnTo>
                <a:lnTo>
                  <a:pt x="183634" y="29503"/>
                </a:lnTo>
                <a:lnTo>
                  <a:pt x="225788" y="13439"/>
                </a:lnTo>
                <a:lnTo>
                  <a:pt x="270573" y="3441"/>
                </a:lnTo>
                <a:lnTo>
                  <a:pt x="317500" y="0"/>
                </a:lnTo>
                <a:lnTo>
                  <a:pt x="1587500" y="0"/>
                </a:lnTo>
                <a:lnTo>
                  <a:pt x="1634426" y="3441"/>
                </a:lnTo>
                <a:lnTo>
                  <a:pt x="1679211" y="13439"/>
                </a:lnTo>
                <a:lnTo>
                  <a:pt x="1721365" y="29503"/>
                </a:lnTo>
                <a:lnTo>
                  <a:pt x="1760398" y="51141"/>
                </a:lnTo>
                <a:lnTo>
                  <a:pt x="1795818" y="77865"/>
                </a:lnTo>
                <a:lnTo>
                  <a:pt x="1827134" y="109181"/>
                </a:lnTo>
                <a:lnTo>
                  <a:pt x="1853858" y="144601"/>
                </a:lnTo>
                <a:lnTo>
                  <a:pt x="1875496" y="183634"/>
                </a:lnTo>
                <a:lnTo>
                  <a:pt x="1891560" y="225788"/>
                </a:lnTo>
                <a:lnTo>
                  <a:pt x="1901558" y="270573"/>
                </a:lnTo>
                <a:lnTo>
                  <a:pt x="1905000" y="317500"/>
                </a:lnTo>
                <a:lnTo>
                  <a:pt x="1905000" y="2120887"/>
                </a:lnTo>
                <a:lnTo>
                  <a:pt x="1901558" y="2167807"/>
                </a:lnTo>
                <a:lnTo>
                  <a:pt x="1891560" y="2212590"/>
                </a:lnTo>
                <a:lnTo>
                  <a:pt x="1875496" y="2254744"/>
                </a:lnTo>
                <a:lnTo>
                  <a:pt x="1853858" y="2293778"/>
                </a:lnTo>
                <a:lnTo>
                  <a:pt x="1827134" y="2329200"/>
                </a:lnTo>
                <a:lnTo>
                  <a:pt x="1795818" y="2360520"/>
                </a:lnTo>
                <a:lnTo>
                  <a:pt x="1760398" y="2387247"/>
                </a:lnTo>
                <a:lnTo>
                  <a:pt x="1721365" y="2408890"/>
                </a:lnTo>
                <a:lnTo>
                  <a:pt x="1679211" y="2424957"/>
                </a:lnTo>
                <a:lnTo>
                  <a:pt x="1634426" y="2434957"/>
                </a:lnTo>
                <a:lnTo>
                  <a:pt x="1587500" y="2438400"/>
                </a:lnTo>
                <a:lnTo>
                  <a:pt x="317500" y="2438400"/>
                </a:lnTo>
                <a:lnTo>
                  <a:pt x="270573" y="2434957"/>
                </a:lnTo>
                <a:lnTo>
                  <a:pt x="225788" y="2424957"/>
                </a:lnTo>
                <a:lnTo>
                  <a:pt x="183634" y="2408890"/>
                </a:lnTo>
                <a:lnTo>
                  <a:pt x="144601" y="2387247"/>
                </a:lnTo>
                <a:lnTo>
                  <a:pt x="109181" y="2360520"/>
                </a:lnTo>
                <a:lnTo>
                  <a:pt x="77865" y="2329200"/>
                </a:lnTo>
                <a:lnTo>
                  <a:pt x="51141" y="2293778"/>
                </a:lnTo>
                <a:lnTo>
                  <a:pt x="29503" y="2254744"/>
                </a:lnTo>
                <a:lnTo>
                  <a:pt x="13439" y="2212590"/>
                </a:lnTo>
                <a:lnTo>
                  <a:pt x="3441" y="2167807"/>
                </a:lnTo>
                <a:lnTo>
                  <a:pt x="0" y="2120887"/>
                </a:lnTo>
                <a:lnTo>
                  <a:pt x="0" y="31750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32450" y="5129529"/>
          <a:ext cx="3231514" cy="156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cs typeface="Tw Cen MT"/>
                        </a:rPr>
                        <a:t>CodDep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Descricao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Vendas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Compras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Manutenção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486400" y="3810000"/>
            <a:ext cx="3352800" cy="1066800"/>
          </a:xfrm>
          <a:custGeom>
            <a:avLst/>
            <a:gdLst/>
            <a:ahLst/>
            <a:cxnLst/>
            <a:rect l="l" t="t" r="r" b="b"/>
            <a:pathLst>
              <a:path w="3352800" h="1066800">
                <a:moveTo>
                  <a:pt x="0" y="533400"/>
                </a:moveTo>
                <a:lnTo>
                  <a:pt x="266700" y="266700"/>
                </a:lnTo>
                <a:lnTo>
                  <a:pt x="266700" y="400050"/>
                </a:lnTo>
                <a:lnTo>
                  <a:pt x="654050" y="400050"/>
                </a:lnTo>
                <a:lnTo>
                  <a:pt x="654050" y="0"/>
                </a:lnTo>
                <a:lnTo>
                  <a:pt x="3352800" y="0"/>
                </a:lnTo>
                <a:lnTo>
                  <a:pt x="3352800" y="1066800"/>
                </a:lnTo>
                <a:lnTo>
                  <a:pt x="654050" y="1066800"/>
                </a:lnTo>
                <a:lnTo>
                  <a:pt x="654050" y="666750"/>
                </a:lnTo>
                <a:lnTo>
                  <a:pt x="266700" y="666750"/>
                </a:lnTo>
                <a:lnTo>
                  <a:pt x="266700" y="800100"/>
                </a:lnTo>
                <a:lnTo>
                  <a:pt x="0" y="53340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  <a:tab pos="806450" algn="l"/>
                <a:tab pos="1525905" algn="l"/>
                <a:tab pos="2997200" algn="l"/>
                <a:tab pos="3653790" algn="l"/>
                <a:tab pos="5142865" algn="l"/>
                <a:tab pos="5842635" algn="l"/>
                <a:tab pos="7433945" algn="l"/>
              </a:tabLst>
            </a:pPr>
            <a:r>
              <a:rPr spc="-50" dirty="0"/>
              <a:t>É</a:t>
            </a:r>
            <a:r>
              <a:rPr dirty="0"/>
              <a:t>	</a:t>
            </a:r>
            <a:r>
              <a:rPr spc="-25" dirty="0"/>
              <a:t>um</a:t>
            </a:r>
            <a:r>
              <a:rPr dirty="0"/>
              <a:t>	</a:t>
            </a:r>
            <a:r>
              <a:rPr spc="-10" dirty="0"/>
              <a:t>atributo</a:t>
            </a:r>
            <a:r>
              <a:rPr dirty="0"/>
              <a:t>	</a:t>
            </a:r>
            <a:r>
              <a:rPr spc="-25" dirty="0"/>
              <a:t>ou</a:t>
            </a:r>
            <a:r>
              <a:rPr dirty="0"/>
              <a:t>	</a:t>
            </a:r>
            <a:r>
              <a:rPr spc="-10" dirty="0"/>
              <a:t>conjunto</a:t>
            </a:r>
            <a:r>
              <a:rPr dirty="0"/>
              <a:t>	</a:t>
            </a:r>
            <a:r>
              <a:rPr spc="-25" dirty="0"/>
              <a:t>de</a:t>
            </a:r>
            <a:r>
              <a:rPr dirty="0"/>
              <a:t>	</a:t>
            </a:r>
            <a:r>
              <a:rPr spc="-10" dirty="0"/>
              <a:t>atributos</a:t>
            </a:r>
            <a:r>
              <a:rPr dirty="0"/>
              <a:t>	</a:t>
            </a:r>
            <a:r>
              <a:rPr spc="-25" dirty="0"/>
              <a:t>que </a:t>
            </a:r>
            <a:r>
              <a:rPr dirty="0"/>
              <a:t>permitem</a:t>
            </a:r>
            <a:r>
              <a:rPr spc="-35" dirty="0"/>
              <a:t> </a:t>
            </a:r>
            <a:r>
              <a:rPr dirty="0"/>
              <a:t>o</a:t>
            </a:r>
            <a:r>
              <a:rPr spc="25" dirty="0"/>
              <a:t> </a:t>
            </a:r>
            <a:r>
              <a:rPr dirty="0"/>
              <a:t>relacionamento</a:t>
            </a:r>
            <a:r>
              <a:rPr spc="-10" dirty="0"/>
              <a:t> </a:t>
            </a:r>
            <a:r>
              <a:rPr dirty="0"/>
              <a:t>entre</a:t>
            </a:r>
            <a:r>
              <a:rPr spc="15" dirty="0"/>
              <a:t> </a:t>
            </a:r>
            <a:r>
              <a:rPr spc="-10" dirty="0"/>
              <a:t>tabelas.</a:t>
            </a:r>
          </a:p>
          <a:p>
            <a:pPr marL="332740" marR="5080" indent="-320675">
              <a:lnSpc>
                <a:spcPct val="100000"/>
              </a:lnSpc>
              <a:spcBef>
                <a:spcPts val="69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  <a:tab pos="1152525" algn="l"/>
                <a:tab pos="2370455" algn="l"/>
                <a:tab pos="4022725" algn="l"/>
                <a:tab pos="6591300" algn="l"/>
                <a:tab pos="7122795" algn="l"/>
              </a:tabLst>
            </a:pPr>
            <a:r>
              <a:rPr spc="-20" dirty="0"/>
              <a:t>Seus</a:t>
            </a:r>
            <a:r>
              <a:rPr dirty="0"/>
              <a:t>	</a:t>
            </a:r>
            <a:r>
              <a:rPr spc="-10" dirty="0"/>
              <a:t>valores</a:t>
            </a:r>
            <a:r>
              <a:rPr dirty="0"/>
              <a:t>	</a:t>
            </a:r>
            <a:r>
              <a:rPr spc="-10" dirty="0"/>
              <a:t>aparecem</a:t>
            </a:r>
            <a:r>
              <a:rPr dirty="0"/>
              <a:t>	</a:t>
            </a:r>
            <a:r>
              <a:rPr spc="-10" dirty="0"/>
              <a:t>necessariamente</a:t>
            </a:r>
            <a:r>
              <a:rPr dirty="0"/>
              <a:t>	</a:t>
            </a:r>
            <a:r>
              <a:rPr spc="-25" dirty="0"/>
              <a:t>na</a:t>
            </a:r>
            <a:r>
              <a:rPr dirty="0"/>
              <a:t>	</a:t>
            </a:r>
            <a:r>
              <a:rPr spc="-10" dirty="0"/>
              <a:t>chave </a:t>
            </a:r>
            <a:r>
              <a:rPr dirty="0"/>
              <a:t>primária</a:t>
            </a:r>
            <a:r>
              <a:rPr spc="-5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uma</a:t>
            </a:r>
            <a:r>
              <a:rPr spc="-20" dirty="0"/>
              <a:t> </a:t>
            </a:r>
            <a:r>
              <a:rPr dirty="0"/>
              <a:t>outra</a:t>
            </a:r>
            <a:r>
              <a:rPr spc="-25" dirty="0"/>
              <a:t> </a:t>
            </a:r>
            <a:r>
              <a:rPr spc="-10" dirty="0"/>
              <a:t>tabela.</a:t>
            </a:r>
          </a:p>
          <a:p>
            <a:pPr>
              <a:lnSpc>
                <a:spcPct val="100000"/>
              </a:lnSpc>
            </a:pPr>
            <a:endParaRPr sz="3100"/>
          </a:p>
          <a:p>
            <a:pPr marR="36195" algn="r">
              <a:lnSpc>
                <a:spcPct val="100000"/>
              </a:lnSpc>
              <a:spcBef>
                <a:spcPts val="1845"/>
              </a:spcBef>
            </a:pPr>
            <a:r>
              <a:rPr sz="2400" b="1" dirty="0">
                <a:solidFill>
                  <a:srgbClr val="006FC0"/>
                </a:solidFill>
                <a:latin typeface="Tw Cen MT"/>
                <a:cs typeface="Tw Cen MT"/>
              </a:rPr>
              <a:t>Chave</a:t>
            </a:r>
            <a:r>
              <a:rPr sz="2400" b="1" spc="-55" dirty="0">
                <a:solidFill>
                  <a:srgbClr val="006FC0"/>
                </a:solidFill>
                <a:latin typeface="Tw Cen MT"/>
                <a:cs typeface="Tw Cen MT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w Cen MT"/>
                <a:cs typeface="Tw Cen MT"/>
              </a:rPr>
              <a:t>Estrangeira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146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Chave</a:t>
            </a:r>
            <a:r>
              <a:rPr spc="-75" dirty="0"/>
              <a:t> </a:t>
            </a:r>
            <a:r>
              <a:rPr dirty="0"/>
              <a:t>Alternativa</a:t>
            </a:r>
            <a:r>
              <a:rPr spc="-65" dirty="0"/>
              <a:t> </a:t>
            </a:r>
            <a:r>
              <a:rPr dirty="0"/>
              <a:t>ou</a:t>
            </a:r>
            <a:r>
              <a:rPr spc="-30" dirty="0"/>
              <a:t> </a:t>
            </a:r>
            <a:r>
              <a:rPr spc="-10" dirty="0"/>
              <a:t>candidata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214"/>
            <a:ext cx="7996555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Determinadas</a:t>
            </a:r>
            <a:r>
              <a:rPr sz="2900" spc="18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vezes,</a:t>
            </a:r>
            <a:r>
              <a:rPr sz="2900" spc="1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mais</a:t>
            </a:r>
            <a:r>
              <a:rPr sz="2900" spc="18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1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um</a:t>
            </a:r>
            <a:r>
              <a:rPr sz="2900" spc="1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atributo</a:t>
            </a:r>
            <a:r>
              <a:rPr sz="2900" spc="1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ou</a:t>
            </a:r>
            <a:r>
              <a:rPr sz="2900" spc="190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grupo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250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atributos</a:t>
            </a:r>
            <a:r>
              <a:rPr sz="2900" spc="254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servem</a:t>
            </a:r>
            <a:r>
              <a:rPr sz="2900" spc="250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para</a:t>
            </a:r>
            <a:r>
              <a:rPr sz="2900" spc="254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distinguir</a:t>
            </a:r>
            <a:r>
              <a:rPr sz="2900" spc="250" dirty="0">
                <a:latin typeface="Tw Cen MT"/>
                <a:cs typeface="Tw Cen MT"/>
              </a:rPr>
              <a:t>  </a:t>
            </a:r>
            <a:r>
              <a:rPr sz="2900" dirty="0">
                <a:latin typeface="Tw Cen MT"/>
                <a:cs typeface="Tw Cen MT"/>
              </a:rPr>
              <a:t>uma</a:t>
            </a:r>
            <a:r>
              <a:rPr sz="2900" spc="250" dirty="0">
                <a:latin typeface="Tw Cen MT"/>
                <a:cs typeface="Tw Cen MT"/>
              </a:rPr>
              <a:t>  </a:t>
            </a:r>
            <a:r>
              <a:rPr sz="2900" spc="-10" dirty="0">
                <a:latin typeface="Tw Cen MT"/>
                <a:cs typeface="Tw Cen MT"/>
              </a:rPr>
              <a:t>linha </a:t>
            </a:r>
            <a:r>
              <a:rPr sz="2900" dirty="0">
                <a:latin typeface="Tw Cen MT"/>
                <a:cs typeface="Tw Cen MT"/>
              </a:rPr>
              <a:t>(tupla)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das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demais.</a:t>
            </a:r>
            <a:endParaRPr sz="2900">
              <a:latin typeface="Tw Cen MT"/>
              <a:cs typeface="Tw Cen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3671570"/>
          <a:ext cx="70104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cs typeface="Tw Cen MT"/>
                        </a:rPr>
                        <a:t>CodFunc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NomeFunc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CPFFunc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CodDep</a:t>
                      </a:r>
                      <a:endParaRPr sz="2400">
                        <a:latin typeface="Tw Cen MT"/>
                        <a:cs typeface="Tw Cen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João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123.456.789-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00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Pedro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123.456.789-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01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Maria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123.456.789-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02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04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José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Tw Cen MT"/>
                          <a:cs typeface="Tw Cen MT"/>
                        </a:rPr>
                        <a:t>123.456.789-</a:t>
                      </a:r>
                      <a:r>
                        <a:rPr sz="1800" spc="-25" dirty="0">
                          <a:latin typeface="Tw Cen MT"/>
                          <a:cs typeface="Tw Cen MT"/>
                        </a:rPr>
                        <a:t>03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D2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114800" y="3581400"/>
            <a:ext cx="2057400" cy="2133600"/>
          </a:xfrm>
          <a:custGeom>
            <a:avLst/>
            <a:gdLst/>
            <a:ahLst/>
            <a:cxnLst/>
            <a:rect l="l" t="t" r="r" b="b"/>
            <a:pathLst>
              <a:path w="2057400" h="21336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1714500" y="0"/>
                </a:lnTo>
                <a:lnTo>
                  <a:pt x="1761024" y="3130"/>
                </a:lnTo>
                <a:lnTo>
                  <a:pt x="1805648" y="12250"/>
                </a:lnTo>
                <a:lnTo>
                  <a:pt x="1847963" y="26949"/>
                </a:lnTo>
                <a:lnTo>
                  <a:pt x="1887558" y="46820"/>
                </a:lnTo>
                <a:lnTo>
                  <a:pt x="1924026" y="71454"/>
                </a:lnTo>
                <a:lnTo>
                  <a:pt x="1956958" y="100441"/>
                </a:lnTo>
                <a:lnTo>
                  <a:pt x="1985945" y="133373"/>
                </a:lnTo>
                <a:lnTo>
                  <a:pt x="2010579" y="169841"/>
                </a:lnTo>
                <a:lnTo>
                  <a:pt x="2030450" y="209436"/>
                </a:lnTo>
                <a:lnTo>
                  <a:pt x="2045149" y="251751"/>
                </a:lnTo>
                <a:lnTo>
                  <a:pt x="2054269" y="296375"/>
                </a:lnTo>
                <a:lnTo>
                  <a:pt x="2057400" y="342900"/>
                </a:lnTo>
                <a:lnTo>
                  <a:pt x="2057400" y="1790700"/>
                </a:lnTo>
                <a:lnTo>
                  <a:pt x="2054269" y="1837224"/>
                </a:lnTo>
                <a:lnTo>
                  <a:pt x="2045149" y="1881848"/>
                </a:lnTo>
                <a:lnTo>
                  <a:pt x="2030450" y="1924163"/>
                </a:lnTo>
                <a:lnTo>
                  <a:pt x="2010579" y="1963758"/>
                </a:lnTo>
                <a:lnTo>
                  <a:pt x="1985945" y="2000226"/>
                </a:lnTo>
                <a:lnTo>
                  <a:pt x="1956958" y="2033158"/>
                </a:lnTo>
                <a:lnTo>
                  <a:pt x="1924026" y="2062145"/>
                </a:lnTo>
                <a:lnTo>
                  <a:pt x="1887558" y="2086779"/>
                </a:lnTo>
                <a:lnTo>
                  <a:pt x="1847963" y="2106650"/>
                </a:lnTo>
                <a:lnTo>
                  <a:pt x="1805648" y="2121349"/>
                </a:lnTo>
                <a:lnTo>
                  <a:pt x="1761024" y="2130469"/>
                </a:lnTo>
                <a:lnTo>
                  <a:pt x="1714500" y="2133600"/>
                </a:lnTo>
                <a:lnTo>
                  <a:pt x="342900" y="2133600"/>
                </a:lnTo>
                <a:lnTo>
                  <a:pt x="296375" y="2130469"/>
                </a:lnTo>
                <a:lnTo>
                  <a:pt x="251751" y="2121349"/>
                </a:lnTo>
                <a:lnTo>
                  <a:pt x="209436" y="2106650"/>
                </a:lnTo>
                <a:lnTo>
                  <a:pt x="169841" y="2086779"/>
                </a:lnTo>
                <a:lnTo>
                  <a:pt x="133373" y="2062145"/>
                </a:lnTo>
                <a:lnTo>
                  <a:pt x="100441" y="2033158"/>
                </a:lnTo>
                <a:lnTo>
                  <a:pt x="71454" y="2000226"/>
                </a:lnTo>
                <a:lnTo>
                  <a:pt x="46820" y="1963758"/>
                </a:lnTo>
                <a:lnTo>
                  <a:pt x="26949" y="1924163"/>
                </a:lnTo>
                <a:lnTo>
                  <a:pt x="12250" y="1881848"/>
                </a:lnTo>
                <a:lnTo>
                  <a:pt x="3130" y="1837224"/>
                </a:lnTo>
                <a:lnTo>
                  <a:pt x="0" y="179070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1400" y="5715000"/>
            <a:ext cx="2971800" cy="1143000"/>
          </a:xfrm>
          <a:custGeom>
            <a:avLst/>
            <a:gdLst/>
            <a:ahLst/>
            <a:cxnLst/>
            <a:rect l="l" t="t" r="r" b="b"/>
            <a:pathLst>
              <a:path w="2971800" h="1143000">
                <a:moveTo>
                  <a:pt x="0" y="400316"/>
                </a:moveTo>
                <a:lnTo>
                  <a:pt x="1343025" y="400316"/>
                </a:lnTo>
                <a:lnTo>
                  <a:pt x="1343025" y="285750"/>
                </a:lnTo>
                <a:lnTo>
                  <a:pt x="1200150" y="285750"/>
                </a:lnTo>
                <a:lnTo>
                  <a:pt x="1485900" y="0"/>
                </a:lnTo>
                <a:lnTo>
                  <a:pt x="1771650" y="285750"/>
                </a:lnTo>
                <a:lnTo>
                  <a:pt x="1628775" y="285750"/>
                </a:lnTo>
                <a:lnTo>
                  <a:pt x="1628775" y="400316"/>
                </a:lnTo>
                <a:lnTo>
                  <a:pt x="2971800" y="400316"/>
                </a:lnTo>
                <a:lnTo>
                  <a:pt x="2971800" y="1142999"/>
                </a:lnTo>
                <a:lnTo>
                  <a:pt x="0" y="1142999"/>
                </a:lnTo>
                <a:lnTo>
                  <a:pt x="0" y="400316"/>
                </a:lnTo>
                <a:close/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065" y="6275933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Tw Cen MT"/>
                <a:cs typeface="Tw Cen MT"/>
              </a:rPr>
              <a:t>Chave</a:t>
            </a:r>
            <a:r>
              <a:rPr sz="2400" b="1" spc="-45" dirty="0">
                <a:solidFill>
                  <a:srgbClr val="006FC0"/>
                </a:solidFill>
                <a:latin typeface="Tw Cen MT"/>
                <a:cs typeface="Tw Cen MT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w Cen MT"/>
                <a:cs typeface="Tw Cen MT"/>
              </a:rPr>
              <a:t>Candidata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5063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Modelo</a:t>
            </a:r>
            <a:r>
              <a:rPr spc="10" dirty="0"/>
              <a:t> </a:t>
            </a:r>
            <a:r>
              <a:rPr spc="-10" dirty="0"/>
              <a:t>Entidade-Relacionamento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214"/>
            <a:ext cx="7997825" cy="382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715" indent="-320675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  <a:tab pos="779145" algn="l"/>
                <a:tab pos="2022475" algn="l"/>
                <a:tab pos="2571750" algn="l"/>
                <a:tab pos="3649345" algn="l"/>
                <a:tab pos="4155440" algn="l"/>
                <a:tab pos="5147310" algn="l"/>
                <a:tab pos="5857875" algn="l"/>
                <a:tab pos="6894195" algn="l"/>
              </a:tabLst>
            </a:pPr>
            <a:r>
              <a:rPr sz="2900" spc="-50" dirty="0">
                <a:latin typeface="Tw Cen MT"/>
                <a:cs typeface="Tw Cen MT"/>
              </a:rPr>
              <a:t>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modelo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de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0" dirty="0">
                <a:latin typeface="Tw Cen MT"/>
                <a:cs typeface="Tw Cen MT"/>
              </a:rPr>
              <a:t>dados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ER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(MER)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não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possui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0" dirty="0">
                <a:latin typeface="Tw Cen MT"/>
                <a:cs typeface="Tw Cen MT"/>
              </a:rPr>
              <a:t>ligação </a:t>
            </a:r>
            <a:r>
              <a:rPr sz="2900" dirty="0">
                <a:latin typeface="Tw Cen MT"/>
                <a:cs typeface="Tw Cen MT"/>
              </a:rPr>
              <a:t>nenhuma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com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SGBD.</a:t>
            </a:r>
            <a:endParaRPr sz="2900" dirty="0">
              <a:latin typeface="Tw Cen MT"/>
              <a:cs typeface="Tw Cen MT"/>
            </a:endParaRPr>
          </a:p>
          <a:p>
            <a:pPr marL="332740" marR="5080" indent="-320675">
              <a:lnSpc>
                <a:spcPct val="100000"/>
              </a:lnSpc>
              <a:spcBef>
                <a:spcPts val="69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Preocupa-</a:t>
            </a:r>
            <a:r>
              <a:rPr sz="2900" dirty="0">
                <a:latin typeface="Tw Cen MT"/>
                <a:cs typeface="Tw Cen MT"/>
              </a:rPr>
              <a:t>se</a:t>
            </a:r>
            <a:r>
              <a:rPr sz="2900" spc="29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apenas</a:t>
            </a:r>
            <a:r>
              <a:rPr sz="2900" spc="30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com</a:t>
            </a:r>
            <a:r>
              <a:rPr sz="2900" spc="29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3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utilização</a:t>
            </a:r>
            <a:r>
              <a:rPr sz="2900" spc="29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dos</a:t>
            </a:r>
            <a:r>
              <a:rPr sz="2900" spc="29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dados</a:t>
            </a:r>
            <a:r>
              <a:rPr sz="2900" spc="295" dirty="0">
                <a:latin typeface="Tw Cen MT"/>
                <a:cs typeface="Tw Cen MT"/>
              </a:rPr>
              <a:t> </a:t>
            </a:r>
            <a:r>
              <a:rPr sz="2900" spc="-50" dirty="0">
                <a:latin typeface="Tw Cen MT"/>
                <a:cs typeface="Tw Cen MT"/>
              </a:rPr>
              <a:t>e </a:t>
            </a:r>
            <a:r>
              <a:rPr sz="2900" dirty="0">
                <a:latin typeface="Tw Cen MT"/>
                <a:cs typeface="Tw Cen MT"/>
              </a:rPr>
              <a:t>não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na estrutura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lógica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tabelas.</a:t>
            </a:r>
            <a:endParaRPr sz="2900" dirty="0">
              <a:latin typeface="Tw Cen MT"/>
              <a:cs typeface="Tw Cen MT"/>
            </a:endParaRPr>
          </a:p>
          <a:p>
            <a:pPr marL="332740" marR="5080" indent="-320675">
              <a:lnSpc>
                <a:spcPct val="100000"/>
              </a:lnSpc>
              <a:spcBef>
                <a:spcPts val="71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Modelo</a:t>
            </a:r>
            <a:r>
              <a:rPr sz="2900" spc="35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3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alto</a:t>
            </a:r>
            <a:r>
              <a:rPr sz="2900" spc="3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nível,</a:t>
            </a:r>
            <a:r>
              <a:rPr sz="2900" spc="3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utilizado</a:t>
            </a:r>
            <a:r>
              <a:rPr sz="2900" spc="3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para</a:t>
            </a:r>
            <a:r>
              <a:rPr sz="2900" spc="35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apresentar</a:t>
            </a:r>
            <a:r>
              <a:rPr sz="2900" spc="375" dirty="0">
                <a:latin typeface="Tw Cen MT"/>
                <a:cs typeface="Tw Cen MT"/>
              </a:rPr>
              <a:t> </a:t>
            </a:r>
            <a:r>
              <a:rPr sz="2900" spc="-50" dirty="0">
                <a:latin typeface="Tw Cen MT"/>
                <a:cs typeface="Tw Cen MT"/>
              </a:rPr>
              <a:t>o </a:t>
            </a:r>
            <a:r>
              <a:rPr sz="2900" dirty="0">
                <a:latin typeface="Tw Cen MT"/>
                <a:cs typeface="Tw Cen MT"/>
              </a:rPr>
              <a:t>que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foi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informado</a:t>
            </a:r>
            <a:r>
              <a:rPr sz="2900" spc="-5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no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levantamento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requisitos.</a:t>
            </a:r>
            <a:endParaRPr sz="2900" dirty="0">
              <a:latin typeface="Tw Cen MT"/>
              <a:cs typeface="Tw Cen MT"/>
            </a:endParaRPr>
          </a:p>
          <a:p>
            <a:pPr marL="332740" marR="5080" indent="-320675">
              <a:lnSpc>
                <a:spcPct val="100000"/>
              </a:lnSpc>
              <a:spcBef>
                <a:spcPts val="70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Deve</a:t>
            </a:r>
            <a:r>
              <a:rPr sz="2900" spc="6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ser</a:t>
            </a:r>
            <a:r>
              <a:rPr sz="2900" spc="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</a:t>
            </a:r>
            <a:r>
              <a:rPr sz="2900" spc="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fácil</a:t>
            </a:r>
            <a:r>
              <a:rPr sz="2900" spc="8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entendimento,</a:t>
            </a:r>
            <a:r>
              <a:rPr sz="2900" spc="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pois</a:t>
            </a:r>
            <a:r>
              <a:rPr sz="2900" spc="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seu</a:t>
            </a:r>
            <a:r>
              <a:rPr sz="2900" spc="8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principal </a:t>
            </a:r>
            <a:r>
              <a:rPr sz="2900" dirty="0">
                <a:latin typeface="Tw Cen MT"/>
                <a:cs typeface="Tw Cen MT"/>
              </a:rPr>
              <a:t>objetivo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é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validação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dos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requisitos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com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cliente.</a:t>
            </a:r>
            <a:endParaRPr sz="29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5063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Modelo</a:t>
            </a:r>
            <a:r>
              <a:rPr spc="10" dirty="0"/>
              <a:t> </a:t>
            </a:r>
            <a:r>
              <a:rPr spc="-10" dirty="0"/>
              <a:t>Entidade-Relacionamento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214"/>
            <a:ext cx="7997190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  <a:tab pos="2028825" algn="l"/>
                <a:tab pos="2667635" algn="l"/>
                <a:tab pos="3304540" algn="l"/>
                <a:tab pos="4108450" algn="l"/>
                <a:tab pos="4524375" algn="l"/>
                <a:tab pos="5530215" algn="l"/>
                <a:tab pos="6978015" algn="l"/>
                <a:tab pos="7392670" algn="l"/>
              </a:tabLst>
            </a:pPr>
            <a:r>
              <a:rPr sz="2900" spc="-10" dirty="0">
                <a:latin typeface="Tw Cen MT"/>
                <a:cs typeface="Tw Cen MT"/>
              </a:rPr>
              <a:t>Considere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um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BD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5" dirty="0">
                <a:latin typeface="Tw Cen MT"/>
                <a:cs typeface="Tw Cen MT"/>
              </a:rPr>
              <a:t>com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50" dirty="0">
                <a:latin typeface="Tw Cen MT"/>
                <a:cs typeface="Tw Cen MT"/>
              </a:rPr>
              <a:t>o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0" dirty="0">
                <a:latin typeface="Tw Cen MT"/>
                <a:cs typeface="Tw Cen MT"/>
              </a:rPr>
              <a:t>nome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10" dirty="0">
                <a:latin typeface="Tw Cen MT"/>
                <a:cs typeface="Tw Cen MT"/>
              </a:rPr>
              <a:t>CLINICA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50" dirty="0">
                <a:latin typeface="Tw Cen MT"/>
                <a:cs typeface="Tw Cen MT"/>
              </a:rPr>
              <a:t>e</a:t>
            </a:r>
            <a:r>
              <a:rPr sz="2900" dirty="0">
                <a:latin typeface="Tw Cen MT"/>
                <a:cs typeface="Tw Cen MT"/>
              </a:rPr>
              <a:t>	</a:t>
            </a:r>
            <a:r>
              <a:rPr sz="2900" spc="-20" dirty="0">
                <a:latin typeface="Tw Cen MT"/>
                <a:cs typeface="Tw Cen MT"/>
              </a:rPr>
              <a:t>seus </a:t>
            </a:r>
            <a:r>
              <a:rPr sz="2900" spc="-10" dirty="0">
                <a:latin typeface="Tw Cen MT"/>
                <a:cs typeface="Tw Cen MT"/>
              </a:rPr>
              <a:t>requisitos.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BD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deve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armazenar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registro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dos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médicos:</a:t>
            </a:r>
            <a:endParaRPr sz="29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8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CRM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(código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único);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w Cen MT"/>
                <a:cs typeface="Tw Cen MT"/>
              </a:rPr>
              <a:t>Nome;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Endereço;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Telefone;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Especialidade;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5063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Modelo</a:t>
            </a:r>
            <a:r>
              <a:rPr spc="10" dirty="0"/>
              <a:t> </a:t>
            </a:r>
            <a:r>
              <a:rPr spc="-10" dirty="0"/>
              <a:t>Entidade-Relacionamento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242"/>
            <a:ext cx="7995920" cy="4819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34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5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registro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dos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pacientes:</a:t>
            </a:r>
            <a:endParaRPr sz="29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8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CPF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(código</a:t>
            </a:r>
            <a:r>
              <a:rPr sz="2600" spc="-10" dirty="0">
                <a:latin typeface="Tw Cen MT"/>
                <a:cs typeface="Tw Cen MT"/>
              </a:rPr>
              <a:t> único);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w Cen MT"/>
                <a:cs typeface="Tw Cen MT"/>
              </a:rPr>
              <a:t>Nome;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Endereço;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Telefone;</a:t>
            </a:r>
            <a:endParaRPr sz="26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33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As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consultas:</a:t>
            </a:r>
            <a:endParaRPr sz="2900">
              <a:latin typeface="Tw Cen MT"/>
              <a:cs typeface="Tw Cen MT"/>
            </a:endParaRPr>
          </a:p>
          <a:p>
            <a:pPr marL="652780" marR="5080" indent="-274320">
              <a:lnSpc>
                <a:spcPts val="2810"/>
              </a:lnSpc>
              <a:spcBef>
                <a:spcPts val="67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7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Cada</a:t>
            </a:r>
            <a:r>
              <a:rPr sz="2600" spc="2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consulta</a:t>
            </a:r>
            <a:r>
              <a:rPr sz="2600" spc="27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é</a:t>
            </a:r>
            <a:r>
              <a:rPr sz="2600" spc="27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realizada</a:t>
            </a:r>
            <a:r>
              <a:rPr sz="2600" spc="2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por</a:t>
            </a:r>
            <a:r>
              <a:rPr sz="2600" spc="26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um</a:t>
            </a:r>
            <a:r>
              <a:rPr sz="2600" spc="2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médico</a:t>
            </a:r>
            <a:r>
              <a:rPr sz="2600" spc="2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e</a:t>
            </a:r>
            <a:r>
              <a:rPr sz="2600" spc="2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para</a:t>
            </a:r>
            <a:r>
              <a:rPr sz="2600" spc="270" dirty="0">
                <a:latin typeface="Tw Cen MT"/>
                <a:cs typeface="Tw Cen MT"/>
              </a:rPr>
              <a:t> </a:t>
            </a:r>
            <a:r>
              <a:rPr sz="2600" spc="-25" dirty="0">
                <a:latin typeface="Tw Cen MT"/>
                <a:cs typeface="Tw Cen MT"/>
              </a:rPr>
              <a:t>um </a:t>
            </a:r>
            <a:r>
              <a:rPr sz="2600" spc="-10" dirty="0">
                <a:latin typeface="Tw Cen MT"/>
                <a:cs typeface="Tw Cen MT"/>
              </a:rPr>
              <a:t>paciente;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7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Deve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possuir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um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código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identificador;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8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data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da </a:t>
            </a:r>
            <a:r>
              <a:rPr sz="2600" spc="-10" dirty="0">
                <a:latin typeface="Tw Cen MT"/>
                <a:cs typeface="Tw Cen MT"/>
              </a:rPr>
              <a:t>consulta;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Observações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5063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Modelo</a:t>
            </a:r>
            <a:r>
              <a:rPr spc="10" dirty="0"/>
              <a:t> </a:t>
            </a:r>
            <a:r>
              <a:rPr spc="-10" dirty="0"/>
              <a:t>Entidade-Relacionamento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212"/>
            <a:ext cx="5484495" cy="19735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Os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exames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passados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nas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consultas:</a:t>
            </a:r>
            <a:endParaRPr sz="29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Código</a:t>
            </a:r>
            <a:r>
              <a:rPr sz="2600" spc="-10" dirty="0">
                <a:latin typeface="Tw Cen MT"/>
                <a:cs typeface="Tw Cen MT"/>
              </a:rPr>
              <a:t> identificador;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8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w Cen MT"/>
                <a:cs typeface="Tw Cen MT"/>
              </a:rPr>
              <a:t>Nome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do</a:t>
            </a:r>
            <a:r>
              <a:rPr sz="2600" spc="-10" dirty="0">
                <a:latin typeface="Tw Cen MT"/>
                <a:cs typeface="Tw Cen MT"/>
              </a:rPr>
              <a:t> exame;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Resultado.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5063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Modelo</a:t>
            </a:r>
            <a:r>
              <a:rPr spc="10" dirty="0"/>
              <a:t> </a:t>
            </a:r>
            <a:r>
              <a:rPr spc="-10" dirty="0"/>
              <a:t>Entidade-Relacionamento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737" y="2457450"/>
            <a:ext cx="80200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5063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Modelo</a:t>
            </a:r>
            <a:r>
              <a:rPr spc="10" dirty="0"/>
              <a:t> </a:t>
            </a:r>
            <a:r>
              <a:rPr spc="-10" dirty="0"/>
              <a:t>Entidade-Relacionamento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212"/>
            <a:ext cx="5780405" cy="19735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O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MER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possui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3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elementos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principais:</a:t>
            </a:r>
            <a:endParaRPr sz="29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Entidades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Atributos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Relacionamentos</a:t>
            </a:r>
            <a:endParaRPr sz="26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0600" y="3485388"/>
            <a:ext cx="7239000" cy="3373120"/>
            <a:chOff x="990600" y="3485388"/>
            <a:chExt cx="7239000" cy="3373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3485388"/>
              <a:ext cx="7239000" cy="33726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77000" y="4800600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647700" y="0"/>
                  </a:moveTo>
                  <a:lnTo>
                    <a:pt x="419100" y="228600"/>
                  </a:lnTo>
                  <a:lnTo>
                    <a:pt x="533400" y="228600"/>
                  </a:lnTo>
                  <a:lnTo>
                    <a:pt x="533400" y="320294"/>
                  </a:lnTo>
                  <a:lnTo>
                    <a:pt x="0" y="320294"/>
                  </a:lnTo>
                  <a:lnTo>
                    <a:pt x="0" y="914400"/>
                  </a:lnTo>
                  <a:lnTo>
                    <a:pt x="1295400" y="914400"/>
                  </a:lnTo>
                  <a:lnTo>
                    <a:pt x="1295400" y="320294"/>
                  </a:lnTo>
                  <a:lnTo>
                    <a:pt x="762000" y="320294"/>
                  </a:lnTo>
                  <a:lnTo>
                    <a:pt x="762000" y="228600"/>
                  </a:lnTo>
                  <a:lnTo>
                    <a:pt x="876300" y="2286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7000" y="4800600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0" y="320294"/>
                  </a:moveTo>
                  <a:lnTo>
                    <a:pt x="533400" y="320294"/>
                  </a:lnTo>
                  <a:lnTo>
                    <a:pt x="533400" y="228600"/>
                  </a:lnTo>
                  <a:lnTo>
                    <a:pt x="419100" y="228600"/>
                  </a:lnTo>
                  <a:lnTo>
                    <a:pt x="647700" y="0"/>
                  </a:lnTo>
                  <a:lnTo>
                    <a:pt x="876300" y="228600"/>
                  </a:lnTo>
                  <a:lnTo>
                    <a:pt x="762000" y="228600"/>
                  </a:lnTo>
                  <a:lnTo>
                    <a:pt x="762000" y="320294"/>
                  </a:lnTo>
                  <a:lnTo>
                    <a:pt x="1295400" y="320294"/>
                  </a:lnTo>
                  <a:lnTo>
                    <a:pt x="1295400" y="914400"/>
                  </a:lnTo>
                  <a:lnTo>
                    <a:pt x="0" y="914400"/>
                  </a:lnTo>
                  <a:lnTo>
                    <a:pt x="0" y="320294"/>
                  </a:lnTo>
                  <a:close/>
                </a:path>
              </a:pathLst>
            </a:custGeom>
            <a:ln w="19050">
              <a:solidFill>
                <a:srgbClr val="6A9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24573" y="5257291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ENTIDADE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43075" y="4867275"/>
            <a:ext cx="2457450" cy="628650"/>
            <a:chOff x="1743075" y="4867275"/>
            <a:chExt cx="2457450" cy="628650"/>
          </a:xfrm>
        </p:grpSpPr>
        <p:sp>
          <p:nvSpPr>
            <p:cNvPr id="11" name="object 11"/>
            <p:cNvSpPr/>
            <p:nvPr/>
          </p:nvSpPr>
          <p:spPr>
            <a:xfrm>
              <a:off x="1752600" y="4876800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2095627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095627" y="609600"/>
                  </a:lnTo>
                  <a:lnTo>
                    <a:pt x="2095627" y="381000"/>
                  </a:lnTo>
                  <a:lnTo>
                    <a:pt x="2286000" y="381000"/>
                  </a:lnTo>
                  <a:lnTo>
                    <a:pt x="2286000" y="457200"/>
                  </a:lnTo>
                  <a:lnTo>
                    <a:pt x="2438400" y="304800"/>
                  </a:lnTo>
                  <a:lnTo>
                    <a:pt x="2286000" y="152400"/>
                  </a:lnTo>
                  <a:lnTo>
                    <a:pt x="2286000" y="228600"/>
                  </a:lnTo>
                  <a:lnTo>
                    <a:pt x="2095627" y="228600"/>
                  </a:lnTo>
                  <a:lnTo>
                    <a:pt x="209562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600" y="4876800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0" y="0"/>
                  </a:moveTo>
                  <a:lnTo>
                    <a:pt x="2095627" y="0"/>
                  </a:lnTo>
                  <a:lnTo>
                    <a:pt x="2095627" y="228600"/>
                  </a:lnTo>
                  <a:lnTo>
                    <a:pt x="2286000" y="228600"/>
                  </a:lnTo>
                  <a:lnTo>
                    <a:pt x="2286000" y="152400"/>
                  </a:lnTo>
                  <a:lnTo>
                    <a:pt x="2438400" y="304800"/>
                  </a:lnTo>
                  <a:lnTo>
                    <a:pt x="2286000" y="457200"/>
                  </a:lnTo>
                  <a:lnTo>
                    <a:pt x="2286000" y="381000"/>
                  </a:lnTo>
                  <a:lnTo>
                    <a:pt x="2095627" y="381000"/>
                  </a:lnTo>
                  <a:lnTo>
                    <a:pt x="2095627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A9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44420" y="5020817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RELACIONAMENTO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86475" y="2581275"/>
            <a:ext cx="1924050" cy="857250"/>
            <a:chOff x="6086475" y="2581275"/>
            <a:chExt cx="1924050" cy="857250"/>
          </a:xfrm>
        </p:grpSpPr>
        <p:sp>
          <p:nvSpPr>
            <p:cNvPr id="15" name="object 15"/>
            <p:cNvSpPr/>
            <p:nvPr/>
          </p:nvSpPr>
          <p:spPr>
            <a:xfrm>
              <a:off x="6096000" y="25908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905000" y="0"/>
                  </a:moveTo>
                  <a:lnTo>
                    <a:pt x="0" y="0"/>
                  </a:lnTo>
                  <a:lnTo>
                    <a:pt x="0" y="544576"/>
                  </a:lnTo>
                  <a:lnTo>
                    <a:pt x="847725" y="544576"/>
                  </a:lnTo>
                  <a:lnTo>
                    <a:pt x="847725" y="628650"/>
                  </a:lnTo>
                  <a:lnTo>
                    <a:pt x="742950" y="628650"/>
                  </a:lnTo>
                  <a:lnTo>
                    <a:pt x="952500" y="838200"/>
                  </a:lnTo>
                  <a:lnTo>
                    <a:pt x="1162050" y="628650"/>
                  </a:lnTo>
                  <a:lnTo>
                    <a:pt x="1057275" y="628650"/>
                  </a:lnTo>
                  <a:lnTo>
                    <a:pt x="1057275" y="544576"/>
                  </a:lnTo>
                  <a:lnTo>
                    <a:pt x="1905000" y="5445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000" y="25908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0" y="0"/>
                  </a:moveTo>
                  <a:lnTo>
                    <a:pt x="1905000" y="0"/>
                  </a:lnTo>
                  <a:lnTo>
                    <a:pt x="1905000" y="544576"/>
                  </a:lnTo>
                  <a:lnTo>
                    <a:pt x="1057275" y="544576"/>
                  </a:lnTo>
                  <a:lnTo>
                    <a:pt x="1057275" y="628650"/>
                  </a:lnTo>
                  <a:lnTo>
                    <a:pt x="1162050" y="628650"/>
                  </a:lnTo>
                  <a:lnTo>
                    <a:pt x="952500" y="838200"/>
                  </a:lnTo>
                  <a:lnTo>
                    <a:pt x="742950" y="628650"/>
                  </a:lnTo>
                  <a:lnTo>
                    <a:pt x="847725" y="628650"/>
                  </a:lnTo>
                  <a:lnTo>
                    <a:pt x="847725" y="544576"/>
                  </a:lnTo>
                  <a:lnTo>
                    <a:pt x="0" y="54457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A9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88938" y="2701797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ATRIBUTOS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1200" y="35052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342900"/>
                </a:moveTo>
                <a:lnTo>
                  <a:pt x="7889" y="304272"/>
                </a:lnTo>
                <a:lnTo>
                  <a:pt x="30993" y="266898"/>
                </a:lnTo>
                <a:lnTo>
                  <a:pt x="68462" y="231009"/>
                </a:lnTo>
                <a:lnTo>
                  <a:pt x="119447" y="196838"/>
                </a:lnTo>
                <a:lnTo>
                  <a:pt x="183099" y="164616"/>
                </a:lnTo>
                <a:lnTo>
                  <a:pt x="219411" y="149308"/>
                </a:lnTo>
                <a:lnTo>
                  <a:pt x="258570" y="134574"/>
                </a:lnTo>
                <a:lnTo>
                  <a:pt x="300473" y="120443"/>
                </a:lnTo>
                <a:lnTo>
                  <a:pt x="345011" y="106944"/>
                </a:lnTo>
                <a:lnTo>
                  <a:pt x="392080" y="94106"/>
                </a:lnTo>
                <a:lnTo>
                  <a:pt x="441573" y="81958"/>
                </a:lnTo>
                <a:lnTo>
                  <a:pt x="493384" y="70529"/>
                </a:lnTo>
                <a:lnTo>
                  <a:pt x="547407" y="59848"/>
                </a:lnTo>
                <a:lnTo>
                  <a:pt x="603535" y="49944"/>
                </a:lnTo>
                <a:lnTo>
                  <a:pt x="661664" y="40845"/>
                </a:lnTo>
                <a:lnTo>
                  <a:pt x="721686" y="32582"/>
                </a:lnTo>
                <a:lnTo>
                  <a:pt x="783495" y="25182"/>
                </a:lnTo>
                <a:lnTo>
                  <a:pt x="846986" y="18675"/>
                </a:lnTo>
                <a:lnTo>
                  <a:pt x="912052" y="13089"/>
                </a:lnTo>
                <a:lnTo>
                  <a:pt x="978588" y="8454"/>
                </a:lnTo>
                <a:lnTo>
                  <a:pt x="1046486" y="4799"/>
                </a:lnTo>
                <a:lnTo>
                  <a:pt x="1115642" y="2152"/>
                </a:lnTo>
                <a:lnTo>
                  <a:pt x="1185948" y="542"/>
                </a:lnTo>
                <a:lnTo>
                  <a:pt x="1257300" y="0"/>
                </a:lnTo>
                <a:lnTo>
                  <a:pt x="1328651" y="542"/>
                </a:lnTo>
                <a:lnTo>
                  <a:pt x="1398957" y="2152"/>
                </a:lnTo>
                <a:lnTo>
                  <a:pt x="1468113" y="4799"/>
                </a:lnTo>
                <a:lnTo>
                  <a:pt x="1536011" y="8454"/>
                </a:lnTo>
                <a:lnTo>
                  <a:pt x="1602547" y="13089"/>
                </a:lnTo>
                <a:lnTo>
                  <a:pt x="1667613" y="18675"/>
                </a:lnTo>
                <a:lnTo>
                  <a:pt x="1731104" y="25182"/>
                </a:lnTo>
                <a:lnTo>
                  <a:pt x="1792913" y="32582"/>
                </a:lnTo>
                <a:lnTo>
                  <a:pt x="1852935" y="40845"/>
                </a:lnTo>
                <a:lnTo>
                  <a:pt x="1911064" y="49944"/>
                </a:lnTo>
                <a:lnTo>
                  <a:pt x="1967192" y="59848"/>
                </a:lnTo>
                <a:lnTo>
                  <a:pt x="2021215" y="70529"/>
                </a:lnTo>
                <a:lnTo>
                  <a:pt x="2073026" y="81958"/>
                </a:lnTo>
                <a:lnTo>
                  <a:pt x="2122519" y="94106"/>
                </a:lnTo>
                <a:lnTo>
                  <a:pt x="2169588" y="106944"/>
                </a:lnTo>
                <a:lnTo>
                  <a:pt x="2214126" y="120443"/>
                </a:lnTo>
                <a:lnTo>
                  <a:pt x="2256029" y="134574"/>
                </a:lnTo>
                <a:lnTo>
                  <a:pt x="2295188" y="149308"/>
                </a:lnTo>
                <a:lnTo>
                  <a:pt x="2331500" y="164616"/>
                </a:lnTo>
                <a:lnTo>
                  <a:pt x="2395152" y="196838"/>
                </a:lnTo>
                <a:lnTo>
                  <a:pt x="2446137" y="231009"/>
                </a:lnTo>
                <a:lnTo>
                  <a:pt x="2483606" y="266898"/>
                </a:lnTo>
                <a:lnTo>
                  <a:pt x="2506710" y="304272"/>
                </a:lnTo>
                <a:lnTo>
                  <a:pt x="2514600" y="342900"/>
                </a:lnTo>
                <a:lnTo>
                  <a:pt x="2512609" y="362356"/>
                </a:lnTo>
                <a:lnTo>
                  <a:pt x="2506710" y="381527"/>
                </a:lnTo>
                <a:lnTo>
                  <a:pt x="2483606" y="418901"/>
                </a:lnTo>
                <a:lnTo>
                  <a:pt x="2446137" y="454790"/>
                </a:lnTo>
                <a:lnTo>
                  <a:pt x="2395152" y="488961"/>
                </a:lnTo>
                <a:lnTo>
                  <a:pt x="2331500" y="521183"/>
                </a:lnTo>
                <a:lnTo>
                  <a:pt x="2295188" y="536491"/>
                </a:lnTo>
                <a:lnTo>
                  <a:pt x="2256029" y="551225"/>
                </a:lnTo>
                <a:lnTo>
                  <a:pt x="2214126" y="565356"/>
                </a:lnTo>
                <a:lnTo>
                  <a:pt x="2169588" y="578855"/>
                </a:lnTo>
                <a:lnTo>
                  <a:pt x="2122519" y="591693"/>
                </a:lnTo>
                <a:lnTo>
                  <a:pt x="2073026" y="603841"/>
                </a:lnTo>
                <a:lnTo>
                  <a:pt x="2021215" y="615270"/>
                </a:lnTo>
                <a:lnTo>
                  <a:pt x="1967192" y="625951"/>
                </a:lnTo>
                <a:lnTo>
                  <a:pt x="1911064" y="635855"/>
                </a:lnTo>
                <a:lnTo>
                  <a:pt x="1852935" y="644954"/>
                </a:lnTo>
                <a:lnTo>
                  <a:pt x="1792913" y="653217"/>
                </a:lnTo>
                <a:lnTo>
                  <a:pt x="1731104" y="660617"/>
                </a:lnTo>
                <a:lnTo>
                  <a:pt x="1667613" y="667124"/>
                </a:lnTo>
                <a:lnTo>
                  <a:pt x="1602547" y="672710"/>
                </a:lnTo>
                <a:lnTo>
                  <a:pt x="1536011" y="677345"/>
                </a:lnTo>
                <a:lnTo>
                  <a:pt x="1468113" y="681000"/>
                </a:lnTo>
                <a:lnTo>
                  <a:pt x="1398957" y="683647"/>
                </a:lnTo>
                <a:lnTo>
                  <a:pt x="1328651" y="685257"/>
                </a:lnTo>
                <a:lnTo>
                  <a:pt x="1257300" y="685800"/>
                </a:lnTo>
                <a:lnTo>
                  <a:pt x="1185948" y="685257"/>
                </a:lnTo>
                <a:lnTo>
                  <a:pt x="1115642" y="683647"/>
                </a:lnTo>
                <a:lnTo>
                  <a:pt x="1046486" y="681000"/>
                </a:lnTo>
                <a:lnTo>
                  <a:pt x="978588" y="677345"/>
                </a:lnTo>
                <a:lnTo>
                  <a:pt x="912052" y="672710"/>
                </a:lnTo>
                <a:lnTo>
                  <a:pt x="846986" y="667124"/>
                </a:lnTo>
                <a:lnTo>
                  <a:pt x="783495" y="660617"/>
                </a:lnTo>
                <a:lnTo>
                  <a:pt x="721686" y="653217"/>
                </a:lnTo>
                <a:lnTo>
                  <a:pt x="661664" y="644954"/>
                </a:lnTo>
                <a:lnTo>
                  <a:pt x="603535" y="635855"/>
                </a:lnTo>
                <a:lnTo>
                  <a:pt x="547407" y="625951"/>
                </a:lnTo>
                <a:lnTo>
                  <a:pt x="493384" y="615270"/>
                </a:lnTo>
                <a:lnTo>
                  <a:pt x="441573" y="603841"/>
                </a:lnTo>
                <a:lnTo>
                  <a:pt x="392080" y="591693"/>
                </a:lnTo>
                <a:lnTo>
                  <a:pt x="345011" y="578855"/>
                </a:lnTo>
                <a:lnTo>
                  <a:pt x="300473" y="565356"/>
                </a:lnTo>
                <a:lnTo>
                  <a:pt x="258570" y="551225"/>
                </a:lnTo>
                <a:lnTo>
                  <a:pt x="219411" y="536491"/>
                </a:lnTo>
                <a:lnTo>
                  <a:pt x="183099" y="521183"/>
                </a:lnTo>
                <a:lnTo>
                  <a:pt x="119447" y="488961"/>
                </a:lnTo>
                <a:lnTo>
                  <a:pt x="68462" y="454790"/>
                </a:lnTo>
                <a:lnTo>
                  <a:pt x="30993" y="418901"/>
                </a:lnTo>
                <a:lnTo>
                  <a:pt x="7889" y="381527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176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MER</a:t>
            </a:r>
            <a:r>
              <a:rPr spc="-25" dirty="0"/>
              <a:t> </a:t>
            </a:r>
            <a:r>
              <a:rPr spc="-10" dirty="0"/>
              <a:t>(Continuação)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212"/>
            <a:ext cx="2117725" cy="197746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0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Entidades</a:t>
            </a:r>
            <a:endParaRPr sz="2900" dirty="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pt-BR" sz="2600" spc="-10" dirty="0">
                <a:solidFill>
                  <a:schemeClr val="tx1"/>
                </a:solidFill>
                <a:latin typeface="Tw Cen MT"/>
                <a:cs typeface="Times New Roman"/>
              </a:rPr>
              <a:t>Forte</a:t>
            </a:r>
            <a:endParaRPr sz="2600" dirty="0">
              <a:solidFill>
                <a:schemeClr val="tx1"/>
              </a:solidFill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Fraca</a:t>
            </a:r>
            <a:endParaRPr sz="2600" dirty="0">
              <a:latin typeface="Tw Cen MT"/>
              <a:cs typeface="Tw Cen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92D050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Associativa</a:t>
            </a:r>
            <a:endParaRPr sz="26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1752600"/>
            <a:ext cx="2066925" cy="11334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4236133"/>
            <a:ext cx="4915408" cy="2082311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E8A81EF-E44F-892F-499B-163D476445F5}"/>
              </a:ext>
            </a:extLst>
          </p:cNvPr>
          <p:cNvCxnSpPr/>
          <p:nvPr/>
        </p:nvCxnSpPr>
        <p:spPr>
          <a:xfrm>
            <a:off x="2133600" y="2438400"/>
            <a:ext cx="2438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5D70590-B2BC-A488-91CF-07BE222949E7}"/>
              </a:ext>
            </a:extLst>
          </p:cNvPr>
          <p:cNvCxnSpPr>
            <a:cxnSpLocks/>
          </p:cNvCxnSpPr>
          <p:nvPr/>
        </p:nvCxnSpPr>
        <p:spPr>
          <a:xfrm>
            <a:off x="2133600" y="2886075"/>
            <a:ext cx="3505200" cy="122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176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MER</a:t>
            </a:r>
            <a:r>
              <a:rPr spc="-25" dirty="0"/>
              <a:t> </a:t>
            </a:r>
            <a:r>
              <a:rPr spc="-10" dirty="0"/>
              <a:t>(Continuação)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214"/>
            <a:ext cx="19653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48701E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Associativa</a:t>
            </a:r>
            <a:endParaRPr sz="29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" y="2505075"/>
            <a:ext cx="5977636" cy="3489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000D8F518BFB41AE515EDDA492FFA9" ma:contentTypeVersion="15" ma:contentTypeDescription="Crie um novo documento." ma:contentTypeScope="" ma:versionID="4504db504d14270a49a93a3d27220e5b">
  <xsd:schema xmlns:xsd="http://www.w3.org/2001/XMLSchema" xmlns:xs="http://www.w3.org/2001/XMLSchema" xmlns:p="http://schemas.microsoft.com/office/2006/metadata/properties" xmlns:ns2="eb010f5c-742a-4a07-8ab5-fb979f4ec582" xmlns:ns3="30764b21-0762-41aa-b5fd-cfbbb83f262b" targetNamespace="http://schemas.microsoft.com/office/2006/metadata/properties" ma:root="true" ma:fieldsID="c4563238e3702eac15fd3986c1bca1dc" ns2:_="" ns3:_="">
    <xsd:import namespace="eb010f5c-742a-4a07-8ab5-fb979f4ec582"/>
    <xsd:import namespace="30764b21-0762-41aa-b5fd-cfbbb83f2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10f5c-742a-4a07-8ab5-fb979f4ec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64b21-0762-41aa-b5fd-cfbbb83f26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bedf81c2-f78a-45c3-b966-3bcfe5edda5b}" ma:internalName="TaxCatchAll" ma:showField="CatchAllData" ma:web="30764b21-0762-41aa-b5fd-cfbbb83f26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010f5c-742a-4a07-8ab5-fb979f4ec582">
      <Terms xmlns="http://schemas.microsoft.com/office/infopath/2007/PartnerControls"/>
    </lcf76f155ced4ddcb4097134ff3c332f>
    <TaxCatchAll xmlns="30764b21-0762-41aa-b5fd-cfbbb83f262b" xsi:nil="true"/>
  </documentManagement>
</p:properties>
</file>

<file path=customXml/itemProps1.xml><?xml version="1.0" encoding="utf-8"?>
<ds:datastoreItem xmlns:ds="http://schemas.openxmlformats.org/officeDocument/2006/customXml" ds:itemID="{5DDAABF9-BB5A-4270-8ECE-B68BB28A8935}"/>
</file>

<file path=customXml/itemProps2.xml><?xml version="1.0" encoding="utf-8"?>
<ds:datastoreItem xmlns:ds="http://schemas.openxmlformats.org/officeDocument/2006/customXml" ds:itemID="{B8B7C7C3-6A9D-477C-8400-E19BB7EF6028}"/>
</file>

<file path=customXml/itemProps3.xml><?xml version="1.0" encoding="utf-8"?>
<ds:datastoreItem xmlns:ds="http://schemas.openxmlformats.org/officeDocument/2006/customXml" ds:itemID="{1304F3FF-6CC8-4EA8-B3E4-EAE69CB4B2B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635</Words>
  <Application>Microsoft Office PowerPoint</Application>
  <PresentationFormat>Apresentação na tela (4:3)</PresentationFormat>
  <Paragraphs>196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Wingdings</vt:lpstr>
      <vt:lpstr>Tw Cen MT</vt:lpstr>
      <vt:lpstr>Times New Roman</vt:lpstr>
      <vt:lpstr>Wingdings 2</vt:lpstr>
      <vt:lpstr>Arial</vt:lpstr>
      <vt:lpstr>Office Theme</vt:lpstr>
      <vt:lpstr>Apresentação do PowerPoint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MER (Continuação)</vt:lpstr>
      <vt:lpstr>MER (Continuação)</vt:lpstr>
      <vt:lpstr>MER</vt:lpstr>
      <vt:lpstr>Abordagem Relacional</vt:lpstr>
      <vt:lpstr>Tabela</vt:lpstr>
      <vt:lpstr>Tabela</vt:lpstr>
      <vt:lpstr>Chaves</vt:lpstr>
      <vt:lpstr>Chave Primária</vt:lpstr>
      <vt:lpstr>Chave Estrangeira</vt:lpstr>
      <vt:lpstr>Chave Alternativa ou candidata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Persistência de Objetos: soluções e aplicações.</dc:title>
  <dc:creator>Rharon</dc:creator>
  <cp:lastModifiedBy>heloisa c b moura moura</cp:lastModifiedBy>
  <cp:revision>5</cp:revision>
  <dcterms:created xsi:type="dcterms:W3CDTF">2022-07-29T03:13:15Z</dcterms:created>
  <dcterms:modified xsi:type="dcterms:W3CDTF">2022-08-12T01:47:14Z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2022-07-29T00:00:00Z</vt:filetime>
  </property>
  <property fmtid="{D5CDD505-2E9C-101B-9397-08002B2CF9AE}" pid="5" name="ContentTypeId">
    <vt:lpwstr>0x01010089000D8F518BFB41AE515EDDA492FFA9</vt:lpwstr>
  </property>
</Properties>
</file>