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entation.xml" ContentType="application/vnd.openxmlformats-officedocument.presentationml.presentation.main+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14.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56" r:id="rId2"/>
    <p:sldId id="318" r:id="rId3"/>
    <p:sldId id="484" r:id="rId4"/>
    <p:sldId id="519" r:id="rId5"/>
    <p:sldId id="520" r:id="rId6"/>
    <p:sldId id="523" r:id="rId7"/>
    <p:sldId id="521" r:id="rId8"/>
    <p:sldId id="524" r:id="rId9"/>
    <p:sldId id="522" r:id="rId10"/>
    <p:sldId id="526" r:id="rId11"/>
    <p:sldId id="527" r:id="rId12"/>
    <p:sldId id="529" r:id="rId13"/>
    <p:sldId id="528" r:id="rId14"/>
    <p:sldId id="530" r:id="rId15"/>
    <p:sldId id="531" r:id="rId16"/>
    <p:sldId id="532" r:id="rId17"/>
    <p:sldId id="533" r:id="rId18"/>
    <p:sldId id="534" r:id="rId19"/>
    <p:sldId id="535" r:id="rId20"/>
    <p:sldId id="536" r:id="rId21"/>
    <p:sldId id="537" r:id="rId22"/>
    <p:sldId id="538" r:id="rId23"/>
    <p:sldId id="539" r:id="rId24"/>
    <p:sldId id="540" r:id="rId25"/>
    <p:sldId id="542" r:id="rId26"/>
    <p:sldId id="541" r:id="rId27"/>
    <p:sldId id="544" r:id="rId28"/>
    <p:sldId id="543" r:id="rId29"/>
    <p:sldId id="545" r:id="rId30"/>
    <p:sldId id="546" r:id="rId31"/>
    <p:sldId id="547" r:id="rId32"/>
    <p:sldId id="548" r:id="rId33"/>
    <p:sldId id="549" r:id="rId34"/>
  </p:sldIdLst>
  <p:sldSz cx="12188825"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loisa c b moura moura" initials="hcbmm" lastIdx="1" clrIdx="0">
    <p:extLst>
      <p:ext uri="{19B8F6BF-5375-455C-9EA6-DF929625EA0E}">
        <p15:presenceInfo xmlns:p15="http://schemas.microsoft.com/office/powerpoint/2012/main" userId="b6eb4499e7115a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82" autoAdjust="0"/>
    <p:restoredTop sz="94291" autoAdjust="0"/>
  </p:normalViewPr>
  <p:slideViewPr>
    <p:cSldViewPr>
      <p:cViewPr varScale="1">
        <p:scale>
          <a:sx n="72" d="100"/>
          <a:sy n="72" d="100"/>
        </p:scale>
        <p:origin x="420" y="78"/>
      </p:cViewPr>
      <p:guideLst>
        <p:guide pos="3839"/>
        <p:guide orient="horz" pos="2160"/>
      </p:guideLst>
    </p:cSldViewPr>
  </p:slideViewPr>
  <p:notesTextViewPr>
    <p:cViewPr>
      <p:scale>
        <a:sx n="3" d="2"/>
        <a:sy n="3" d="2"/>
      </p:scale>
      <p:origin x="0" y="0"/>
    </p:cViewPr>
  </p:notesTextViewPr>
  <p:notesViewPr>
    <p:cSldViewPr showGuides="1">
      <p:cViewPr varScale="1">
        <p:scale>
          <a:sx n="88" d="100"/>
          <a:sy n="88" d="100"/>
        </p:scale>
        <p:origin x="307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98D0EFA9-57C0-4188-B1C6-56EB9958F127}" type="datetime1">
              <a:rPr lang="pt-BR" smtClean="0"/>
              <a:t>05/07/2022</a:t>
            </a:fld>
            <a:endParaRPr lang="pt-BR" dirty="0"/>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pt-BR" dirty="0"/>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pt-BR" smtClean="0"/>
              <a:t>‹nº›</a:t>
            </a:fld>
            <a:endParaRPr lang="pt-BR"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0477323E-F331-42C0-8ED8-298FE2B5981D}" type="datetime1">
              <a:rPr lang="pt-BR" smtClean="0"/>
              <a:t>04/07/2022</a:t>
            </a:fld>
            <a:endParaRPr lang="pt-BR" dirty="0"/>
          </a:p>
        </p:txBody>
      </p:sp>
      <p:sp>
        <p:nvSpPr>
          <p:cNvPr id="4" name="Espaço Reservado para Imagem de Slide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pt-B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pt-BR" dirty="0"/>
              <a:t>Clique para editar o texto Mestre</a:t>
            </a:r>
          </a:p>
          <a:p>
            <a:pPr lvl="1" rtl="0"/>
            <a:r>
              <a:rPr lang="pt-BR" dirty="0"/>
              <a:t>Segundo nível</a:t>
            </a:r>
          </a:p>
          <a:p>
            <a:pPr lvl="2" rtl="0"/>
            <a:r>
              <a:rPr lang="pt-BR" dirty="0"/>
              <a:t>Terceiro nível</a:t>
            </a:r>
          </a:p>
          <a:p>
            <a:pPr lvl="3" rtl="0"/>
            <a:r>
              <a:rPr lang="pt-BR" dirty="0"/>
              <a:t>Quarto nível</a:t>
            </a:r>
          </a:p>
          <a:p>
            <a:pPr lvl="4" rtl="0"/>
            <a:r>
              <a:rPr lang="pt-BR" dirty="0"/>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1F2A70B-78F2-4DCF-B53B-C990D2FAFB8A}" type="slidenum">
              <a:rPr lang="pt-BR" smtClean="0"/>
              <a:t>‹nº›</a:t>
            </a:fld>
            <a:endParaRPr lang="pt-BR"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1</a:t>
            </a:fld>
            <a:endParaRPr lang="pt-BR" dirty="0"/>
          </a:p>
        </p:txBody>
      </p:sp>
    </p:spTree>
    <p:extLst>
      <p:ext uri="{BB962C8B-B14F-4D97-AF65-F5344CB8AC3E}">
        <p14:creationId xmlns:p14="http://schemas.microsoft.com/office/powerpoint/2010/main" val="3025624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10</a:t>
            </a:fld>
            <a:endParaRPr lang="pt-BR" dirty="0"/>
          </a:p>
        </p:txBody>
      </p:sp>
    </p:spTree>
    <p:extLst>
      <p:ext uri="{BB962C8B-B14F-4D97-AF65-F5344CB8AC3E}">
        <p14:creationId xmlns:p14="http://schemas.microsoft.com/office/powerpoint/2010/main" val="2656313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11</a:t>
            </a:fld>
            <a:endParaRPr lang="pt-BR" dirty="0"/>
          </a:p>
        </p:txBody>
      </p:sp>
    </p:spTree>
    <p:extLst>
      <p:ext uri="{BB962C8B-B14F-4D97-AF65-F5344CB8AC3E}">
        <p14:creationId xmlns:p14="http://schemas.microsoft.com/office/powerpoint/2010/main" val="3430643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12</a:t>
            </a:fld>
            <a:endParaRPr lang="pt-BR" dirty="0"/>
          </a:p>
        </p:txBody>
      </p:sp>
    </p:spTree>
    <p:extLst>
      <p:ext uri="{BB962C8B-B14F-4D97-AF65-F5344CB8AC3E}">
        <p14:creationId xmlns:p14="http://schemas.microsoft.com/office/powerpoint/2010/main" val="2252974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13</a:t>
            </a:fld>
            <a:endParaRPr lang="pt-BR" dirty="0"/>
          </a:p>
        </p:txBody>
      </p:sp>
    </p:spTree>
    <p:extLst>
      <p:ext uri="{BB962C8B-B14F-4D97-AF65-F5344CB8AC3E}">
        <p14:creationId xmlns:p14="http://schemas.microsoft.com/office/powerpoint/2010/main" val="2409424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14</a:t>
            </a:fld>
            <a:endParaRPr lang="pt-BR" dirty="0"/>
          </a:p>
        </p:txBody>
      </p:sp>
    </p:spTree>
    <p:extLst>
      <p:ext uri="{BB962C8B-B14F-4D97-AF65-F5344CB8AC3E}">
        <p14:creationId xmlns:p14="http://schemas.microsoft.com/office/powerpoint/2010/main" val="3939710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15</a:t>
            </a:fld>
            <a:endParaRPr lang="pt-BR" dirty="0"/>
          </a:p>
        </p:txBody>
      </p:sp>
    </p:spTree>
    <p:extLst>
      <p:ext uri="{BB962C8B-B14F-4D97-AF65-F5344CB8AC3E}">
        <p14:creationId xmlns:p14="http://schemas.microsoft.com/office/powerpoint/2010/main" val="2932382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16</a:t>
            </a:fld>
            <a:endParaRPr lang="pt-BR" dirty="0"/>
          </a:p>
        </p:txBody>
      </p:sp>
    </p:spTree>
    <p:extLst>
      <p:ext uri="{BB962C8B-B14F-4D97-AF65-F5344CB8AC3E}">
        <p14:creationId xmlns:p14="http://schemas.microsoft.com/office/powerpoint/2010/main" val="581720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17</a:t>
            </a:fld>
            <a:endParaRPr lang="pt-BR" dirty="0"/>
          </a:p>
        </p:txBody>
      </p:sp>
    </p:spTree>
    <p:extLst>
      <p:ext uri="{BB962C8B-B14F-4D97-AF65-F5344CB8AC3E}">
        <p14:creationId xmlns:p14="http://schemas.microsoft.com/office/powerpoint/2010/main" val="2909532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18</a:t>
            </a:fld>
            <a:endParaRPr lang="pt-BR" dirty="0"/>
          </a:p>
        </p:txBody>
      </p:sp>
    </p:spTree>
    <p:extLst>
      <p:ext uri="{BB962C8B-B14F-4D97-AF65-F5344CB8AC3E}">
        <p14:creationId xmlns:p14="http://schemas.microsoft.com/office/powerpoint/2010/main" val="690823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19</a:t>
            </a:fld>
            <a:endParaRPr lang="pt-BR" dirty="0"/>
          </a:p>
        </p:txBody>
      </p:sp>
    </p:spTree>
    <p:extLst>
      <p:ext uri="{BB962C8B-B14F-4D97-AF65-F5344CB8AC3E}">
        <p14:creationId xmlns:p14="http://schemas.microsoft.com/office/powerpoint/2010/main" val="2290334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2</a:t>
            </a:fld>
            <a:endParaRPr lang="pt-BR" dirty="0"/>
          </a:p>
        </p:txBody>
      </p:sp>
    </p:spTree>
    <p:extLst>
      <p:ext uri="{BB962C8B-B14F-4D97-AF65-F5344CB8AC3E}">
        <p14:creationId xmlns:p14="http://schemas.microsoft.com/office/powerpoint/2010/main" val="1256813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20</a:t>
            </a:fld>
            <a:endParaRPr lang="pt-BR" dirty="0"/>
          </a:p>
        </p:txBody>
      </p:sp>
    </p:spTree>
    <p:extLst>
      <p:ext uri="{BB962C8B-B14F-4D97-AF65-F5344CB8AC3E}">
        <p14:creationId xmlns:p14="http://schemas.microsoft.com/office/powerpoint/2010/main" val="2337709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21</a:t>
            </a:fld>
            <a:endParaRPr lang="pt-BR" dirty="0"/>
          </a:p>
        </p:txBody>
      </p:sp>
    </p:spTree>
    <p:extLst>
      <p:ext uri="{BB962C8B-B14F-4D97-AF65-F5344CB8AC3E}">
        <p14:creationId xmlns:p14="http://schemas.microsoft.com/office/powerpoint/2010/main" val="4121734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22</a:t>
            </a:fld>
            <a:endParaRPr lang="pt-BR" dirty="0"/>
          </a:p>
        </p:txBody>
      </p:sp>
    </p:spTree>
    <p:extLst>
      <p:ext uri="{BB962C8B-B14F-4D97-AF65-F5344CB8AC3E}">
        <p14:creationId xmlns:p14="http://schemas.microsoft.com/office/powerpoint/2010/main" val="4121916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23</a:t>
            </a:fld>
            <a:endParaRPr lang="pt-BR" dirty="0"/>
          </a:p>
        </p:txBody>
      </p:sp>
    </p:spTree>
    <p:extLst>
      <p:ext uri="{BB962C8B-B14F-4D97-AF65-F5344CB8AC3E}">
        <p14:creationId xmlns:p14="http://schemas.microsoft.com/office/powerpoint/2010/main" val="5022944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24</a:t>
            </a:fld>
            <a:endParaRPr lang="pt-BR" dirty="0"/>
          </a:p>
        </p:txBody>
      </p:sp>
    </p:spTree>
    <p:extLst>
      <p:ext uri="{BB962C8B-B14F-4D97-AF65-F5344CB8AC3E}">
        <p14:creationId xmlns:p14="http://schemas.microsoft.com/office/powerpoint/2010/main" val="32465268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25</a:t>
            </a:fld>
            <a:endParaRPr lang="pt-BR" dirty="0"/>
          </a:p>
        </p:txBody>
      </p:sp>
    </p:spTree>
    <p:extLst>
      <p:ext uri="{BB962C8B-B14F-4D97-AF65-F5344CB8AC3E}">
        <p14:creationId xmlns:p14="http://schemas.microsoft.com/office/powerpoint/2010/main" val="2265349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26</a:t>
            </a:fld>
            <a:endParaRPr lang="pt-BR" dirty="0"/>
          </a:p>
        </p:txBody>
      </p:sp>
    </p:spTree>
    <p:extLst>
      <p:ext uri="{BB962C8B-B14F-4D97-AF65-F5344CB8AC3E}">
        <p14:creationId xmlns:p14="http://schemas.microsoft.com/office/powerpoint/2010/main" val="1768381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27</a:t>
            </a:fld>
            <a:endParaRPr lang="pt-BR" dirty="0"/>
          </a:p>
        </p:txBody>
      </p:sp>
    </p:spTree>
    <p:extLst>
      <p:ext uri="{BB962C8B-B14F-4D97-AF65-F5344CB8AC3E}">
        <p14:creationId xmlns:p14="http://schemas.microsoft.com/office/powerpoint/2010/main" val="40695341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28</a:t>
            </a:fld>
            <a:endParaRPr lang="pt-BR" dirty="0"/>
          </a:p>
        </p:txBody>
      </p:sp>
    </p:spTree>
    <p:extLst>
      <p:ext uri="{BB962C8B-B14F-4D97-AF65-F5344CB8AC3E}">
        <p14:creationId xmlns:p14="http://schemas.microsoft.com/office/powerpoint/2010/main" val="37429588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29</a:t>
            </a:fld>
            <a:endParaRPr lang="pt-BR" dirty="0"/>
          </a:p>
        </p:txBody>
      </p:sp>
    </p:spTree>
    <p:extLst>
      <p:ext uri="{BB962C8B-B14F-4D97-AF65-F5344CB8AC3E}">
        <p14:creationId xmlns:p14="http://schemas.microsoft.com/office/powerpoint/2010/main" val="4229673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3</a:t>
            </a:fld>
            <a:endParaRPr lang="pt-BR" dirty="0"/>
          </a:p>
        </p:txBody>
      </p:sp>
    </p:spTree>
    <p:extLst>
      <p:ext uri="{BB962C8B-B14F-4D97-AF65-F5344CB8AC3E}">
        <p14:creationId xmlns:p14="http://schemas.microsoft.com/office/powerpoint/2010/main" val="25886409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30</a:t>
            </a:fld>
            <a:endParaRPr lang="pt-BR" dirty="0"/>
          </a:p>
        </p:txBody>
      </p:sp>
    </p:spTree>
    <p:extLst>
      <p:ext uri="{BB962C8B-B14F-4D97-AF65-F5344CB8AC3E}">
        <p14:creationId xmlns:p14="http://schemas.microsoft.com/office/powerpoint/2010/main" val="2570097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31</a:t>
            </a:fld>
            <a:endParaRPr lang="pt-BR" dirty="0"/>
          </a:p>
        </p:txBody>
      </p:sp>
    </p:spTree>
    <p:extLst>
      <p:ext uri="{BB962C8B-B14F-4D97-AF65-F5344CB8AC3E}">
        <p14:creationId xmlns:p14="http://schemas.microsoft.com/office/powerpoint/2010/main" val="301149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32</a:t>
            </a:fld>
            <a:endParaRPr lang="pt-BR" dirty="0"/>
          </a:p>
        </p:txBody>
      </p:sp>
    </p:spTree>
    <p:extLst>
      <p:ext uri="{BB962C8B-B14F-4D97-AF65-F5344CB8AC3E}">
        <p14:creationId xmlns:p14="http://schemas.microsoft.com/office/powerpoint/2010/main" val="3706358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33</a:t>
            </a:fld>
            <a:endParaRPr lang="pt-BR" dirty="0"/>
          </a:p>
        </p:txBody>
      </p:sp>
    </p:spTree>
    <p:extLst>
      <p:ext uri="{BB962C8B-B14F-4D97-AF65-F5344CB8AC3E}">
        <p14:creationId xmlns:p14="http://schemas.microsoft.com/office/powerpoint/2010/main" val="2227698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4</a:t>
            </a:fld>
            <a:endParaRPr lang="pt-BR" dirty="0"/>
          </a:p>
        </p:txBody>
      </p:sp>
    </p:spTree>
    <p:extLst>
      <p:ext uri="{BB962C8B-B14F-4D97-AF65-F5344CB8AC3E}">
        <p14:creationId xmlns:p14="http://schemas.microsoft.com/office/powerpoint/2010/main" val="1411049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5</a:t>
            </a:fld>
            <a:endParaRPr lang="pt-BR" dirty="0"/>
          </a:p>
        </p:txBody>
      </p:sp>
    </p:spTree>
    <p:extLst>
      <p:ext uri="{BB962C8B-B14F-4D97-AF65-F5344CB8AC3E}">
        <p14:creationId xmlns:p14="http://schemas.microsoft.com/office/powerpoint/2010/main" val="1877441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6</a:t>
            </a:fld>
            <a:endParaRPr lang="pt-BR" dirty="0"/>
          </a:p>
        </p:txBody>
      </p:sp>
    </p:spTree>
    <p:extLst>
      <p:ext uri="{BB962C8B-B14F-4D97-AF65-F5344CB8AC3E}">
        <p14:creationId xmlns:p14="http://schemas.microsoft.com/office/powerpoint/2010/main" val="64244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7</a:t>
            </a:fld>
            <a:endParaRPr lang="pt-BR" dirty="0"/>
          </a:p>
        </p:txBody>
      </p:sp>
    </p:spTree>
    <p:extLst>
      <p:ext uri="{BB962C8B-B14F-4D97-AF65-F5344CB8AC3E}">
        <p14:creationId xmlns:p14="http://schemas.microsoft.com/office/powerpoint/2010/main" val="3770358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8</a:t>
            </a:fld>
            <a:endParaRPr lang="pt-BR" dirty="0"/>
          </a:p>
        </p:txBody>
      </p:sp>
    </p:spTree>
    <p:extLst>
      <p:ext uri="{BB962C8B-B14F-4D97-AF65-F5344CB8AC3E}">
        <p14:creationId xmlns:p14="http://schemas.microsoft.com/office/powerpoint/2010/main" val="1733296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9</a:t>
            </a:fld>
            <a:endParaRPr lang="pt-BR" dirty="0"/>
          </a:p>
        </p:txBody>
      </p:sp>
    </p:spTree>
    <p:extLst>
      <p:ext uri="{BB962C8B-B14F-4D97-AF65-F5344CB8AC3E}">
        <p14:creationId xmlns:p14="http://schemas.microsoft.com/office/powerpoint/2010/main" val="4221890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522413" y="1905000"/>
            <a:ext cx="9144000" cy="2667000"/>
          </a:xfrm>
        </p:spPr>
        <p:txBody>
          <a:bodyPr rtlCol="0">
            <a:noAutofit/>
          </a:bodyPr>
          <a:lstStyle>
            <a:lvl1pPr rtl="0">
              <a:defRPr sz="5400"/>
            </a:lvl1pPr>
          </a:lstStyle>
          <a:p>
            <a:pPr rtl="0"/>
            <a:r>
              <a:rPr lang="pt-BR" dirty="0"/>
              <a:t>Clique para editar o estilo de título Mestre</a:t>
            </a:r>
          </a:p>
        </p:txBody>
      </p:sp>
      <p:grpSp>
        <p:nvGrpSpPr>
          <p:cNvPr id="256" name="linha" descr="Gráfico de linhas"/>
          <p:cNvGrpSpPr/>
          <p:nvPr/>
        </p:nvGrpSpPr>
        <p:grpSpPr bwMode="invGray">
          <a:xfrm>
            <a:off x="1584896" y="4724400"/>
            <a:ext cx="8631936" cy="64008"/>
            <a:chOff x="-4110038" y="2703513"/>
            <a:chExt cx="17394239" cy="160336"/>
          </a:xfrm>
          <a:solidFill>
            <a:schemeClr val="accent1"/>
          </a:solidFill>
        </p:grpSpPr>
        <p:sp>
          <p:nvSpPr>
            <p:cNvPr id="257" name="Forma Liv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58" name="Forma Liv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59" name="Forma Liv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0" name="Forma Liv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1" name="Forma Liv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2" name="Forma Liv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3" name="Forma Liv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4" name="Forma Liv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5" name="Forma Liv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6" name="Forma Liv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7" name="Forma Liv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8" name="Forma Liv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9" name="Forma Liv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0" name="Forma Liv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1" name="Forma Liv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2" name="Forma Liv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3" name="Forma Liv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4" name="Forma Liv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5" name="Forma Liv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6" name="Forma Liv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7" name="Forma Liv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8" name="Forma Liv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9" name="Forma Liv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0" name="Forma Liv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1" name="Forma Liv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2" name="Forma Liv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3" name="Forma Liv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4" name="Forma Liv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5" name="Forma Liv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6" name="Forma Liv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7" name="Forma Liv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8" name="Forma Liv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9" name="Forma Liv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0" name="Forma Liv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1" name="Forma Liv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2" name="Forma Liv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3" name="Forma Liv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4" name="Forma Liv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5" name="Forma Liv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6" name="Forma Liv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7" name="Forma Liv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8" name="Forma Liv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9" name="Forma Liv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0" name="Forma Liv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1" name="Forma Liv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2" name="Forma Liv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3" name="Forma Liv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4" name="Forma Liv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5" name="Forma Liv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6" name="Forma Liv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7" name="Forma Liv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8" name="Forma Liv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9" name="Forma Liv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0" name="Forma Liv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1" name="Forma Liv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2" name="Forma Liv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3" name="Forma Liv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4" name="Forma Liv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5" name="Forma Liv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6" name="Forma Liv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7" name="Forma Liv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8" name="Forma Liv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9" name="Forma Liv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0" name="Forma Liv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1" name="Forma Liv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2" name="Forma Liv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3" name="Forma Liv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4" name="Forma Liv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5" name="Forma Liv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6" name="Forma Liv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7" name="Forma Liv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8" name="Forma Liv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9" name="Forma Liv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0" name="Forma Liv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1" name="Forma Liv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2" name="Forma Liv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3" name="Forma Liv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4" name="Forma Liv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5" name="Forma Liv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6" name="Forma Liv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7" name="Forma Liv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8" name="Forma Liv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9" name="Forma Liv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0" name="Forma Liv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1" name="Forma Liv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2" name="Forma Liv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3" name="Forma Liv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4" name="Forma Liv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5" name="Forma Liv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6" name="Forma Liv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7" name="Forma Liv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8" name="Forma Liv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9" name="Forma Liv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0" name="Forma Liv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1" name="Forma Liv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2" name="Forma Liv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3" name="Forma Liv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4" name="Forma Liv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5" name="Forma Liv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6" name="Forma Liv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7" name="Forma Liv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8" name="Forma Liv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9" name="Forma Liv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0" name="Forma Liv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1" name="Forma Liv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2" name="Forma Liv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3" name="Forma Liv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4" name="Forma Liv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5" name="Forma Liv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6" name="Forma Liv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7" name="Forma Liv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8" name="Forma Liv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9" name="Forma Liv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0" name="Forma Liv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1" name="Forma Liv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2" name="Forma Liv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3" name="Forma Liv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4" name="Forma Liv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5" name="Forma Liv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6" name="Forma Liv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7" name="Forma Liv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8" name="Forma Liv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9" name="Forma Liv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grpSp>
      <p:sp>
        <p:nvSpPr>
          <p:cNvPr id="3" name="Subtítulo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a:t>Clique para editar o estilo do subtítulo Mestre</a:t>
            </a:r>
            <a:endParaRPr lang="pt-BR"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lang="pt-BR" dirty="0"/>
          </a:p>
        </p:txBody>
      </p:sp>
      <p:grpSp>
        <p:nvGrpSpPr>
          <p:cNvPr id="7" name="linha" descr="Gráfico de linhas"/>
          <p:cNvGrpSpPr/>
          <p:nvPr/>
        </p:nvGrpSpPr>
        <p:grpSpPr bwMode="invGray">
          <a:xfrm>
            <a:off x="1522413" y="1514475"/>
            <a:ext cx="10569575" cy="64008"/>
            <a:chOff x="1522413" y="1514475"/>
            <a:chExt cx="10569575" cy="64008"/>
          </a:xfrm>
        </p:grpSpPr>
        <p:sp>
          <p:nvSpPr>
            <p:cNvPr id="8" name="Forma Livre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 name="Forma Livre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0" name="Forma Livre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1"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2"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3"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4"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5"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4"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5"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6"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7"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8"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9"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0"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1"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2"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3"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4"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5"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6"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7"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8"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9"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0"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1"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2"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3"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4"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5"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6"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7"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8"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9"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0"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1"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2"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3"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4"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5"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6"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7"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8"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9"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0"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1"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sp>
        <p:nvSpPr>
          <p:cNvPr id="3" name="Espaço Reservado para Texto Vertical 2"/>
          <p:cNvSpPr>
            <a:spLocks noGrp="1"/>
          </p:cNvSpPr>
          <p:nvPr>
            <p:ph type="body" orient="vert" idx="1"/>
          </p:nvPr>
        </p:nvSpPr>
        <p:spPr/>
        <p:txBody>
          <a:bodyPr vert="eaVert" rtlCol="0"/>
          <a:lstStyle>
            <a:lvl5pPr>
              <a:defRPr/>
            </a:lvl5pPr>
            <a:lvl6pPr marL="1956816">
              <a:defRPr/>
            </a:lvl6pPr>
            <a:lvl7pPr marL="1956816">
              <a:defRPr/>
            </a:lvl7pPr>
            <a:lvl8pPr marL="1956816">
              <a:defRPr/>
            </a:lvl8pPr>
            <a:lvl9pPr marL="1956816">
              <a:defRPr/>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58215C2D-4C5F-41A8-B554-C650AF34C482}" type="datetime1">
              <a:rPr lang="pt-BR" smtClean="0"/>
              <a:t>04/07/2022</a:t>
            </a:fld>
            <a:endParaRPr lang="pt-BR" dirty="0"/>
          </a:p>
        </p:txBody>
      </p:sp>
      <p:sp>
        <p:nvSpPr>
          <p:cNvPr id="6" name="Espaço Reservado para Número de Slide 5"/>
          <p:cNvSpPr>
            <a:spLocks noGrp="1"/>
          </p:cNvSpPr>
          <p:nvPr>
            <p:ph type="sldNum" sz="quarter" idx="12"/>
          </p:nvPr>
        </p:nvSpPr>
        <p:spPr/>
        <p:txBody>
          <a:bodyPr rtlCol="0"/>
          <a:lstStyle/>
          <a:p>
            <a:pPr rtl="0"/>
            <a:fld id="{25BA54BD-C84D-46CE-8B72-31BFB26ABA43}" type="slidenum">
              <a:rPr lang="pt-BR" smtClean="0"/>
              <a:t>‹nº›</a:t>
            </a:fld>
            <a:endParaRPr lang="pt-BR"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361612" y="274639"/>
            <a:ext cx="1371600" cy="5901747"/>
          </a:xfrm>
        </p:spPr>
        <p:txBody>
          <a:bodyPr vert="eaVert" rtlCol="0"/>
          <a:lstStyle/>
          <a:p>
            <a:pPr rtl="0"/>
            <a:r>
              <a:rPr lang="pt-BR"/>
              <a:t>Clique para editar o título Mestre</a:t>
            </a:r>
            <a:endParaRPr lang="pt-BR" dirty="0"/>
          </a:p>
        </p:txBody>
      </p:sp>
      <p:grpSp>
        <p:nvGrpSpPr>
          <p:cNvPr id="7" name="linha" descr="Gráfico de linhas"/>
          <p:cNvGrpSpPr/>
          <p:nvPr/>
        </p:nvGrpSpPr>
        <p:grpSpPr bwMode="invGray">
          <a:xfrm rot="5400000">
            <a:off x="6864412" y="3472598"/>
            <a:ext cx="6492240" cy="64008"/>
            <a:chOff x="1522413" y="1514475"/>
            <a:chExt cx="10569575" cy="64008"/>
          </a:xfrm>
        </p:grpSpPr>
        <p:sp>
          <p:nvSpPr>
            <p:cNvPr id="8" name="Forma Liv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 name="Forma Liv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0" name="Forma Liv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1"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2"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3"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4"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5"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4"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5"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6"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7"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8"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9"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0"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1"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2"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3"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4"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5"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6"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7"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8"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9"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0"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1"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2"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3"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4"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5"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6"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7"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8"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9"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0"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1"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2"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3"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4"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5"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6"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7"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8"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9"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0"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1"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sp>
        <p:nvSpPr>
          <p:cNvPr id="3" name="Espaço Reservado para Texto Vertical 2"/>
          <p:cNvSpPr>
            <a:spLocks noGrp="1"/>
          </p:cNvSpPr>
          <p:nvPr>
            <p:ph type="body" orient="vert" idx="1" hasCustomPrompt="1"/>
          </p:nvPr>
        </p:nvSpPr>
        <p:spPr>
          <a:xfrm>
            <a:off x="608012" y="277813"/>
            <a:ext cx="9144001" cy="5898573"/>
          </a:xfrm>
        </p:spPr>
        <p:txBody>
          <a:bodyPr vert="eaVert" rtlCol="0"/>
          <a:lstStyle>
            <a:lvl5pPr>
              <a:defRPr/>
            </a:lvl5pPr>
            <a:lvl6pPr marL="1261872" indent="0">
              <a:buNone/>
              <a:defRPr/>
            </a:lvl6pPr>
            <a:lvl7pPr>
              <a:defRPr/>
            </a:lvl7pPr>
            <a:lvl8pPr>
              <a:defRPr baseline="0"/>
            </a:lvl8pPr>
            <a:lvl9pPr>
              <a:defRPr baseline="0"/>
            </a:lvl9pPr>
          </a:lstStyle>
          <a:p>
            <a:pPr lvl="0" rtl="0"/>
            <a:r>
              <a:rPr lang="pt-BR" dirty="0"/>
              <a:t>Clique para editar o texto Mestre</a:t>
            </a:r>
          </a:p>
          <a:p>
            <a:pPr lvl="1" rtl="0"/>
            <a:r>
              <a:rPr lang="pt-BR" dirty="0"/>
              <a:t>Segundo nível</a:t>
            </a:r>
          </a:p>
          <a:p>
            <a:pPr lvl="2" rtl="0"/>
            <a:r>
              <a:rPr lang="pt-BR" dirty="0"/>
              <a:t>Terceiro nível</a:t>
            </a:r>
          </a:p>
          <a:p>
            <a:pPr lvl="3" rtl="0"/>
            <a:r>
              <a:rPr lang="pt-BR" dirty="0"/>
              <a:t>Quarto nível</a:t>
            </a:r>
          </a:p>
          <a:p>
            <a:pPr lvl="4" rtl="0"/>
            <a:r>
              <a:rPr lang="pt-BR" dirty="0"/>
              <a:t>Quinto nível</a:t>
            </a:r>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90E39326-9852-4665-8E10-5CCFE1522248}" type="datetime1">
              <a:rPr lang="pt-BR" smtClean="0"/>
              <a:t>04/07/2022</a:t>
            </a:fld>
            <a:endParaRPr lang="pt-BR" dirty="0"/>
          </a:p>
        </p:txBody>
      </p:sp>
      <p:sp>
        <p:nvSpPr>
          <p:cNvPr id="6" name="Espaço Reservado para Número de Slide 5"/>
          <p:cNvSpPr>
            <a:spLocks noGrp="1"/>
          </p:cNvSpPr>
          <p:nvPr>
            <p:ph type="sldNum" sz="quarter" idx="12"/>
          </p:nvPr>
        </p:nvSpPr>
        <p:spPr/>
        <p:txBody>
          <a:bodyPr rtlCol="0"/>
          <a:lstStyle/>
          <a:p>
            <a:pPr rtl="0"/>
            <a:fld id="{25BA54BD-C84D-46CE-8B72-31BFB26ABA43}" type="slidenum">
              <a:rPr lang="pt-BR" smtClean="0"/>
              <a:t>‹nº›</a:t>
            </a:fld>
            <a:endParaRPr lang="pt-BR"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522414" y="274638"/>
            <a:ext cx="9143998" cy="1020762"/>
          </a:xfrm>
        </p:spPr>
        <p:txBody>
          <a:bodyPr rtlCol="0"/>
          <a:lstStyle>
            <a:lvl1pPr rtl="0">
              <a:defRPr/>
            </a:lvl1pPr>
          </a:lstStyle>
          <a:p>
            <a:pPr rtl="0"/>
            <a:r>
              <a:rPr lang="pt-BR" dirty="0"/>
              <a:t>Clique para editar o estilo de título Mestre</a:t>
            </a:r>
          </a:p>
        </p:txBody>
      </p:sp>
      <p:grpSp>
        <p:nvGrpSpPr>
          <p:cNvPr id="167" name="linha" descr="Gráfico de linhas"/>
          <p:cNvGrpSpPr/>
          <p:nvPr/>
        </p:nvGrpSpPr>
        <p:grpSpPr bwMode="invGray">
          <a:xfrm>
            <a:off x="1522413" y="1514475"/>
            <a:ext cx="10569575" cy="64008"/>
            <a:chOff x="1522413" y="1514475"/>
            <a:chExt cx="10569575" cy="64008"/>
          </a:xfrm>
        </p:grpSpPr>
        <p:sp>
          <p:nvSpPr>
            <p:cNvPr id="168" name="Forma Liv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9" name="Forma Liv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0" name="Forma Liv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1"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2"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3"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4"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5"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6"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7"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8"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9"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0"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1"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2"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3"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4"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5"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6"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7"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8"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9"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0"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1"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2"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3"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4"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5"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6"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7"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8"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9"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0"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1"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2"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3"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4"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5"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6"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7"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8"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9"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0"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1"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2"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3"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4"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5"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6"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7"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8"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9"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0"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1"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2"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3"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4"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5"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6"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7"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8"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9"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0"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1"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2"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3"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4"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5"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6"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7"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8"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9"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40"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41"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sp>
        <p:nvSpPr>
          <p:cNvPr id="3" name="Espaço Reservado para Conteúdo 2"/>
          <p:cNvSpPr>
            <a:spLocks noGrp="1"/>
          </p:cNvSpPr>
          <p:nvPr>
            <p:ph idx="1"/>
          </p:nvPr>
        </p:nvSpPr>
        <p:spPr/>
        <p:txBody>
          <a:bodyPr rtlCol="0"/>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383396C3-3492-4496-8698-79E4814AE53F}" type="datetime1">
              <a:rPr lang="pt-BR" smtClean="0"/>
              <a:t>04/07/2022</a:t>
            </a:fld>
            <a:endParaRPr lang="pt-BR" dirty="0"/>
          </a:p>
        </p:txBody>
      </p:sp>
      <p:sp>
        <p:nvSpPr>
          <p:cNvPr id="6" name="Espaço Reservado para Número de Slide 5"/>
          <p:cNvSpPr>
            <a:spLocks noGrp="1"/>
          </p:cNvSpPr>
          <p:nvPr>
            <p:ph type="sldNum" sz="quarter" idx="12"/>
          </p:nvPr>
        </p:nvSpPr>
        <p:spPr/>
        <p:txBody>
          <a:bodyPr rtlCol="0"/>
          <a:lstStyle/>
          <a:p>
            <a:pPr rtl="0"/>
            <a:fld id="{25BA54BD-C84D-46CE-8B72-31BFB26ABA43}" type="slidenum">
              <a:rPr lang="pt-BR" smtClean="0"/>
              <a:t>‹nº›</a:t>
            </a:fld>
            <a:endParaRPr lang="pt-B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522413" y="1905000"/>
            <a:ext cx="9144000" cy="2667000"/>
          </a:xfrm>
        </p:spPr>
        <p:txBody>
          <a:bodyPr rtlCol="0" anchor="b">
            <a:noAutofit/>
          </a:bodyPr>
          <a:lstStyle>
            <a:lvl1pPr algn="l" rtl="0">
              <a:defRPr sz="4400" b="0" cap="none" baseline="0"/>
            </a:lvl1pPr>
          </a:lstStyle>
          <a:p>
            <a:pPr rtl="0"/>
            <a:r>
              <a:rPr lang="pt-BR" dirty="0"/>
              <a:t>Clique para editar o estilo de título Mestre</a:t>
            </a:r>
          </a:p>
        </p:txBody>
      </p:sp>
      <p:grpSp>
        <p:nvGrpSpPr>
          <p:cNvPr id="255" name="linha" descr="Gráfico de linhas"/>
          <p:cNvGrpSpPr/>
          <p:nvPr/>
        </p:nvGrpSpPr>
        <p:grpSpPr bwMode="invGray">
          <a:xfrm>
            <a:off x="1584896" y="4724400"/>
            <a:ext cx="8631936" cy="64008"/>
            <a:chOff x="-4110038" y="2703513"/>
            <a:chExt cx="17394239" cy="160336"/>
          </a:xfrm>
          <a:solidFill>
            <a:schemeClr val="accent1"/>
          </a:solidFill>
        </p:grpSpPr>
        <p:sp>
          <p:nvSpPr>
            <p:cNvPr id="256" name="Forma Liv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57" name="Forma Liv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58" name="Forma Liv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59" name="Forma Liv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0" name="Forma Liv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1" name="Forma Liv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2" name="Forma Liv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3" name="Forma Liv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4" name="Forma Liv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5" name="Forma Liv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6" name="Forma Liv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7" name="Forma Liv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8" name="Forma Liv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9" name="Forma Liv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0" name="Forma Liv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1" name="Forma Liv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2" name="Forma Liv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3" name="Forma Liv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4" name="Forma Liv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5" name="Forma Liv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6" name="Forma Liv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7" name="Forma Liv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8" name="Forma Liv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9" name="Forma Liv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0" name="Forma Liv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1" name="Forma Liv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2" name="Forma Liv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3" name="Forma Liv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4" name="Forma Liv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5" name="Forma Liv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6" name="Forma Liv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7" name="Forma Liv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8" name="Forma Liv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9" name="Forma Liv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0" name="Forma Liv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1" name="Forma Liv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2" name="Forma Liv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3" name="Forma Liv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4" name="Forma Liv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5" name="Forma Liv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6" name="Forma Liv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7" name="Forma Liv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8" name="Forma Liv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9" name="Forma Liv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0" name="Forma Liv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1" name="Forma Liv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2" name="Forma Liv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3" name="Forma Liv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4" name="Forma Liv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5" name="Forma Liv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6" name="Forma Liv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7" name="Forma Liv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8" name="Forma Liv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9" name="Forma Liv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0" name="Forma Liv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1" name="Forma Liv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2" name="Forma Liv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3" name="Forma Liv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4" name="Forma Liv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5" name="Forma Liv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6" name="Forma Liv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7" name="Forma Liv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8" name="Forma Liv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9" name="Forma Liv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0" name="Forma Liv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1" name="Forma Liv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2" name="Forma Liv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3" name="Forma Liv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4" name="Forma Liv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5" name="Forma Liv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6" name="Forma Liv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7" name="Forma Liv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8" name="Forma Liv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9" name="Forma Liv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0" name="Forma Liv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1" name="Forma Liv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2" name="Forma Liv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3" name="Forma Liv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4" name="Forma Liv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5" name="Forma Liv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6" name="Forma Liv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7" name="Forma Liv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8" name="Forma Liv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9" name="Forma Liv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0" name="Forma Liv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1" name="Forma Liv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2" name="Forma Liv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3" name="Forma Liv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4" name="Forma Liv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5" name="Forma Liv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6" name="Forma Liv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7" name="Forma Liv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8" name="Forma Liv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9" name="Forma Liv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0" name="Forma Liv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1" name="Forma Liv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2" name="Forma Liv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3" name="Forma Liv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4" name="Forma Liv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5" name="Forma Liv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6" name="Forma Liv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7" name="Forma Liv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8" name="Forma Liv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9" name="Forma Liv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0" name="Forma Liv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1" name="Forma Liv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2" name="Forma Liv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3" name="Forma Liv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4" name="Forma Liv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5" name="Forma Liv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6" name="Forma Liv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7" name="Forma Liv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8" name="Forma Liv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9" name="Forma Liv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0" name="Forma Liv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1" name="Forma Liv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2" name="Forma Liv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3" name="Forma Liv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4" name="Forma Liv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5" name="Forma Liv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6" name="Forma Liv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7" name="Forma Liv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8" name="Forma Liv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grpSp>
      <p:sp>
        <p:nvSpPr>
          <p:cNvPr id="3" name="Espaço Reservado para Texto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07F0D0AC-B9DC-491A-B40C-0529EC313878}" type="datetime1">
              <a:rPr lang="pt-BR" smtClean="0"/>
              <a:t>04/07/2022</a:t>
            </a:fld>
            <a:endParaRPr lang="pt-BR" dirty="0"/>
          </a:p>
        </p:txBody>
      </p:sp>
      <p:sp>
        <p:nvSpPr>
          <p:cNvPr id="6" name="Espaço Reservado para Número de Slide 5"/>
          <p:cNvSpPr>
            <a:spLocks noGrp="1"/>
          </p:cNvSpPr>
          <p:nvPr>
            <p:ph type="sldNum" sz="quarter" idx="12"/>
          </p:nvPr>
        </p:nvSpPr>
        <p:spPr/>
        <p:txBody>
          <a:bodyPr rtlCol="0"/>
          <a:lstStyle/>
          <a:p>
            <a:pPr rtl="0"/>
            <a:fld id="{25BA54BD-C84D-46CE-8B72-31BFB26ABA43}" type="slidenum">
              <a:rPr lang="pt-BR" smtClean="0"/>
              <a:t>‹nº›</a:t>
            </a:fld>
            <a:endParaRPr lang="pt-BR"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522414" y="274638"/>
            <a:ext cx="9143998" cy="1020762"/>
          </a:xfrm>
        </p:spPr>
        <p:txBody>
          <a:bodyPr rtlCol="0"/>
          <a:lstStyle>
            <a:lvl1pPr rtl="0">
              <a:defRPr/>
            </a:lvl1pPr>
          </a:lstStyle>
          <a:p>
            <a:pPr rtl="0"/>
            <a:r>
              <a:rPr lang="pt-BR" dirty="0"/>
              <a:t>Clique para editar o estilo de título Mestre</a:t>
            </a:r>
          </a:p>
        </p:txBody>
      </p:sp>
      <p:grpSp>
        <p:nvGrpSpPr>
          <p:cNvPr id="158" name="linha" descr="Gráfico de linhas"/>
          <p:cNvGrpSpPr/>
          <p:nvPr/>
        </p:nvGrpSpPr>
        <p:grpSpPr bwMode="invGray">
          <a:xfrm>
            <a:off x="1522413" y="1514475"/>
            <a:ext cx="10569575" cy="64008"/>
            <a:chOff x="1522413" y="1514475"/>
            <a:chExt cx="10569575" cy="64008"/>
          </a:xfrm>
        </p:grpSpPr>
        <p:sp>
          <p:nvSpPr>
            <p:cNvPr id="159" name="Forma Liv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0" name="Forma Liv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1" name="Forma Liv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2"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3"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4"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5"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6"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7"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8"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9"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0"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1"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2"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3"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4"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5"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6"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7"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8"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9"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0"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1"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2"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3"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4"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5"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6"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7"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8"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9"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0"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1"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2"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3"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4"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5"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6"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7"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8"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9"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0"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1"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2"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3"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4"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5"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6"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7"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8"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9"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0"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1"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2"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3"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4"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5"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6"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7"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8"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9"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0"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1"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2"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3"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4"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5"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6"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7"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8"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9"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0"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1"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2"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sp>
        <p:nvSpPr>
          <p:cNvPr id="3" name="Espaço Reservado para Conteúdo 2"/>
          <p:cNvSpPr>
            <a:spLocks noGrp="1"/>
          </p:cNvSpPr>
          <p:nvPr>
            <p:ph sz="half" idx="1"/>
          </p:nvPr>
        </p:nvSpPr>
        <p:spPr>
          <a:xfrm>
            <a:off x="1522413" y="1905000"/>
            <a:ext cx="4419599"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Conteúdo 3"/>
          <p:cNvSpPr>
            <a:spLocks noGrp="1"/>
          </p:cNvSpPr>
          <p:nvPr>
            <p:ph sz="half" idx="2"/>
          </p:nvPr>
        </p:nvSpPr>
        <p:spPr>
          <a:xfrm>
            <a:off x="6246815" y="1905000"/>
            <a:ext cx="4419598"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6" name="Espaço Reservado para Rodapé 5"/>
          <p:cNvSpPr>
            <a:spLocks noGrp="1"/>
          </p:cNvSpPr>
          <p:nvPr>
            <p:ph type="ftr" sz="quarter" idx="11"/>
          </p:nvPr>
        </p:nvSpPr>
        <p:spPr/>
        <p:txBody>
          <a:bodyPr rtlCol="0"/>
          <a:lstStyle/>
          <a:p>
            <a:pPr rtl="0"/>
            <a:endParaRPr lang="pt-BR" dirty="0"/>
          </a:p>
        </p:txBody>
      </p:sp>
      <p:sp>
        <p:nvSpPr>
          <p:cNvPr id="5" name="Espaço Reservado para Data 4"/>
          <p:cNvSpPr>
            <a:spLocks noGrp="1"/>
          </p:cNvSpPr>
          <p:nvPr>
            <p:ph type="dt" sz="half" idx="10"/>
          </p:nvPr>
        </p:nvSpPr>
        <p:spPr/>
        <p:txBody>
          <a:bodyPr rtlCol="0"/>
          <a:lstStyle/>
          <a:p>
            <a:pPr rtl="0"/>
            <a:fld id="{FFA34909-1BC5-45CA-8566-BEB9E3794744}" type="datetime1">
              <a:rPr lang="pt-BR" smtClean="0"/>
              <a:t>04/07/2022</a:t>
            </a:fld>
            <a:endParaRPr lang="pt-BR" dirty="0"/>
          </a:p>
        </p:txBody>
      </p:sp>
      <p:sp>
        <p:nvSpPr>
          <p:cNvPr id="7" name="Espaço Reservado para Número de Slide 6"/>
          <p:cNvSpPr>
            <a:spLocks noGrp="1"/>
          </p:cNvSpPr>
          <p:nvPr>
            <p:ph type="sldNum" sz="quarter" idx="12"/>
          </p:nvPr>
        </p:nvSpPr>
        <p:spPr/>
        <p:txBody>
          <a:bodyPr rtlCol="0"/>
          <a:lstStyle/>
          <a:p>
            <a:pPr rtl="0"/>
            <a:fld id="{25BA54BD-C84D-46CE-8B72-31BFB26ABA43}" type="slidenum">
              <a:rPr lang="pt-BR" smtClean="0"/>
              <a:t>‹nº›</a:t>
            </a:fld>
            <a:endParaRPr lang="pt-BR"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522414" y="274638"/>
            <a:ext cx="9143998" cy="1020762"/>
          </a:xfrm>
        </p:spPr>
        <p:txBody>
          <a:bodyPr rtlCol="0"/>
          <a:lstStyle>
            <a:lvl1pPr rtl="0">
              <a:defRPr/>
            </a:lvl1pPr>
          </a:lstStyle>
          <a:p>
            <a:pPr rtl="0"/>
            <a:r>
              <a:rPr lang="pt-BR" dirty="0"/>
              <a:t>Clique para editar o estilo de título Mestre</a:t>
            </a:r>
          </a:p>
        </p:txBody>
      </p:sp>
      <p:grpSp>
        <p:nvGrpSpPr>
          <p:cNvPr id="160" name="linha" descr="Gráfico de linhas"/>
          <p:cNvGrpSpPr/>
          <p:nvPr/>
        </p:nvGrpSpPr>
        <p:grpSpPr bwMode="invGray">
          <a:xfrm>
            <a:off x="1522413" y="1514475"/>
            <a:ext cx="10569575" cy="64008"/>
            <a:chOff x="1522413" y="1514475"/>
            <a:chExt cx="10569575" cy="64008"/>
          </a:xfrm>
        </p:grpSpPr>
        <p:sp>
          <p:nvSpPr>
            <p:cNvPr id="161" name="Forma Livre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2" name="Forma Livre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3" name="Forma Livre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4"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5"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6"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7"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8"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9"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0"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1"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2"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3"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4"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5"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6"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7"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8"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9"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0"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1"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2"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3"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4"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5"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6"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7"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8"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9"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0"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1"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2"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3"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4"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5"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6"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7"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8"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9"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0"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1"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2"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3"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4"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5"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6"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7"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8"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9"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0"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1"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2"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3"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4"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5"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6"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7"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8"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9"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0"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1"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2"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3"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4"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5"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6"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7"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8"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9"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0"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1"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2"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3"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4"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sp>
        <p:nvSpPr>
          <p:cNvPr id="3" name="Espaço Reservado para Texto 2"/>
          <p:cNvSpPr>
            <a:spLocks noGrp="1"/>
          </p:cNvSpPr>
          <p:nvPr>
            <p:ph type="body" idx="1"/>
          </p:nvPr>
        </p:nvSpPr>
        <p:spPr>
          <a:xfrm>
            <a:off x="1522413"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p:cNvSpPr>
            <a:spLocks noGrp="1"/>
          </p:cNvSpPr>
          <p:nvPr>
            <p:ph sz="half" idx="2"/>
          </p:nvPr>
        </p:nvSpPr>
        <p:spPr>
          <a:xfrm>
            <a:off x="1522413" y="2819399"/>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5" name="Espaço Reservado para Texto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8" name="Espaço Reservado para Rodapé 7"/>
          <p:cNvSpPr>
            <a:spLocks noGrp="1"/>
          </p:cNvSpPr>
          <p:nvPr>
            <p:ph type="ftr" sz="quarter" idx="11"/>
          </p:nvPr>
        </p:nvSpPr>
        <p:spPr/>
        <p:txBody>
          <a:bodyPr rtlCol="0"/>
          <a:lstStyle/>
          <a:p>
            <a:pPr rtl="0"/>
            <a:endParaRPr lang="pt-BR" dirty="0"/>
          </a:p>
        </p:txBody>
      </p:sp>
      <p:sp>
        <p:nvSpPr>
          <p:cNvPr id="7" name="Espaço Reservado para Data 6"/>
          <p:cNvSpPr>
            <a:spLocks noGrp="1"/>
          </p:cNvSpPr>
          <p:nvPr>
            <p:ph type="dt" sz="half" idx="10"/>
          </p:nvPr>
        </p:nvSpPr>
        <p:spPr/>
        <p:txBody>
          <a:bodyPr rtlCol="0"/>
          <a:lstStyle/>
          <a:p>
            <a:pPr rtl="0"/>
            <a:fld id="{93F48602-A83C-4B27-B476-20AF32AE1EED}" type="datetime1">
              <a:rPr lang="pt-BR" smtClean="0"/>
              <a:t>04/07/2022</a:t>
            </a:fld>
            <a:endParaRPr lang="pt-BR" dirty="0"/>
          </a:p>
        </p:txBody>
      </p:sp>
      <p:sp>
        <p:nvSpPr>
          <p:cNvPr id="9" name="Espaço Reservado para o Número do Slide 8"/>
          <p:cNvSpPr>
            <a:spLocks noGrp="1"/>
          </p:cNvSpPr>
          <p:nvPr>
            <p:ph type="sldNum" sz="quarter" idx="12"/>
          </p:nvPr>
        </p:nvSpPr>
        <p:spPr/>
        <p:txBody>
          <a:bodyPr rtlCol="0"/>
          <a:lstStyle/>
          <a:p>
            <a:pPr rtl="0"/>
            <a:fld id="{25BA54BD-C84D-46CE-8B72-31BFB26ABA43}" type="slidenum">
              <a:rPr lang="pt-BR" smtClean="0"/>
              <a:t>‹nº›</a:t>
            </a:fld>
            <a:endParaRPr lang="pt-BR" dirty="0"/>
          </a:p>
        </p:txBody>
      </p:sp>
      <p:sp>
        <p:nvSpPr>
          <p:cNvPr id="85" name="Espaço Reservado para Conteúdo 3"/>
          <p:cNvSpPr>
            <a:spLocks noGrp="1"/>
          </p:cNvSpPr>
          <p:nvPr>
            <p:ph sz="half" idx="13"/>
          </p:nvPr>
        </p:nvSpPr>
        <p:spPr>
          <a:xfrm>
            <a:off x="6249860" y="2819400"/>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rtl="0">
              <a:defRPr/>
            </a:lvl1pPr>
          </a:lstStyle>
          <a:p>
            <a:pPr rtl="0"/>
            <a:r>
              <a:rPr lang="pt-BR" dirty="0"/>
              <a:t>Clique para editar o estilo de título Mestre</a:t>
            </a:r>
          </a:p>
        </p:txBody>
      </p:sp>
      <p:grpSp>
        <p:nvGrpSpPr>
          <p:cNvPr id="156" name="linha" descr="Gráfico de linhas"/>
          <p:cNvGrpSpPr/>
          <p:nvPr/>
        </p:nvGrpSpPr>
        <p:grpSpPr bwMode="invGray">
          <a:xfrm>
            <a:off x="1522413" y="1514475"/>
            <a:ext cx="10569575" cy="64008"/>
            <a:chOff x="1522413" y="1514475"/>
            <a:chExt cx="10569575" cy="64008"/>
          </a:xfrm>
        </p:grpSpPr>
        <p:sp>
          <p:nvSpPr>
            <p:cNvPr id="157" name="Forma Liv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58" name="Forma Liv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59" name="Forma Liv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0"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1"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2"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3"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4"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5"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6"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7"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8"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9"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0"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1"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2"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3"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4"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5"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6"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7"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8"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9"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0"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1"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2"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3"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4"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5"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6"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7"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8"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9"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0"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1"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2"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3"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4"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5"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6"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7"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8"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9"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0"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1"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2"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3"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4"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5"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6"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7"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8"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9"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0"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1"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2"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3"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4"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5"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6"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7"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8"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9"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0"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1"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2"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3"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4"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5"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6"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7"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8"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9"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0"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sp>
        <p:nvSpPr>
          <p:cNvPr id="4" name="Espaço Reservado para Rodapé 3"/>
          <p:cNvSpPr>
            <a:spLocks noGrp="1"/>
          </p:cNvSpPr>
          <p:nvPr>
            <p:ph type="ftr" sz="quarter" idx="11"/>
          </p:nvPr>
        </p:nvSpPr>
        <p:spPr/>
        <p:txBody>
          <a:bodyPr rtlCol="0"/>
          <a:lstStyle/>
          <a:p>
            <a:pPr rtl="0"/>
            <a:endParaRPr lang="pt-BR" dirty="0"/>
          </a:p>
        </p:txBody>
      </p:sp>
      <p:sp>
        <p:nvSpPr>
          <p:cNvPr id="3" name="Espaço Reservado para Data 2"/>
          <p:cNvSpPr>
            <a:spLocks noGrp="1"/>
          </p:cNvSpPr>
          <p:nvPr>
            <p:ph type="dt" sz="half" idx="10"/>
          </p:nvPr>
        </p:nvSpPr>
        <p:spPr/>
        <p:txBody>
          <a:bodyPr rtlCol="0"/>
          <a:lstStyle/>
          <a:p>
            <a:pPr rtl="0"/>
            <a:fld id="{AA02F2C7-204F-4F9D-81F3-C7CE8047CD3A}" type="datetime1">
              <a:rPr lang="pt-BR" smtClean="0"/>
              <a:t>04/07/2022</a:t>
            </a:fld>
            <a:endParaRPr lang="pt-BR" dirty="0"/>
          </a:p>
        </p:txBody>
      </p:sp>
      <p:sp>
        <p:nvSpPr>
          <p:cNvPr id="5" name="Espaço Reservado para Número de Slide 4"/>
          <p:cNvSpPr>
            <a:spLocks noGrp="1"/>
          </p:cNvSpPr>
          <p:nvPr>
            <p:ph type="sldNum" sz="quarter" idx="12"/>
          </p:nvPr>
        </p:nvSpPr>
        <p:spPr/>
        <p:txBody>
          <a:bodyPr rtlCol="0"/>
          <a:lstStyle/>
          <a:p>
            <a:pPr rtl="0"/>
            <a:fld id="{25BA54BD-C84D-46CE-8B72-31BFB26ABA43}" type="slidenum">
              <a:rPr lang="pt-BR" smtClean="0"/>
              <a:t>‹nº›</a:t>
            </a:fld>
            <a:endParaRPr lang="pt-BR"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3" name="Espaço Reservado para Rodapé 2"/>
          <p:cNvSpPr>
            <a:spLocks noGrp="1"/>
          </p:cNvSpPr>
          <p:nvPr>
            <p:ph type="ftr" sz="quarter" idx="11"/>
          </p:nvPr>
        </p:nvSpPr>
        <p:spPr/>
        <p:txBody>
          <a:bodyPr rtlCol="0"/>
          <a:lstStyle/>
          <a:p>
            <a:pPr rtl="0"/>
            <a:endParaRPr lang="pt-BR" dirty="0"/>
          </a:p>
        </p:txBody>
      </p:sp>
      <p:sp>
        <p:nvSpPr>
          <p:cNvPr id="2" name="Espaço Reservado para Data 1"/>
          <p:cNvSpPr>
            <a:spLocks noGrp="1"/>
          </p:cNvSpPr>
          <p:nvPr>
            <p:ph type="dt" sz="half" idx="10"/>
          </p:nvPr>
        </p:nvSpPr>
        <p:spPr/>
        <p:txBody>
          <a:bodyPr rtlCol="0"/>
          <a:lstStyle/>
          <a:p>
            <a:pPr rtl="0"/>
            <a:fld id="{671526F9-43E7-4B77-89D8-9DEFDDBA71B5}" type="datetime1">
              <a:rPr lang="pt-BR" smtClean="0"/>
              <a:t>04/07/2022</a:t>
            </a:fld>
            <a:endParaRPr lang="pt-BR" dirty="0"/>
          </a:p>
        </p:txBody>
      </p:sp>
      <p:sp>
        <p:nvSpPr>
          <p:cNvPr id="4" name="Espaço Reservado para Número de Slide 3"/>
          <p:cNvSpPr>
            <a:spLocks noGrp="1"/>
          </p:cNvSpPr>
          <p:nvPr>
            <p:ph type="sldNum" sz="quarter" idx="12"/>
          </p:nvPr>
        </p:nvSpPr>
        <p:spPr/>
        <p:txBody>
          <a:bodyPr rtlCol="0"/>
          <a:lstStyle/>
          <a:p>
            <a:pPr rtl="0"/>
            <a:fld id="{25BA54BD-C84D-46CE-8B72-31BFB26ABA43}" type="slidenum">
              <a:rPr lang="pt-BR" smtClean="0"/>
              <a:t>‹nº›</a:t>
            </a:fld>
            <a:endParaRPr lang="pt-BR"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522414" y="274638"/>
            <a:ext cx="9143998" cy="1020762"/>
          </a:xfrm>
        </p:spPr>
        <p:txBody>
          <a:bodyPr rtlCol="0" anchor="b">
            <a:noAutofit/>
          </a:bodyPr>
          <a:lstStyle>
            <a:lvl1pPr algn="l" rtl="0">
              <a:defRPr sz="3200" b="0"/>
            </a:lvl1pPr>
          </a:lstStyle>
          <a:p>
            <a:pPr rtl="0"/>
            <a:r>
              <a:rPr lang="pt-BR" dirty="0"/>
              <a:t>Clique para editar o estilo de título Mestre</a:t>
            </a:r>
          </a:p>
        </p:txBody>
      </p:sp>
      <p:sp>
        <p:nvSpPr>
          <p:cNvPr id="4" name="Espaço Reservado para Texto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3" name="Espaço Reservado para Conteúdo 2"/>
          <p:cNvSpPr>
            <a:spLocks noGrp="1"/>
          </p:cNvSpPr>
          <p:nvPr>
            <p:ph idx="1"/>
          </p:nvPr>
        </p:nvSpPr>
        <p:spPr>
          <a:xfrm>
            <a:off x="4710022" y="1905000"/>
            <a:ext cx="5669280" cy="4038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grpSp>
        <p:nvGrpSpPr>
          <p:cNvPr id="615" name="quadro" descr="Gráfico de caixas"/>
          <p:cNvGrpSpPr/>
          <p:nvPr/>
        </p:nvGrpSpPr>
        <p:grpSpPr bwMode="invGray">
          <a:xfrm>
            <a:off x="4417839" y="1630821"/>
            <a:ext cx="6291028" cy="4575885"/>
            <a:chOff x="4417839" y="1630821"/>
            <a:chExt cx="6291028" cy="4575885"/>
          </a:xfrm>
        </p:grpSpPr>
        <p:grpSp>
          <p:nvGrpSpPr>
            <p:cNvPr id="616" name="Grupo 615"/>
            <p:cNvGrpSpPr/>
            <p:nvPr/>
          </p:nvGrpSpPr>
          <p:grpSpPr bwMode="invGray">
            <a:xfrm>
              <a:off x="5414491" y="1630821"/>
              <a:ext cx="5294376" cy="4114800"/>
              <a:chOff x="3310555" y="716546"/>
              <a:chExt cx="5294376" cy="4114800"/>
            </a:xfrm>
          </p:grpSpPr>
          <p:grpSp>
            <p:nvGrpSpPr>
              <p:cNvPr id="768" name="Grupo 767"/>
              <p:cNvGrpSpPr/>
              <p:nvPr/>
            </p:nvGrpSpPr>
            <p:grpSpPr bwMode="invGray">
              <a:xfrm flipH="1">
                <a:off x="3310555" y="737968"/>
                <a:ext cx="5294376" cy="54864"/>
                <a:chOff x="1522413" y="1514475"/>
                <a:chExt cx="10569575" cy="64008"/>
              </a:xfrm>
              <a:solidFill>
                <a:schemeClr val="accent1"/>
              </a:solidFill>
            </p:grpSpPr>
            <p:sp>
              <p:nvSpPr>
                <p:cNvPr id="844" name="Forma Livre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5" name="Forma Livre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6" name="Forma Livre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7"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8"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9"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0"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1"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2"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3"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4"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5"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6"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7"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8"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9"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0"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1"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2"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3"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4"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5"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6"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7"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8"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9"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0"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1"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2"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3"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4"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5"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6"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7"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8"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9"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0"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1"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2"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3"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4"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5"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6"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7"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8"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9"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0"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1"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2"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3"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4"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5"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6"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7"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8"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9"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0"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1"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2"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3"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4"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5"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6"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7"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8"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9"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0"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1"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2"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3"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4"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5"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6"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7"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grpSp>
            <p:nvGrpSpPr>
              <p:cNvPr id="769" name="Grupo 768"/>
              <p:cNvGrpSpPr/>
              <p:nvPr/>
            </p:nvGrpSpPr>
            <p:grpSpPr bwMode="invGray">
              <a:xfrm rot="16200000" flipH="1">
                <a:off x="6492229" y="2755658"/>
                <a:ext cx="4114800" cy="36576"/>
                <a:chOff x="1522413" y="1514475"/>
                <a:chExt cx="10569575" cy="64008"/>
              </a:xfrm>
              <a:solidFill>
                <a:schemeClr val="accent1"/>
              </a:solidFill>
            </p:grpSpPr>
            <p:sp>
              <p:nvSpPr>
                <p:cNvPr id="770" name="Forma Livre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1" name="Forma Livre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2" name="Forma Livre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3"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4"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5"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6"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7"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8"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9"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0"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1"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2"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3"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4"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5"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6"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7"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8"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9"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0"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1"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2"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3"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4"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5"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6"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7"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8"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9"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0"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1"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2"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3"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4"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5"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6"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7"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8"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9"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0"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1"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2"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3"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4"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5"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6"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7"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8"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9"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0"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1"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2"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3"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4"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5"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6"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7"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8"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9"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0"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1"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2"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3"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4"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5"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6"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7"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8"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9"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0"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1"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2"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3"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grpSp>
        <p:grpSp>
          <p:nvGrpSpPr>
            <p:cNvPr id="617" name="Grupo 616"/>
            <p:cNvGrpSpPr/>
            <p:nvPr/>
          </p:nvGrpSpPr>
          <p:grpSpPr bwMode="invGray">
            <a:xfrm rot="10800000">
              <a:off x="4417839" y="2091906"/>
              <a:ext cx="5294376" cy="4114800"/>
              <a:chOff x="3310555" y="716546"/>
              <a:chExt cx="5294376" cy="4114800"/>
            </a:xfrm>
          </p:grpSpPr>
          <p:grpSp>
            <p:nvGrpSpPr>
              <p:cNvPr id="618" name="Grupo 617"/>
              <p:cNvGrpSpPr/>
              <p:nvPr/>
            </p:nvGrpSpPr>
            <p:grpSpPr bwMode="invGray">
              <a:xfrm flipH="1">
                <a:off x="3310555" y="737968"/>
                <a:ext cx="5294376" cy="54864"/>
                <a:chOff x="1522413" y="1514475"/>
                <a:chExt cx="10569575" cy="64008"/>
              </a:xfrm>
              <a:solidFill>
                <a:schemeClr val="accent1"/>
              </a:solidFill>
            </p:grpSpPr>
            <p:sp>
              <p:nvSpPr>
                <p:cNvPr id="694" name="Forma Livre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5" name="Forma Livre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6" name="Forma Livre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7"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8"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9"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0"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1"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2"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3"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4"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5"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6"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7"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8"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9"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0"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1"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2"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3"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4"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5"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6"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7"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8"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9"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0"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1"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2"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3"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4"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5"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6"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7"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8"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9"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0"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1"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2"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3"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4"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5"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6"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7"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8"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9"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0"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1"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2"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3"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4"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5"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6"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7"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8"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9"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0"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1"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2"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3"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4"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5"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6"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7"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8"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9"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0"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1"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2"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3"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4"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5"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6"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7"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grpSp>
            <p:nvGrpSpPr>
              <p:cNvPr id="619" name="Grupo 618"/>
              <p:cNvGrpSpPr/>
              <p:nvPr/>
            </p:nvGrpSpPr>
            <p:grpSpPr bwMode="invGray">
              <a:xfrm rot="16200000" flipH="1">
                <a:off x="6492229" y="2755658"/>
                <a:ext cx="4114800" cy="36576"/>
                <a:chOff x="1522413" y="1514475"/>
                <a:chExt cx="10569575" cy="64008"/>
              </a:xfrm>
              <a:solidFill>
                <a:schemeClr val="accent1"/>
              </a:solidFill>
            </p:grpSpPr>
            <p:sp>
              <p:nvSpPr>
                <p:cNvPr id="620" name="Forma Livre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1" name="Forma Livre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2" name="Forma Livre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3"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4"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5"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6"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7"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8"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9"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0"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1"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2"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3"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4"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5"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6"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7"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8"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9"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0"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1"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2"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3"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4"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5"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6"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7"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8"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9"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0"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1"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2"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3"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4"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5"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6"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7"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8"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9"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0"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1"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2"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3"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4"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5"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6"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7"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8"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9"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0"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1"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2"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3"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4"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5"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6"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7"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8"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9"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0"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1"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2"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3"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4"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5"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6"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7"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8"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9"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0"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1"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2"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3"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grpSp>
      </p:grpSp>
      <p:sp>
        <p:nvSpPr>
          <p:cNvPr id="6" name="Espaço Reservado para Rodapé 5"/>
          <p:cNvSpPr>
            <a:spLocks noGrp="1"/>
          </p:cNvSpPr>
          <p:nvPr>
            <p:ph type="ftr" sz="quarter" idx="11"/>
          </p:nvPr>
        </p:nvSpPr>
        <p:spPr/>
        <p:txBody>
          <a:bodyPr rtlCol="0"/>
          <a:lstStyle/>
          <a:p>
            <a:pPr rtl="0"/>
            <a:endParaRPr lang="pt-BR" dirty="0"/>
          </a:p>
        </p:txBody>
      </p:sp>
      <p:sp>
        <p:nvSpPr>
          <p:cNvPr id="5" name="Espaço Reservado para Data 4"/>
          <p:cNvSpPr>
            <a:spLocks noGrp="1"/>
          </p:cNvSpPr>
          <p:nvPr>
            <p:ph type="dt" sz="half" idx="10"/>
          </p:nvPr>
        </p:nvSpPr>
        <p:spPr/>
        <p:txBody>
          <a:bodyPr rtlCol="0"/>
          <a:lstStyle/>
          <a:p>
            <a:pPr rtl="0"/>
            <a:fld id="{9E5CA678-7531-4BBD-B1E6-6A1CA37BCB1B}" type="datetime1">
              <a:rPr lang="pt-BR" smtClean="0"/>
              <a:t>04/07/2022</a:t>
            </a:fld>
            <a:endParaRPr lang="pt-BR" dirty="0"/>
          </a:p>
        </p:txBody>
      </p:sp>
      <p:sp>
        <p:nvSpPr>
          <p:cNvPr id="7" name="Espaço Reservado para Número de Slide 6"/>
          <p:cNvSpPr>
            <a:spLocks noGrp="1"/>
          </p:cNvSpPr>
          <p:nvPr>
            <p:ph type="sldNum" sz="quarter" idx="12"/>
          </p:nvPr>
        </p:nvSpPr>
        <p:spPr/>
        <p:txBody>
          <a:bodyPr rtlCol="0"/>
          <a:lstStyle/>
          <a:p>
            <a:pPr rtl="0"/>
            <a:fld id="{25BA54BD-C84D-46CE-8B72-31BFB26ABA43}" type="slidenum">
              <a:rPr lang="pt-BR" smtClean="0"/>
              <a:t>‹nº›</a:t>
            </a:fld>
            <a:endParaRPr lang="pt-BR"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nchor="b">
            <a:noAutofit/>
          </a:bodyPr>
          <a:lstStyle>
            <a:lvl1pPr algn="l">
              <a:defRPr sz="3200" b="0"/>
            </a:lvl1pPr>
          </a:lstStyle>
          <a:p>
            <a:pPr rtl="0"/>
            <a:r>
              <a:rPr lang="pt-BR"/>
              <a:t>Clique para editar o título Mestre</a:t>
            </a:r>
            <a:endParaRPr lang="pt-BR" dirty="0"/>
          </a:p>
        </p:txBody>
      </p:sp>
      <p:sp>
        <p:nvSpPr>
          <p:cNvPr id="3" name="Espaço Reservado para Imagem 2" descr="Um espaço reservado vazio para adicionar uma imagem. Clique no espaço reservado e selecione a imagem que você deseja adicionar."/>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a:t>Clique no ícone para adicionar uma imagem</a:t>
            </a:r>
            <a:endParaRPr lang="pt-BR" dirty="0"/>
          </a:p>
        </p:txBody>
      </p:sp>
      <p:grpSp>
        <p:nvGrpSpPr>
          <p:cNvPr id="614" name="quadro" descr="Gráfico de caixas"/>
          <p:cNvGrpSpPr/>
          <p:nvPr/>
        </p:nvGrpSpPr>
        <p:grpSpPr bwMode="invGray">
          <a:xfrm flipH="1">
            <a:off x="1447500" y="1630821"/>
            <a:ext cx="6291028" cy="4575885"/>
            <a:chOff x="4417839" y="1630821"/>
            <a:chExt cx="6291028" cy="4575885"/>
          </a:xfrm>
        </p:grpSpPr>
        <p:grpSp>
          <p:nvGrpSpPr>
            <p:cNvPr id="615" name="Grupo 614"/>
            <p:cNvGrpSpPr/>
            <p:nvPr/>
          </p:nvGrpSpPr>
          <p:grpSpPr bwMode="invGray">
            <a:xfrm>
              <a:off x="5414491" y="1630821"/>
              <a:ext cx="5294376" cy="4114800"/>
              <a:chOff x="3310555" y="716546"/>
              <a:chExt cx="5294376" cy="4114800"/>
            </a:xfrm>
          </p:grpSpPr>
          <p:grpSp>
            <p:nvGrpSpPr>
              <p:cNvPr id="767" name="Grupo 766"/>
              <p:cNvGrpSpPr/>
              <p:nvPr/>
            </p:nvGrpSpPr>
            <p:grpSpPr bwMode="invGray">
              <a:xfrm flipH="1">
                <a:off x="3310555" y="737968"/>
                <a:ext cx="5294376" cy="54864"/>
                <a:chOff x="1522413" y="1514475"/>
                <a:chExt cx="10569575" cy="64008"/>
              </a:xfrm>
              <a:solidFill>
                <a:schemeClr val="accent1"/>
              </a:solidFill>
            </p:grpSpPr>
            <p:sp>
              <p:nvSpPr>
                <p:cNvPr id="843" name="Forma Livre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4" name="Forma Livre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5" name="Forma Livre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6"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7"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8"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9"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0"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1"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2"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3"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4"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5"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6"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7"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8"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9"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0"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1"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2"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3"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4"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5"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6"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7"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8"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9"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0"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1"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2"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3"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4"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5"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6"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7"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8"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9"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0"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1"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2"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3"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4"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5"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6"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7"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8"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9"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0"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1"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2"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3"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4"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5"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6"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7"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8"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9"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0"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1"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2"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3"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4"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5"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6"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7"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8"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9"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0"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1"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2"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3"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4"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5"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6"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grpSp>
            <p:nvGrpSpPr>
              <p:cNvPr id="768" name="Grupo 767"/>
              <p:cNvGrpSpPr/>
              <p:nvPr/>
            </p:nvGrpSpPr>
            <p:grpSpPr bwMode="invGray">
              <a:xfrm rot="16200000" flipH="1">
                <a:off x="6492229" y="2755658"/>
                <a:ext cx="4114800" cy="36576"/>
                <a:chOff x="1522413" y="1514475"/>
                <a:chExt cx="10569575" cy="64008"/>
              </a:xfrm>
              <a:solidFill>
                <a:schemeClr val="accent1"/>
              </a:solidFill>
            </p:grpSpPr>
            <p:sp>
              <p:nvSpPr>
                <p:cNvPr id="769" name="Forma Livre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0" name="Forma Livre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1" name="Forma Livre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2"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3"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4"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5"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6"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7"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8"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9"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0"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1"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2"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3"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4"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5"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6"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7"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8"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9"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0"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1"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2"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3"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4"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5"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6"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7"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8"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9"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0"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1"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2"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3"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4"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5"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6"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7"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8"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9"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0"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1"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2"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3"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4"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5"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6"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7"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8"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9"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0"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1"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2"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3"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4"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5"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6"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7"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8"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9"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0"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1"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2"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3"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4"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5"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6"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7"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8"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9"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0"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1"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2"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grpSp>
        <p:grpSp>
          <p:nvGrpSpPr>
            <p:cNvPr id="616" name="Grupo 615"/>
            <p:cNvGrpSpPr/>
            <p:nvPr/>
          </p:nvGrpSpPr>
          <p:grpSpPr bwMode="invGray">
            <a:xfrm rot="10800000">
              <a:off x="4417839" y="2091906"/>
              <a:ext cx="5294376" cy="4114800"/>
              <a:chOff x="3310555" y="716546"/>
              <a:chExt cx="5294376" cy="4114800"/>
            </a:xfrm>
          </p:grpSpPr>
          <p:grpSp>
            <p:nvGrpSpPr>
              <p:cNvPr id="617" name="Grupo 616"/>
              <p:cNvGrpSpPr/>
              <p:nvPr/>
            </p:nvGrpSpPr>
            <p:grpSpPr bwMode="invGray">
              <a:xfrm flipH="1">
                <a:off x="3310555" y="737968"/>
                <a:ext cx="5294376" cy="54864"/>
                <a:chOff x="1522413" y="1514475"/>
                <a:chExt cx="10569575" cy="64008"/>
              </a:xfrm>
              <a:solidFill>
                <a:schemeClr val="accent1"/>
              </a:solidFill>
            </p:grpSpPr>
            <p:sp>
              <p:nvSpPr>
                <p:cNvPr id="693" name="Forma Livre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4" name="Forma Livre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5" name="Forma Livre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6"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7"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8"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9"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0"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1"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2"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3"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4"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5"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6"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7"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8"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9"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0"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1"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2"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3"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4"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5"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6"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7"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8"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9"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0"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1"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2"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3"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4"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5"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6"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7"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8"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9"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0"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1"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2"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3"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4"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5"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6"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7"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8"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9"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0"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1"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2"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3"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4"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5"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6"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7"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8"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9"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0"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1"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2"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3"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4"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5"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6"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7"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8"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9"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0"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1"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2"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3"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4"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5"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6"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grpSp>
            <p:nvGrpSpPr>
              <p:cNvPr id="618" name="Grupo 617"/>
              <p:cNvGrpSpPr/>
              <p:nvPr/>
            </p:nvGrpSpPr>
            <p:grpSpPr bwMode="invGray">
              <a:xfrm rot="16200000" flipH="1">
                <a:off x="6492229" y="2755658"/>
                <a:ext cx="4114800" cy="36576"/>
                <a:chOff x="1522413" y="1514475"/>
                <a:chExt cx="10569575" cy="64008"/>
              </a:xfrm>
              <a:solidFill>
                <a:schemeClr val="accent1"/>
              </a:solidFill>
            </p:grpSpPr>
            <p:sp>
              <p:nvSpPr>
                <p:cNvPr id="619" name="Forma Livre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0" name="Forma Livre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1" name="Forma Livre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2" name="Forma Livre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3" name="Forma Livre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4" name="Forma Livre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5" name="Forma Livre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6" name="Forma Livre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7" name="Forma Livre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8" name="Forma Livre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9" name="Forma Livre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0" name="Forma Livre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1" name="Forma Livre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2" name="Forma Livre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3" name="Forma Livre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4" name="Forma Livre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5" name="Forma Livre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6" name="Forma Livre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7" name="Forma Livre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8" name="Forma Livre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9" name="Forma Livre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0" name="Forma Livre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1" name="Forma Livre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2" name="Forma Livre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3" name="Forma Livre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4" name="Forma Livre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5" name="Forma Livre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6" name="Forma Livre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7" name="Forma Livre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8" name="Forma Livre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9" name="Forma Livre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0" name="Forma Livre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1" name="Forma Livre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2" name="Forma Livre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3" name="Forma Livre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4" name="Forma Livre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5" name="Forma Livre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6" name="Forma Livre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7" name="Forma Livre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8" name="Forma Livre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9" name="Forma Livre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0" name="Forma Livre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1" name="Forma Livre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2" name="Forma Livre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3" name="Forma Livre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4" name="Forma Livre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5" name="Forma Livre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6" name="Forma Livre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7" name="Forma Livre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8" name="Forma Livre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9" name="Forma Livre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0" name="Forma Livre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1" name="Forma Livre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2" name="Forma Livre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3" name="Forma Livre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4" name="Forma Livre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5" name="Forma Livre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6" name="Forma Livre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7" name="Forma Livre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8" name="Forma Livre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9" name="Forma Livre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0" name="Forma Livre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1" name="Forma Livre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2" name="Forma Livre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3" name="Forma Livre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4" name="Forma Livre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5" name="Forma Livre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6" name="Forma Livre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7" name="Forma Livre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8" name="Forma Livre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9" name="Forma Livre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0" name="Forma Livre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1" name="Forma Livre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2" name="Forma Livre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grpSp>
      </p:grpSp>
      <p:sp>
        <p:nvSpPr>
          <p:cNvPr id="4" name="Espaço Reservado para Texto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6" name="Espaço Reservado para Rodapé 5"/>
          <p:cNvSpPr>
            <a:spLocks noGrp="1"/>
          </p:cNvSpPr>
          <p:nvPr>
            <p:ph type="ftr" sz="quarter" idx="11"/>
          </p:nvPr>
        </p:nvSpPr>
        <p:spPr/>
        <p:txBody>
          <a:bodyPr rtlCol="0"/>
          <a:lstStyle/>
          <a:p>
            <a:pPr rtl="0"/>
            <a:endParaRPr lang="pt-BR" dirty="0"/>
          </a:p>
        </p:txBody>
      </p:sp>
      <p:sp>
        <p:nvSpPr>
          <p:cNvPr id="5" name="Espaço Reservado para Data 4"/>
          <p:cNvSpPr>
            <a:spLocks noGrp="1"/>
          </p:cNvSpPr>
          <p:nvPr>
            <p:ph type="dt" sz="half" idx="10"/>
          </p:nvPr>
        </p:nvSpPr>
        <p:spPr/>
        <p:txBody>
          <a:bodyPr rtlCol="0"/>
          <a:lstStyle/>
          <a:p>
            <a:pPr rtl="0"/>
            <a:fld id="{D2184FD6-C734-4162-88D8-0C01192F6E9B}" type="datetime1">
              <a:rPr lang="pt-BR" smtClean="0"/>
              <a:t>04/07/2022</a:t>
            </a:fld>
            <a:endParaRPr lang="pt-BR" dirty="0"/>
          </a:p>
        </p:txBody>
      </p:sp>
      <p:sp>
        <p:nvSpPr>
          <p:cNvPr id="7" name="Espaço Reservado para Número de Slide 6"/>
          <p:cNvSpPr>
            <a:spLocks noGrp="1"/>
          </p:cNvSpPr>
          <p:nvPr>
            <p:ph type="sldNum" sz="quarter" idx="12"/>
          </p:nvPr>
        </p:nvSpPr>
        <p:spPr/>
        <p:txBody>
          <a:bodyPr rtlCol="0"/>
          <a:lstStyle/>
          <a:p>
            <a:pPr rtl="0"/>
            <a:fld id="{25BA54BD-C84D-46CE-8B72-31BFB26ABA43}" type="slidenum">
              <a:rPr lang="pt-BR" smtClean="0"/>
              <a:t>‹nº›</a:t>
            </a:fld>
            <a:endParaRPr lang="pt-BR"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pt-BR" dirty="0"/>
              <a:t>Clique para editar o estilo de título Mestre</a:t>
            </a:r>
          </a:p>
        </p:txBody>
      </p:sp>
      <p:sp>
        <p:nvSpPr>
          <p:cNvPr id="3" name="Espaço Reservado para Texto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pt-BR" dirty="0"/>
              <a:t>Clique para editar o texto Mestre</a:t>
            </a:r>
          </a:p>
          <a:p>
            <a:pPr lvl="1" rtl="0"/>
            <a:r>
              <a:rPr lang="pt-BR" dirty="0"/>
              <a:t>Segundo nível</a:t>
            </a:r>
          </a:p>
          <a:p>
            <a:pPr lvl="2" rtl="0"/>
            <a:r>
              <a:rPr lang="pt-BR" dirty="0"/>
              <a:t>Terceiro nível</a:t>
            </a:r>
          </a:p>
          <a:p>
            <a:pPr lvl="3" rtl="0"/>
            <a:r>
              <a:rPr lang="pt-BR" dirty="0"/>
              <a:t>Quarto nível</a:t>
            </a:r>
          </a:p>
          <a:p>
            <a:pPr lvl="4" rtl="0"/>
            <a:r>
              <a:rPr lang="pt-BR" dirty="0"/>
              <a:t>Quinto nível</a:t>
            </a:r>
          </a:p>
        </p:txBody>
      </p:sp>
      <p:sp>
        <p:nvSpPr>
          <p:cNvPr id="5" name="Espaço Reservado para Rodapé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pPr rtl="0"/>
            <a:endParaRPr lang="pt-BR" dirty="0"/>
          </a:p>
        </p:txBody>
      </p:sp>
      <p:sp>
        <p:nvSpPr>
          <p:cNvPr id="4" name="Espaço Reservado para Data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9758D4F-735F-46FE-9FCB-4849D9F60668}" type="datetime1">
              <a:rPr lang="pt-BR" smtClean="0"/>
              <a:t>04/07/2022</a:t>
            </a:fld>
            <a:endParaRPr lang="pt-BR" dirty="0"/>
          </a:p>
        </p:txBody>
      </p:sp>
      <p:sp>
        <p:nvSpPr>
          <p:cNvPr id="6" name="Espaço Reservado para Número de Slide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25BA54BD-C84D-46CE-8B72-31BFB26ABA43}" type="slidenum">
              <a:rPr lang="pt-BR" smtClean="0"/>
              <a:pPr rtl="0"/>
              <a:t>‹nº›</a:t>
            </a:fld>
            <a:endParaRPr lang="pt-BR"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25860" y="685800"/>
            <a:ext cx="9540553" cy="3463280"/>
          </a:xfrm>
        </p:spPr>
        <p:txBody>
          <a:bodyPr rtlCol="0"/>
          <a:lstStyle/>
          <a:p>
            <a:br>
              <a:rPr lang="pt-BR" dirty="0"/>
            </a:br>
            <a:br>
              <a:rPr lang="pt-BR" dirty="0"/>
            </a:br>
            <a:br>
              <a:rPr lang="pt-BR" dirty="0"/>
            </a:br>
            <a:br>
              <a:rPr lang="pt-BR" dirty="0"/>
            </a:br>
            <a:br>
              <a:rPr lang="pt-BR" dirty="0"/>
            </a:br>
            <a:br>
              <a:rPr lang="pt-BR" dirty="0"/>
            </a:br>
            <a:br>
              <a:rPr lang="pt-BR" dirty="0"/>
            </a:br>
            <a:br>
              <a:rPr lang="pt-BR" dirty="0"/>
            </a:br>
            <a:br>
              <a:rPr lang="pt-BR" dirty="0"/>
            </a:br>
            <a:br>
              <a:rPr lang="pt-BR" dirty="0"/>
            </a:br>
            <a:br>
              <a:rPr lang="pt-BR" dirty="0"/>
            </a:br>
            <a:r>
              <a:rPr lang="pt-BR" sz="5400" b="1" i="0" spc="-114" dirty="0">
                <a:latin typeface="Gill Sans MT"/>
                <a:cs typeface="Gill Sans MT"/>
              </a:rPr>
              <a:t>Programação </a:t>
            </a:r>
            <a:r>
              <a:rPr lang="pt-BR" sz="5400" b="1" i="0" spc="-105" dirty="0">
                <a:latin typeface="Gill Sans MT"/>
                <a:cs typeface="Gill Sans MT"/>
              </a:rPr>
              <a:t>orientada</a:t>
            </a:r>
            <a:r>
              <a:rPr lang="pt-BR" sz="5400" b="1" i="0" spc="-225" dirty="0">
                <a:latin typeface="Gill Sans MT"/>
                <a:cs typeface="Gill Sans MT"/>
              </a:rPr>
              <a:t> </a:t>
            </a:r>
            <a:r>
              <a:rPr lang="pt-BR" sz="5400" b="1" i="0" dirty="0">
                <a:latin typeface="Gill Sans MT"/>
                <a:cs typeface="Gill Sans MT"/>
              </a:rPr>
              <a:t>a</a:t>
            </a:r>
            <a:r>
              <a:rPr lang="pt-BR" sz="5400" b="1" i="0" spc="-210" dirty="0">
                <a:latin typeface="Gill Sans MT"/>
                <a:cs typeface="Gill Sans MT"/>
              </a:rPr>
              <a:t> </a:t>
            </a:r>
            <a:r>
              <a:rPr lang="pt-BR" sz="5400" b="1" i="0" spc="-114" dirty="0">
                <a:latin typeface="Gill Sans MT"/>
                <a:cs typeface="Gill Sans MT"/>
              </a:rPr>
              <a:t>objetos </a:t>
            </a:r>
            <a:r>
              <a:rPr lang="pt-BR" sz="5400" b="1" i="0" spc="-355" dirty="0">
                <a:latin typeface="Gill Sans MT"/>
                <a:cs typeface="Gill Sans MT"/>
              </a:rPr>
              <a:t>em</a:t>
            </a:r>
            <a:r>
              <a:rPr lang="pt-BR" sz="5400" b="1" i="0" spc="-30" dirty="0">
                <a:latin typeface="Gill Sans MT"/>
                <a:cs typeface="Gill Sans MT"/>
              </a:rPr>
              <a:t> </a:t>
            </a:r>
            <a:r>
              <a:rPr lang="pt-BR" sz="5400" b="1" i="0" spc="-20" dirty="0">
                <a:latin typeface="Gill Sans MT"/>
                <a:cs typeface="Gill Sans MT"/>
              </a:rPr>
              <a:t>Java</a:t>
            </a:r>
            <a:br>
              <a:rPr lang="pt-BR" sz="5400" dirty="0">
                <a:latin typeface="Gill Sans MT"/>
                <a:cs typeface="Gill Sans MT"/>
              </a:rPr>
            </a:br>
            <a:endParaRPr lang="pt-BR" dirty="0">
              <a:latin typeface="Consolas"/>
            </a:endParaRPr>
          </a:p>
        </p:txBody>
      </p:sp>
      <p:sp>
        <p:nvSpPr>
          <p:cNvPr id="3" name="Subtítulo 2"/>
          <p:cNvSpPr>
            <a:spLocks noGrp="1"/>
          </p:cNvSpPr>
          <p:nvPr>
            <p:ph type="subTitle" idx="1"/>
          </p:nvPr>
        </p:nvSpPr>
        <p:spPr/>
        <p:txBody>
          <a:bodyPr vert="horz" lIns="91440" tIns="45720" rIns="91440" bIns="45720" rtlCol="0" anchor="t">
            <a:normAutofit/>
          </a:bodyPr>
          <a:lstStyle/>
          <a:p>
            <a:r>
              <a:rPr lang="pt-BR" sz="2800" dirty="0"/>
              <a:t>						     </a:t>
            </a:r>
          </a:p>
          <a:p>
            <a:r>
              <a:rPr lang="pt-BR" sz="2800" dirty="0"/>
              <a:t>						      </a:t>
            </a:r>
            <a:r>
              <a:rPr lang="pt-BR" sz="2800" dirty="0" err="1">
                <a:latin typeface="Calibri" panose="020F0502020204030204" pitchFamily="34" charset="0"/>
                <a:cs typeface="Calibri" panose="020F0502020204030204" pitchFamily="34" charset="0"/>
              </a:rPr>
              <a:t>Profª</a:t>
            </a:r>
            <a:r>
              <a:rPr lang="pt-BR" sz="2800" dirty="0">
                <a:latin typeface="Calibri" panose="020F0502020204030204" pitchFamily="34" charset="0"/>
                <a:cs typeface="Calibri" panose="020F0502020204030204" pitchFamily="34" charset="0"/>
              </a:rPr>
              <a:t>. Heloisa Moura</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Conteúdo 6">
            <a:extLst>
              <a:ext uri="{FF2B5EF4-FFF2-40B4-BE49-F238E27FC236}">
                <a16:creationId xmlns:a16="http://schemas.microsoft.com/office/drawing/2014/main" id="{1AE41095-036F-4377-A411-4CE17C1915DE}"/>
              </a:ext>
            </a:extLst>
          </p:cNvPr>
          <p:cNvSpPr>
            <a:spLocks noGrp="1"/>
          </p:cNvSpPr>
          <p:nvPr>
            <p:ph idx="1"/>
          </p:nvPr>
        </p:nvSpPr>
        <p:spPr>
          <a:xfrm>
            <a:off x="1522410" y="1584176"/>
            <a:ext cx="10476658" cy="5373216"/>
          </a:xfrm>
        </p:spPr>
        <p:txBody>
          <a:bodyPr vert="horz" lIns="91440" tIns="45720" rIns="91440" bIns="45720" rtlCol="0" anchor="t">
            <a:normAutofit/>
          </a:bodyPr>
          <a:lstStyle/>
          <a:p>
            <a:pPr marL="0" indent="0">
              <a:lnSpc>
                <a:spcPct val="107000"/>
              </a:lnSpc>
              <a:spcAft>
                <a:spcPts val="800"/>
              </a:spcAft>
              <a:buNone/>
            </a:pPr>
            <a:endParaRPr lang="pt-BR" sz="2800" dirty="0">
              <a:latin typeface="Calibri" panose="020F0502020204030204" pitchFamily="34" charset="0"/>
              <a:cs typeface="Calibri" panose="020F0502020204030204" pitchFamily="34" charset="0"/>
            </a:endParaRPr>
          </a:p>
          <a:p>
            <a:pPr marL="0" indent="0">
              <a:lnSpc>
                <a:spcPct val="107000"/>
              </a:lnSpc>
              <a:spcAft>
                <a:spcPts val="800"/>
              </a:spcAft>
              <a:buNone/>
            </a:pPr>
            <a:br>
              <a:rPr lang="pt-BR" sz="2800" dirty="0">
                <a:latin typeface="Calibri" panose="020F0502020204030204" pitchFamily="34" charset="0"/>
                <a:cs typeface="Calibri" panose="020F0502020204030204" pitchFamily="34" charset="0"/>
              </a:rPr>
            </a:br>
            <a:endParaRPr lang="pt-BR" sz="2800" dirty="0">
              <a:latin typeface="Calibri" panose="020F0502020204030204" pitchFamily="34" charset="0"/>
              <a:cs typeface="Calibri" panose="020F0502020204030204" pitchFamily="34" charset="0"/>
            </a:endParaRPr>
          </a:p>
          <a:p>
            <a:pPr marL="0" indent="0" algn="ctr">
              <a:lnSpc>
                <a:spcPct val="107000"/>
              </a:lnSpc>
              <a:spcAft>
                <a:spcPts val="800"/>
              </a:spcAft>
              <a:buNone/>
            </a:pPr>
            <a:endParaRPr lang="pt-BR" sz="4400" dirty="0"/>
          </a:p>
        </p:txBody>
      </p:sp>
      <p:pic>
        <p:nvPicPr>
          <p:cNvPr id="5" name="Imagem 4">
            <a:extLst>
              <a:ext uri="{FF2B5EF4-FFF2-40B4-BE49-F238E27FC236}">
                <a16:creationId xmlns:a16="http://schemas.microsoft.com/office/drawing/2014/main" id="{286A24C4-CB93-FACD-1444-AD8B5E219F42}"/>
              </a:ext>
            </a:extLst>
          </p:cNvPr>
          <p:cNvPicPr>
            <a:picLocks noChangeAspect="1"/>
          </p:cNvPicPr>
          <p:nvPr/>
        </p:nvPicPr>
        <p:blipFill>
          <a:blip r:embed="rId3"/>
          <a:stretch>
            <a:fillRect/>
          </a:stretch>
        </p:blipFill>
        <p:spPr>
          <a:xfrm>
            <a:off x="2061964" y="1282154"/>
            <a:ext cx="6986146" cy="5531222"/>
          </a:xfrm>
          <a:prstGeom prst="rect">
            <a:avLst/>
          </a:prstGeom>
        </p:spPr>
      </p:pic>
      <p:sp>
        <p:nvSpPr>
          <p:cNvPr id="8" name="Título 7">
            <a:extLst>
              <a:ext uri="{FF2B5EF4-FFF2-40B4-BE49-F238E27FC236}">
                <a16:creationId xmlns:a16="http://schemas.microsoft.com/office/drawing/2014/main" id="{3F8B3DA7-7B81-E0A4-EF7A-D16548B7C189}"/>
              </a:ext>
            </a:extLst>
          </p:cNvPr>
          <p:cNvSpPr>
            <a:spLocks noGrp="1"/>
          </p:cNvSpPr>
          <p:nvPr>
            <p:ph type="title"/>
          </p:nvPr>
        </p:nvSpPr>
        <p:spPr/>
        <p:txBody>
          <a:bodyPr/>
          <a:lstStyle/>
          <a:p>
            <a:r>
              <a:rPr lang="pt-BR" sz="2400" dirty="0" err="1"/>
              <a:t>public</a:t>
            </a:r>
            <a:r>
              <a:rPr lang="pt-BR" sz="2400" dirty="0"/>
              <a:t> </a:t>
            </a:r>
            <a:r>
              <a:rPr lang="pt-BR" sz="2400" dirty="0" err="1"/>
              <a:t>class</a:t>
            </a:r>
            <a:r>
              <a:rPr lang="pt-BR" sz="2400" dirty="0"/>
              <a:t> </a:t>
            </a:r>
            <a:r>
              <a:rPr lang="pt-BR" sz="2400" dirty="0" err="1"/>
              <a:t>EscopoAtributosLocais</a:t>
            </a:r>
            <a:r>
              <a:rPr lang="pt-BR" sz="2400" dirty="0"/>
              <a:t> {</a:t>
            </a:r>
          </a:p>
        </p:txBody>
      </p:sp>
    </p:spTree>
    <p:extLst>
      <p:ext uri="{BB962C8B-B14F-4D97-AF65-F5344CB8AC3E}">
        <p14:creationId xmlns:p14="http://schemas.microsoft.com/office/powerpoint/2010/main" val="295277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252518"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 </a:t>
            </a:r>
            <a:r>
              <a:rPr lang="pt-BR" sz="3600" dirty="0">
                <a:latin typeface="Calibri" panose="020F0502020204030204" pitchFamily="34" charset="0"/>
                <a:cs typeface="Calibri" panose="020F0502020204030204" pitchFamily="34" charset="0"/>
              </a:rPr>
              <a:t>Passagem por valor/referência</a:t>
            </a:r>
          </a:p>
        </p:txBody>
      </p:sp>
      <p:sp>
        <p:nvSpPr>
          <p:cNvPr id="7" name="Espaço Reservado para Conteúdo 6">
            <a:extLst>
              <a:ext uri="{FF2B5EF4-FFF2-40B4-BE49-F238E27FC236}">
                <a16:creationId xmlns:a16="http://schemas.microsoft.com/office/drawing/2014/main" id="{1AE41095-036F-4377-A411-4CE17C1915DE}"/>
              </a:ext>
            </a:extLst>
          </p:cNvPr>
          <p:cNvSpPr>
            <a:spLocks noGrp="1"/>
          </p:cNvSpPr>
          <p:nvPr>
            <p:ph idx="1"/>
          </p:nvPr>
        </p:nvSpPr>
        <p:spPr>
          <a:xfrm>
            <a:off x="1522410" y="1584176"/>
            <a:ext cx="10476658" cy="5373216"/>
          </a:xfrm>
        </p:spPr>
        <p:txBody>
          <a:bodyPr vert="horz" lIns="91440" tIns="45720" rIns="91440" bIns="45720" rtlCol="0" anchor="t">
            <a:normAutofit/>
          </a:bodyPr>
          <a:lstStyle/>
          <a:p>
            <a:pPr marL="0" indent="0">
              <a:lnSpc>
                <a:spcPct val="107000"/>
              </a:lnSpc>
              <a:spcAft>
                <a:spcPts val="800"/>
              </a:spcAft>
              <a:buNone/>
            </a:pPr>
            <a:r>
              <a:rPr lang="pt-BR" sz="2800" dirty="0">
                <a:latin typeface="Calibri" panose="020F0502020204030204" pitchFamily="34" charset="0"/>
                <a:cs typeface="Calibri" panose="020F0502020204030204" pitchFamily="34" charset="0"/>
              </a:rPr>
              <a:t>Passagem por valor por referência</a:t>
            </a:r>
          </a:p>
          <a:p>
            <a:pPr marL="0" indent="0">
              <a:lnSpc>
                <a:spcPct val="107000"/>
              </a:lnSpc>
              <a:spcAft>
                <a:spcPts val="800"/>
              </a:spcAft>
              <a:buNone/>
            </a:pPr>
            <a:r>
              <a:rPr lang="pt-BR" sz="2800" dirty="0">
                <a:latin typeface="Calibri" panose="020F0502020204030204" pitchFamily="34" charset="0"/>
                <a:cs typeface="Calibri" panose="020F0502020204030204" pitchFamily="34" charset="0"/>
              </a:rPr>
              <a:t>Como é o comportamento do Java quando passamos parâmetros para os métodos?</a:t>
            </a:r>
          </a:p>
          <a:p>
            <a:pPr marL="0" indent="0">
              <a:lnSpc>
                <a:spcPct val="107000"/>
              </a:lnSpc>
              <a:spcAft>
                <a:spcPts val="800"/>
              </a:spcAft>
              <a:buNone/>
            </a:pPr>
            <a:endParaRPr lang="pt-BR" sz="2800" dirty="0">
              <a:latin typeface="Calibri" panose="020F0502020204030204" pitchFamily="34" charset="0"/>
              <a:cs typeface="Calibri" panose="020F0502020204030204" pitchFamily="34" charset="0"/>
            </a:endParaRPr>
          </a:p>
          <a:p>
            <a:pPr marL="0" indent="0">
              <a:lnSpc>
                <a:spcPct val="107000"/>
              </a:lnSpc>
              <a:spcAft>
                <a:spcPts val="800"/>
              </a:spcAft>
              <a:buNone/>
            </a:pPr>
            <a:r>
              <a:rPr lang="pt-BR" sz="2800" dirty="0">
                <a:latin typeface="Calibri" panose="020F0502020204030204" pitchFamily="34" charset="0"/>
                <a:cs typeface="Calibri" panose="020F0502020204030204" pitchFamily="34" charset="0"/>
              </a:rPr>
              <a:t>			</a:t>
            </a:r>
            <a:r>
              <a:rPr lang="pt-BR" sz="5400" dirty="0">
                <a:latin typeface="Calibri" panose="020F0502020204030204" pitchFamily="34" charset="0"/>
                <a:cs typeface="Calibri" panose="020F0502020204030204" pitchFamily="34" charset="0"/>
              </a:rPr>
              <a:t>	Exemplo 1</a:t>
            </a:r>
          </a:p>
        </p:txBody>
      </p:sp>
    </p:spTree>
    <p:extLst>
      <p:ext uri="{BB962C8B-B14F-4D97-AF65-F5344CB8AC3E}">
        <p14:creationId xmlns:p14="http://schemas.microsoft.com/office/powerpoint/2010/main" val="3467826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252518"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 </a:t>
            </a:r>
            <a:r>
              <a:rPr lang="pt-BR" sz="3600" dirty="0">
                <a:latin typeface="Calibri" panose="020F0502020204030204" pitchFamily="34" charset="0"/>
                <a:cs typeface="Calibri" panose="020F0502020204030204" pitchFamily="34" charset="0"/>
              </a:rPr>
              <a:t>Passagem por valor/referência</a:t>
            </a:r>
          </a:p>
        </p:txBody>
      </p:sp>
      <p:sp>
        <p:nvSpPr>
          <p:cNvPr id="7" name="Espaço Reservado para Conteúdo 6">
            <a:extLst>
              <a:ext uri="{FF2B5EF4-FFF2-40B4-BE49-F238E27FC236}">
                <a16:creationId xmlns:a16="http://schemas.microsoft.com/office/drawing/2014/main" id="{1AE41095-036F-4377-A411-4CE17C1915DE}"/>
              </a:ext>
            </a:extLst>
          </p:cNvPr>
          <p:cNvSpPr>
            <a:spLocks noGrp="1"/>
          </p:cNvSpPr>
          <p:nvPr>
            <p:ph idx="1"/>
          </p:nvPr>
        </p:nvSpPr>
        <p:spPr>
          <a:xfrm>
            <a:off x="1522410" y="1584176"/>
            <a:ext cx="10476658" cy="5373216"/>
          </a:xfrm>
        </p:spPr>
        <p:txBody>
          <a:bodyPr vert="horz" lIns="91440" tIns="45720" rIns="91440" bIns="45720" rtlCol="0" anchor="t">
            <a:normAutofit/>
          </a:bodyPr>
          <a:lstStyle/>
          <a:p>
            <a:pPr marL="0" indent="0">
              <a:lnSpc>
                <a:spcPct val="107000"/>
              </a:lnSpc>
              <a:spcAft>
                <a:spcPts val="800"/>
              </a:spcAft>
              <a:buNone/>
            </a:pPr>
            <a:r>
              <a:rPr lang="pt-BR" sz="2800" dirty="0">
                <a:latin typeface="Calibri" panose="020F0502020204030204" pitchFamily="34" charset="0"/>
                <a:cs typeface="Calibri" panose="020F0502020204030204" pitchFamily="34" charset="0"/>
              </a:rPr>
              <a:t>Passagem por valor por referência</a:t>
            </a:r>
          </a:p>
          <a:p>
            <a:pPr marL="0" indent="0">
              <a:lnSpc>
                <a:spcPct val="107000"/>
              </a:lnSpc>
              <a:spcAft>
                <a:spcPts val="800"/>
              </a:spcAft>
              <a:buNone/>
            </a:pPr>
            <a:r>
              <a:rPr lang="pt-BR" sz="2800" dirty="0" err="1">
                <a:latin typeface="Calibri" panose="020F0502020204030204" pitchFamily="34" charset="0"/>
                <a:cs typeface="Calibri" panose="020F0502020204030204" pitchFamily="34" charset="0"/>
              </a:rPr>
              <a:t>private</a:t>
            </a:r>
            <a:r>
              <a:rPr lang="pt-BR" sz="2800" dirty="0">
                <a:latin typeface="Calibri" panose="020F0502020204030204" pitchFamily="34" charset="0"/>
                <a:cs typeface="Calibri" panose="020F0502020204030204" pitchFamily="34" charset="0"/>
              </a:rPr>
              <a:t> </a:t>
            </a:r>
            <a:r>
              <a:rPr lang="pt-BR" sz="2800" dirty="0" err="1">
                <a:latin typeface="Calibri" panose="020F0502020204030204" pitchFamily="34" charset="0"/>
                <a:cs typeface="Calibri" panose="020F0502020204030204" pitchFamily="34" charset="0"/>
              </a:rPr>
              <a:t>static</a:t>
            </a:r>
            <a:r>
              <a:rPr lang="pt-BR" sz="2800" dirty="0">
                <a:latin typeface="Calibri" panose="020F0502020204030204" pitchFamily="34" charset="0"/>
                <a:cs typeface="Calibri" panose="020F0502020204030204" pitchFamily="34" charset="0"/>
              </a:rPr>
              <a:t> </a:t>
            </a:r>
            <a:r>
              <a:rPr lang="pt-BR" sz="2800" dirty="0" err="1">
                <a:latin typeface="Calibri" panose="020F0502020204030204" pitchFamily="34" charset="0"/>
                <a:cs typeface="Calibri" panose="020F0502020204030204" pitchFamily="34" charset="0"/>
              </a:rPr>
              <a:t>void</a:t>
            </a:r>
            <a:r>
              <a:rPr lang="pt-BR" sz="2800" dirty="0">
                <a:latin typeface="Calibri" panose="020F0502020204030204" pitchFamily="34" charset="0"/>
                <a:cs typeface="Calibri" panose="020F0502020204030204" pitchFamily="34" charset="0"/>
              </a:rPr>
              <a:t> </a:t>
            </a:r>
            <a:r>
              <a:rPr lang="pt-BR" sz="2800" dirty="0" err="1">
                <a:latin typeface="Calibri" panose="020F0502020204030204" pitchFamily="34" charset="0"/>
                <a:cs typeface="Calibri" panose="020F0502020204030204" pitchFamily="34" charset="0"/>
              </a:rPr>
              <a:t>testePassagemValorReferencia</a:t>
            </a:r>
            <a:r>
              <a:rPr lang="pt-BR" sz="2800" dirty="0">
                <a:latin typeface="Calibri" panose="020F0502020204030204" pitchFamily="34" charset="0"/>
                <a:cs typeface="Calibri" panose="020F0502020204030204" pitchFamily="34" charset="0"/>
              </a:rPr>
              <a:t>(</a:t>
            </a:r>
            <a:r>
              <a:rPr lang="pt-BR" sz="2800" dirty="0" err="1">
                <a:latin typeface="Calibri" panose="020F0502020204030204" pitchFamily="34" charset="0"/>
                <a:cs typeface="Calibri" panose="020F0502020204030204" pitchFamily="34" charset="0"/>
              </a:rPr>
              <a:t>int</a:t>
            </a:r>
            <a:r>
              <a:rPr lang="pt-BR" sz="2800" dirty="0">
                <a:latin typeface="Calibri" panose="020F0502020204030204" pitchFamily="34" charset="0"/>
                <a:cs typeface="Calibri" panose="020F0502020204030204" pitchFamily="34" charset="0"/>
              </a:rPr>
              <a:t> valor, Aluno </a:t>
            </a:r>
            <a:r>
              <a:rPr lang="pt-BR" sz="2800" dirty="0" err="1">
                <a:latin typeface="Calibri" panose="020F0502020204030204" pitchFamily="34" charset="0"/>
                <a:cs typeface="Calibri" panose="020F0502020204030204" pitchFamily="34" charset="0"/>
              </a:rPr>
              <a:t>aluno</a:t>
            </a:r>
            <a:r>
              <a:rPr lang="pt-BR" sz="2800" dirty="0">
                <a:latin typeface="Calibri" panose="020F0502020204030204" pitchFamily="34" charset="0"/>
                <a:cs typeface="Calibri" panose="020F0502020204030204" pitchFamily="34" charset="0"/>
              </a:rPr>
              <a:t>) {</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	</a:t>
            </a:r>
            <a:r>
              <a:rPr lang="pt-BR" sz="2800" dirty="0" err="1">
                <a:latin typeface="Calibri" panose="020F0502020204030204" pitchFamily="34" charset="0"/>
                <a:cs typeface="Calibri" panose="020F0502020204030204" pitchFamily="34" charset="0"/>
              </a:rPr>
              <a:t>int</a:t>
            </a:r>
            <a:r>
              <a:rPr lang="pt-BR" sz="2800" dirty="0">
                <a:latin typeface="Calibri" panose="020F0502020204030204" pitchFamily="34" charset="0"/>
                <a:cs typeface="Calibri" panose="020F0502020204030204" pitchFamily="34" charset="0"/>
              </a:rPr>
              <a:t> </a:t>
            </a:r>
            <a:r>
              <a:rPr lang="pt-BR" sz="2800" dirty="0" err="1">
                <a:latin typeface="Calibri" panose="020F0502020204030204" pitchFamily="34" charset="0"/>
                <a:cs typeface="Calibri" panose="020F0502020204030204" pitchFamily="34" charset="0"/>
              </a:rPr>
              <a:t>novovalor</a:t>
            </a:r>
            <a:r>
              <a:rPr lang="pt-BR" sz="2800" dirty="0">
                <a:latin typeface="Calibri" panose="020F0502020204030204" pitchFamily="34" charset="0"/>
                <a:cs typeface="Calibri" panose="020F0502020204030204" pitchFamily="34" charset="0"/>
              </a:rPr>
              <a:t> = valor + 10;</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	valor = </a:t>
            </a:r>
            <a:r>
              <a:rPr lang="pt-BR" sz="2800" dirty="0" err="1">
                <a:latin typeface="Calibri" panose="020F0502020204030204" pitchFamily="34" charset="0"/>
                <a:cs typeface="Calibri" panose="020F0502020204030204" pitchFamily="34" charset="0"/>
              </a:rPr>
              <a:t>novovalor</a:t>
            </a:r>
            <a:r>
              <a:rPr lang="pt-BR" sz="2800" dirty="0">
                <a:latin typeface="Calibri" panose="020F0502020204030204" pitchFamily="34" charset="0"/>
                <a:cs typeface="Calibri" panose="020F0502020204030204" pitchFamily="34" charset="0"/>
              </a:rPr>
              <a:t>;</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	aluno = new Aluno("Jose 2", " 12365 ", “HTML");</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6647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252518"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 </a:t>
            </a:r>
            <a:r>
              <a:rPr lang="pt-BR" sz="3600" dirty="0">
                <a:latin typeface="Calibri" panose="020F0502020204030204" pitchFamily="34" charset="0"/>
                <a:cs typeface="Calibri" panose="020F0502020204030204" pitchFamily="34" charset="0"/>
              </a:rPr>
              <a:t>Passagem por valor/referência</a:t>
            </a:r>
          </a:p>
        </p:txBody>
      </p:sp>
      <p:sp>
        <p:nvSpPr>
          <p:cNvPr id="7" name="Espaço Reservado para Conteúdo 6">
            <a:extLst>
              <a:ext uri="{FF2B5EF4-FFF2-40B4-BE49-F238E27FC236}">
                <a16:creationId xmlns:a16="http://schemas.microsoft.com/office/drawing/2014/main" id="{1AE41095-036F-4377-A411-4CE17C1915DE}"/>
              </a:ext>
            </a:extLst>
          </p:cNvPr>
          <p:cNvSpPr>
            <a:spLocks noGrp="1"/>
          </p:cNvSpPr>
          <p:nvPr>
            <p:ph idx="1"/>
          </p:nvPr>
        </p:nvSpPr>
        <p:spPr>
          <a:xfrm>
            <a:off x="1522410" y="1584176"/>
            <a:ext cx="10476658" cy="5373216"/>
          </a:xfrm>
        </p:spPr>
        <p:txBody>
          <a:bodyPr vert="horz" lIns="91440" tIns="45720" rIns="91440" bIns="45720" rtlCol="0" anchor="t">
            <a:normAutofit lnSpcReduction="10000"/>
          </a:bodyPr>
          <a:lstStyle/>
          <a:p>
            <a:pPr marL="0" indent="0">
              <a:lnSpc>
                <a:spcPct val="107000"/>
              </a:lnSpc>
              <a:spcAft>
                <a:spcPts val="800"/>
              </a:spcAft>
              <a:buNone/>
            </a:pPr>
            <a:r>
              <a:rPr lang="pt-BR" sz="2800" dirty="0">
                <a:latin typeface="Calibri" panose="020F0502020204030204" pitchFamily="34" charset="0"/>
                <a:cs typeface="Calibri" panose="020F0502020204030204" pitchFamily="34" charset="0"/>
              </a:rPr>
              <a:t>No </a:t>
            </a:r>
            <a:r>
              <a:rPr lang="pt-BR" sz="2800" dirty="0" err="1">
                <a:latin typeface="Calibri" panose="020F0502020204030204" pitchFamily="34" charset="0"/>
                <a:cs typeface="Calibri" panose="020F0502020204030204" pitchFamily="34" charset="0"/>
              </a:rPr>
              <a:t>main</a:t>
            </a:r>
            <a:endParaRPr lang="pt-BR" sz="2800" dirty="0">
              <a:latin typeface="Calibri" panose="020F0502020204030204" pitchFamily="34" charset="0"/>
              <a:cs typeface="Calibri" panose="020F0502020204030204" pitchFamily="34" charset="0"/>
            </a:endParaRPr>
          </a:p>
          <a:p>
            <a:pPr marL="0" indent="0">
              <a:lnSpc>
                <a:spcPct val="107000"/>
              </a:lnSpc>
              <a:spcAft>
                <a:spcPts val="800"/>
              </a:spcAft>
              <a:buNone/>
            </a:pPr>
            <a:r>
              <a:rPr lang="pt-BR" sz="2800" dirty="0">
                <a:latin typeface="Calibri" panose="020F0502020204030204" pitchFamily="34" charset="0"/>
                <a:cs typeface="Calibri" panose="020F0502020204030204" pitchFamily="34" charset="0"/>
              </a:rPr>
              <a:t>Aluno </a:t>
            </a:r>
            <a:r>
              <a:rPr lang="pt-BR" sz="2800" dirty="0" err="1">
                <a:latin typeface="Calibri" panose="020F0502020204030204" pitchFamily="34" charset="0"/>
                <a:cs typeface="Calibri" panose="020F0502020204030204" pitchFamily="34" charset="0"/>
              </a:rPr>
              <a:t>aluno</a:t>
            </a:r>
            <a:r>
              <a:rPr lang="pt-BR" sz="2800" dirty="0">
                <a:latin typeface="Calibri" panose="020F0502020204030204" pitchFamily="34" charset="0"/>
                <a:cs typeface="Calibri" panose="020F0502020204030204" pitchFamily="34" charset="0"/>
              </a:rPr>
              <a:t> = new Aluno("Jose 1", "1234", “Java");</a:t>
            </a:r>
            <a:br>
              <a:rPr lang="pt-BR" sz="2800" dirty="0">
                <a:latin typeface="Calibri" panose="020F0502020204030204" pitchFamily="34" charset="0"/>
                <a:cs typeface="Calibri" panose="020F0502020204030204" pitchFamily="34" charset="0"/>
              </a:rPr>
            </a:br>
            <a:r>
              <a:rPr lang="pt-BR" sz="2800" dirty="0" err="1">
                <a:latin typeface="Calibri" panose="020F0502020204030204" pitchFamily="34" charset="0"/>
                <a:cs typeface="Calibri" panose="020F0502020204030204" pitchFamily="34" charset="0"/>
              </a:rPr>
              <a:t>int</a:t>
            </a:r>
            <a:r>
              <a:rPr lang="pt-BR" sz="2800" dirty="0">
                <a:latin typeface="Calibri" panose="020F0502020204030204" pitchFamily="34" charset="0"/>
                <a:cs typeface="Calibri" panose="020F0502020204030204" pitchFamily="34" charset="0"/>
              </a:rPr>
              <a:t> valor =10;</a:t>
            </a:r>
            <a:br>
              <a:rPr lang="pt-BR" sz="2800" dirty="0">
                <a:latin typeface="Calibri" panose="020F0502020204030204" pitchFamily="34" charset="0"/>
                <a:cs typeface="Calibri" panose="020F0502020204030204" pitchFamily="34" charset="0"/>
              </a:rPr>
            </a:br>
            <a:r>
              <a:rPr lang="pt-BR" sz="2800" dirty="0" err="1">
                <a:latin typeface="Calibri" panose="020F0502020204030204" pitchFamily="34" charset="0"/>
                <a:cs typeface="Calibri" panose="020F0502020204030204" pitchFamily="34" charset="0"/>
              </a:rPr>
              <a:t>System.out.println</a:t>
            </a:r>
            <a:r>
              <a:rPr lang="pt-BR" sz="2800" dirty="0">
                <a:latin typeface="Calibri" panose="020F0502020204030204" pitchFamily="34" charset="0"/>
                <a:cs typeface="Calibri" panose="020F0502020204030204" pitchFamily="34" charset="0"/>
              </a:rPr>
              <a:t>(aluno);</a:t>
            </a:r>
            <a:br>
              <a:rPr lang="pt-BR" sz="2800" dirty="0">
                <a:latin typeface="Calibri" panose="020F0502020204030204" pitchFamily="34" charset="0"/>
                <a:cs typeface="Calibri" panose="020F0502020204030204" pitchFamily="34" charset="0"/>
              </a:rPr>
            </a:br>
            <a:r>
              <a:rPr lang="pt-BR" sz="2800" dirty="0" err="1">
                <a:latin typeface="Calibri" panose="020F0502020204030204" pitchFamily="34" charset="0"/>
                <a:cs typeface="Calibri" panose="020F0502020204030204" pitchFamily="34" charset="0"/>
              </a:rPr>
              <a:t>System.out.println</a:t>
            </a:r>
            <a:r>
              <a:rPr lang="pt-BR" sz="2800" dirty="0">
                <a:latin typeface="Calibri" panose="020F0502020204030204" pitchFamily="34" charset="0"/>
                <a:cs typeface="Calibri" panose="020F0502020204030204" pitchFamily="34" charset="0"/>
              </a:rPr>
              <a:t>(valor);</a:t>
            </a:r>
            <a:br>
              <a:rPr lang="pt-BR" sz="2800" dirty="0">
                <a:latin typeface="Calibri" panose="020F0502020204030204" pitchFamily="34" charset="0"/>
                <a:cs typeface="Calibri" panose="020F0502020204030204" pitchFamily="34" charset="0"/>
              </a:rPr>
            </a:br>
            <a:br>
              <a:rPr lang="pt-BR" sz="2800" dirty="0">
                <a:latin typeface="Calibri" panose="020F0502020204030204" pitchFamily="34" charset="0"/>
                <a:cs typeface="Calibri" panose="020F0502020204030204" pitchFamily="34" charset="0"/>
              </a:rPr>
            </a:br>
            <a:r>
              <a:rPr lang="pt-BR" sz="2800" dirty="0" err="1">
                <a:latin typeface="Calibri" panose="020F0502020204030204" pitchFamily="34" charset="0"/>
                <a:cs typeface="Calibri" panose="020F0502020204030204" pitchFamily="34" charset="0"/>
              </a:rPr>
              <a:t>testePassagemValorReferencia</a:t>
            </a:r>
            <a:r>
              <a:rPr lang="pt-BR" sz="2800" dirty="0">
                <a:latin typeface="Calibri" panose="020F0502020204030204" pitchFamily="34" charset="0"/>
                <a:cs typeface="Calibri" panose="020F0502020204030204" pitchFamily="34" charset="0"/>
              </a:rPr>
              <a:t>(valor, aluno);</a:t>
            </a:r>
            <a:br>
              <a:rPr lang="pt-BR" sz="2800" dirty="0">
                <a:latin typeface="Calibri" panose="020F0502020204030204" pitchFamily="34" charset="0"/>
                <a:cs typeface="Calibri" panose="020F0502020204030204" pitchFamily="34" charset="0"/>
              </a:rPr>
            </a:br>
            <a:r>
              <a:rPr lang="pt-BR" sz="2800" dirty="0" err="1">
                <a:latin typeface="Calibri" panose="020F0502020204030204" pitchFamily="34" charset="0"/>
                <a:cs typeface="Calibri" panose="020F0502020204030204" pitchFamily="34" charset="0"/>
              </a:rPr>
              <a:t>System.out.println</a:t>
            </a:r>
            <a:r>
              <a:rPr lang="pt-BR" sz="2800" dirty="0">
                <a:latin typeface="Calibri" panose="020F0502020204030204" pitchFamily="34" charset="0"/>
                <a:cs typeface="Calibri" panose="020F0502020204030204" pitchFamily="34" charset="0"/>
              </a:rPr>
              <a:t>(aluno);</a:t>
            </a:r>
            <a:br>
              <a:rPr lang="pt-BR" sz="2800" dirty="0">
                <a:latin typeface="Calibri" panose="020F0502020204030204" pitchFamily="34" charset="0"/>
                <a:cs typeface="Calibri" panose="020F0502020204030204" pitchFamily="34" charset="0"/>
              </a:rPr>
            </a:br>
            <a:r>
              <a:rPr lang="pt-BR" sz="2800" dirty="0" err="1">
                <a:latin typeface="Calibri" panose="020F0502020204030204" pitchFamily="34" charset="0"/>
                <a:cs typeface="Calibri" panose="020F0502020204030204" pitchFamily="34" charset="0"/>
              </a:rPr>
              <a:t>System.out.println</a:t>
            </a:r>
            <a:r>
              <a:rPr lang="pt-BR" sz="2800" dirty="0">
                <a:latin typeface="Calibri" panose="020F0502020204030204" pitchFamily="34" charset="0"/>
                <a:cs typeface="Calibri" panose="020F0502020204030204" pitchFamily="34" charset="0"/>
              </a:rPr>
              <a:t>(valor);</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		</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		</a:t>
            </a:r>
            <a:r>
              <a:rPr lang="pt-BR" sz="2800" dirty="0">
                <a:solidFill>
                  <a:srgbClr val="FFC000"/>
                </a:solidFill>
                <a:latin typeface="Calibri" panose="020F0502020204030204" pitchFamily="34" charset="0"/>
                <a:cs typeface="Calibri" panose="020F0502020204030204" pitchFamily="34" charset="0"/>
              </a:rPr>
              <a:t>Qual a saída dos atributos valor e aluno?</a:t>
            </a:r>
          </a:p>
        </p:txBody>
      </p:sp>
      <p:sp>
        <p:nvSpPr>
          <p:cNvPr id="5" name="Espaço Reservado para Conteúdo 6">
            <a:extLst>
              <a:ext uri="{FF2B5EF4-FFF2-40B4-BE49-F238E27FC236}">
                <a16:creationId xmlns:a16="http://schemas.microsoft.com/office/drawing/2014/main" id="{B4F4B541-5C8D-FE86-3BA6-CDE17E0D6846}"/>
              </a:ext>
            </a:extLst>
          </p:cNvPr>
          <p:cNvSpPr txBox="1">
            <a:spLocks/>
          </p:cNvSpPr>
          <p:nvPr/>
        </p:nvSpPr>
        <p:spPr>
          <a:xfrm>
            <a:off x="1522410" y="1597428"/>
            <a:ext cx="10476658" cy="5373216"/>
          </a:xfrm>
          <a:prstGeom prst="rect">
            <a:avLst/>
          </a:prstGeom>
        </p:spPr>
        <p:txBody>
          <a:bodyPr vert="horz" lIns="91440" tIns="45720" rIns="91440" bIns="45720" rtlCol="0" anchor="t">
            <a:normAutofit fontScale="77500" lnSpcReduction="2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lnSpc>
                <a:spcPct val="107000"/>
              </a:lnSpc>
              <a:spcAft>
                <a:spcPts val="800"/>
              </a:spcAft>
              <a:buFont typeface="Arial" pitchFamily="34" charset="0"/>
              <a:buNone/>
            </a:pPr>
            <a:br>
              <a:rPr lang="pt-BR" sz="2800" dirty="0">
                <a:latin typeface="Calibri" panose="020F0502020204030204" pitchFamily="34" charset="0"/>
                <a:cs typeface="Calibri" panose="020F0502020204030204" pitchFamily="34" charset="0"/>
              </a:rPr>
            </a:br>
            <a:endParaRPr lang="pt-BR" sz="2800" dirty="0">
              <a:latin typeface="Calibri" panose="020F0502020204030204" pitchFamily="34" charset="0"/>
              <a:cs typeface="Calibri" panose="020F0502020204030204" pitchFamily="34" charset="0"/>
            </a:endParaRPr>
          </a:p>
          <a:p>
            <a:pPr marL="0" indent="0">
              <a:lnSpc>
                <a:spcPct val="107000"/>
              </a:lnSpc>
              <a:spcAft>
                <a:spcPts val="800"/>
              </a:spcAft>
              <a:buFont typeface="Arial" pitchFamily="34" charset="0"/>
              <a:buNone/>
            </a:pPr>
            <a:endParaRPr lang="pt-BR" sz="2800" dirty="0">
              <a:latin typeface="Calibri" panose="020F0502020204030204" pitchFamily="34" charset="0"/>
              <a:cs typeface="Calibri" panose="020F0502020204030204" pitchFamily="34" charset="0"/>
            </a:endParaRPr>
          </a:p>
          <a:p>
            <a:pPr marL="0" indent="0">
              <a:lnSpc>
                <a:spcPct val="107000"/>
              </a:lnSpc>
              <a:spcAft>
                <a:spcPts val="800"/>
              </a:spcAft>
              <a:buFont typeface="Arial" pitchFamily="34" charset="0"/>
              <a:buNone/>
            </a:pPr>
            <a:endParaRPr lang="pt-BR" sz="2800" dirty="0">
              <a:latin typeface="Calibri" panose="020F0502020204030204" pitchFamily="34" charset="0"/>
              <a:cs typeface="Calibri" panose="020F0502020204030204" pitchFamily="34" charset="0"/>
            </a:endParaRPr>
          </a:p>
          <a:p>
            <a:pPr marL="0" indent="0">
              <a:lnSpc>
                <a:spcPct val="107000"/>
              </a:lnSpc>
              <a:spcAft>
                <a:spcPts val="800"/>
              </a:spcAft>
              <a:buFont typeface="Arial" pitchFamily="34" charset="0"/>
              <a:buNone/>
            </a:pPr>
            <a:endParaRPr lang="pt-BR" sz="2800" dirty="0">
              <a:latin typeface="Calibri" panose="020F0502020204030204" pitchFamily="34" charset="0"/>
              <a:cs typeface="Calibri" panose="020F0502020204030204" pitchFamily="34" charset="0"/>
            </a:endParaRPr>
          </a:p>
          <a:p>
            <a:pPr marL="0" indent="0">
              <a:lnSpc>
                <a:spcPct val="107000"/>
              </a:lnSpc>
              <a:spcAft>
                <a:spcPts val="800"/>
              </a:spcAft>
              <a:buFont typeface="Arial" pitchFamily="34" charset="0"/>
              <a:buNone/>
            </a:pPr>
            <a:endParaRPr lang="pt-BR" sz="2800" dirty="0">
              <a:latin typeface="Calibri" panose="020F0502020204030204" pitchFamily="34" charset="0"/>
              <a:cs typeface="Calibri" panose="020F0502020204030204" pitchFamily="34" charset="0"/>
            </a:endParaRPr>
          </a:p>
          <a:p>
            <a:pPr marL="0" indent="0">
              <a:lnSpc>
                <a:spcPct val="107000"/>
              </a:lnSpc>
              <a:spcAft>
                <a:spcPts val="800"/>
              </a:spcAft>
              <a:buFont typeface="Arial" pitchFamily="34" charset="0"/>
              <a:buNone/>
            </a:pPr>
            <a:endParaRPr lang="pt-BR" sz="2800" dirty="0">
              <a:latin typeface="Calibri" panose="020F0502020204030204" pitchFamily="34" charset="0"/>
              <a:cs typeface="Calibri" panose="020F0502020204030204" pitchFamily="34" charset="0"/>
            </a:endParaRPr>
          </a:p>
          <a:p>
            <a:pPr marL="0" indent="0">
              <a:lnSpc>
                <a:spcPct val="107000"/>
              </a:lnSpc>
              <a:spcAft>
                <a:spcPts val="800"/>
              </a:spcAft>
              <a:buFont typeface="Arial" pitchFamily="34" charset="0"/>
              <a:buNone/>
            </a:pPr>
            <a:br>
              <a:rPr lang="pt-BR" sz="2800" dirty="0">
                <a:latin typeface="Calibri" panose="020F0502020204030204" pitchFamily="34" charset="0"/>
                <a:cs typeface="Calibri" panose="020F0502020204030204" pitchFamily="34" charset="0"/>
              </a:rPr>
            </a:br>
            <a:br>
              <a:rPr lang="pt-BR" sz="2800" dirty="0">
                <a:latin typeface="Calibri" panose="020F0502020204030204" pitchFamily="34" charset="0"/>
                <a:cs typeface="Calibri" panose="020F0502020204030204" pitchFamily="34" charset="0"/>
              </a:rPr>
            </a:br>
            <a:br>
              <a:rPr lang="pt-BR" sz="2800" dirty="0">
                <a:latin typeface="Calibri" panose="020F0502020204030204" pitchFamily="34" charset="0"/>
                <a:cs typeface="Calibri" panose="020F0502020204030204" pitchFamily="34" charset="0"/>
              </a:rPr>
            </a:br>
            <a:endParaRPr lang="pt-BR" sz="28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2797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252518"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 </a:t>
            </a:r>
            <a:r>
              <a:rPr lang="pt-BR" sz="3600" dirty="0">
                <a:latin typeface="Calibri" panose="020F0502020204030204" pitchFamily="34" charset="0"/>
                <a:cs typeface="Calibri" panose="020F0502020204030204" pitchFamily="34" charset="0"/>
              </a:rPr>
              <a:t>Passagem por valor/referência</a:t>
            </a:r>
          </a:p>
        </p:txBody>
      </p:sp>
      <p:sp>
        <p:nvSpPr>
          <p:cNvPr id="7" name="Espaço Reservado para Conteúdo 6">
            <a:extLst>
              <a:ext uri="{FF2B5EF4-FFF2-40B4-BE49-F238E27FC236}">
                <a16:creationId xmlns:a16="http://schemas.microsoft.com/office/drawing/2014/main" id="{1AE41095-036F-4377-A411-4CE17C1915DE}"/>
              </a:ext>
            </a:extLst>
          </p:cNvPr>
          <p:cNvSpPr>
            <a:spLocks noGrp="1"/>
          </p:cNvSpPr>
          <p:nvPr>
            <p:ph idx="1"/>
          </p:nvPr>
        </p:nvSpPr>
        <p:spPr>
          <a:xfrm>
            <a:off x="1522410" y="1584176"/>
            <a:ext cx="10476658" cy="5373216"/>
          </a:xfrm>
        </p:spPr>
        <p:txBody>
          <a:bodyPr vert="horz" lIns="91440" tIns="45720" rIns="91440" bIns="45720" rtlCol="0" anchor="t">
            <a:normAutofit/>
          </a:bodyPr>
          <a:lstStyle/>
          <a:p>
            <a:pPr marL="0" indent="0">
              <a:lnSpc>
                <a:spcPct val="107000"/>
              </a:lnSpc>
              <a:spcAft>
                <a:spcPts val="800"/>
              </a:spcAft>
              <a:buNone/>
            </a:pPr>
            <a:r>
              <a:rPr lang="pt-BR" sz="3600" dirty="0">
                <a:latin typeface="Calibri" panose="020F0502020204030204" pitchFamily="34" charset="0"/>
                <a:cs typeface="Calibri" panose="020F0502020204030204" pitchFamily="34" charset="0"/>
              </a:rPr>
              <a:t>Exemplo 2</a:t>
            </a:r>
          </a:p>
          <a:p>
            <a:pPr marL="0" indent="0">
              <a:lnSpc>
                <a:spcPct val="107000"/>
              </a:lnSpc>
              <a:spcAft>
                <a:spcPts val="800"/>
              </a:spcAft>
              <a:buNone/>
            </a:pPr>
            <a:r>
              <a:rPr lang="pt-BR" sz="2800" dirty="0" err="1">
                <a:latin typeface="Calibri" panose="020F0502020204030204" pitchFamily="34" charset="0"/>
                <a:cs typeface="Calibri" panose="020F0502020204030204" pitchFamily="34" charset="0"/>
              </a:rPr>
              <a:t>private</a:t>
            </a:r>
            <a:r>
              <a:rPr lang="pt-BR" sz="2800" dirty="0">
                <a:latin typeface="Calibri" panose="020F0502020204030204" pitchFamily="34" charset="0"/>
                <a:cs typeface="Calibri" panose="020F0502020204030204" pitchFamily="34" charset="0"/>
              </a:rPr>
              <a:t> </a:t>
            </a:r>
            <a:r>
              <a:rPr lang="pt-BR" sz="2800" dirty="0" err="1">
                <a:latin typeface="Calibri" panose="020F0502020204030204" pitchFamily="34" charset="0"/>
                <a:cs typeface="Calibri" panose="020F0502020204030204" pitchFamily="34" charset="0"/>
              </a:rPr>
              <a:t>static</a:t>
            </a:r>
            <a:r>
              <a:rPr lang="pt-BR" sz="2800" dirty="0">
                <a:latin typeface="Calibri" panose="020F0502020204030204" pitchFamily="34" charset="0"/>
                <a:cs typeface="Calibri" panose="020F0502020204030204" pitchFamily="34" charset="0"/>
              </a:rPr>
              <a:t> </a:t>
            </a:r>
            <a:r>
              <a:rPr lang="pt-BR" sz="2800" dirty="0" err="1">
                <a:latin typeface="Calibri" panose="020F0502020204030204" pitchFamily="34" charset="0"/>
                <a:cs typeface="Calibri" panose="020F0502020204030204" pitchFamily="34" charset="0"/>
              </a:rPr>
              <a:t>void</a:t>
            </a:r>
            <a:r>
              <a:rPr lang="pt-BR" sz="2800" dirty="0">
                <a:latin typeface="Calibri" panose="020F0502020204030204" pitchFamily="34" charset="0"/>
                <a:cs typeface="Calibri" panose="020F0502020204030204" pitchFamily="34" charset="0"/>
              </a:rPr>
              <a:t> testePassagemValorReferencia2(</a:t>
            </a:r>
            <a:r>
              <a:rPr lang="pt-BR" sz="2800" dirty="0" err="1">
                <a:latin typeface="Calibri" panose="020F0502020204030204" pitchFamily="34" charset="0"/>
                <a:cs typeface="Calibri" panose="020F0502020204030204" pitchFamily="34" charset="0"/>
              </a:rPr>
              <a:t>int</a:t>
            </a:r>
            <a:r>
              <a:rPr lang="pt-BR" sz="2800" dirty="0">
                <a:latin typeface="Calibri" panose="020F0502020204030204" pitchFamily="34" charset="0"/>
                <a:cs typeface="Calibri" panose="020F0502020204030204" pitchFamily="34" charset="0"/>
              </a:rPr>
              <a:t> valor, Aluno </a:t>
            </a:r>
            <a:r>
              <a:rPr lang="pt-BR" sz="2800" dirty="0" err="1">
                <a:latin typeface="Calibri" panose="020F0502020204030204" pitchFamily="34" charset="0"/>
                <a:cs typeface="Calibri" panose="020F0502020204030204" pitchFamily="34" charset="0"/>
              </a:rPr>
              <a:t>aluno</a:t>
            </a:r>
            <a:r>
              <a:rPr lang="pt-BR" sz="2800" dirty="0">
                <a:latin typeface="Calibri" panose="020F0502020204030204" pitchFamily="34" charset="0"/>
                <a:cs typeface="Calibri" panose="020F0502020204030204" pitchFamily="34" charset="0"/>
              </a:rPr>
              <a:t>) {</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	</a:t>
            </a:r>
            <a:r>
              <a:rPr lang="pt-BR" sz="2800" dirty="0" err="1">
                <a:latin typeface="Calibri" panose="020F0502020204030204" pitchFamily="34" charset="0"/>
                <a:cs typeface="Calibri" panose="020F0502020204030204" pitchFamily="34" charset="0"/>
              </a:rPr>
              <a:t>int</a:t>
            </a:r>
            <a:r>
              <a:rPr lang="pt-BR" sz="2800" dirty="0">
                <a:latin typeface="Calibri" panose="020F0502020204030204" pitchFamily="34" charset="0"/>
                <a:cs typeface="Calibri" panose="020F0502020204030204" pitchFamily="34" charset="0"/>
              </a:rPr>
              <a:t> </a:t>
            </a:r>
            <a:r>
              <a:rPr lang="pt-BR" sz="2800" dirty="0" err="1">
                <a:latin typeface="Calibri" panose="020F0502020204030204" pitchFamily="34" charset="0"/>
                <a:cs typeface="Calibri" panose="020F0502020204030204" pitchFamily="34" charset="0"/>
              </a:rPr>
              <a:t>novovalor</a:t>
            </a:r>
            <a:r>
              <a:rPr lang="pt-BR" sz="2800" dirty="0">
                <a:latin typeface="Calibri" panose="020F0502020204030204" pitchFamily="34" charset="0"/>
                <a:cs typeface="Calibri" panose="020F0502020204030204" pitchFamily="34" charset="0"/>
              </a:rPr>
              <a:t> = valor + 10;</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	valor = </a:t>
            </a:r>
            <a:r>
              <a:rPr lang="pt-BR" sz="2800" dirty="0" err="1">
                <a:latin typeface="Calibri" panose="020F0502020204030204" pitchFamily="34" charset="0"/>
                <a:cs typeface="Calibri" panose="020F0502020204030204" pitchFamily="34" charset="0"/>
              </a:rPr>
              <a:t>novovalor</a:t>
            </a:r>
            <a:r>
              <a:rPr lang="pt-BR" sz="2800" dirty="0">
                <a:latin typeface="Calibri" panose="020F0502020204030204" pitchFamily="34" charset="0"/>
                <a:cs typeface="Calibri" panose="020F0502020204030204" pitchFamily="34" charset="0"/>
              </a:rPr>
              <a:t>;</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	</a:t>
            </a:r>
            <a:r>
              <a:rPr lang="pt-BR" sz="2800" dirty="0" err="1">
                <a:latin typeface="Calibri" panose="020F0502020204030204" pitchFamily="34" charset="0"/>
                <a:cs typeface="Calibri" panose="020F0502020204030204" pitchFamily="34" charset="0"/>
              </a:rPr>
              <a:t>aluno.setNome</a:t>
            </a:r>
            <a:r>
              <a:rPr lang="pt-BR" sz="2800" dirty="0">
                <a:latin typeface="Calibri" panose="020F0502020204030204" pitchFamily="34" charset="0"/>
                <a:cs typeface="Calibri" panose="020F0502020204030204" pitchFamily="34" charset="0"/>
              </a:rPr>
              <a:t>("Jose" + valor);</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51739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252518"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 </a:t>
            </a:r>
            <a:r>
              <a:rPr lang="pt-BR" sz="3600" dirty="0">
                <a:latin typeface="Calibri" panose="020F0502020204030204" pitchFamily="34" charset="0"/>
                <a:cs typeface="Calibri" panose="020F0502020204030204" pitchFamily="34" charset="0"/>
              </a:rPr>
              <a:t>Passagem por valor/referência</a:t>
            </a:r>
          </a:p>
        </p:txBody>
      </p:sp>
      <p:sp>
        <p:nvSpPr>
          <p:cNvPr id="3" name="Espaço Reservado para Conteúdo 2">
            <a:extLst>
              <a:ext uri="{FF2B5EF4-FFF2-40B4-BE49-F238E27FC236}">
                <a16:creationId xmlns:a16="http://schemas.microsoft.com/office/drawing/2014/main" id="{5F04BBE6-AB9C-B08A-5573-543E8FD51F17}"/>
              </a:ext>
            </a:extLst>
          </p:cNvPr>
          <p:cNvSpPr>
            <a:spLocks noGrp="1"/>
          </p:cNvSpPr>
          <p:nvPr>
            <p:ph idx="1"/>
          </p:nvPr>
        </p:nvSpPr>
        <p:spPr>
          <a:xfrm>
            <a:off x="1522414" y="1628800"/>
            <a:ext cx="9144000" cy="5112568"/>
          </a:xfrm>
        </p:spPr>
        <p:txBody>
          <a:bodyPr>
            <a:normAutofit fontScale="92500" lnSpcReduction="10000"/>
          </a:bodyPr>
          <a:lstStyle/>
          <a:p>
            <a:pPr marL="0" indent="0">
              <a:lnSpc>
                <a:spcPct val="107000"/>
              </a:lnSpc>
              <a:spcAft>
                <a:spcPts val="800"/>
              </a:spcAft>
              <a:buNone/>
            </a:pPr>
            <a:r>
              <a:rPr lang="pt-BR" sz="2800" dirty="0">
                <a:latin typeface="Calibri" panose="020F0502020204030204" pitchFamily="34" charset="0"/>
                <a:cs typeface="Calibri" panose="020F0502020204030204" pitchFamily="34" charset="0"/>
              </a:rPr>
              <a:t>No </a:t>
            </a:r>
            <a:r>
              <a:rPr lang="pt-BR" sz="2800" dirty="0" err="1">
                <a:latin typeface="Calibri" panose="020F0502020204030204" pitchFamily="34" charset="0"/>
                <a:cs typeface="Calibri" panose="020F0502020204030204" pitchFamily="34" charset="0"/>
              </a:rPr>
              <a:t>main</a:t>
            </a:r>
            <a:endParaRPr lang="pt-BR" sz="2800" dirty="0">
              <a:latin typeface="Calibri" panose="020F0502020204030204" pitchFamily="34" charset="0"/>
              <a:cs typeface="Calibri" panose="020F0502020204030204" pitchFamily="34" charset="0"/>
            </a:endParaRPr>
          </a:p>
          <a:p>
            <a:pPr marL="0" indent="0">
              <a:lnSpc>
                <a:spcPct val="107000"/>
              </a:lnSpc>
              <a:spcAft>
                <a:spcPts val="800"/>
              </a:spcAft>
              <a:buNone/>
            </a:pPr>
            <a:r>
              <a:rPr lang="pt-BR" sz="3000" dirty="0">
                <a:latin typeface="Calibri" panose="020F0502020204030204" pitchFamily="34" charset="0"/>
                <a:cs typeface="Calibri" panose="020F0502020204030204" pitchFamily="34" charset="0"/>
              </a:rPr>
              <a:t>Aluno </a:t>
            </a:r>
            <a:r>
              <a:rPr lang="pt-BR" sz="3000" dirty="0" err="1">
                <a:latin typeface="Calibri" panose="020F0502020204030204" pitchFamily="34" charset="0"/>
                <a:cs typeface="Calibri" panose="020F0502020204030204" pitchFamily="34" charset="0"/>
              </a:rPr>
              <a:t>aluno</a:t>
            </a:r>
            <a:r>
              <a:rPr lang="pt-BR" sz="3000" dirty="0">
                <a:latin typeface="Calibri" panose="020F0502020204030204" pitchFamily="34" charset="0"/>
                <a:cs typeface="Calibri" panose="020F0502020204030204" pitchFamily="34" charset="0"/>
              </a:rPr>
              <a:t> = new Aluno("Jose 1", "1234", “Java");</a:t>
            </a:r>
            <a:br>
              <a:rPr lang="pt-BR" sz="3000" dirty="0">
                <a:latin typeface="Calibri" panose="020F0502020204030204" pitchFamily="34" charset="0"/>
                <a:cs typeface="Calibri" panose="020F0502020204030204" pitchFamily="34" charset="0"/>
              </a:rPr>
            </a:br>
            <a:r>
              <a:rPr lang="pt-BR" sz="3000" dirty="0" err="1">
                <a:latin typeface="Calibri" panose="020F0502020204030204" pitchFamily="34" charset="0"/>
                <a:cs typeface="Calibri" panose="020F0502020204030204" pitchFamily="34" charset="0"/>
              </a:rPr>
              <a:t>int</a:t>
            </a:r>
            <a:r>
              <a:rPr lang="pt-BR" sz="3000" dirty="0">
                <a:latin typeface="Calibri" panose="020F0502020204030204" pitchFamily="34" charset="0"/>
                <a:cs typeface="Calibri" panose="020F0502020204030204" pitchFamily="34" charset="0"/>
              </a:rPr>
              <a:t> valor =10;</a:t>
            </a:r>
            <a:br>
              <a:rPr lang="pt-BR" sz="3000" dirty="0">
                <a:latin typeface="Calibri" panose="020F0502020204030204" pitchFamily="34" charset="0"/>
                <a:cs typeface="Calibri" panose="020F0502020204030204" pitchFamily="34" charset="0"/>
              </a:rPr>
            </a:br>
            <a:r>
              <a:rPr lang="pt-BR" sz="3000" dirty="0" err="1">
                <a:latin typeface="Calibri" panose="020F0502020204030204" pitchFamily="34" charset="0"/>
                <a:cs typeface="Calibri" panose="020F0502020204030204" pitchFamily="34" charset="0"/>
              </a:rPr>
              <a:t>System.out.println</a:t>
            </a:r>
            <a:r>
              <a:rPr lang="pt-BR" sz="3000" dirty="0">
                <a:latin typeface="Calibri" panose="020F0502020204030204" pitchFamily="34" charset="0"/>
                <a:cs typeface="Calibri" panose="020F0502020204030204" pitchFamily="34" charset="0"/>
              </a:rPr>
              <a:t>(aluno);</a:t>
            </a:r>
            <a:br>
              <a:rPr lang="pt-BR" sz="3000" dirty="0">
                <a:latin typeface="Calibri" panose="020F0502020204030204" pitchFamily="34" charset="0"/>
                <a:cs typeface="Calibri" panose="020F0502020204030204" pitchFamily="34" charset="0"/>
              </a:rPr>
            </a:br>
            <a:r>
              <a:rPr lang="pt-BR" sz="3000" dirty="0" err="1">
                <a:latin typeface="Calibri" panose="020F0502020204030204" pitchFamily="34" charset="0"/>
                <a:cs typeface="Calibri" panose="020F0502020204030204" pitchFamily="34" charset="0"/>
              </a:rPr>
              <a:t>System.out.println</a:t>
            </a:r>
            <a:r>
              <a:rPr lang="pt-BR" sz="3000" dirty="0">
                <a:latin typeface="Calibri" panose="020F0502020204030204" pitchFamily="34" charset="0"/>
                <a:cs typeface="Calibri" panose="020F0502020204030204" pitchFamily="34" charset="0"/>
              </a:rPr>
              <a:t>(valor);</a:t>
            </a:r>
            <a:br>
              <a:rPr lang="pt-BR" sz="3000" dirty="0">
                <a:latin typeface="Calibri" panose="020F0502020204030204" pitchFamily="34" charset="0"/>
                <a:cs typeface="Calibri" panose="020F0502020204030204" pitchFamily="34" charset="0"/>
              </a:rPr>
            </a:br>
            <a:br>
              <a:rPr lang="pt-BR" sz="3000" dirty="0">
                <a:latin typeface="Calibri" panose="020F0502020204030204" pitchFamily="34" charset="0"/>
                <a:cs typeface="Calibri" panose="020F0502020204030204" pitchFamily="34" charset="0"/>
              </a:rPr>
            </a:br>
            <a:r>
              <a:rPr lang="pt-BR" sz="3000" dirty="0">
                <a:latin typeface="Calibri" panose="020F0502020204030204" pitchFamily="34" charset="0"/>
                <a:cs typeface="Calibri" panose="020F0502020204030204" pitchFamily="34" charset="0"/>
              </a:rPr>
              <a:t>testePassagemValorReferencia2(valor, aluno);</a:t>
            </a:r>
            <a:br>
              <a:rPr lang="pt-BR" sz="3000" dirty="0">
                <a:latin typeface="Calibri" panose="020F0502020204030204" pitchFamily="34" charset="0"/>
                <a:cs typeface="Calibri" panose="020F0502020204030204" pitchFamily="34" charset="0"/>
              </a:rPr>
            </a:br>
            <a:r>
              <a:rPr lang="pt-BR" sz="3000" dirty="0" err="1">
                <a:latin typeface="Calibri" panose="020F0502020204030204" pitchFamily="34" charset="0"/>
                <a:cs typeface="Calibri" panose="020F0502020204030204" pitchFamily="34" charset="0"/>
              </a:rPr>
              <a:t>System.out.println</a:t>
            </a:r>
            <a:r>
              <a:rPr lang="pt-BR" sz="3000" dirty="0">
                <a:latin typeface="Calibri" panose="020F0502020204030204" pitchFamily="34" charset="0"/>
                <a:cs typeface="Calibri" panose="020F0502020204030204" pitchFamily="34" charset="0"/>
              </a:rPr>
              <a:t>(aluno);</a:t>
            </a:r>
            <a:br>
              <a:rPr lang="pt-BR" sz="3000" dirty="0">
                <a:latin typeface="Calibri" panose="020F0502020204030204" pitchFamily="34" charset="0"/>
                <a:cs typeface="Calibri" panose="020F0502020204030204" pitchFamily="34" charset="0"/>
              </a:rPr>
            </a:br>
            <a:r>
              <a:rPr lang="pt-BR" sz="3000" dirty="0" err="1">
                <a:latin typeface="Calibri" panose="020F0502020204030204" pitchFamily="34" charset="0"/>
                <a:cs typeface="Calibri" panose="020F0502020204030204" pitchFamily="34" charset="0"/>
              </a:rPr>
              <a:t>System.out.println</a:t>
            </a:r>
            <a:r>
              <a:rPr lang="pt-BR" sz="3000" dirty="0">
                <a:latin typeface="Calibri" panose="020F0502020204030204" pitchFamily="34" charset="0"/>
                <a:cs typeface="Calibri" panose="020F0502020204030204" pitchFamily="34" charset="0"/>
              </a:rPr>
              <a:t>(valor);</a:t>
            </a:r>
            <a:br>
              <a:rPr lang="pt-BR" sz="3000" dirty="0">
                <a:latin typeface="Calibri" panose="020F0502020204030204" pitchFamily="34" charset="0"/>
                <a:cs typeface="Calibri" panose="020F0502020204030204" pitchFamily="34" charset="0"/>
              </a:rPr>
            </a:br>
            <a:r>
              <a:rPr lang="pt-BR" sz="2400" dirty="0">
                <a:latin typeface="Calibri" panose="020F0502020204030204" pitchFamily="34" charset="0"/>
                <a:cs typeface="Calibri" panose="020F0502020204030204" pitchFamily="34" charset="0"/>
              </a:rPr>
              <a:t>		</a:t>
            </a:r>
            <a:br>
              <a:rPr lang="pt-BR" sz="2400" dirty="0">
                <a:latin typeface="Calibri" panose="020F0502020204030204" pitchFamily="34" charset="0"/>
                <a:cs typeface="Calibri" panose="020F0502020204030204" pitchFamily="34" charset="0"/>
              </a:rPr>
            </a:br>
            <a:r>
              <a:rPr lang="pt-BR" sz="2400" dirty="0">
                <a:latin typeface="Calibri" panose="020F0502020204030204" pitchFamily="34" charset="0"/>
                <a:cs typeface="Calibri" panose="020F0502020204030204" pitchFamily="34" charset="0"/>
              </a:rPr>
              <a:t>	</a:t>
            </a:r>
            <a:r>
              <a:rPr lang="pt-BR" sz="3000" dirty="0">
                <a:solidFill>
                  <a:srgbClr val="FFC000"/>
                </a:solidFill>
                <a:latin typeface="Calibri" panose="020F0502020204030204" pitchFamily="34" charset="0"/>
                <a:cs typeface="Calibri" panose="020F0502020204030204" pitchFamily="34" charset="0"/>
              </a:rPr>
              <a:t>E agora?  Qual a saída dos atributos valor e aluno?</a:t>
            </a:r>
          </a:p>
          <a:p>
            <a:endParaRPr lang="pt-BR" dirty="0"/>
          </a:p>
        </p:txBody>
      </p:sp>
    </p:spTree>
    <p:extLst>
      <p:ext uri="{BB962C8B-B14F-4D97-AF65-F5344CB8AC3E}">
        <p14:creationId xmlns:p14="http://schemas.microsoft.com/office/powerpoint/2010/main" val="2834521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252518"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 </a:t>
            </a:r>
            <a:r>
              <a:rPr lang="pt-BR" sz="3600" dirty="0">
                <a:latin typeface="Calibri" panose="020F0502020204030204" pitchFamily="34" charset="0"/>
                <a:cs typeface="Calibri" panose="020F0502020204030204" pitchFamily="34" charset="0"/>
              </a:rPr>
              <a:t>Passagem por valor/referência</a:t>
            </a:r>
          </a:p>
        </p:txBody>
      </p:sp>
      <p:sp>
        <p:nvSpPr>
          <p:cNvPr id="3" name="Espaço Reservado para Conteúdo 2">
            <a:extLst>
              <a:ext uri="{FF2B5EF4-FFF2-40B4-BE49-F238E27FC236}">
                <a16:creationId xmlns:a16="http://schemas.microsoft.com/office/drawing/2014/main" id="{5F04BBE6-AB9C-B08A-5573-543E8FD51F17}"/>
              </a:ext>
            </a:extLst>
          </p:cNvPr>
          <p:cNvSpPr>
            <a:spLocks noGrp="1"/>
          </p:cNvSpPr>
          <p:nvPr>
            <p:ph idx="1"/>
          </p:nvPr>
        </p:nvSpPr>
        <p:spPr>
          <a:xfrm>
            <a:off x="1522414" y="1052736"/>
            <a:ext cx="10548662" cy="5112568"/>
          </a:xfrm>
        </p:spPr>
        <p:txBody>
          <a:bodyPr>
            <a:normAutofit/>
          </a:bodyPr>
          <a:lstStyle/>
          <a:p>
            <a:pPr marL="0" indent="0">
              <a:lnSpc>
                <a:spcPct val="107000"/>
              </a:lnSpc>
              <a:spcAft>
                <a:spcPts val="800"/>
              </a:spcAft>
              <a:buNone/>
            </a:pPr>
            <a:r>
              <a:rPr lang="pt-BR" sz="2800" dirty="0">
                <a:solidFill>
                  <a:schemeClr val="accent2">
                    <a:lumMod val="75000"/>
                  </a:schemeClr>
                </a:solidFill>
                <a:latin typeface="Calibri" panose="020F0502020204030204" pitchFamily="34" charset="0"/>
                <a:cs typeface="Calibri" panose="020F0502020204030204" pitchFamily="34" charset="0"/>
              </a:rPr>
              <a:t>Como funciona a passagem de  parâmetros? Exemplo 1</a:t>
            </a:r>
            <a:br>
              <a:rPr lang="pt-BR" sz="2800" dirty="0">
                <a:latin typeface="Calibri" panose="020F0502020204030204" pitchFamily="34" charset="0"/>
                <a:cs typeface="Calibri" panose="020F0502020204030204" pitchFamily="34" charset="0"/>
              </a:rPr>
            </a:br>
            <a:r>
              <a:rPr lang="pt-BR" dirty="0">
                <a:latin typeface="Calibri" panose="020F0502020204030204" pitchFamily="34" charset="0"/>
                <a:cs typeface="Calibri" panose="020F0502020204030204" pitchFamily="34" charset="0"/>
              </a:rPr>
              <a:t>Aluno </a:t>
            </a:r>
            <a:r>
              <a:rPr lang="pt-BR" dirty="0" err="1">
                <a:latin typeface="Calibri" panose="020F0502020204030204" pitchFamily="34" charset="0"/>
                <a:cs typeface="Calibri" panose="020F0502020204030204" pitchFamily="34" charset="0"/>
              </a:rPr>
              <a:t>aluno</a:t>
            </a:r>
            <a:r>
              <a:rPr lang="pt-BR" dirty="0">
                <a:latin typeface="Calibri" panose="020F0502020204030204" pitchFamily="34" charset="0"/>
                <a:cs typeface="Calibri" panose="020F0502020204030204" pitchFamily="34" charset="0"/>
              </a:rPr>
              <a:t> = new Aluno("Jose 1", "1234", “</a:t>
            </a:r>
            <a:r>
              <a:rPr lang="pt-BR" u="sng" dirty="0">
                <a:latin typeface="Calibri" panose="020F0502020204030204" pitchFamily="34" charset="0"/>
                <a:cs typeface="Calibri" panose="020F0502020204030204" pitchFamily="34" charset="0"/>
              </a:rPr>
              <a:t>Java</a:t>
            </a:r>
            <a:r>
              <a:rPr lang="pt-BR" dirty="0">
                <a:latin typeface="Calibri" panose="020F0502020204030204" pitchFamily="34" charset="0"/>
                <a:cs typeface="Calibri" panose="020F0502020204030204" pitchFamily="34" charset="0"/>
              </a:rPr>
              <a:t>");</a:t>
            </a:r>
            <a:br>
              <a:rPr lang="pt-BR" dirty="0">
                <a:latin typeface="Calibri" panose="020F0502020204030204" pitchFamily="34" charset="0"/>
                <a:cs typeface="Calibri" panose="020F0502020204030204" pitchFamily="34" charset="0"/>
              </a:rPr>
            </a:br>
            <a:r>
              <a:rPr lang="pt-BR" dirty="0" err="1">
                <a:latin typeface="Calibri" panose="020F0502020204030204" pitchFamily="34" charset="0"/>
                <a:cs typeface="Calibri" panose="020F0502020204030204" pitchFamily="34" charset="0"/>
              </a:rPr>
              <a:t>int</a:t>
            </a:r>
            <a:r>
              <a:rPr lang="pt-BR" dirty="0">
                <a:latin typeface="Calibri" panose="020F0502020204030204" pitchFamily="34" charset="0"/>
                <a:cs typeface="Calibri" panose="020F0502020204030204" pitchFamily="34" charset="0"/>
              </a:rPr>
              <a:t> valor =10;</a:t>
            </a:r>
            <a:br>
              <a:rPr lang="pt-BR" dirty="0">
                <a:latin typeface="Calibri" panose="020F0502020204030204" pitchFamily="34" charset="0"/>
                <a:cs typeface="Calibri" panose="020F0502020204030204" pitchFamily="34" charset="0"/>
              </a:rPr>
            </a:br>
            <a:r>
              <a:rPr lang="pt-BR" dirty="0" err="1">
                <a:latin typeface="Calibri" panose="020F0502020204030204" pitchFamily="34" charset="0"/>
                <a:cs typeface="Calibri" panose="020F0502020204030204" pitchFamily="34" charset="0"/>
              </a:rPr>
              <a:t>System.out.println</a:t>
            </a:r>
            <a:r>
              <a:rPr lang="pt-BR" dirty="0">
                <a:latin typeface="Calibri" panose="020F0502020204030204" pitchFamily="34" charset="0"/>
                <a:cs typeface="Calibri" panose="020F0502020204030204" pitchFamily="34" charset="0"/>
              </a:rPr>
              <a:t>(aluno);</a:t>
            </a:r>
            <a:br>
              <a:rPr lang="pt-BR" dirty="0">
                <a:latin typeface="Calibri" panose="020F0502020204030204" pitchFamily="34" charset="0"/>
                <a:cs typeface="Calibri" panose="020F0502020204030204" pitchFamily="34" charset="0"/>
              </a:rPr>
            </a:br>
            <a:r>
              <a:rPr lang="pt-BR" dirty="0" err="1">
                <a:latin typeface="Calibri" panose="020F0502020204030204" pitchFamily="34" charset="0"/>
                <a:cs typeface="Calibri" panose="020F0502020204030204" pitchFamily="34" charset="0"/>
              </a:rPr>
              <a:t>System.out.println</a:t>
            </a:r>
            <a:r>
              <a:rPr lang="pt-BR" dirty="0">
                <a:latin typeface="Calibri" panose="020F0502020204030204" pitchFamily="34" charset="0"/>
                <a:cs typeface="Calibri" panose="020F0502020204030204" pitchFamily="34" charset="0"/>
              </a:rPr>
              <a:t>(valor);</a:t>
            </a:r>
            <a:br>
              <a:rPr lang="pt-BR" dirty="0">
                <a:latin typeface="Calibri" panose="020F0502020204030204" pitchFamily="34" charset="0"/>
                <a:cs typeface="Calibri" panose="020F0502020204030204" pitchFamily="34" charset="0"/>
              </a:rPr>
            </a:br>
            <a:br>
              <a:rPr lang="pt-BR" dirty="0">
                <a:latin typeface="Calibri" panose="020F0502020204030204" pitchFamily="34" charset="0"/>
                <a:cs typeface="Calibri" panose="020F0502020204030204" pitchFamily="34" charset="0"/>
              </a:rPr>
            </a:br>
            <a:r>
              <a:rPr lang="pt-BR" dirty="0" err="1">
                <a:latin typeface="Calibri" panose="020F0502020204030204" pitchFamily="34" charset="0"/>
                <a:cs typeface="Calibri" panose="020F0502020204030204" pitchFamily="34" charset="0"/>
              </a:rPr>
              <a:t>testePassagemValorReferencia</a:t>
            </a:r>
            <a:r>
              <a:rPr lang="pt-BR" dirty="0">
                <a:latin typeface="Calibri" panose="020F0502020204030204" pitchFamily="34" charset="0"/>
                <a:cs typeface="Calibri" panose="020F0502020204030204" pitchFamily="34" charset="0"/>
              </a:rPr>
              <a:t>(valor, aluno);</a:t>
            </a:r>
            <a:br>
              <a:rPr lang="pt-BR" dirty="0">
                <a:latin typeface="Calibri" panose="020F0502020204030204" pitchFamily="34" charset="0"/>
                <a:cs typeface="Calibri" panose="020F0502020204030204" pitchFamily="34" charset="0"/>
              </a:rPr>
            </a:br>
            <a:r>
              <a:rPr lang="pt-BR" dirty="0" err="1">
                <a:latin typeface="Calibri" panose="020F0502020204030204" pitchFamily="34" charset="0"/>
                <a:cs typeface="Calibri" panose="020F0502020204030204" pitchFamily="34" charset="0"/>
              </a:rPr>
              <a:t>System.out.println</a:t>
            </a:r>
            <a:r>
              <a:rPr lang="pt-BR" dirty="0">
                <a:latin typeface="Calibri" panose="020F0502020204030204" pitchFamily="34" charset="0"/>
                <a:cs typeface="Calibri" panose="020F0502020204030204" pitchFamily="34" charset="0"/>
              </a:rPr>
              <a:t>(aluno);</a:t>
            </a:r>
            <a:br>
              <a:rPr lang="pt-BR" dirty="0">
                <a:latin typeface="Calibri" panose="020F0502020204030204" pitchFamily="34" charset="0"/>
                <a:cs typeface="Calibri" panose="020F0502020204030204" pitchFamily="34" charset="0"/>
              </a:rPr>
            </a:br>
            <a:r>
              <a:rPr lang="pt-BR" dirty="0" err="1">
                <a:latin typeface="Calibri" panose="020F0502020204030204" pitchFamily="34" charset="0"/>
                <a:cs typeface="Calibri" panose="020F0502020204030204" pitchFamily="34" charset="0"/>
              </a:rPr>
              <a:t>System.out.println</a:t>
            </a:r>
            <a:r>
              <a:rPr lang="pt-BR" dirty="0">
                <a:latin typeface="Calibri" panose="020F0502020204030204" pitchFamily="34" charset="0"/>
                <a:cs typeface="Calibri" panose="020F0502020204030204" pitchFamily="34" charset="0"/>
              </a:rPr>
              <a:t>(valor);</a:t>
            </a:r>
            <a:br>
              <a:rPr lang="pt-BR" dirty="0">
                <a:latin typeface="Calibri" panose="020F0502020204030204" pitchFamily="34" charset="0"/>
                <a:cs typeface="Calibri" panose="020F0502020204030204" pitchFamily="34" charset="0"/>
              </a:rPr>
            </a:br>
            <a:r>
              <a:rPr lang="pt-BR" dirty="0">
                <a:latin typeface="Calibri" panose="020F0502020204030204" pitchFamily="34" charset="0"/>
                <a:cs typeface="Calibri" panose="020F0502020204030204" pitchFamily="34" charset="0"/>
              </a:rPr>
              <a:t>						                    Área de memória </a:t>
            </a:r>
            <a:r>
              <a:rPr lang="pt-BR" dirty="0" err="1">
                <a:solidFill>
                  <a:srgbClr val="FFC000"/>
                </a:solidFill>
                <a:latin typeface="Calibri" panose="020F0502020204030204" pitchFamily="34" charset="0"/>
                <a:cs typeface="Calibri" panose="020F0502020204030204" pitchFamily="34" charset="0"/>
              </a:rPr>
              <a:t>Heap</a:t>
            </a:r>
            <a:br>
              <a:rPr lang="pt-BR" dirty="0">
                <a:latin typeface="Calibri" panose="020F0502020204030204" pitchFamily="34" charset="0"/>
                <a:cs typeface="Calibri" panose="020F0502020204030204" pitchFamily="34" charset="0"/>
              </a:rPr>
            </a:br>
            <a:endParaRPr lang="pt-BR" dirty="0">
              <a:latin typeface="Calibri" panose="020F0502020204030204" pitchFamily="34" charset="0"/>
              <a:cs typeface="Calibri" panose="020F0502020204030204" pitchFamily="34" charset="0"/>
            </a:endParaRPr>
          </a:p>
        </p:txBody>
      </p:sp>
      <p:graphicFrame>
        <p:nvGraphicFramePr>
          <p:cNvPr id="6" name="Tabela 6">
            <a:extLst>
              <a:ext uri="{FF2B5EF4-FFF2-40B4-BE49-F238E27FC236}">
                <a16:creationId xmlns:a16="http://schemas.microsoft.com/office/drawing/2014/main" id="{210407ED-A902-8ACE-7490-696BE35A871B}"/>
              </a:ext>
            </a:extLst>
          </p:cNvPr>
          <p:cNvGraphicFramePr>
            <a:graphicFrameLocks noGrp="1"/>
          </p:cNvGraphicFramePr>
          <p:nvPr>
            <p:extLst>
              <p:ext uri="{D42A27DB-BD31-4B8C-83A1-F6EECF244321}">
                <p14:modId xmlns:p14="http://schemas.microsoft.com/office/powerpoint/2010/main" val="655429577"/>
              </p:ext>
            </p:extLst>
          </p:nvPr>
        </p:nvGraphicFramePr>
        <p:xfrm>
          <a:off x="3214092" y="5342207"/>
          <a:ext cx="1464466" cy="914400"/>
        </p:xfrm>
        <a:graphic>
          <a:graphicData uri="http://schemas.openxmlformats.org/drawingml/2006/table">
            <a:tbl>
              <a:tblPr firstRow="1" bandRow="1">
                <a:tableStyleId>{8EC20E35-A176-4012-BC5E-935CFFF8708E}</a:tableStyleId>
              </a:tblPr>
              <a:tblGrid>
                <a:gridCol w="1464466">
                  <a:extLst>
                    <a:ext uri="{9D8B030D-6E8A-4147-A177-3AD203B41FA5}">
                      <a16:colId xmlns:a16="http://schemas.microsoft.com/office/drawing/2014/main" val="2450418021"/>
                    </a:ext>
                  </a:extLst>
                </a:gridCol>
              </a:tblGrid>
              <a:tr h="370840">
                <a:tc>
                  <a:txBody>
                    <a:bodyPr/>
                    <a:lstStyle/>
                    <a:p>
                      <a:r>
                        <a:rPr lang="pt-BR" sz="2400" dirty="0">
                          <a:latin typeface="Calibri" panose="020F0502020204030204" pitchFamily="34" charset="0"/>
                          <a:cs typeface="Calibri" panose="020F0502020204030204" pitchFamily="34" charset="0"/>
                        </a:rPr>
                        <a:t>     aluno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0948207"/>
                  </a:ext>
                </a:extLst>
              </a:tr>
              <a:tr h="370840">
                <a:tc>
                  <a:txBody>
                    <a:bodyPr/>
                    <a:lstStyle/>
                    <a:p>
                      <a:r>
                        <a:rPr lang="pt-BR" sz="2400" b="1" dirty="0">
                          <a:solidFill>
                            <a:schemeClr val="tx1"/>
                          </a:solidFill>
                          <a:latin typeface="Calibri" panose="020F0502020204030204" pitchFamily="34" charset="0"/>
                          <a:cs typeface="Calibri" panose="020F0502020204030204" pitchFamily="34" charset="0"/>
                        </a:rPr>
                        <a:t>      valor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657354"/>
                  </a:ext>
                </a:extLst>
              </a:tr>
            </a:tbl>
          </a:graphicData>
        </a:graphic>
      </p:graphicFrame>
      <p:sp>
        <p:nvSpPr>
          <p:cNvPr id="11" name="CaixaDeTexto 10">
            <a:extLst>
              <a:ext uri="{FF2B5EF4-FFF2-40B4-BE49-F238E27FC236}">
                <a16:creationId xmlns:a16="http://schemas.microsoft.com/office/drawing/2014/main" id="{3856EEAB-E949-CA5E-EEE8-2B1C435EA53A}"/>
              </a:ext>
            </a:extLst>
          </p:cNvPr>
          <p:cNvSpPr txBox="1"/>
          <p:nvPr/>
        </p:nvSpPr>
        <p:spPr>
          <a:xfrm>
            <a:off x="8542684" y="5147783"/>
            <a:ext cx="2736304" cy="1089529"/>
          </a:xfrm>
          <a:prstGeom prst="rect">
            <a:avLst/>
          </a:prstGeom>
          <a:noFill/>
          <a:ln w="28575">
            <a:solidFill>
              <a:schemeClr val="accent5">
                <a:lumMod val="75000"/>
              </a:schemeClr>
            </a:solidFill>
          </a:ln>
        </p:spPr>
        <p:txBody>
          <a:bodyPr wrap="square" rtlCol="0">
            <a:spAutoFit/>
          </a:bodyPr>
          <a:lstStyle/>
          <a:p>
            <a:pPr>
              <a:lnSpc>
                <a:spcPct val="90000"/>
              </a:lnSpc>
            </a:pPr>
            <a:r>
              <a:rPr lang="pt-BR" sz="2400" dirty="0"/>
              <a:t>        Nome: Jose 1</a:t>
            </a:r>
            <a:br>
              <a:rPr lang="pt-BR" sz="2400" dirty="0"/>
            </a:br>
            <a:r>
              <a:rPr lang="pt-BR" sz="2400" dirty="0"/>
              <a:t>      matricula: 1234</a:t>
            </a:r>
            <a:br>
              <a:rPr lang="pt-BR" sz="2400" dirty="0"/>
            </a:br>
            <a:r>
              <a:rPr lang="pt-BR" sz="2400" dirty="0"/>
              <a:t>           </a:t>
            </a:r>
            <a:r>
              <a:rPr lang="pt-BR" sz="2400" dirty="0" err="1"/>
              <a:t>curso:Java</a:t>
            </a:r>
            <a:endParaRPr lang="pt-BR" sz="2400" dirty="0"/>
          </a:p>
        </p:txBody>
      </p:sp>
      <p:cxnSp>
        <p:nvCxnSpPr>
          <p:cNvPr id="13" name="Conector de Seta Reta 12">
            <a:extLst>
              <a:ext uri="{FF2B5EF4-FFF2-40B4-BE49-F238E27FC236}">
                <a16:creationId xmlns:a16="http://schemas.microsoft.com/office/drawing/2014/main" id="{470B379F-47D2-7C8F-F458-397AD9F3439B}"/>
              </a:ext>
            </a:extLst>
          </p:cNvPr>
          <p:cNvCxnSpPr>
            <a:cxnSpLocks/>
          </p:cNvCxnSpPr>
          <p:nvPr/>
        </p:nvCxnSpPr>
        <p:spPr>
          <a:xfrm>
            <a:off x="7246620" y="5579831"/>
            <a:ext cx="1296064" cy="0"/>
          </a:xfrm>
          <a:prstGeom prst="straightConnector1">
            <a:avLst/>
          </a:prstGeom>
          <a:ln w="57150">
            <a:solidFill>
              <a:srgbClr val="FFFF00"/>
            </a:solidFill>
            <a:tailEnd type="triangle"/>
          </a:ln>
        </p:spPr>
        <p:style>
          <a:lnRef idx="3">
            <a:schemeClr val="dk1"/>
          </a:lnRef>
          <a:fillRef idx="0">
            <a:schemeClr val="dk1"/>
          </a:fillRef>
          <a:effectRef idx="2">
            <a:schemeClr val="dk1"/>
          </a:effectRef>
          <a:fontRef idx="minor">
            <a:schemeClr val="tx1"/>
          </a:fontRef>
        </p:style>
      </p:cxnSp>
      <p:graphicFrame>
        <p:nvGraphicFramePr>
          <p:cNvPr id="12" name="Tabela 11">
            <a:extLst>
              <a:ext uri="{FF2B5EF4-FFF2-40B4-BE49-F238E27FC236}">
                <a16:creationId xmlns:a16="http://schemas.microsoft.com/office/drawing/2014/main" id="{452ED655-02AA-1D67-D327-2C7883C8E851}"/>
              </a:ext>
            </a:extLst>
          </p:cNvPr>
          <p:cNvGraphicFramePr>
            <a:graphicFrameLocks noGrp="1"/>
          </p:cNvGraphicFramePr>
          <p:nvPr>
            <p:extLst>
              <p:ext uri="{D42A27DB-BD31-4B8C-83A1-F6EECF244321}">
                <p14:modId xmlns:p14="http://schemas.microsoft.com/office/powerpoint/2010/main" val="28271414"/>
              </p:ext>
            </p:extLst>
          </p:nvPr>
        </p:nvGraphicFramePr>
        <p:xfrm>
          <a:off x="5494042" y="5315991"/>
          <a:ext cx="1680490" cy="834418"/>
        </p:xfrm>
        <a:graphic>
          <a:graphicData uri="http://schemas.openxmlformats.org/drawingml/2006/table">
            <a:tbl>
              <a:tblPr bandRow="1"/>
              <a:tblGrid>
                <a:gridCol w="1680490">
                  <a:extLst>
                    <a:ext uri="{9D8B030D-6E8A-4147-A177-3AD203B41FA5}">
                      <a16:colId xmlns:a16="http://schemas.microsoft.com/office/drawing/2014/main" val="3026228041"/>
                    </a:ext>
                  </a:extLst>
                </a:gridCol>
              </a:tblGrid>
              <a:tr h="377218">
                <a:tc>
                  <a:txBody>
                    <a:bodyPr/>
                    <a:lstStyle/>
                    <a:p>
                      <a:r>
                        <a:rPr lang="pt-BR" sz="1800" b="1" dirty="0">
                          <a:latin typeface="Arial" panose="020B0604020202020204" pitchFamily="34" charset="0"/>
                          <a:cs typeface="Arial" panose="020B0604020202020204" pitchFamily="34" charset="0"/>
                        </a:rPr>
                        <a:t>@E64F67894</a:t>
                      </a:r>
                    </a:p>
                  </a:txBody>
                  <a:tcPr>
                    <a:lnL w="3810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998843"/>
                  </a:ext>
                </a:extLst>
              </a:tr>
              <a:tr h="390678">
                <a:tc>
                  <a:txBody>
                    <a:bodyPr/>
                    <a:lstStyle/>
                    <a:p>
                      <a:r>
                        <a:rPr lang="pt-BR" sz="2400" b="1" dirty="0"/>
                        <a:t>           10</a:t>
                      </a:r>
                    </a:p>
                  </a:txBody>
                  <a:tcPr>
                    <a:lnL w="3810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8931411"/>
                  </a:ext>
                </a:extLst>
              </a:tr>
            </a:tbl>
          </a:graphicData>
        </a:graphic>
      </p:graphicFrame>
      <p:sp>
        <p:nvSpPr>
          <p:cNvPr id="16" name="CaixaDeTexto 15">
            <a:extLst>
              <a:ext uri="{FF2B5EF4-FFF2-40B4-BE49-F238E27FC236}">
                <a16:creationId xmlns:a16="http://schemas.microsoft.com/office/drawing/2014/main" id="{8B21ED52-42CD-7224-6518-60353306722C}"/>
              </a:ext>
            </a:extLst>
          </p:cNvPr>
          <p:cNvSpPr txBox="1"/>
          <p:nvPr/>
        </p:nvSpPr>
        <p:spPr>
          <a:xfrm>
            <a:off x="3358108" y="4732460"/>
            <a:ext cx="3888512" cy="424732"/>
          </a:xfrm>
          <a:prstGeom prst="rect">
            <a:avLst/>
          </a:prstGeom>
          <a:noFill/>
        </p:spPr>
        <p:txBody>
          <a:bodyPr wrap="square" rtlCol="0">
            <a:spAutoFit/>
          </a:bodyPr>
          <a:lstStyle/>
          <a:p>
            <a:pPr>
              <a:lnSpc>
                <a:spcPct val="90000"/>
              </a:lnSpc>
            </a:pPr>
            <a:r>
              <a:rPr lang="pt-BR" sz="2400" dirty="0"/>
              <a:t>    </a:t>
            </a:r>
            <a:r>
              <a:rPr lang="pt-BR" sz="2400" dirty="0" err="1"/>
              <a:t>Stack</a:t>
            </a:r>
            <a:r>
              <a:rPr lang="pt-BR" sz="2400" dirty="0"/>
              <a:t>/Pilha do programa</a:t>
            </a:r>
          </a:p>
        </p:txBody>
      </p:sp>
    </p:spTree>
    <p:extLst>
      <p:ext uri="{BB962C8B-B14F-4D97-AF65-F5344CB8AC3E}">
        <p14:creationId xmlns:p14="http://schemas.microsoft.com/office/powerpoint/2010/main" val="110752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252518"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 </a:t>
            </a:r>
            <a:r>
              <a:rPr lang="pt-BR" sz="3600" dirty="0">
                <a:latin typeface="Calibri" panose="020F0502020204030204" pitchFamily="34" charset="0"/>
                <a:cs typeface="Calibri" panose="020F0502020204030204" pitchFamily="34" charset="0"/>
              </a:rPr>
              <a:t>Passagem por valor/referência</a:t>
            </a:r>
          </a:p>
        </p:txBody>
      </p:sp>
      <p:sp>
        <p:nvSpPr>
          <p:cNvPr id="3" name="Espaço Reservado para Conteúdo 2">
            <a:extLst>
              <a:ext uri="{FF2B5EF4-FFF2-40B4-BE49-F238E27FC236}">
                <a16:creationId xmlns:a16="http://schemas.microsoft.com/office/drawing/2014/main" id="{5F04BBE6-AB9C-B08A-5573-543E8FD51F17}"/>
              </a:ext>
            </a:extLst>
          </p:cNvPr>
          <p:cNvSpPr>
            <a:spLocks noGrp="1"/>
          </p:cNvSpPr>
          <p:nvPr>
            <p:ph idx="1"/>
          </p:nvPr>
        </p:nvSpPr>
        <p:spPr>
          <a:xfrm>
            <a:off x="549796" y="1052736"/>
            <a:ext cx="11521280" cy="5112568"/>
          </a:xfrm>
        </p:spPr>
        <p:txBody>
          <a:bodyPr>
            <a:normAutofit/>
          </a:bodyPr>
          <a:lstStyle/>
          <a:p>
            <a:pPr marL="0" indent="0">
              <a:lnSpc>
                <a:spcPct val="107000"/>
              </a:lnSpc>
              <a:spcAft>
                <a:spcPts val="800"/>
              </a:spcAft>
              <a:buNone/>
            </a:pPr>
            <a:r>
              <a:rPr lang="pt-BR" sz="2800" dirty="0">
                <a:solidFill>
                  <a:schemeClr val="accent2">
                    <a:lumMod val="75000"/>
                  </a:schemeClr>
                </a:solidFill>
                <a:latin typeface="Calibri" panose="020F0502020204030204" pitchFamily="34" charset="0"/>
                <a:cs typeface="Calibri" panose="020F0502020204030204" pitchFamily="34" charset="0"/>
              </a:rPr>
              <a:t>	Como funciona a passagem de  parâmetros? Exemplo 2</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								</a:t>
            </a:r>
            <a:r>
              <a:rPr lang="pt-BR" dirty="0">
                <a:latin typeface="Calibri" panose="020F0502020204030204" pitchFamily="34" charset="0"/>
                <a:cs typeface="Calibri" panose="020F0502020204030204" pitchFamily="34" charset="0"/>
              </a:rPr>
              <a:t> Area de memória </a:t>
            </a:r>
            <a:r>
              <a:rPr lang="pt-BR" dirty="0" err="1">
                <a:solidFill>
                  <a:srgbClr val="FFC000"/>
                </a:solidFill>
                <a:latin typeface="Calibri" panose="020F0502020204030204" pitchFamily="34" charset="0"/>
                <a:cs typeface="Calibri" panose="020F0502020204030204" pitchFamily="34" charset="0"/>
              </a:rPr>
              <a:t>Heap</a:t>
            </a:r>
            <a:br>
              <a:rPr lang="pt-BR" dirty="0">
                <a:latin typeface="Calibri" panose="020F0502020204030204" pitchFamily="34" charset="0"/>
                <a:cs typeface="Calibri" panose="020F0502020204030204" pitchFamily="34" charset="0"/>
              </a:rPr>
            </a:br>
            <a:r>
              <a:rPr lang="pt-BR" dirty="0">
                <a:latin typeface="Calibri" panose="020F0502020204030204" pitchFamily="34" charset="0"/>
                <a:cs typeface="Calibri" panose="020F0502020204030204" pitchFamily="34" charset="0"/>
              </a:rPr>
              <a:t>							</a:t>
            </a:r>
            <a:br>
              <a:rPr lang="pt-BR" dirty="0">
                <a:latin typeface="Calibri" panose="020F0502020204030204" pitchFamily="34" charset="0"/>
                <a:cs typeface="Calibri" panose="020F0502020204030204" pitchFamily="34" charset="0"/>
              </a:rPr>
            </a:br>
            <a:endParaRPr lang="pt-BR" dirty="0">
              <a:latin typeface="Calibri" panose="020F0502020204030204" pitchFamily="34" charset="0"/>
              <a:cs typeface="Calibri" panose="020F0502020204030204" pitchFamily="34" charset="0"/>
            </a:endParaRPr>
          </a:p>
        </p:txBody>
      </p:sp>
      <p:graphicFrame>
        <p:nvGraphicFramePr>
          <p:cNvPr id="6" name="Tabela 6">
            <a:extLst>
              <a:ext uri="{FF2B5EF4-FFF2-40B4-BE49-F238E27FC236}">
                <a16:creationId xmlns:a16="http://schemas.microsoft.com/office/drawing/2014/main" id="{210407ED-A902-8ACE-7490-696BE35A871B}"/>
              </a:ext>
            </a:extLst>
          </p:cNvPr>
          <p:cNvGraphicFramePr>
            <a:graphicFrameLocks noGrp="1"/>
          </p:cNvGraphicFramePr>
          <p:nvPr>
            <p:extLst>
              <p:ext uri="{D42A27DB-BD31-4B8C-83A1-F6EECF244321}">
                <p14:modId xmlns:p14="http://schemas.microsoft.com/office/powerpoint/2010/main" val="2520343584"/>
              </p:ext>
            </p:extLst>
          </p:nvPr>
        </p:nvGraphicFramePr>
        <p:xfrm>
          <a:off x="2422004" y="2132856"/>
          <a:ext cx="1464466" cy="914400"/>
        </p:xfrm>
        <a:graphic>
          <a:graphicData uri="http://schemas.openxmlformats.org/drawingml/2006/table">
            <a:tbl>
              <a:tblPr firstRow="1" bandRow="1">
                <a:tableStyleId>{8EC20E35-A176-4012-BC5E-935CFFF8708E}</a:tableStyleId>
              </a:tblPr>
              <a:tblGrid>
                <a:gridCol w="1464466">
                  <a:extLst>
                    <a:ext uri="{9D8B030D-6E8A-4147-A177-3AD203B41FA5}">
                      <a16:colId xmlns:a16="http://schemas.microsoft.com/office/drawing/2014/main" val="2450418021"/>
                    </a:ext>
                  </a:extLst>
                </a:gridCol>
              </a:tblGrid>
              <a:tr h="370840">
                <a:tc>
                  <a:txBody>
                    <a:bodyPr/>
                    <a:lstStyle/>
                    <a:p>
                      <a:r>
                        <a:rPr lang="pt-BR" sz="2400" dirty="0">
                          <a:latin typeface="Calibri" panose="020F0502020204030204" pitchFamily="34" charset="0"/>
                          <a:cs typeface="Calibri" panose="020F0502020204030204" pitchFamily="34" charset="0"/>
                        </a:rPr>
                        <a:t>     aluno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0948207"/>
                  </a:ext>
                </a:extLst>
              </a:tr>
              <a:tr h="370840">
                <a:tc>
                  <a:txBody>
                    <a:bodyPr/>
                    <a:lstStyle/>
                    <a:p>
                      <a:r>
                        <a:rPr lang="pt-BR" sz="2400" b="1" dirty="0">
                          <a:solidFill>
                            <a:schemeClr val="tx1"/>
                          </a:solidFill>
                          <a:latin typeface="Calibri" panose="020F0502020204030204" pitchFamily="34" charset="0"/>
                          <a:cs typeface="Calibri" panose="020F0502020204030204" pitchFamily="34" charset="0"/>
                        </a:rPr>
                        <a:t>      valor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657354"/>
                  </a:ext>
                </a:extLst>
              </a:tr>
            </a:tbl>
          </a:graphicData>
        </a:graphic>
      </p:graphicFrame>
      <p:sp>
        <p:nvSpPr>
          <p:cNvPr id="11" name="CaixaDeTexto 10">
            <a:extLst>
              <a:ext uri="{FF2B5EF4-FFF2-40B4-BE49-F238E27FC236}">
                <a16:creationId xmlns:a16="http://schemas.microsoft.com/office/drawing/2014/main" id="{3856EEAB-E949-CA5E-EEE8-2B1C435EA53A}"/>
              </a:ext>
            </a:extLst>
          </p:cNvPr>
          <p:cNvSpPr txBox="1"/>
          <p:nvPr/>
        </p:nvSpPr>
        <p:spPr>
          <a:xfrm>
            <a:off x="7750596" y="2060848"/>
            <a:ext cx="2736304" cy="1089529"/>
          </a:xfrm>
          <a:prstGeom prst="rect">
            <a:avLst/>
          </a:prstGeom>
          <a:noFill/>
          <a:ln w="28575">
            <a:solidFill>
              <a:schemeClr val="accent5">
                <a:lumMod val="75000"/>
              </a:schemeClr>
            </a:solidFill>
          </a:ln>
        </p:spPr>
        <p:txBody>
          <a:bodyPr wrap="square" rtlCol="0">
            <a:spAutoFit/>
          </a:bodyPr>
          <a:lstStyle/>
          <a:p>
            <a:pPr>
              <a:lnSpc>
                <a:spcPct val="90000"/>
              </a:lnSpc>
            </a:pPr>
            <a:r>
              <a:rPr lang="pt-BR" sz="2400" dirty="0"/>
              <a:t>        Nome: Jose 1</a:t>
            </a:r>
            <a:br>
              <a:rPr lang="pt-BR" sz="2400" dirty="0"/>
            </a:br>
            <a:r>
              <a:rPr lang="pt-BR" sz="2400" dirty="0"/>
              <a:t>      matricula: 1234</a:t>
            </a:r>
            <a:br>
              <a:rPr lang="pt-BR" sz="2400" dirty="0"/>
            </a:br>
            <a:r>
              <a:rPr lang="pt-BR" sz="2400" dirty="0"/>
              <a:t>           </a:t>
            </a:r>
            <a:r>
              <a:rPr lang="pt-BR" sz="2400" dirty="0" err="1"/>
              <a:t>curso:Java</a:t>
            </a:r>
            <a:endParaRPr lang="pt-BR" sz="2400" dirty="0"/>
          </a:p>
        </p:txBody>
      </p:sp>
      <p:cxnSp>
        <p:nvCxnSpPr>
          <p:cNvPr id="13" name="Conector de Seta Reta 12">
            <a:extLst>
              <a:ext uri="{FF2B5EF4-FFF2-40B4-BE49-F238E27FC236}">
                <a16:creationId xmlns:a16="http://schemas.microsoft.com/office/drawing/2014/main" id="{470B379F-47D2-7C8F-F458-397AD9F3439B}"/>
              </a:ext>
            </a:extLst>
          </p:cNvPr>
          <p:cNvCxnSpPr>
            <a:cxnSpLocks/>
          </p:cNvCxnSpPr>
          <p:nvPr/>
        </p:nvCxnSpPr>
        <p:spPr>
          <a:xfrm>
            <a:off x="6382444" y="2348880"/>
            <a:ext cx="1296064" cy="0"/>
          </a:xfrm>
          <a:prstGeom prst="straightConnector1">
            <a:avLst/>
          </a:prstGeom>
          <a:ln w="57150">
            <a:solidFill>
              <a:srgbClr val="FFFF00"/>
            </a:solidFill>
            <a:tailEnd type="triangle"/>
          </a:ln>
        </p:spPr>
        <p:style>
          <a:lnRef idx="3">
            <a:schemeClr val="dk1"/>
          </a:lnRef>
          <a:fillRef idx="0">
            <a:schemeClr val="dk1"/>
          </a:fillRef>
          <a:effectRef idx="2">
            <a:schemeClr val="dk1"/>
          </a:effectRef>
          <a:fontRef idx="minor">
            <a:schemeClr val="tx1"/>
          </a:fontRef>
        </p:style>
      </p:cxnSp>
      <p:graphicFrame>
        <p:nvGraphicFramePr>
          <p:cNvPr id="12" name="Tabela 11">
            <a:extLst>
              <a:ext uri="{FF2B5EF4-FFF2-40B4-BE49-F238E27FC236}">
                <a16:creationId xmlns:a16="http://schemas.microsoft.com/office/drawing/2014/main" id="{452ED655-02AA-1D67-D327-2C7883C8E851}"/>
              </a:ext>
            </a:extLst>
          </p:cNvPr>
          <p:cNvGraphicFramePr>
            <a:graphicFrameLocks noGrp="1"/>
          </p:cNvGraphicFramePr>
          <p:nvPr>
            <p:extLst>
              <p:ext uri="{D42A27DB-BD31-4B8C-83A1-F6EECF244321}">
                <p14:modId xmlns:p14="http://schemas.microsoft.com/office/powerpoint/2010/main" val="2146463089"/>
              </p:ext>
            </p:extLst>
          </p:nvPr>
        </p:nvGraphicFramePr>
        <p:xfrm>
          <a:off x="4701954" y="2132856"/>
          <a:ext cx="1680490" cy="834418"/>
        </p:xfrm>
        <a:graphic>
          <a:graphicData uri="http://schemas.openxmlformats.org/drawingml/2006/table">
            <a:tbl>
              <a:tblPr bandRow="1"/>
              <a:tblGrid>
                <a:gridCol w="1680490">
                  <a:extLst>
                    <a:ext uri="{9D8B030D-6E8A-4147-A177-3AD203B41FA5}">
                      <a16:colId xmlns:a16="http://schemas.microsoft.com/office/drawing/2014/main" val="3026228041"/>
                    </a:ext>
                  </a:extLst>
                </a:gridCol>
              </a:tblGrid>
              <a:tr h="377218">
                <a:tc>
                  <a:txBody>
                    <a:bodyPr/>
                    <a:lstStyle/>
                    <a:p>
                      <a:r>
                        <a:rPr lang="pt-BR" sz="1800" b="1" dirty="0">
                          <a:latin typeface="Arial" panose="020B0604020202020204" pitchFamily="34" charset="0"/>
                          <a:cs typeface="Arial" panose="020B0604020202020204" pitchFamily="34" charset="0"/>
                        </a:rPr>
                        <a:t>@E64F67894</a:t>
                      </a:r>
                    </a:p>
                  </a:txBody>
                  <a:tcPr>
                    <a:lnL w="3810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998843"/>
                  </a:ext>
                </a:extLst>
              </a:tr>
              <a:tr h="390678">
                <a:tc>
                  <a:txBody>
                    <a:bodyPr/>
                    <a:lstStyle/>
                    <a:p>
                      <a:r>
                        <a:rPr lang="pt-BR" sz="2400" b="1" dirty="0"/>
                        <a:t>           10</a:t>
                      </a:r>
                    </a:p>
                  </a:txBody>
                  <a:tcPr>
                    <a:lnL w="3810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8931411"/>
                  </a:ext>
                </a:extLst>
              </a:tr>
            </a:tbl>
          </a:graphicData>
        </a:graphic>
      </p:graphicFrame>
      <p:sp>
        <p:nvSpPr>
          <p:cNvPr id="2" name="CaixaDeTexto 1">
            <a:extLst>
              <a:ext uri="{FF2B5EF4-FFF2-40B4-BE49-F238E27FC236}">
                <a16:creationId xmlns:a16="http://schemas.microsoft.com/office/drawing/2014/main" id="{40980231-D87A-78F7-E456-B5A1D63F9A86}"/>
              </a:ext>
            </a:extLst>
          </p:cNvPr>
          <p:cNvSpPr txBox="1"/>
          <p:nvPr/>
        </p:nvSpPr>
        <p:spPr>
          <a:xfrm>
            <a:off x="1197868" y="3212976"/>
            <a:ext cx="10873208" cy="2086725"/>
          </a:xfrm>
          <a:prstGeom prst="rect">
            <a:avLst/>
          </a:prstGeom>
          <a:noFill/>
        </p:spPr>
        <p:txBody>
          <a:bodyPr wrap="square" rtlCol="0">
            <a:spAutoFit/>
          </a:bodyPr>
          <a:lstStyle/>
          <a:p>
            <a:pPr>
              <a:lnSpc>
                <a:spcPct val="90000"/>
              </a:lnSpc>
            </a:pP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private</a:t>
            </a: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static</a:t>
            </a: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void</a:t>
            </a:r>
            <a:r>
              <a:rPr lang="pt-BR" sz="2400" dirty="0">
                <a:latin typeface="Calibri" panose="020F0502020204030204" pitchFamily="34" charset="0"/>
                <a:cs typeface="Calibri" panose="020F0502020204030204" pitchFamily="34" charset="0"/>
              </a:rPr>
              <a:t> testePassagemValorReferencia2(</a:t>
            </a:r>
            <a:r>
              <a:rPr lang="pt-BR" sz="2400" dirty="0" err="1">
                <a:latin typeface="Calibri" panose="020F0502020204030204" pitchFamily="34" charset="0"/>
                <a:cs typeface="Calibri" panose="020F0502020204030204" pitchFamily="34" charset="0"/>
              </a:rPr>
              <a:t>int</a:t>
            </a:r>
            <a:r>
              <a:rPr lang="pt-BR" sz="2400" dirty="0">
                <a:latin typeface="Calibri" panose="020F0502020204030204" pitchFamily="34" charset="0"/>
                <a:cs typeface="Calibri" panose="020F0502020204030204" pitchFamily="34" charset="0"/>
              </a:rPr>
              <a:t> valor, Aluno </a:t>
            </a:r>
            <a:r>
              <a:rPr lang="pt-BR" sz="2400" dirty="0" err="1">
                <a:latin typeface="Calibri" panose="020F0502020204030204" pitchFamily="34" charset="0"/>
                <a:cs typeface="Calibri" panose="020F0502020204030204" pitchFamily="34" charset="0"/>
              </a:rPr>
              <a:t>aluno</a:t>
            </a:r>
            <a:r>
              <a:rPr lang="pt-BR" sz="2400" dirty="0">
                <a:latin typeface="Calibri" panose="020F0502020204030204" pitchFamily="34" charset="0"/>
                <a:cs typeface="Calibri" panose="020F0502020204030204" pitchFamily="34" charset="0"/>
              </a:rPr>
              <a:t>) {</a:t>
            </a:r>
            <a:br>
              <a:rPr lang="pt-BR" sz="2400" dirty="0">
                <a:latin typeface="Calibri" panose="020F0502020204030204" pitchFamily="34" charset="0"/>
                <a:cs typeface="Calibri" panose="020F0502020204030204" pitchFamily="34" charset="0"/>
              </a:rPr>
            </a:b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int</a:t>
            </a: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novovalor</a:t>
            </a:r>
            <a:r>
              <a:rPr lang="pt-BR" sz="2400" dirty="0">
                <a:latin typeface="Calibri" panose="020F0502020204030204" pitchFamily="34" charset="0"/>
                <a:cs typeface="Calibri" panose="020F0502020204030204" pitchFamily="34" charset="0"/>
              </a:rPr>
              <a:t> = valor + 10;</a:t>
            </a:r>
            <a:br>
              <a:rPr lang="pt-BR" sz="2400" dirty="0">
                <a:latin typeface="Calibri" panose="020F0502020204030204" pitchFamily="34" charset="0"/>
                <a:cs typeface="Calibri" panose="020F0502020204030204" pitchFamily="34" charset="0"/>
              </a:rPr>
            </a:br>
            <a:r>
              <a:rPr lang="pt-BR" sz="2400" dirty="0">
                <a:latin typeface="Calibri" panose="020F0502020204030204" pitchFamily="34" charset="0"/>
                <a:cs typeface="Calibri" panose="020F0502020204030204" pitchFamily="34" charset="0"/>
              </a:rPr>
              <a:t>	       valor = </a:t>
            </a:r>
            <a:r>
              <a:rPr lang="pt-BR" sz="2400" dirty="0" err="1">
                <a:latin typeface="Calibri" panose="020F0502020204030204" pitchFamily="34" charset="0"/>
                <a:cs typeface="Calibri" panose="020F0502020204030204" pitchFamily="34" charset="0"/>
              </a:rPr>
              <a:t>novovalor</a:t>
            </a:r>
            <a:r>
              <a:rPr lang="pt-BR" sz="2400" dirty="0">
                <a:latin typeface="Calibri" panose="020F0502020204030204" pitchFamily="34" charset="0"/>
                <a:cs typeface="Calibri" panose="020F0502020204030204" pitchFamily="34" charset="0"/>
              </a:rPr>
              <a:t>;</a:t>
            </a:r>
            <a:br>
              <a:rPr lang="pt-BR" sz="2400" dirty="0">
                <a:latin typeface="Calibri" panose="020F0502020204030204" pitchFamily="34" charset="0"/>
                <a:cs typeface="Calibri" panose="020F0502020204030204" pitchFamily="34" charset="0"/>
              </a:rPr>
            </a:b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aluno.setNome</a:t>
            </a:r>
            <a:r>
              <a:rPr lang="pt-BR" sz="2400" dirty="0">
                <a:latin typeface="Calibri" panose="020F0502020204030204" pitchFamily="34" charset="0"/>
                <a:cs typeface="Calibri" panose="020F0502020204030204" pitchFamily="34" charset="0"/>
              </a:rPr>
              <a:t>("Jose" + valor);</a:t>
            </a:r>
            <a:br>
              <a:rPr lang="pt-BR" sz="2400" dirty="0">
                <a:latin typeface="Calibri" panose="020F0502020204030204" pitchFamily="34" charset="0"/>
                <a:cs typeface="Calibri" panose="020F0502020204030204" pitchFamily="34" charset="0"/>
              </a:rPr>
            </a:br>
            <a:r>
              <a:rPr lang="pt-BR" sz="2400" dirty="0">
                <a:latin typeface="Calibri" panose="020F0502020204030204" pitchFamily="34" charset="0"/>
                <a:cs typeface="Calibri" panose="020F0502020204030204" pitchFamily="34" charset="0"/>
              </a:rPr>
              <a:t>	}</a:t>
            </a:r>
          </a:p>
          <a:p>
            <a:pPr>
              <a:lnSpc>
                <a:spcPct val="90000"/>
              </a:lnSpc>
            </a:pPr>
            <a:endParaRPr lang="pt-BR" sz="2400" dirty="0"/>
          </a:p>
        </p:txBody>
      </p:sp>
      <p:sp>
        <p:nvSpPr>
          <p:cNvPr id="9" name="CaixaDeTexto 8">
            <a:extLst>
              <a:ext uri="{FF2B5EF4-FFF2-40B4-BE49-F238E27FC236}">
                <a16:creationId xmlns:a16="http://schemas.microsoft.com/office/drawing/2014/main" id="{5777DD45-7DEE-0D7C-04D6-919FE377C6FC}"/>
              </a:ext>
            </a:extLst>
          </p:cNvPr>
          <p:cNvSpPr txBox="1"/>
          <p:nvPr/>
        </p:nvSpPr>
        <p:spPr>
          <a:xfrm>
            <a:off x="2487408" y="1628800"/>
            <a:ext cx="3888512" cy="424732"/>
          </a:xfrm>
          <a:prstGeom prst="rect">
            <a:avLst/>
          </a:prstGeom>
          <a:noFill/>
        </p:spPr>
        <p:txBody>
          <a:bodyPr wrap="square" rtlCol="0">
            <a:spAutoFit/>
          </a:bodyPr>
          <a:lstStyle/>
          <a:p>
            <a:pPr>
              <a:lnSpc>
                <a:spcPct val="90000"/>
              </a:lnSpc>
            </a:pPr>
            <a:r>
              <a:rPr lang="pt-BR" sz="2400" dirty="0"/>
              <a:t>    </a:t>
            </a:r>
            <a:r>
              <a:rPr lang="pt-BR" sz="2400" dirty="0" err="1"/>
              <a:t>Stack</a:t>
            </a:r>
            <a:r>
              <a:rPr lang="pt-BR" sz="2400" dirty="0"/>
              <a:t>/Pilha do programa</a:t>
            </a:r>
          </a:p>
        </p:txBody>
      </p:sp>
      <p:graphicFrame>
        <p:nvGraphicFramePr>
          <p:cNvPr id="10" name="Tabela 6">
            <a:extLst>
              <a:ext uri="{FF2B5EF4-FFF2-40B4-BE49-F238E27FC236}">
                <a16:creationId xmlns:a16="http://schemas.microsoft.com/office/drawing/2014/main" id="{70A1571F-8C4E-2BE3-2BCC-69E6E12BB5CD}"/>
              </a:ext>
            </a:extLst>
          </p:cNvPr>
          <p:cNvGraphicFramePr>
            <a:graphicFrameLocks noGrp="1"/>
          </p:cNvGraphicFramePr>
          <p:nvPr>
            <p:extLst>
              <p:ext uri="{D42A27DB-BD31-4B8C-83A1-F6EECF244321}">
                <p14:modId xmlns:p14="http://schemas.microsoft.com/office/powerpoint/2010/main" val="1220684551"/>
              </p:ext>
            </p:extLst>
          </p:nvPr>
        </p:nvGraphicFramePr>
        <p:xfrm>
          <a:off x="4680218" y="5250904"/>
          <a:ext cx="1464466" cy="914400"/>
        </p:xfrm>
        <a:graphic>
          <a:graphicData uri="http://schemas.openxmlformats.org/drawingml/2006/table">
            <a:tbl>
              <a:tblPr firstRow="1" bandRow="1">
                <a:tableStyleId>{8EC20E35-A176-4012-BC5E-935CFFF8708E}</a:tableStyleId>
              </a:tblPr>
              <a:tblGrid>
                <a:gridCol w="1464466">
                  <a:extLst>
                    <a:ext uri="{9D8B030D-6E8A-4147-A177-3AD203B41FA5}">
                      <a16:colId xmlns:a16="http://schemas.microsoft.com/office/drawing/2014/main" val="2450418021"/>
                    </a:ext>
                  </a:extLst>
                </a:gridCol>
              </a:tblGrid>
              <a:tr h="370840">
                <a:tc>
                  <a:txBody>
                    <a:bodyPr/>
                    <a:lstStyle/>
                    <a:p>
                      <a:r>
                        <a:rPr lang="pt-BR" sz="2400" dirty="0">
                          <a:latin typeface="Calibri" panose="020F0502020204030204" pitchFamily="34" charset="0"/>
                          <a:cs typeface="Calibri" panose="020F0502020204030204" pitchFamily="34" charset="0"/>
                        </a:rPr>
                        <a:t>     aluno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0948207"/>
                  </a:ext>
                </a:extLst>
              </a:tr>
              <a:tr h="370840">
                <a:tc>
                  <a:txBody>
                    <a:bodyPr/>
                    <a:lstStyle/>
                    <a:p>
                      <a:r>
                        <a:rPr lang="pt-BR" sz="2400" b="1" dirty="0">
                          <a:solidFill>
                            <a:schemeClr val="tx1"/>
                          </a:solidFill>
                          <a:latin typeface="Calibri" panose="020F0502020204030204" pitchFamily="34" charset="0"/>
                          <a:cs typeface="Calibri" panose="020F0502020204030204" pitchFamily="34" charset="0"/>
                        </a:rPr>
                        <a:t>      valor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657354"/>
                  </a:ext>
                </a:extLst>
              </a:tr>
            </a:tbl>
          </a:graphicData>
        </a:graphic>
      </p:graphicFrame>
      <p:graphicFrame>
        <p:nvGraphicFramePr>
          <p:cNvPr id="14" name="Tabela 13">
            <a:extLst>
              <a:ext uri="{FF2B5EF4-FFF2-40B4-BE49-F238E27FC236}">
                <a16:creationId xmlns:a16="http://schemas.microsoft.com/office/drawing/2014/main" id="{92700CEA-64C1-D48E-98AB-E558EB3797C5}"/>
              </a:ext>
            </a:extLst>
          </p:cNvPr>
          <p:cNvGraphicFramePr>
            <a:graphicFrameLocks noGrp="1"/>
          </p:cNvGraphicFramePr>
          <p:nvPr>
            <p:extLst>
              <p:ext uri="{D42A27DB-BD31-4B8C-83A1-F6EECF244321}">
                <p14:modId xmlns:p14="http://schemas.microsoft.com/office/powerpoint/2010/main" val="524410900"/>
              </p:ext>
            </p:extLst>
          </p:nvPr>
        </p:nvGraphicFramePr>
        <p:xfrm>
          <a:off x="6960168" y="5239856"/>
          <a:ext cx="1680490" cy="834418"/>
        </p:xfrm>
        <a:graphic>
          <a:graphicData uri="http://schemas.openxmlformats.org/drawingml/2006/table">
            <a:tbl>
              <a:tblPr bandRow="1"/>
              <a:tblGrid>
                <a:gridCol w="1680490">
                  <a:extLst>
                    <a:ext uri="{9D8B030D-6E8A-4147-A177-3AD203B41FA5}">
                      <a16:colId xmlns:a16="http://schemas.microsoft.com/office/drawing/2014/main" val="3026228041"/>
                    </a:ext>
                  </a:extLst>
                </a:gridCol>
              </a:tblGrid>
              <a:tr h="377218">
                <a:tc>
                  <a:txBody>
                    <a:bodyPr/>
                    <a:lstStyle/>
                    <a:p>
                      <a:r>
                        <a:rPr lang="pt-BR" sz="1800" b="1" dirty="0">
                          <a:latin typeface="Arial" panose="020B0604020202020204" pitchFamily="34" charset="0"/>
                          <a:cs typeface="Arial" panose="020B0604020202020204" pitchFamily="34" charset="0"/>
                        </a:rPr>
                        <a:t>@E64F67894</a:t>
                      </a:r>
                    </a:p>
                  </a:txBody>
                  <a:tcPr>
                    <a:lnL w="3810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998843"/>
                  </a:ext>
                </a:extLst>
              </a:tr>
              <a:tr h="390678">
                <a:tc>
                  <a:txBody>
                    <a:bodyPr/>
                    <a:lstStyle/>
                    <a:p>
                      <a:r>
                        <a:rPr lang="pt-BR" sz="2400" b="1" dirty="0"/>
                        <a:t>           10</a:t>
                      </a:r>
                    </a:p>
                  </a:txBody>
                  <a:tcPr>
                    <a:lnL w="3810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8931411"/>
                  </a:ext>
                </a:extLst>
              </a:tr>
            </a:tbl>
          </a:graphicData>
        </a:graphic>
      </p:graphicFrame>
      <p:sp>
        <p:nvSpPr>
          <p:cNvPr id="17" name="CaixaDeTexto 16">
            <a:extLst>
              <a:ext uri="{FF2B5EF4-FFF2-40B4-BE49-F238E27FC236}">
                <a16:creationId xmlns:a16="http://schemas.microsoft.com/office/drawing/2014/main" id="{5E0D7F72-A314-0462-36C8-88A29C0FEB06}"/>
              </a:ext>
            </a:extLst>
          </p:cNvPr>
          <p:cNvSpPr txBox="1"/>
          <p:nvPr/>
        </p:nvSpPr>
        <p:spPr>
          <a:xfrm>
            <a:off x="4745622" y="4653136"/>
            <a:ext cx="3888512" cy="424732"/>
          </a:xfrm>
          <a:prstGeom prst="rect">
            <a:avLst/>
          </a:prstGeom>
          <a:noFill/>
        </p:spPr>
        <p:txBody>
          <a:bodyPr wrap="square" rtlCol="0">
            <a:spAutoFit/>
          </a:bodyPr>
          <a:lstStyle/>
          <a:p>
            <a:pPr>
              <a:lnSpc>
                <a:spcPct val="90000"/>
              </a:lnSpc>
            </a:pPr>
            <a:r>
              <a:rPr lang="pt-BR" sz="2400" dirty="0"/>
              <a:t>    </a:t>
            </a:r>
            <a:r>
              <a:rPr lang="pt-BR" sz="2400" dirty="0" err="1"/>
              <a:t>Stack</a:t>
            </a:r>
            <a:r>
              <a:rPr lang="pt-BR" sz="2400" dirty="0"/>
              <a:t>/Pilha do método</a:t>
            </a:r>
          </a:p>
        </p:txBody>
      </p:sp>
    </p:spTree>
    <p:extLst>
      <p:ext uri="{BB962C8B-B14F-4D97-AF65-F5344CB8AC3E}">
        <p14:creationId xmlns:p14="http://schemas.microsoft.com/office/powerpoint/2010/main" val="343316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252518"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 </a:t>
            </a:r>
            <a:r>
              <a:rPr lang="pt-BR" sz="3600" dirty="0">
                <a:latin typeface="Calibri" panose="020F0502020204030204" pitchFamily="34" charset="0"/>
                <a:cs typeface="Calibri" panose="020F0502020204030204" pitchFamily="34" charset="0"/>
              </a:rPr>
              <a:t>Passagem por valor/referência</a:t>
            </a:r>
          </a:p>
        </p:txBody>
      </p:sp>
      <p:sp>
        <p:nvSpPr>
          <p:cNvPr id="3" name="Espaço Reservado para Conteúdo 2">
            <a:extLst>
              <a:ext uri="{FF2B5EF4-FFF2-40B4-BE49-F238E27FC236}">
                <a16:creationId xmlns:a16="http://schemas.microsoft.com/office/drawing/2014/main" id="{5F04BBE6-AB9C-B08A-5573-543E8FD51F17}"/>
              </a:ext>
            </a:extLst>
          </p:cNvPr>
          <p:cNvSpPr>
            <a:spLocks noGrp="1"/>
          </p:cNvSpPr>
          <p:nvPr>
            <p:ph idx="1"/>
          </p:nvPr>
        </p:nvSpPr>
        <p:spPr>
          <a:xfrm>
            <a:off x="549796" y="1052736"/>
            <a:ext cx="11521280" cy="5112568"/>
          </a:xfrm>
        </p:spPr>
        <p:txBody>
          <a:bodyPr>
            <a:normAutofit/>
          </a:bodyPr>
          <a:lstStyle/>
          <a:p>
            <a:pPr marL="0" indent="0">
              <a:lnSpc>
                <a:spcPct val="107000"/>
              </a:lnSpc>
              <a:spcAft>
                <a:spcPts val="800"/>
              </a:spcAft>
              <a:buNone/>
            </a:pPr>
            <a:r>
              <a:rPr lang="pt-BR" sz="2800" dirty="0">
                <a:solidFill>
                  <a:schemeClr val="accent2">
                    <a:lumMod val="75000"/>
                  </a:schemeClr>
                </a:solidFill>
                <a:latin typeface="Calibri" panose="020F0502020204030204" pitchFamily="34" charset="0"/>
                <a:cs typeface="Calibri" panose="020F0502020204030204" pitchFamily="34" charset="0"/>
              </a:rPr>
              <a:t>	Como funciona a passagem de  parâmetros? Exemplo 2</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								</a:t>
            </a:r>
            <a:r>
              <a:rPr lang="pt-BR" dirty="0">
                <a:latin typeface="Calibri" panose="020F0502020204030204" pitchFamily="34" charset="0"/>
                <a:cs typeface="Calibri" panose="020F0502020204030204" pitchFamily="34" charset="0"/>
              </a:rPr>
              <a:t> Area de memória </a:t>
            </a:r>
            <a:r>
              <a:rPr lang="pt-BR" dirty="0" err="1">
                <a:solidFill>
                  <a:srgbClr val="FFC000"/>
                </a:solidFill>
                <a:latin typeface="Calibri" panose="020F0502020204030204" pitchFamily="34" charset="0"/>
                <a:cs typeface="Calibri" panose="020F0502020204030204" pitchFamily="34" charset="0"/>
              </a:rPr>
              <a:t>Heap</a:t>
            </a:r>
            <a:br>
              <a:rPr lang="pt-BR" dirty="0">
                <a:latin typeface="Calibri" panose="020F0502020204030204" pitchFamily="34" charset="0"/>
                <a:cs typeface="Calibri" panose="020F0502020204030204" pitchFamily="34" charset="0"/>
              </a:rPr>
            </a:br>
            <a:r>
              <a:rPr lang="pt-BR" dirty="0">
                <a:latin typeface="Calibri" panose="020F0502020204030204" pitchFamily="34" charset="0"/>
                <a:cs typeface="Calibri" panose="020F0502020204030204" pitchFamily="34" charset="0"/>
              </a:rPr>
              <a:t>							</a:t>
            </a:r>
            <a:br>
              <a:rPr lang="pt-BR" dirty="0">
                <a:latin typeface="Calibri" panose="020F0502020204030204" pitchFamily="34" charset="0"/>
                <a:cs typeface="Calibri" panose="020F0502020204030204" pitchFamily="34" charset="0"/>
              </a:rPr>
            </a:br>
            <a:endParaRPr lang="pt-BR" dirty="0">
              <a:latin typeface="Calibri" panose="020F0502020204030204" pitchFamily="34" charset="0"/>
              <a:cs typeface="Calibri" panose="020F0502020204030204" pitchFamily="34" charset="0"/>
            </a:endParaRPr>
          </a:p>
        </p:txBody>
      </p:sp>
      <p:graphicFrame>
        <p:nvGraphicFramePr>
          <p:cNvPr id="6" name="Tabela 6">
            <a:extLst>
              <a:ext uri="{FF2B5EF4-FFF2-40B4-BE49-F238E27FC236}">
                <a16:creationId xmlns:a16="http://schemas.microsoft.com/office/drawing/2014/main" id="{210407ED-A902-8ACE-7490-696BE35A871B}"/>
              </a:ext>
            </a:extLst>
          </p:cNvPr>
          <p:cNvGraphicFramePr>
            <a:graphicFrameLocks noGrp="1"/>
          </p:cNvGraphicFramePr>
          <p:nvPr>
            <p:extLst>
              <p:ext uri="{D42A27DB-BD31-4B8C-83A1-F6EECF244321}">
                <p14:modId xmlns:p14="http://schemas.microsoft.com/office/powerpoint/2010/main" val="324580510"/>
              </p:ext>
            </p:extLst>
          </p:nvPr>
        </p:nvGraphicFramePr>
        <p:xfrm>
          <a:off x="2422004" y="2132856"/>
          <a:ext cx="1464466" cy="914400"/>
        </p:xfrm>
        <a:graphic>
          <a:graphicData uri="http://schemas.openxmlformats.org/drawingml/2006/table">
            <a:tbl>
              <a:tblPr firstRow="1" bandRow="1">
                <a:tableStyleId>{8EC20E35-A176-4012-BC5E-935CFFF8708E}</a:tableStyleId>
              </a:tblPr>
              <a:tblGrid>
                <a:gridCol w="1464466">
                  <a:extLst>
                    <a:ext uri="{9D8B030D-6E8A-4147-A177-3AD203B41FA5}">
                      <a16:colId xmlns:a16="http://schemas.microsoft.com/office/drawing/2014/main" val="2450418021"/>
                    </a:ext>
                  </a:extLst>
                </a:gridCol>
              </a:tblGrid>
              <a:tr h="315332">
                <a:tc>
                  <a:txBody>
                    <a:bodyPr/>
                    <a:lstStyle/>
                    <a:p>
                      <a:r>
                        <a:rPr lang="pt-BR" sz="2400" dirty="0">
                          <a:latin typeface="Calibri" panose="020F0502020204030204" pitchFamily="34" charset="0"/>
                          <a:cs typeface="Calibri" panose="020F0502020204030204" pitchFamily="34" charset="0"/>
                        </a:rPr>
                        <a:t>     aluno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0948207"/>
                  </a:ext>
                </a:extLst>
              </a:tr>
              <a:tr h="315332">
                <a:tc>
                  <a:txBody>
                    <a:bodyPr/>
                    <a:lstStyle/>
                    <a:p>
                      <a:r>
                        <a:rPr lang="pt-BR" sz="2400" b="1" dirty="0">
                          <a:solidFill>
                            <a:schemeClr val="tx1"/>
                          </a:solidFill>
                          <a:latin typeface="Calibri" panose="020F0502020204030204" pitchFamily="34" charset="0"/>
                          <a:cs typeface="Calibri" panose="020F0502020204030204" pitchFamily="34" charset="0"/>
                        </a:rPr>
                        <a:t>      valor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657354"/>
                  </a:ext>
                </a:extLst>
              </a:tr>
            </a:tbl>
          </a:graphicData>
        </a:graphic>
      </p:graphicFrame>
      <p:sp>
        <p:nvSpPr>
          <p:cNvPr id="11" name="CaixaDeTexto 10">
            <a:extLst>
              <a:ext uri="{FF2B5EF4-FFF2-40B4-BE49-F238E27FC236}">
                <a16:creationId xmlns:a16="http://schemas.microsoft.com/office/drawing/2014/main" id="{3856EEAB-E949-CA5E-EEE8-2B1C435EA53A}"/>
              </a:ext>
            </a:extLst>
          </p:cNvPr>
          <p:cNvSpPr txBox="1"/>
          <p:nvPr/>
        </p:nvSpPr>
        <p:spPr>
          <a:xfrm>
            <a:off x="7750596" y="2060848"/>
            <a:ext cx="2736304" cy="1089529"/>
          </a:xfrm>
          <a:prstGeom prst="rect">
            <a:avLst/>
          </a:prstGeom>
          <a:noFill/>
          <a:ln w="28575">
            <a:solidFill>
              <a:schemeClr val="accent5">
                <a:lumMod val="75000"/>
              </a:schemeClr>
            </a:solidFill>
          </a:ln>
        </p:spPr>
        <p:txBody>
          <a:bodyPr wrap="square" rtlCol="0">
            <a:spAutoFit/>
          </a:bodyPr>
          <a:lstStyle/>
          <a:p>
            <a:pPr>
              <a:lnSpc>
                <a:spcPct val="90000"/>
              </a:lnSpc>
            </a:pPr>
            <a:r>
              <a:rPr lang="pt-BR" sz="2400" dirty="0"/>
              <a:t>        Nome: Jose 1</a:t>
            </a:r>
            <a:br>
              <a:rPr lang="pt-BR" sz="2400" dirty="0"/>
            </a:br>
            <a:r>
              <a:rPr lang="pt-BR" sz="2400" dirty="0"/>
              <a:t>      matricula: 1234</a:t>
            </a:r>
            <a:br>
              <a:rPr lang="pt-BR" sz="2400" dirty="0"/>
            </a:br>
            <a:r>
              <a:rPr lang="pt-BR" sz="2400" dirty="0"/>
              <a:t>           </a:t>
            </a:r>
            <a:r>
              <a:rPr lang="pt-BR" sz="2400" dirty="0" err="1"/>
              <a:t>curso:Java</a:t>
            </a:r>
            <a:endParaRPr lang="pt-BR" sz="2400" dirty="0"/>
          </a:p>
        </p:txBody>
      </p:sp>
      <p:cxnSp>
        <p:nvCxnSpPr>
          <p:cNvPr id="13" name="Conector de Seta Reta 12">
            <a:extLst>
              <a:ext uri="{FF2B5EF4-FFF2-40B4-BE49-F238E27FC236}">
                <a16:creationId xmlns:a16="http://schemas.microsoft.com/office/drawing/2014/main" id="{470B379F-47D2-7C8F-F458-397AD9F3439B}"/>
              </a:ext>
            </a:extLst>
          </p:cNvPr>
          <p:cNvCxnSpPr>
            <a:cxnSpLocks/>
          </p:cNvCxnSpPr>
          <p:nvPr/>
        </p:nvCxnSpPr>
        <p:spPr>
          <a:xfrm>
            <a:off x="6382444" y="2348880"/>
            <a:ext cx="1296064" cy="0"/>
          </a:xfrm>
          <a:prstGeom prst="straightConnector1">
            <a:avLst/>
          </a:prstGeom>
          <a:ln w="57150">
            <a:solidFill>
              <a:srgbClr val="FFFF00"/>
            </a:solidFill>
            <a:tailEnd type="triangle"/>
          </a:ln>
        </p:spPr>
        <p:style>
          <a:lnRef idx="3">
            <a:schemeClr val="dk1"/>
          </a:lnRef>
          <a:fillRef idx="0">
            <a:schemeClr val="dk1"/>
          </a:fillRef>
          <a:effectRef idx="2">
            <a:schemeClr val="dk1"/>
          </a:effectRef>
          <a:fontRef idx="minor">
            <a:schemeClr val="tx1"/>
          </a:fontRef>
        </p:style>
      </p:cxnSp>
      <p:graphicFrame>
        <p:nvGraphicFramePr>
          <p:cNvPr id="12" name="Tabela 11">
            <a:extLst>
              <a:ext uri="{FF2B5EF4-FFF2-40B4-BE49-F238E27FC236}">
                <a16:creationId xmlns:a16="http://schemas.microsoft.com/office/drawing/2014/main" id="{452ED655-02AA-1D67-D327-2C7883C8E851}"/>
              </a:ext>
            </a:extLst>
          </p:cNvPr>
          <p:cNvGraphicFramePr>
            <a:graphicFrameLocks noGrp="1"/>
          </p:cNvGraphicFramePr>
          <p:nvPr>
            <p:extLst>
              <p:ext uri="{D42A27DB-BD31-4B8C-83A1-F6EECF244321}">
                <p14:modId xmlns:p14="http://schemas.microsoft.com/office/powerpoint/2010/main" val="472400767"/>
              </p:ext>
            </p:extLst>
          </p:nvPr>
        </p:nvGraphicFramePr>
        <p:xfrm>
          <a:off x="4701954" y="2132856"/>
          <a:ext cx="1680490" cy="822960"/>
        </p:xfrm>
        <a:graphic>
          <a:graphicData uri="http://schemas.openxmlformats.org/drawingml/2006/table">
            <a:tbl>
              <a:tblPr bandRow="1"/>
              <a:tblGrid>
                <a:gridCol w="1680490">
                  <a:extLst>
                    <a:ext uri="{9D8B030D-6E8A-4147-A177-3AD203B41FA5}">
                      <a16:colId xmlns:a16="http://schemas.microsoft.com/office/drawing/2014/main" val="3026228041"/>
                    </a:ext>
                  </a:extLst>
                </a:gridCol>
              </a:tblGrid>
              <a:tr h="273287">
                <a:tc>
                  <a:txBody>
                    <a:bodyPr/>
                    <a:lstStyle/>
                    <a:p>
                      <a:r>
                        <a:rPr lang="pt-BR" sz="1800" b="1" dirty="0">
                          <a:latin typeface="Arial" panose="020B0604020202020204" pitchFamily="34" charset="0"/>
                          <a:cs typeface="Arial" panose="020B0604020202020204" pitchFamily="34" charset="0"/>
                        </a:rPr>
                        <a:t>@E64F67894</a:t>
                      </a:r>
                    </a:p>
                  </a:txBody>
                  <a:tcPr>
                    <a:lnL w="3810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998843"/>
                  </a:ext>
                </a:extLst>
              </a:tr>
              <a:tr h="315332">
                <a:tc>
                  <a:txBody>
                    <a:bodyPr/>
                    <a:lstStyle/>
                    <a:p>
                      <a:r>
                        <a:rPr lang="pt-BR" sz="2400" b="1" dirty="0"/>
                        <a:t>           10</a:t>
                      </a:r>
                    </a:p>
                  </a:txBody>
                  <a:tcPr>
                    <a:lnL w="3810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8931411"/>
                  </a:ext>
                </a:extLst>
              </a:tr>
            </a:tbl>
          </a:graphicData>
        </a:graphic>
      </p:graphicFrame>
      <p:sp>
        <p:nvSpPr>
          <p:cNvPr id="2" name="CaixaDeTexto 1">
            <a:extLst>
              <a:ext uri="{FF2B5EF4-FFF2-40B4-BE49-F238E27FC236}">
                <a16:creationId xmlns:a16="http://schemas.microsoft.com/office/drawing/2014/main" id="{40980231-D87A-78F7-E456-B5A1D63F9A86}"/>
              </a:ext>
            </a:extLst>
          </p:cNvPr>
          <p:cNvSpPr txBox="1"/>
          <p:nvPr/>
        </p:nvSpPr>
        <p:spPr>
          <a:xfrm>
            <a:off x="1197868" y="3212976"/>
            <a:ext cx="10873208" cy="2086725"/>
          </a:xfrm>
          <a:prstGeom prst="rect">
            <a:avLst/>
          </a:prstGeom>
          <a:noFill/>
        </p:spPr>
        <p:txBody>
          <a:bodyPr wrap="square" rtlCol="0">
            <a:spAutoFit/>
          </a:bodyPr>
          <a:lstStyle/>
          <a:p>
            <a:pPr>
              <a:lnSpc>
                <a:spcPct val="90000"/>
              </a:lnSpc>
            </a:pP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private</a:t>
            </a: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static</a:t>
            </a: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void</a:t>
            </a:r>
            <a:r>
              <a:rPr lang="pt-BR" sz="2400" dirty="0">
                <a:latin typeface="Calibri" panose="020F0502020204030204" pitchFamily="34" charset="0"/>
                <a:cs typeface="Calibri" panose="020F0502020204030204" pitchFamily="34" charset="0"/>
              </a:rPr>
              <a:t> testePassagemValorReferencia2(</a:t>
            </a:r>
            <a:r>
              <a:rPr lang="pt-BR" sz="2400" dirty="0" err="1">
                <a:latin typeface="Calibri" panose="020F0502020204030204" pitchFamily="34" charset="0"/>
                <a:cs typeface="Calibri" panose="020F0502020204030204" pitchFamily="34" charset="0"/>
              </a:rPr>
              <a:t>int</a:t>
            </a:r>
            <a:r>
              <a:rPr lang="pt-BR" sz="2400" dirty="0">
                <a:latin typeface="Calibri" panose="020F0502020204030204" pitchFamily="34" charset="0"/>
                <a:cs typeface="Calibri" panose="020F0502020204030204" pitchFamily="34" charset="0"/>
              </a:rPr>
              <a:t> valor, Aluno </a:t>
            </a:r>
            <a:r>
              <a:rPr lang="pt-BR" sz="2400" dirty="0" err="1">
                <a:latin typeface="Calibri" panose="020F0502020204030204" pitchFamily="34" charset="0"/>
                <a:cs typeface="Calibri" panose="020F0502020204030204" pitchFamily="34" charset="0"/>
              </a:rPr>
              <a:t>aluno</a:t>
            </a:r>
            <a:r>
              <a:rPr lang="pt-BR" sz="2400" dirty="0">
                <a:latin typeface="Calibri" panose="020F0502020204030204" pitchFamily="34" charset="0"/>
                <a:cs typeface="Calibri" panose="020F0502020204030204" pitchFamily="34" charset="0"/>
              </a:rPr>
              <a:t>) {</a:t>
            </a:r>
            <a:br>
              <a:rPr lang="pt-BR" sz="2400" dirty="0">
                <a:latin typeface="Calibri" panose="020F0502020204030204" pitchFamily="34" charset="0"/>
                <a:cs typeface="Calibri" panose="020F0502020204030204" pitchFamily="34" charset="0"/>
              </a:rPr>
            </a:b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int</a:t>
            </a: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novovalor</a:t>
            </a:r>
            <a:r>
              <a:rPr lang="pt-BR" sz="2400" dirty="0">
                <a:latin typeface="Calibri" panose="020F0502020204030204" pitchFamily="34" charset="0"/>
                <a:cs typeface="Calibri" panose="020F0502020204030204" pitchFamily="34" charset="0"/>
              </a:rPr>
              <a:t> = valor + 10;</a:t>
            </a:r>
            <a:br>
              <a:rPr lang="pt-BR" sz="2400" dirty="0">
                <a:latin typeface="Calibri" panose="020F0502020204030204" pitchFamily="34" charset="0"/>
                <a:cs typeface="Calibri" panose="020F0502020204030204" pitchFamily="34" charset="0"/>
              </a:rPr>
            </a:br>
            <a:r>
              <a:rPr lang="pt-BR" sz="2400" dirty="0">
                <a:latin typeface="Calibri" panose="020F0502020204030204" pitchFamily="34" charset="0"/>
                <a:cs typeface="Calibri" panose="020F0502020204030204" pitchFamily="34" charset="0"/>
              </a:rPr>
              <a:t>	       valor = </a:t>
            </a:r>
            <a:r>
              <a:rPr lang="pt-BR" sz="2400" dirty="0" err="1">
                <a:latin typeface="Calibri" panose="020F0502020204030204" pitchFamily="34" charset="0"/>
                <a:cs typeface="Calibri" panose="020F0502020204030204" pitchFamily="34" charset="0"/>
              </a:rPr>
              <a:t>novovalor</a:t>
            </a:r>
            <a:r>
              <a:rPr lang="pt-BR" sz="2400" dirty="0">
                <a:latin typeface="Calibri" panose="020F0502020204030204" pitchFamily="34" charset="0"/>
                <a:cs typeface="Calibri" panose="020F0502020204030204" pitchFamily="34" charset="0"/>
              </a:rPr>
              <a:t>;</a:t>
            </a:r>
            <a:br>
              <a:rPr lang="pt-BR" sz="2400" dirty="0">
                <a:latin typeface="Calibri" panose="020F0502020204030204" pitchFamily="34" charset="0"/>
                <a:cs typeface="Calibri" panose="020F0502020204030204" pitchFamily="34" charset="0"/>
              </a:rPr>
            </a:b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aluno.setNome</a:t>
            </a:r>
            <a:r>
              <a:rPr lang="pt-BR" sz="2400" dirty="0">
                <a:latin typeface="Calibri" panose="020F0502020204030204" pitchFamily="34" charset="0"/>
                <a:cs typeface="Calibri" panose="020F0502020204030204" pitchFamily="34" charset="0"/>
              </a:rPr>
              <a:t>("Jose" + valor);</a:t>
            </a:r>
            <a:br>
              <a:rPr lang="pt-BR" sz="2400" dirty="0">
                <a:latin typeface="Calibri" panose="020F0502020204030204" pitchFamily="34" charset="0"/>
                <a:cs typeface="Calibri" panose="020F0502020204030204" pitchFamily="34" charset="0"/>
              </a:rPr>
            </a:br>
            <a:r>
              <a:rPr lang="pt-BR" sz="2400" dirty="0">
                <a:latin typeface="Calibri" panose="020F0502020204030204" pitchFamily="34" charset="0"/>
                <a:cs typeface="Calibri" panose="020F0502020204030204" pitchFamily="34" charset="0"/>
              </a:rPr>
              <a:t>	}</a:t>
            </a:r>
          </a:p>
          <a:p>
            <a:pPr>
              <a:lnSpc>
                <a:spcPct val="90000"/>
              </a:lnSpc>
            </a:pPr>
            <a:endParaRPr lang="pt-BR" sz="2400" dirty="0"/>
          </a:p>
        </p:txBody>
      </p:sp>
      <p:sp>
        <p:nvSpPr>
          <p:cNvPr id="9" name="CaixaDeTexto 8">
            <a:extLst>
              <a:ext uri="{FF2B5EF4-FFF2-40B4-BE49-F238E27FC236}">
                <a16:creationId xmlns:a16="http://schemas.microsoft.com/office/drawing/2014/main" id="{5777DD45-7DEE-0D7C-04D6-919FE377C6FC}"/>
              </a:ext>
            </a:extLst>
          </p:cNvPr>
          <p:cNvSpPr txBox="1"/>
          <p:nvPr/>
        </p:nvSpPr>
        <p:spPr>
          <a:xfrm>
            <a:off x="2487408" y="1628800"/>
            <a:ext cx="3888512" cy="424732"/>
          </a:xfrm>
          <a:prstGeom prst="rect">
            <a:avLst/>
          </a:prstGeom>
          <a:noFill/>
        </p:spPr>
        <p:txBody>
          <a:bodyPr wrap="square" rtlCol="0">
            <a:spAutoFit/>
          </a:bodyPr>
          <a:lstStyle/>
          <a:p>
            <a:pPr>
              <a:lnSpc>
                <a:spcPct val="90000"/>
              </a:lnSpc>
            </a:pPr>
            <a:r>
              <a:rPr lang="pt-BR" sz="2400" dirty="0"/>
              <a:t>    </a:t>
            </a:r>
            <a:r>
              <a:rPr lang="pt-BR" sz="2400" dirty="0" err="1"/>
              <a:t>Stack</a:t>
            </a:r>
            <a:r>
              <a:rPr lang="pt-BR" sz="2400" dirty="0"/>
              <a:t>/Pilha do programa</a:t>
            </a:r>
          </a:p>
        </p:txBody>
      </p:sp>
      <p:graphicFrame>
        <p:nvGraphicFramePr>
          <p:cNvPr id="10" name="Tabela 6">
            <a:extLst>
              <a:ext uri="{FF2B5EF4-FFF2-40B4-BE49-F238E27FC236}">
                <a16:creationId xmlns:a16="http://schemas.microsoft.com/office/drawing/2014/main" id="{70A1571F-8C4E-2BE3-2BCC-69E6E12BB5CD}"/>
              </a:ext>
            </a:extLst>
          </p:cNvPr>
          <p:cNvGraphicFramePr>
            <a:graphicFrameLocks noGrp="1"/>
          </p:cNvGraphicFramePr>
          <p:nvPr>
            <p:extLst>
              <p:ext uri="{D42A27DB-BD31-4B8C-83A1-F6EECF244321}">
                <p14:modId xmlns:p14="http://schemas.microsoft.com/office/powerpoint/2010/main" val="3666328168"/>
              </p:ext>
            </p:extLst>
          </p:nvPr>
        </p:nvGraphicFramePr>
        <p:xfrm>
          <a:off x="4680218" y="5250904"/>
          <a:ext cx="1464466" cy="914400"/>
        </p:xfrm>
        <a:graphic>
          <a:graphicData uri="http://schemas.openxmlformats.org/drawingml/2006/table">
            <a:tbl>
              <a:tblPr firstRow="1" bandRow="1">
                <a:tableStyleId>{8EC20E35-A176-4012-BC5E-935CFFF8708E}</a:tableStyleId>
              </a:tblPr>
              <a:tblGrid>
                <a:gridCol w="1464466">
                  <a:extLst>
                    <a:ext uri="{9D8B030D-6E8A-4147-A177-3AD203B41FA5}">
                      <a16:colId xmlns:a16="http://schemas.microsoft.com/office/drawing/2014/main" val="2450418021"/>
                    </a:ext>
                  </a:extLst>
                </a:gridCol>
              </a:tblGrid>
              <a:tr h="370840">
                <a:tc>
                  <a:txBody>
                    <a:bodyPr/>
                    <a:lstStyle/>
                    <a:p>
                      <a:r>
                        <a:rPr lang="pt-BR" sz="2400" dirty="0">
                          <a:latin typeface="Calibri" panose="020F0502020204030204" pitchFamily="34" charset="0"/>
                          <a:cs typeface="Calibri" panose="020F0502020204030204" pitchFamily="34" charset="0"/>
                        </a:rPr>
                        <a:t>    aluno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0948207"/>
                  </a:ext>
                </a:extLst>
              </a:tr>
              <a:tr h="370840">
                <a:tc>
                  <a:txBody>
                    <a:bodyPr/>
                    <a:lstStyle/>
                    <a:p>
                      <a:r>
                        <a:rPr lang="pt-BR" sz="2400" b="1" dirty="0">
                          <a:solidFill>
                            <a:schemeClr val="tx1"/>
                          </a:solidFill>
                          <a:latin typeface="Calibri" panose="020F0502020204030204" pitchFamily="34" charset="0"/>
                          <a:cs typeface="Calibri" panose="020F0502020204030204" pitchFamily="34" charset="0"/>
                        </a:rPr>
                        <a:t>    valor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657354"/>
                  </a:ext>
                </a:extLst>
              </a:tr>
            </a:tbl>
          </a:graphicData>
        </a:graphic>
      </p:graphicFrame>
      <p:graphicFrame>
        <p:nvGraphicFramePr>
          <p:cNvPr id="14" name="Tabela 13">
            <a:extLst>
              <a:ext uri="{FF2B5EF4-FFF2-40B4-BE49-F238E27FC236}">
                <a16:creationId xmlns:a16="http://schemas.microsoft.com/office/drawing/2014/main" id="{92700CEA-64C1-D48E-98AB-E558EB3797C5}"/>
              </a:ext>
            </a:extLst>
          </p:cNvPr>
          <p:cNvGraphicFramePr>
            <a:graphicFrameLocks noGrp="1"/>
          </p:cNvGraphicFramePr>
          <p:nvPr>
            <p:extLst>
              <p:ext uri="{D42A27DB-BD31-4B8C-83A1-F6EECF244321}">
                <p14:modId xmlns:p14="http://schemas.microsoft.com/office/powerpoint/2010/main" val="2730439204"/>
              </p:ext>
            </p:extLst>
          </p:nvPr>
        </p:nvGraphicFramePr>
        <p:xfrm>
          <a:off x="6960168" y="5224688"/>
          <a:ext cx="1680490" cy="834418"/>
        </p:xfrm>
        <a:graphic>
          <a:graphicData uri="http://schemas.openxmlformats.org/drawingml/2006/table">
            <a:tbl>
              <a:tblPr bandRow="1"/>
              <a:tblGrid>
                <a:gridCol w="1680490">
                  <a:extLst>
                    <a:ext uri="{9D8B030D-6E8A-4147-A177-3AD203B41FA5}">
                      <a16:colId xmlns:a16="http://schemas.microsoft.com/office/drawing/2014/main" val="3026228041"/>
                    </a:ext>
                  </a:extLst>
                </a:gridCol>
              </a:tblGrid>
              <a:tr h="377218">
                <a:tc>
                  <a:txBody>
                    <a:bodyPr/>
                    <a:lstStyle/>
                    <a:p>
                      <a:r>
                        <a:rPr lang="pt-BR" sz="1800" b="1" dirty="0">
                          <a:latin typeface="Arial" panose="020B0604020202020204" pitchFamily="34" charset="0"/>
                          <a:cs typeface="Arial" panose="020B0604020202020204" pitchFamily="34" charset="0"/>
                        </a:rPr>
                        <a:t>@E64F67894</a:t>
                      </a:r>
                    </a:p>
                  </a:txBody>
                  <a:tcPr>
                    <a:lnL w="3810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998843"/>
                  </a:ext>
                </a:extLst>
              </a:tr>
              <a:tr h="390678">
                <a:tc>
                  <a:txBody>
                    <a:bodyPr/>
                    <a:lstStyle/>
                    <a:p>
                      <a:r>
                        <a:rPr lang="pt-BR" sz="2400" b="1" dirty="0"/>
                        <a:t>           10</a:t>
                      </a:r>
                    </a:p>
                  </a:txBody>
                  <a:tcPr>
                    <a:lnL w="3810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8931411"/>
                  </a:ext>
                </a:extLst>
              </a:tr>
            </a:tbl>
          </a:graphicData>
        </a:graphic>
      </p:graphicFrame>
      <p:sp>
        <p:nvSpPr>
          <p:cNvPr id="17" name="CaixaDeTexto 16">
            <a:extLst>
              <a:ext uri="{FF2B5EF4-FFF2-40B4-BE49-F238E27FC236}">
                <a16:creationId xmlns:a16="http://schemas.microsoft.com/office/drawing/2014/main" id="{5E0D7F72-A314-0462-36C8-88A29C0FEB06}"/>
              </a:ext>
            </a:extLst>
          </p:cNvPr>
          <p:cNvSpPr txBox="1"/>
          <p:nvPr/>
        </p:nvSpPr>
        <p:spPr>
          <a:xfrm>
            <a:off x="4870196" y="4732460"/>
            <a:ext cx="3888512" cy="424732"/>
          </a:xfrm>
          <a:prstGeom prst="rect">
            <a:avLst/>
          </a:prstGeom>
          <a:noFill/>
        </p:spPr>
        <p:txBody>
          <a:bodyPr wrap="square" rtlCol="0">
            <a:spAutoFit/>
          </a:bodyPr>
          <a:lstStyle/>
          <a:p>
            <a:pPr>
              <a:lnSpc>
                <a:spcPct val="90000"/>
              </a:lnSpc>
            </a:pPr>
            <a:r>
              <a:rPr lang="pt-BR" sz="2400" dirty="0"/>
              <a:t>    </a:t>
            </a:r>
            <a:r>
              <a:rPr lang="pt-BR" sz="2400" dirty="0" err="1"/>
              <a:t>Stack</a:t>
            </a:r>
            <a:r>
              <a:rPr lang="pt-BR" sz="2400" dirty="0"/>
              <a:t>/Pilha do método</a:t>
            </a:r>
          </a:p>
        </p:txBody>
      </p:sp>
      <p:cxnSp>
        <p:nvCxnSpPr>
          <p:cNvPr id="18" name="Conector de Seta Reta 17">
            <a:extLst>
              <a:ext uri="{FF2B5EF4-FFF2-40B4-BE49-F238E27FC236}">
                <a16:creationId xmlns:a16="http://schemas.microsoft.com/office/drawing/2014/main" id="{FC109030-F56F-66F8-D6C7-2C210C016A4D}"/>
              </a:ext>
            </a:extLst>
          </p:cNvPr>
          <p:cNvCxnSpPr>
            <a:cxnSpLocks/>
          </p:cNvCxnSpPr>
          <p:nvPr/>
        </p:nvCxnSpPr>
        <p:spPr>
          <a:xfrm>
            <a:off x="3007986" y="3013404"/>
            <a:ext cx="1672232" cy="3005396"/>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6E4CE207-C3C0-38C9-1105-3DD0C68FDB31}"/>
              </a:ext>
            </a:extLst>
          </p:cNvPr>
          <p:cNvCxnSpPr>
            <a:cxnSpLocks/>
          </p:cNvCxnSpPr>
          <p:nvPr/>
        </p:nvCxnSpPr>
        <p:spPr>
          <a:xfrm>
            <a:off x="3312066" y="2605612"/>
            <a:ext cx="1666222" cy="2645292"/>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a:extLst>
              <a:ext uri="{FF2B5EF4-FFF2-40B4-BE49-F238E27FC236}">
                <a16:creationId xmlns:a16="http://schemas.microsoft.com/office/drawing/2014/main" id="{F1941C40-045F-B8E2-9F24-FBBE8CDE350C}"/>
              </a:ext>
            </a:extLst>
          </p:cNvPr>
          <p:cNvCxnSpPr/>
          <p:nvPr/>
        </p:nvCxnSpPr>
        <p:spPr>
          <a:xfrm flipV="1">
            <a:off x="8457729" y="3086559"/>
            <a:ext cx="864096" cy="2111587"/>
          </a:xfrm>
          <a:prstGeom prst="straightConnector1">
            <a:avLst/>
          </a:prstGeom>
          <a:ln w="76200">
            <a:miter lim="800000"/>
            <a:tailEnd type="triangle"/>
          </a:ln>
        </p:spPr>
        <p:style>
          <a:lnRef idx="1">
            <a:schemeClr val="accent1"/>
          </a:lnRef>
          <a:fillRef idx="0">
            <a:schemeClr val="accent1"/>
          </a:fillRef>
          <a:effectRef idx="0">
            <a:schemeClr val="accent1"/>
          </a:effectRef>
          <a:fontRef idx="minor">
            <a:schemeClr val="tx1"/>
          </a:fontRef>
        </p:style>
      </p:cxnSp>
      <p:sp>
        <p:nvSpPr>
          <p:cNvPr id="27" name="CaixaDeTexto 26">
            <a:extLst>
              <a:ext uri="{FF2B5EF4-FFF2-40B4-BE49-F238E27FC236}">
                <a16:creationId xmlns:a16="http://schemas.microsoft.com/office/drawing/2014/main" id="{B73AAAA2-CDEA-CD36-42E0-60388D44DCEC}"/>
              </a:ext>
            </a:extLst>
          </p:cNvPr>
          <p:cNvSpPr txBox="1"/>
          <p:nvPr/>
        </p:nvSpPr>
        <p:spPr>
          <a:xfrm>
            <a:off x="4006180" y="2996952"/>
            <a:ext cx="4464496" cy="1754326"/>
          </a:xfrm>
          <a:prstGeom prst="rect">
            <a:avLst/>
          </a:prstGeom>
          <a:solidFill>
            <a:schemeClr val="accent5">
              <a:lumMod val="60000"/>
              <a:lumOff val="40000"/>
            </a:schemeClr>
          </a:solidFill>
        </p:spPr>
        <p:txBody>
          <a:bodyPr wrap="square" rtlCol="0">
            <a:spAutoFit/>
          </a:bodyPr>
          <a:lstStyle/>
          <a:p>
            <a:pPr algn="ctr">
              <a:lnSpc>
                <a:spcPct val="90000"/>
              </a:lnSpc>
            </a:pPr>
            <a:r>
              <a:rPr lang="pt-BR" sz="2400" b="1" dirty="0">
                <a:solidFill>
                  <a:srgbClr val="FF0000"/>
                </a:solidFill>
              </a:rPr>
              <a:t>Uma  cópia dos valores  originais é passada aos parâmetros do método e variáveis </a:t>
            </a:r>
            <a:r>
              <a:rPr lang="pt-BR" sz="2400" b="1" u="sng" dirty="0">
                <a:solidFill>
                  <a:srgbClr val="FF0000"/>
                </a:solidFill>
              </a:rPr>
              <a:t>valor</a:t>
            </a:r>
            <a:r>
              <a:rPr lang="pt-BR" sz="2400" b="1" dirty="0">
                <a:solidFill>
                  <a:srgbClr val="FF0000"/>
                </a:solidFill>
              </a:rPr>
              <a:t> e </a:t>
            </a:r>
            <a:r>
              <a:rPr lang="pt-BR" sz="2400" b="1" u="sng" dirty="0">
                <a:solidFill>
                  <a:srgbClr val="FF0000"/>
                </a:solidFill>
              </a:rPr>
              <a:t>aluno</a:t>
            </a:r>
            <a:r>
              <a:rPr lang="pt-BR" sz="2400" b="1" dirty="0">
                <a:solidFill>
                  <a:srgbClr val="FF0000"/>
                </a:solidFill>
              </a:rPr>
              <a:t> são criadas com escopo do método</a:t>
            </a:r>
          </a:p>
        </p:txBody>
      </p:sp>
    </p:spTree>
    <p:extLst>
      <p:ext uri="{BB962C8B-B14F-4D97-AF65-F5344CB8AC3E}">
        <p14:creationId xmlns:p14="http://schemas.microsoft.com/office/powerpoint/2010/main" val="130819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252518"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 </a:t>
            </a:r>
            <a:r>
              <a:rPr lang="pt-BR" sz="3600" dirty="0">
                <a:latin typeface="Calibri" panose="020F0502020204030204" pitchFamily="34" charset="0"/>
                <a:cs typeface="Calibri" panose="020F0502020204030204" pitchFamily="34" charset="0"/>
              </a:rPr>
              <a:t>Passagem por valor/referência</a:t>
            </a:r>
          </a:p>
        </p:txBody>
      </p:sp>
      <p:sp>
        <p:nvSpPr>
          <p:cNvPr id="3" name="Espaço Reservado para Conteúdo 2">
            <a:extLst>
              <a:ext uri="{FF2B5EF4-FFF2-40B4-BE49-F238E27FC236}">
                <a16:creationId xmlns:a16="http://schemas.microsoft.com/office/drawing/2014/main" id="{5F04BBE6-AB9C-B08A-5573-543E8FD51F17}"/>
              </a:ext>
            </a:extLst>
          </p:cNvPr>
          <p:cNvSpPr>
            <a:spLocks noGrp="1"/>
          </p:cNvSpPr>
          <p:nvPr>
            <p:ph idx="1"/>
          </p:nvPr>
        </p:nvSpPr>
        <p:spPr>
          <a:xfrm>
            <a:off x="549796" y="1052736"/>
            <a:ext cx="11521280" cy="5112568"/>
          </a:xfrm>
        </p:spPr>
        <p:txBody>
          <a:bodyPr>
            <a:normAutofit/>
          </a:bodyPr>
          <a:lstStyle/>
          <a:p>
            <a:pPr marL="0" indent="0">
              <a:lnSpc>
                <a:spcPct val="107000"/>
              </a:lnSpc>
              <a:spcAft>
                <a:spcPts val="800"/>
              </a:spcAft>
              <a:buNone/>
            </a:pPr>
            <a:r>
              <a:rPr lang="pt-BR" sz="2800" dirty="0">
                <a:solidFill>
                  <a:schemeClr val="accent2">
                    <a:lumMod val="75000"/>
                  </a:schemeClr>
                </a:solidFill>
                <a:latin typeface="Calibri" panose="020F0502020204030204" pitchFamily="34" charset="0"/>
                <a:cs typeface="Calibri" panose="020F0502020204030204" pitchFamily="34" charset="0"/>
              </a:rPr>
              <a:t>	Como funciona a passagem de  parâmetros? Exemplo 1</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								</a:t>
            </a:r>
            <a:r>
              <a:rPr lang="pt-BR" dirty="0">
                <a:latin typeface="Calibri" panose="020F0502020204030204" pitchFamily="34" charset="0"/>
                <a:cs typeface="Calibri" panose="020F0502020204030204" pitchFamily="34" charset="0"/>
              </a:rPr>
              <a:t> Area de memória </a:t>
            </a:r>
            <a:r>
              <a:rPr lang="pt-BR" dirty="0" err="1">
                <a:solidFill>
                  <a:srgbClr val="FFC000"/>
                </a:solidFill>
                <a:latin typeface="Calibri" panose="020F0502020204030204" pitchFamily="34" charset="0"/>
                <a:cs typeface="Calibri" panose="020F0502020204030204" pitchFamily="34" charset="0"/>
              </a:rPr>
              <a:t>Heap</a:t>
            </a:r>
            <a:br>
              <a:rPr lang="pt-BR" dirty="0">
                <a:latin typeface="Calibri" panose="020F0502020204030204" pitchFamily="34" charset="0"/>
                <a:cs typeface="Calibri" panose="020F0502020204030204" pitchFamily="34" charset="0"/>
              </a:rPr>
            </a:br>
            <a:r>
              <a:rPr lang="pt-BR" dirty="0">
                <a:latin typeface="Calibri" panose="020F0502020204030204" pitchFamily="34" charset="0"/>
                <a:cs typeface="Calibri" panose="020F0502020204030204" pitchFamily="34" charset="0"/>
              </a:rPr>
              <a:t>							</a:t>
            </a:r>
            <a:br>
              <a:rPr lang="pt-BR" dirty="0">
                <a:latin typeface="Calibri" panose="020F0502020204030204" pitchFamily="34" charset="0"/>
                <a:cs typeface="Calibri" panose="020F0502020204030204" pitchFamily="34" charset="0"/>
              </a:rPr>
            </a:br>
            <a:endParaRPr lang="pt-BR" dirty="0">
              <a:latin typeface="Calibri" panose="020F0502020204030204" pitchFamily="34" charset="0"/>
              <a:cs typeface="Calibri" panose="020F0502020204030204" pitchFamily="34" charset="0"/>
            </a:endParaRPr>
          </a:p>
        </p:txBody>
      </p:sp>
      <p:graphicFrame>
        <p:nvGraphicFramePr>
          <p:cNvPr id="6" name="Tabela 6">
            <a:extLst>
              <a:ext uri="{FF2B5EF4-FFF2-40B4-BE49-F238E27FC236}">
                <a16:creationId xmlns:a16="http://schemas.microsoft.com/office/drawing/2014/main" id="{210407ED-A902-8ACE-7490-696BE35A871B}"/>
              </a:ext>
            </a:extLst>
          </p:cNvPr>
          <p:cNvGraphicFramePr>
            <a:graphicFrameLocks noGrp="1"/>
          </p:cNvGraphicFramePr>
          <p:nvPr>
            <p:extLst>
              <p:ext uri="{D42A27DB-BD31-4B8C-83A1-F6EECF244321}">
                <p14:modId xmlns:p14="http://schemas.microsoft.com/office/powerpoint/2010/main" val="1083296097"/>
              </p:ext>
            </p:extLst>
          </p:nvPr>
        </p:nvGraphicFramePr>
        <p:xfrm>
          <a:off x="2422004" y="2183264"/>
          <a:ext cx="1464466" cy="914400"/>
        </p:xfrm>
        <a:graphic>
          <a:graphicData uri="http://schemas.openxmlformats.org/drawingml/2006/table">
            <a:tbl>
              <a:tblPr firstRow="1" bandRow="1">
                <a:tableStyleId>{8EC20E35-A176-4012-BC5E-935CFFF8708E}</a:tableStyleId>
              </a:tblPr>
              <a:tblGrid>
                <a:gridCol w="1464466">
                  <a:extLst>
                    <a:ext uri="{9D8B030D-6E8A-4147-A177-3AD203B41FA5}">
                      <a16:colId xmlns:a16="http://schemas.microsoft.com/office/drawing/2014/main" val="2450418021"/>
                    </a:ext>
                  </a:extLst>
                </a:gridCol>
              </a:tblGrid>
              <a:tr h="370840">
                <a:tc>
                  <a:txBody>
                    <a:bodyPr/>
                    <a:lstStyle/>
                    <a:p>
                      <a:r>
                        <a:rPr lang="pt-BR" sz="2400" dirty="0">
                          <a:latin typeface="Calibri" panose="020F0502020204030204" pitchFamily="34" charset="0"/>
                          <a:cs typeface="Calibri" panose="020F0502020204030204" pitchFamily="34" charset="0"/>
                        </a:rPr>
                        <a:t>    aluno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0948207"/>
                  </a:ext>
                </a:extLst>
              </a:tr>
              <a:tr h="370840">
                <a:tc>
                  <a:txBody>
                    <a:bodyPr/>
                    <a:lstStyle/>
                    <a:p>
                      <a:r>
                        <a:rPr lang="pt-BR" sz="2400" b="1" dirty="0">
                          <a:solidFill>
                            <a:schemeClr val="tx1"/>
                          </a:solidFill>
                          <a:latin typeface="Calibri" panose="020F0502020204030204" pitchFamily="34" charset="0"/>
                          <a:cs typeface="Calibri" panose="020F0502020204030204" pitchFamily="34" charset="0"/>
                        </a:rPr>
                        <a:t>    valor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657354"/>
                  </a:ext>
                </a:extLst>
              </a:tr>
            </a:tbl>
          </a:graphicData>
        </a:graphic>
      </p:graphicFrame>
      <p:sp>
        <p:nvSpPr>
          <p:cNvPr id="11" name="CaixaDeTexto 10">
            <a:extLst>
              <a:ext uri="{FF2B5EF4-FFF2-40B4-BE49-F238E27FC236}">
                <a16:creationId xmlns:a16="http://schemas.microsoft.com/office/drawing/2014/main" id="{3856EEAB-E949-CA5E-EEE8-2B1C435EA53A}"/>
              </a:ext>
            </a:extLst>
          </p:cNvPr>
          <p:cNvSpPr txBox="1"/>
          <p:nvPr/>
        </p:nvSpPr>
        <p:spPr>
          <a:xfrm>
            <a:off x="7750596" y="1988840"/>
            <a:ext cx="2736304" cy="1089529"/>
          </a:xfrm>
          <a:prstGeom prst="rect">
            <a:avLst/>
          </a:prstGeom>
          <a:noFill/>
          <a:ln w="28575">
            <a:solidFill>
              <a:schemeClr val="accent5">
                <a:lumMod val="75000"/>
              </a:schemeClr>
            </a:solidFill>
          </a:ln>
        </p:spPr>
        <p:txBody>
          <a:bodyPr wrap="square" rtlCol="0">
            <a:spAutoFit/>
          </a:bodyPr>
          <a:lstStyle/>
          <a:p>
            <a:pPr>
              <a:lnSpc>
                <a:spcPct val="90000"/>
              </a:lnSpc>
            </a:pPr>
            <a:r>
              <a:rPr lang="pt-BR" sz="2400" dirty="0"/>
              <a:t>        Nome: Jose 1</a:t>
            </a:r>
            <a:br>
              <a:rPr lang="pt-BR" sz="2400" dirty="0"/>
            </a:br>
            <a:r>
              <a:rPr lang="pt-BR" sz="2400" dirty="0"/>
              <a:t>      matricula: 1234</a:t>
            </a:r>
            <a:br>
              <a:rPr lang="pt-BR" sz="2400" dirty="0"/>
            </a:br>
            <a:r>
              <a:rPr lang="pt-BR" sz="2400" dirty="0"/>
              <a:t>           </a:t>
            </a:r>
            <a:r>
              <a:rPr lang="pt-BR" sz="2400" dirty="0" err="1"/>
              <a:t>curso:Java</a:t>
            </a:r>
            <a:endParaRPr lang="pt-BR" sz="2400" dirty="0"/>
          </a:p>
        </p:txBody>
      </p:sp>
      <p:cxnSp>
        <p:nvCxnSpPr>
          <p:cNvPr id="13" name="Conector de Seta Reta 12">
            <a:extLst>
              <a:ext uri="{FF2B5EF4-FFF2-40B4-BE49-F238E27FC236}">
                <a16:creationId xmlns:a16="http://schemas.microsoft.com/office/drawing/2014/main" id="{470B379F-47D2-7C8F-F458-397AD9F3439B}"/>
              </a:ext>
            </a:extLst>
          </p:cNvPr>
          <p:cNvCxnSpPr>
            <a:cxnSpLocks/>
          </p:cNvCxnSpPr>
          <p:nvPr/>
        </p:nvCxnSpPr>
        <p:spPr>
          <a:xfrm>
            <a:off x="6382444" y="2401701"/>
            <a:ext cx="1296064" cy="0"/>
          </a:xfrm>
          <a:prstGeom prst="straightConnector1">
            <a:avLst/>
          </a:prstGeom>
          <a:ln w="57150">
            <a:solidFill>
              <a:srgbClr val="FFFF00"/>
            </a:solidFill>
            <a:tailEnd type="triangle"/>
          </a:ln>
        </p:spPr>
        <p:style>
          <a:lnRef idx="3">
            <a:schemeClr val="dk1"/>
          </a:lnRef>
          <a:fillRef idx="0">
            <a:schemeClr val="dk1"/>
          </a:fillRef>
          <a:effectRef idx="2">
            <a:schemeClr val="dk1"/>
          </a:effectRef>
          <a:fontRef idx="minor">
            <a:schemeClr val="tx1"/>
          </a:fontRef>
        </p:style>
      </p:cxnSp>
      <p:graphicFrame>
        <p:nvGraphicFramePr>
          <p:cNvPr id="12" name="Tabela 11">
            <a:extLst>
              <a:ext uri="{FF2B5EF4-FFF2-40B4-BE49-F238E27FC236}">
                <a16:creationId xmlns:a16="http://schemas.microsoft.com/office/drawing/2014/main" id="{452ED655-02AA-1D67-D327-2C7883C8E851}"/>
              </a:ext>
            </a:extLst>
          </p:cNvPr>
          <p:cNvGraphicFramePr>
            <a:graphicFrameLocks noGrp="1"/>
          </p:cNvGraphicFramePr>
          <p:nvPr>
            <p:extLst>
              <p:ext uri="{D42A27DB-BD31-4B8C-83A1-F6EECF244321}">
                <p14:modId xmlns:p14="http://schemas.microsoft.com/office/powerpoint/2010/main" val="2643308173"/>
              </p:ext>
            </p:extLst>
          </p:nvPr>
        </p:nvGraphicFramePr>
        <p:xfrm>
          <a:off x="4701954" y="2157048"/>
          <a:ext cx="1680490" cy="895378"/>
        </p:xfrm>
        <a:graphic>
          <a:graphicData uri="http://schemas.openxmlformats.org/drawingml/2006/table">
            <a:tbl>
              <a:tblPr bandRow="1"/>
              <a:tblGrid>
                <a:gridCol w="1680490">
                  <a:extLst>
                    <a:ext uri="{9D8B030D-6E8A-4147-A177-3AD203B41FA5}">
                      <a16:colId xmlns:a16="http://schemas.microsoft.com/office/drawing/2014/main" val="3026228041"/>
                    </a:ext>
                  </a:extLst>
                </a:gridCol>
              </a:tblGrid>
              <a:tr h="377218">
                <a:tc>
                  <a:txBody>
                    <a:bodyPr/>
                    <a:lstStyle/>
                    <a:p>
                      <a:r>
                        <a:rPr lang="pt-BR" sz="1800" b="1" dirty="0">
                          <a:latin typeface="Arial" panose="020B0604020202020204" pitchFamily="34" charset="0"/>
                          <a:cs typeface="Arial" panose="020B0604020202020204" pitchFamily="34" charset="0"/>
                        </a:rPr>
                        <a:t>@E64F67894</a:t>
                      </a:r>
                    </a:p>
                  </a:txBody>
                  <a:tcPr>
                    <a:lnL w="3810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998843"/>
                  </a:ext>
                </a:extLst>
              </a:tr>
              <a:tr h="390678">
                <a:tc>
                  <a:txBody>
                    <a:bodyPr/>
                    <a:lstStyle/>
                    <a:p>
                      <a:r>
                        <a:rPr lang="pt-BR" sz="2800" b="1" dirty="0"/>
                        <a:t>        10</a:t>
                      </a:r>
                    </a:p>
                  </a:txBody>
                  <a:tcPr>
                    <a:lnL w="3810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8931411"/>
                  </a:ext>
                </a:extLst>
              </a:tr>
            </a:tbl>
          </a:graphicData>
        </a:graphic>
      </p:graphicFrame>
      <p:sp>
        <p:nvSpPr>
          <p:cNvPr id="2" name="CaixaDeTexto 1">
            <a:extLst>
              <a:ext uri="{FF2B5EF4-FFF2-40B4-BE49-F238E27FC236}">
                <a16:creationId xmlns:a16="http://schemas.microsoft.com/office/drawing/2014/main" id="{40980231-D87A-78F7-E456-B5A1D63F9A86}"/>
              </a:ext>
            </a:extLst>
          </p:cNvPr>
          <p:cNvSpPr txBox="1"/>
          <p:nvPr/>
        </p:nvSpPr>
        <p:spPr>
          <a:xfrm>
            <a:off x="1197868" y="3068960"/>
            <a:ext cx="10873208" cy="1754326"/>
          </a:xfrm>
          <a:prstGeom prst="rect">
            <a:avLst/>
          </a:prstGeom>
          <a:noFill/>
        </p:spPr>
        <p:txBody>
          <a:bodyPr wrap="square" rtlCol="0">
            <a:spAutoFit/>
          </a:bodyPr>
          <a:lstStyle/>
          <a:p>
            <a:pPr>
              <a:lnSpc>
                <a:spcPct val="90000"/>
              </a:lnSpc>
            </a:pP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private</a:t>
            </a: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static</a:t>
            </a: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void</a:t>
            </a: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testePassagemValorReferencia</a:t>
            </a:r>
            <a:r>
              <a:rPr lang="pt-BR" sz="2400" dirty="0">
                <a:latin typeface="Calibri" panose="020F0502020204030204" pitchFamily="34" charset="0"/>
                <a:cs typeface="Calibri" panose="020F0502020204030204" pitchFamily="34" charset="0"/>
              </a:rPr>
              <a:t>(</a:t>
            </a:r>
            <a:r>
              <a:rPr lang="pt-BR" sz="2400" dirty="0" err="1">
                <a:latin typeface="Calibri" panose="020F0502020204030204" pitchFamily="34" charset="0"/>
                <a:cs typeface="Calibri" panose="020F0502020204030204" pitchFamily="34" charset="0"/>
              </a:rPr>
              <a:t>int</a:t>
            </a:r>
            <a:r>
              <a:rPr lang="pt-BR" sz="2400" dirty="0">
                <a:latin typeface="Calibri" panose="020F0502020204030204" pitchFamily="34" charset="0"/>
                <a:cs typeface="Calibri" panose="020F0502020204030204" pitchFamily="34" charset="0"/>
              </a:rPr>
              <a:t> valor, Aluno </a:t>
            </a:r>
            <a:r>
              <a:rPr lang="pt-BR" sz="2400" dirty="0" err="1">
                <a:latin typeface="Calibri" panose="020F0502020204030204" pitchFamily="34" charset="0"/>
                <a:cs typeface="Calibri" panose="020F0502020204030204" pitchFamily="34" charset="0"/>
              </a:rPr>
              <a:t>aluno</a:t>
            </a:r>
            <a:r>
              <a:rPr lang="pt-BR" sz="2400" dirty="0">
                <a:latin typeface="Calibri" panose="020F0502020204030204" pitchFamily="34" charset="0"/>
                <a:cs typeface="Calibri" panose="020F0502020204030204" pitchFamily="34" charset="0"/>
              </a:rPr>
              <a:t>) {</a:t>
            </a:r>
            <a:br>
              <a:rPr lang="pt-BR" sz="2400" dirty="0">
                <a:latin typeface="Calibri" panose="020F0502020204030204" pitchFamily="34" charset="0"/>
                <a:cs typeface="Calibri" panose="020F0502020204030204" pitchFamily="34" charset="0"/>
              </a:rPr>
            </a:b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int</a:t>
            </a: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novovalor</a:t>
            </a:r>
            <a:r>
              <a:rPr lang="pt-BR" sz="2400" dirty="0">
                <a:latin typeface="Calibri" panose="020F0502020204030204" pitchFamily="34" charset="0"/>
                <a:cs typeface="Calibri" panose="020F0502020204030204" pitchFamily="34" charset="0"/>
              </a:rPr>
              <a:t> = valor + 10;</a:t>
            </a:r>
            <a:br>
              <a:rPr lang="pt-BR" sz="2400" dirty="0">
                <a:latin typeface="Calibri" panose="020F0502020204030204" pitchFamily="34" charset="0"/>
                <a:cs typeface="Calibri" panose="020F0502020204030204" pitchFamily="34" charset="0"/>
              </a:rPr>
            </a:br>
            <a:r>
              <a:rPr lang="pt-BR" sz="2400" dirty="0">
                <a:latin typeface="Calibri" panose="020F0502020204030204" pitchFamily="34" charset="0"/>
                <a:cs typeface="Calibri" panose="020F0502020204030204" pitchFamily="34" charset="0"/>
              </a:rPr>
              <a:t>	       valor = </a:t>
            </a:r>
            <a:r>
              <a:rPr lang="pt-BR" sz="2400" dirty="0" err="1">
                <a:latin typeface="Calibri" panose="020F0502020204030204" pitchFamily="34" charset="0"/>
                <a:cs typeface="Calibri" panose="020F0502020204030204" pitchFamily="34" charset="0"/>
              </a:rPr>
              <a:t>novovalor</a:t>
            </a:r>
            <a:r>
              <a:rPr lang="pt-BR" sz="2400" dirty="0">
                <a:latin typeface="Calibri" panose="020F0502020204030204" pitchFamily="34" charset="0"/>
                <a:cs typeface="Calibri" panose="020F0502020204030204" pitchFamily="34" charset="0"/>
              </a:rPr>
              <a:t>;</a:t>
            </a:r>
            <a:br>
              <a:rPr lang="pt-BR" sz="2400" dirty="0">
                <a:latin typeface="Calibri" panose="020F0502020204030204" pitchFamily="34" charset="0"/>
                <a:cs typeface="Calibri" panose="020F0502020204030204" pitchFamily="34" charset="0"/>
              </a:rPr>
            </a:br>
            <a:r>
              <a:rPr lang="pt-BR" sz="2400" dirty="0">
                <a:latin typeface="Calibri" panose="020F0502020204030204" pitchFamily="34" charset="0"/>
                <a:cs typeface="Calibri" panose="020F0502020204030204" pitchFamily="34" charset="0"/>
              </a:rPr>
              <a:t>	       aluno = new Aluno("Jose 2", "12365", “HTML");</a:t>
            </a:r>
            <a:br>
              <a:rPr lang="pt-BR" sz="2400" dirty="0">
                <a:latin typeface="Calibri" panose="020F0502020204030204" pitchFamily="34" charset="0"/>
                <a:cs typeface="Calibri" panose="020F0502020204030204" pitchFamily="34" charset="0"/>
              </a:rPr>
            </a:br>
            <a:r>
              <a:rPr lang="pt-BR" sz="2400" dirty="0">
                <a:latin typeface="Calibri" panose="020F0502020204030204" pitchFamily="34" charset="0"/>
                <a:cs typeface="Calibri" panose="020F0502020204030204" pitchFamily="34" charset="0"/>
              </a:rPr>
              <a:t>	}</a:t>
            </a:r>
          </a:p>
        </p:txBody>
      </p:sp>
      <p:sp>
        <p:nvSpPr>
          <p:cNvPr id="9" name="CaixaDeTexto 8">
            <a:extLst>
              <a:ext uri="{FF2B5EF4-FFF2-40B4-BE49-F238E27FC236}">
                <a16:creationId xmlns:a16="http://schemas.microsoft.com/office/drawing/2014/main" id="{5777DD45-7DEE-0D7C-04D6-919FE377C6FC}"/>
              </a:ext>
            </a:extLst>
          </p:cNvPr>
          <p:cNvSpPr txBox="1"/>
          <p:nvPr/>
        </p:nvSpPr>
        <p:spPr>
          <a:xfrm>
            <a:off x="2487408" y="1636116"/>
            <a:ext cx="3888512" cy="424732"/>
          </a:xfrm>
          <a:prstGeom prst="rect">
            <a:avLst/>
          </a:prstGeom>
          <a:noFill/>
        </p:spPr>
        <p:txBody>
          <a:bodyPr wrap="square" rtlCol="0">
            <a:spAutoFit/>
          </a:bodyPr>
          <a:lstStyle/>
          <a:p>
            <a:pPr>
              <a:lnSpc>
                <a:spcPct val="90000"/>
              </a:lnSpc>
            </a:pPr>
            <a:r>
              <a:rPr lang="pt-BR" sz="2400" dirty="0"/>
              <a:t>    </a:t>
            </a:r>
            <a:r>
              <a:rPr lang="pt-BR" sz="2400" dirty="0" err="1"/>
              <a:t>Stack</a:t>
            </a:r>
            <a:r>
              <a:rPr lang="pt-BR" sz="2400" dirty="0"/>
              <a:t>/Pilha do programa</a:t>
            </a:r>
          </a:p>
        </p:txBody>
      </p:sp>
      <p:graphicFrame>
        <p:nvGraphicFramePr>
          <p:cNvPr id="10" name="Tabela 6">
            <a:extLst>
              <a:ext uri="{FF2B5EF4-FFF2-40B4-BE49-F238E27FC236}">
                <a16:creationId xmlns:a16="http://schemas.microsoft.com/office/drawing/2014/main" id="{70A1571F-8C4E-2BE3-2BCC-69E6E12BB5CD}"/>
              </a:ext>
            </a:extLst>
          </p:cNvPr>
          <p:cNvGraphicFramePr>
            <a:graphicFrameLocks noGrp="1"/>
          </p:cNvGraphicFramePr>
          <p:nvPr>
            <p:extLst>
              <p:ext uri="{D42A27DB-BD31-4B8C-83A1-F6EECF244321}">
                <p14:modId xmlns:p14="http://schemas.microsoft.com/office/powerpoint/2010/main" val="1325560349"/>
              </p:ext>
            </p:extLst>
          </p:nvPr>
        </p:nvGraphicFramePr>
        <p:xfrm>
          <a:off x="2422004" y="5026766"/>
          <a:ext cx="1680490" cy="914400"/>
        </p:xfrm>
        <a:graphic>
          <a:graphicData uri="http://schemas.openxmlformats.org/drawingml/2006/table">
            <a:tbl>
              <a:tblPr firstRow="1" bandRow="1">
                <a:tableStyleId>{8EC20E35-A176-4012-BC5E-935CFFF8708E}</a:tableStyleId>
              </a:tblPr>
              <a:tblGrid>
                <a:gridCol w="1680490">
                  <a:extLst>
                    <a:ext uri="{9D8B030D-6E8A-4147-A177-3AD203B41FA5}">
                      <a16:colId xmlns:a16="http://schemas.microsoft.com/office/drawing/2014/main" val="2450418021"/>
                    </a:ext>
                  </a:extLst>
                </a:gridCol>
              </a:tblGrid>
              <a:tr h="457200">
                <a:tc>
                  <a:txBody>
                    <a:bodyPr/>
                    <a:lstStyle/>
                    <a:p>
                      <a:r>
                        <a:rPr lang="pt-BR" sz="2000" dirty="0">
                          <a:latin typeface="Calibri" panose="020F0502020204030204" pitchFamily="34" charset="0"/>
                          <a:cs typeface="Calibri" panose="020F0502020204030204" pitchFamily="34" charset="0"/>
                        </a:rPr>
                        <a:t>      </a:t>
                      </a:r>
                      <a:r>
                        <a:rPr lang="pt-BR" sz="2400" dirty="0">
                          <a:latin typeface="Calibri" panose="020F0502020204030204" pitchFamily="34" charset="0"/>
                          <a:cs typeface="Calibri" panose="020F0502020204030204" pitchFamily="34" charset="0"/>
                        </a:rPr>
                        <a:t>aluno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0948207"/>
                  </a:ext>
                </a:extLst>
              </a:tr>
              <a:tr h="457200">
                <a:tc>
                  <a:txBody>
                    <a:bodyPr/>
                    <a:lstStyle/>
                    <a:p>
                      <a:r>
                        <a:rPr lang="pt-BR" sz="2400" b="1" dirty="0">
                          <a:solidFill>
                            <a:schemeClr val="tx1"/>
                          </a:solidFill>
                          <a:latin typeface="Calibri" panose="020F0502020204030204" pitchFamily="34" charset="0"/>
                          <a:cs typeface="Calibri" panose="020F0502020204030204" pitchFamily="34" charset="0"/>
                        </a:rPr>
                        <a:t>      valor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657354"/>
                  </a:ext>
                </a:extLst>
              </a:tr>
            </a:tbl>
          </a:graphicData>
        </a:graphic>
      </p:graphicFrame>
      <p:graphicFrame>
        <p:nvGraphicFramePr>
          <p:cNvPr id="14" name="Tabela 13">
            <a:extLst>
              <a:ext uri="{FF2B5EF4-FFF2-40B4-BE49-F238E27FC236}">
                <a16:creationId xmlns:a16="http://schemas.microsoft.com/office/drawing/2014/main" id="{92700CEA-64C1-D48E-98AB-E558EB3797C5}"/>
              </a:ext>
            </a:extLst>
          </p:cNvPr>
          <p:cNvGraphicFramePr>
            <a:graphicFrameLocks noGrp="1"/>
          </p:cNvGraphicFramePr>
          <p:nvPr>
            <p:extLst>
              <p:ext uri="{D42A27DB-BD31-4B8C-83A1-F6EECF244321}">
                <p14:modId xmlns:p14="http://schemas.microsoft.com/office/powerpoint/2010/main" val="1951762348"/>
              </p:ext>
            </p:extLst>
          </p:nvPr>
        </p:nvGraphicFramePr>
        <p:xfrm>
          <a:off x="4701954" y="5000550"/>
          <a:ext cx="1680490" cy="895378"/>
        </p:xfrm>
        <a:graphic>
          <a:graphicData uri="http://schemas.openxmlformats.org/drawingml/2006/table">
            <a:tbl>
              <a:tblPr bandRow="1"/>
              <a:tblGrid>
                <a:gridCol w="1680490">
                  <a:extLst>
                    <a:ext uri="{9D8B030D-6E8A-4147-A177-3AD203B41FA5}">
                      <a16:colId xmlns:a16="http://schemas.microsoft.com/office/drawing/2014/main" val="3026228041"/>
                    </a:ext>
                  </a:extLst>
                </a:gridCol>
              </a:tblGrid>
              <a:tr h="377218">
                <a:tc>
                  <a:txBody>
                    <a:bodyPr/>
                    <a:lstStyle/>
                    <a:p>
                      <a:r>
                        <a:rPr lang="pt-BR" sz="1800" b="1" dirty="0">
                          <a:solidFill>
                            <a:srgbClr val="FF0000"/>
                          </a:solidFill>
                          <a:latin typeface="Arial" panose="020B0604020202020204" pitchFamily="34" charset="0"/>
                          <a:cs typeface="Arial" panose="020B0604020202020204" pitchFamily="34" charset="0"/>
                        </a:rPr>
                        <a:t>@EABC7523</a:t>
                      </a:r>
                    </a:p>
                  </a:txBody>
                  <a:tcPr>
                    <a:lnL w="3810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998843"/>
                  </a:ext>
                </a:extLst>
              </a:tr>
              <a:tr h="390678">
                <a:tc>
                  <a:txBody>
                    <a:bodyPr/>
                    <a:lstStyle/>
                    <a:p>
                      <a:r>
                        <a:rPr lang="pt-BR" sz="2800" b="1" dirty="0">
                          <a:solidFill>
                            <a:srgbClr val="FF0000"/>
                          </a:solidFill>
                        </a:rPr>
                        <a:t>        20</a:t>
                      </a:r>
                    </a:p>
                  </a:txBody>
                  <a:tcPr>
                    <a:lnL w="3810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8931411"/>
                  </a:ext>
                </a:extLst>
              </a:tr>
            </a:tbl>
          </a:graphicData>
        </a:graphic>
      </p:graphicFrame>
      <p:sp>
        <p:nvSpPr>
          <p:cNvPr id="17" name="CaixaDeTexto 16">
            <a:extLst>
              <a:ext uri="{FF2B5EF4-FFF2-40B4-BE49-F238E27FC236}">
                <a16:creationId xmlns:a16="http://schemas.microsoft.com/office/drawing/2014/main" id="{5E0D7F72-A314-0462-36C8-88A29C0FEB06}"/>
              </a:ext>
            </a:extLst>
          </p:cNvPr>
          <p:cNvSpPr txBox="1"/>
          <p:nvPr/>
        </p:nvSpPr>
        <p:spPr>
          <a:xfrm>
            <a:off x="2638028" y="4581128"/>
            <a:ext cx="3336714" cy="424732"/>
          </a:xfrm>
          <a:prstGeom prst="rect">
            <a:avLst/>
          </a:prstGeom>
          <a:noFill/>
        </p:spPr>
        <p:txBody>
          <a:bodyPr wrap="square" rtlCol="0">
            <a:spAutoFit/>
          </a:bodyPr>
          <a:lstStyle/>
          <a:p>
            <a:pPr>
              <a:lnSpc>
                <a:spcPct val="90000"/>
              </a:lnSpc>
            </a:pPr>
            <a:r>
              <a:rPr lang="pt-BR" sz="2400" dirty="0"/>
              <a:t>    </a:t>
            </a:r>
            <a:r>
              <a:rPr lang="pt-BR" sz="2400" dirty="0" err="1"/>
              <a:t>Stack</a:t>
            </a:r>
            <a:r>
              <a:rPr lang="pt-BR" sz="2400" dirty="0"/>
              <a:t>/Pilha do método</a:t>
            </a:r>
          </a:p>
        </p:txBody>
      </p:sp>
      <p:sp>
        <p:nvSpPr>
          <p:cNvPr id="15" name="CaixaDeTexto 14">
            <a:extLst>
              <a:ext uri="{FF2B5EF4-FFF2-40B4-BE49-F238E27FC236}">
                <a16:creationId xmlns:a16="http://schemas.microsoft.com/office/drawing/2014/main" id="{80174BD5-D4A3-F425-DA55-85248ABBBF11}"/>
              </a:ext>
            </a:extLst>
          </p:cNvPr>
          <p:cNvSpPr txBox="1"/>
          <p:nvPr/>
        </p:nvSpPr>
        <p:spPr>
          <a:xfrm>
            <a:off x="7894612" y="4859751"/>
            <a:ext cx="2736304" cy="1089529"/>
          </a:xfrm>
          <a:prstGeom prst="rect">
            <a:avLst/>
          </a:prstGeom>
          <a:noFill/>
          <a:ln w="28575">
            <a:solidFill>
              <a:schemeClr val="accent5">
                <a:lumMod val="75000"/>
              </a:schemeClr>
            </a:solidFill>
          </a:ln>
        </p:spPr>
        <p:txBody>
          <a:bodyPr wrap="square" rtlCol="0">
            <a:spAutoFit/>
          </a:bodyPr>
          <a:lstStyle/>
          <a:p>
            <a:pPr>
              <a:lnSpc>
                <a:spcPct val="90000"/>
              </a:lnSpc>
            </a:pPr>
            <a:r>
              <a:rPr lang="pt-BR" sz="2400" dirty="0"/>
              <a:t>        Nome: Jose 2</a:t>
            </a:r>
            <a:br>
              <a:rPr lang="pt-BR" sz="2400" dirty="0"/>
            </a:br>
            <a:r>
              <a:rPr lang="pt-BR" sz="2400" dirty="0"/>
              <a:t>      matricula: </a:t>
            </a:r>
            <a:r>
              <a:rPr lang="pt-BR" sz="2400" dirty="0">
                <a:latin typeface="Calibri" panose="020F0502020204030204" pitchFamily="34" charset="0"/>
                <a:cs typeface="Calibri" panose="020F0502020204030204" pitchFamily="34" charset="0"/>
              </a:rPr>
              <a:t>12365</a:t>
            </a:r>
            <a:br>
              <a:rPr lang="pt-BR" sz="2400" dirty="0"/>
            </a:br>
            <a:r>
              <a:rPr lang="pt-BR" sz="2400" dirty="0"/>
              <a:t>           </a:t>
            </a:r>
            <a:r>
              <a:rPr lang="pt-BR" sz="2400" dirty="0" err="1"/>
              <a:t>curso:HTML</a:t>
            </a:r>
            <a:endParaRPr lang="pt-BR" sz="2400" dirty="0"/>
          </a:p>
        </p:txBody>
      </p:sp>
      <p:cxnSp>
        <p:nvCxnSpPr>
          <p:cNvPr id="16" name="Conector de Seta Reta 15">
            <a:extLst>
              <a:ext uri="{FF2B5EF4-FFF2-40B4-BE49-F238E27FC236}">
                <a16:creationId xmlns:a16="http://schemas.microsoft.com/office/drawing/2014/main" id="{48ABDB35-8A4B-12CD-96E8-B51EA5957662}"/>
              </a:ext>
            </a:extLst>
          </p:cNvPr>
          <p:cNvCxnSpPr>
            <a:cxnSpLocks/>
          </p:cNvCxnSpPr>
          <p:nvPr/>
        </p:nvCxnSpPr>
        <p:spPr>
          <a:xfrm>
            <a:off x="6375920" y="5229200"/>
            <a:ext cx="1518692" cy="0"/>
          </a:xfrm>
          <a:prstGeom prst="straightConnector1">
            <a:avLst/>
          </a:prstGeom>
          <a:ln w="57150">
            <a:solidFill>
              <a:srgbClr val="FFFF00"/>
            </a:solidFill>
            <a:tailEnd type="triangle"/>
          </a:ln>
        </p:spPr>
        <p:style>
          <a:lnRef idx="3">
            <a:schemeClr val="dk1"/>
          </a:lnRef>
          <a:fillRef idx="0">
            <a:schemeClr val="dk1"/>
          </a:fillRef>
          <a:effectRef idx="2">
            <a:schemeClr val="dk1"/>
          </a:effectRef>
          <a:fontRef idx="minor">
            <a:schemeClr val="tx1"/>
          </a:fontRef>
        </p:style>
      </p:cxnSp>
      <p:sp>
        <p:nvSpPr>
          <p:cNvPr id="7" name="CaixaDeTexto 6">
            <a:extLst>
              <a:ext uri="{FF2B5EF4-FFF2-40B4-BE49-F238E27FC236}">
                <a16:creationId xmlns:a16="http://schemas.microsoft.com/office/drawing/2014/main" id="{71C8F3A2-360E-46F7-ADCC-179DEC7736F6}"/>
              </a:ext>
            </a:extLst>
          </p:cNvPr>
          <p:cNvSpPr txBox="1"/>
          <p:nvPr/>
        </p:nvSpPr>
        <p:spPr>
          <a:xfrm>
            <a:off x="10630916" y="3501008"/>
            <a:ext cx="1296144" cy="1421928"/>
          </a:xfrm>
          <a:prstGeom prst="rect">
            <a:avLst/>
          </a:prstGeom>
          <a:noFill/>
        </p:spPr>
        <p:txBody>
          <a:bodyPr wrap="square" rtlCol="0">
            <a:spAutoFit/>
          </a:bodyPr>
          <a:lstStyle/>
          <a:p>
            <a:pPr>
              <a:lnSpc>
                <a:spcPct val="90000"/>
              </a:lnSpc>
            </a:pPr>
            <a:r>
              <a:rPr lang="pt-BR" sz="2400" dirty="0">
                <a:solidFill>
                  <a:srgbClr val="FFC000"/>
                </a:solidFill>
              </a:rPr>
              <a:t>Valores dentro do método</a:t>
            </a:r>
          </a:p>
        </p:txBody>
      </p:sp>
      <p:cxnSp>
        <p:nvCxnSpPr>
          <p:cNvPr id="18" name="Conector de Seta Reta 17">
            <a:extLst>
              <a:ext uri="{FF2B5EF4-FFF2-40B4-BE49-F238E27FC236}">
                <a16:creationId xmlns:a16="http://schemas.microsoft.com/office/drawing/2014/main" id="{F23F725A-5801-E40A-98C7-32F8B7088C5F}"/>
              </a:ext>
            </a:extLst>
          </p:cNvPr>
          <p:cNvCxnSpPr>
            <a:cxnSpLocks/>
          </p:cNvCxnSpPr>
          <p:nvPr/>
        </p:nvCxnSpPr>
        <p:spPr>
          <a:xfrm flipH="1">
            <a:off x="9528313" y="4342628"/>
            <a:ext cx="1102603" cy="414902"/>
          </a:xfrm>
          <a:prstGeom prst="straightConnector1">
            <a:avLst/>
          </a:prstGeom>
          <a:ln w="25400">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2892EB1A-2BE8-3B90-73A9-D1BBBC9F7368}"/>
              </a:ext>
            </a:extLst>
          </p:cNvPr>
          <p:cNvCxnSpPr>
            <a:cxnSpLocks/>
          </p:cNvCxnSpPr>
          <p:nvPr/>
        </p:nvCxnSpPr>
        <p:spPr>
          <a:xfrm flipH="1">
            <a:off x="6526460" y="4059301"/>
            <a:ext cx="4008142" cy="941249"/>
          </a:xfrm>
          <a:prstGeom prst="straightConnector1">
            <a:avLst/>
          </a:prstGeom>
          <a:ln w="25400">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957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8748462"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i="0" spc="-20" dirty="0">
                <a:latin typeface="Calibri" panose="020F0502020204030204" pitchFamily="34" charset="0"/>
                <a:cs typeface="Calibri" panose="020F0502020204030204" pitchFamily="34" charset="0"/>
              </a:rPr>
              <a:t>Java</a:t>
            </a:r>
            <a:endParaRPr lang="pt-BR" sz="3600" dirty="0">
              <a:latin typeface="Calibri" panose="020F0502020204030204" pitchFamily="34" charset="0"/>
              <a:cs typeface="Calibri" panose="020F0502020204030204" pitchFamily="34" charset="0"/>
            </a:endParaRPr>
          </a:p>
        </p:txBody>
      </p:sp>
      <p:sp>
        <p:nvSpPr>
          <p:cNvPr id="7" name="Espaço Reservado para Conteúdo 6">
            <a:extLst>
              <a:ext uri="{FF2B5EF4-FFF2-40B4-BE49-F238E27FC236}">
                <a16:creationId xmlns:a16="http://schemas.microsoft.com/office/drawing/2014/main" id="{1AE41095-036F-4377-A411-4CE17C1915DE}"/>
              </a:ext>
            </a:extLst>
          </p:cNvPr>
          <p:cNvSpPr>
            <a:spLocks noGrp="1"/>
          </p:cNvSpPr>
          <p:nvPr>
            <p:ph idx="1"/>
          </p:nvPr>
        </p:nvSpPr>
        <p:spPr>
          <a:xfrm>
            <a:off x="1522410" y="1268760"/>
            <a:ext cx="10476658" cy="5373216"/>
          </a:xfrm>
        </p:spPr>
        <p:txBody>
          <a:bodyPr vert="horz" lIns="91440" tIns="45720" rIns="91440" bIns="45720" rtlCol="0" anchor="t">
            <a:normAutofit/>
          </a:bodyPr>
          <a:lstStyle/>
          <a:p>
            <a:pPr marL="0" indent="0">
              <a:lnSpc>
                <a:spcPct val="107000"/>
              </a:lnSpc>
              <a:spcAft>
                <a:spcPts val="800"/>
              </a:spcAft>
              <a:buNone/>
            </a:pPr>
            <a:br>
              <a:rPr lang="pt-BR" sz="3000" b="1" dirty="0">
                <a:cs typeface="Times New Roman" panose="02020603050405020304" pitchFamily="18" charset="0"/>
              </a:rPr>
            </a:br>
            <a:r>
              <a:rPr lang="pt-BR" sz="3200" b="1" dirty="0">
                <a:latin typeface="Calibri" panose="020F0502020204030204" pitchFamily="34" charset="0"/>
                <a:cs typeface="Calibri" panose="020F0502020204030204" pitchFamily="34" charset="0"/>
              </a:rPr>
              <a:t>O que vamos ver:</a:t>
            </a:r>
          </a:p>
          <a:p>
            <a:pPr>
              <a:lnSpc>
                <a:spcPct val="107000"/>
              </a:lnSpc>
              <a:spcAft>
                <a:spcPts val="800"/>
              </a:spcAft>
            </a:pPr>
            <a:r>
              <a:rPr lang="pt-BR" sz="3200" dirty="0">
                <a:latin typeface="Calibri" panose="020F0502020204030204" pitchFamily="34" charset="0"/>
                <a:cs typeface="Calibri" panose="020F0502020204030204" pitchFamily="34" charset="0"/>
              </a:rPr>
              <a:t>Atributos (de instância, de classe, locais) Variáveis;</a:t>
            </a:r>
          </a:p>
          <a:p>
            <a:pPr>
              <a:lnSpc>
                <a:spcPct val="107000"/>
              </a:lnSpc>
              <a:spcAft>
                <a:spcPts val="800"/>
              </a:spcAft>
            </a:pPr>
            <a:r>
              <a:rPr lang="pt-BR" sz="3200" dirty="0">
                <a:latin typeface="Calibri" panose="020F0502020204030204" pitchFamily="34" charset="0"/>
                <a:cs typeface="Calibri" panose="020F0502020204030204" pitchFamily="34" charset="0"/>
              </a:rPr>
              <a:t>Passagem por valor/referência;</a:t>
            </a:r>
          </a:p>
          <a:p>
            <a:pPr>
              <a:lnSpc>
                <a:spcPct val="107000"/>
              </a:lnSpc>
              <a:spcAft>
                <a:spcPts val="800"/>
              </a:spcAft>
            </a:pPr>
            <a:r>
              <a:rPr lang="pt-BR" sz="3200" dirty="0">
                <a:latin typeface="Calibri" panose="020F0502020204030204" pitchFamily="34" charset="0"/>
                <a:cs typeface="Calibri" panose="020F0502020204030204" pitchFamily="34" charset="0"/>
              </a:rPr>
              <a:t>Métodos estáticos;</a:t>
            </a:r>
          </a:p>
          <a:p>
            <a:pPr>
              <a:lnSpc>
                <a:spcPct val="107000"/>
              </a:lnSpc>
              <a:spcAft>
                <a:spcPts val="800"/>
              </a:spcAft>
            </a:pPr>
            <a:r>
              <a:rPr lang="pt-BR" sz="3200" dirty="0">
                <a:latin typeface="Calibri" panose="020F0502020204030204" pitchFamily="34" charset="0"/>
                <a:cs typeface="Calibri" panose="020F0502020204030204" pitchFamily="34" charset="0"/>
              </a:rPr>
              <a:t>Relacionamento entre classes</a:t>
            </a:r>
          </a:p>
          <a:p>
            <a:pPr marL="0" indent="0">
              <a:lnSpc>
                <a:spcPct val="107000"/>
              </a:lnSpc>
              <a:spcAft>
                <a:spcPts val="800"/>
              </a:spcAft>
              <a:buNone/>
            </a:pPr>
            <a:endParaRPr lang="pt-BR" sz="3200" dirty="0">
              <a:latin typeface="Calibri" panose="020F0502020204030204" pitchFamily="34" charset="0"/>
              <a:cs typeface="Calibri" panose="020F0502020204030204" pitchFamily="34" charset="0"/>
            </a:endParaRPr>
          </a:p>
          <a:p>
            <a:pPr marL="0" indent="0">
              <a:lnSpc>
                <a:spcPct val="107000"/>
              </a:lnSpc>
              <a:spcAft>
                <a:spcPts val="800"/>
              </a:spcAft>
              <a:buNone/>
            </a:pPr>
            <a:endParaRPr lang="pt-BR" sz="3000" dirty="0">
              <a:cs typeface="Times New Roman" panose="02020603050405020304" pitchFamily="18" charset="0"/>
            </a:endParaRPr>
          </a:p>
          <a:p>
            <a:pPr marL="0" lvl="0" indent="0">
              <a:lnSpc>
                <a:spcPct val="107000"/>
              </a:lnSpc>
              <a:spcAft>
                <a:spcPts val="800"/>
              </a:spcAft>
              <a:buNone/>
            </a:pPr>
            <a:endParaRPr lang="pt-BR" sz="2800" i="0" dirty="0">
              <a:effectLst/>
            </a:endParaRPr>
          </a:p>
        </p:txBody>
      </p:sp>
    </p:spTree>
    <p:extLst>
      <p:ext uri="{BB962C8B-B14F-4D97-AF65-F5344CB8AC3E}">
        <p14:creationId xmlns:p14="http://schemas.microsoft.com/office/powerpoint/2010/main" val="197460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252518"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 </a:t>
            </a:r>
            <a:r>
              <a:rPr lang="pt-BR" sz="3600" dirty="0">
                <a:latin typeface="Calibri" panose="020F0502020204030204" pitchFamily="34" charset="0"/>
                <a:cs typeface="Calibri" panose="020F0502020204030204" pitchFamily="34" charset="0"/>
              </a:rPr>
              <a:t>Passagem por valor/referência</a:t>
            </a:r>
          </a:p>
        </p:txBody>
      </p:sp>
      <p:sp>
        <p:nvSpPr>
          <p:cNvPr id="3" name="Espaço Reservado para Conteúdo 2">
            <a:extLst>
              <a:ext uri="{FF2B5EF4-FFF2-40B4-BE49-F238E27FC236}">
                <a16:creationId xmlns:a16="http://schemas.microsoft.com/office/drawing/2014/main" id="{5F04BBE6-AB9C-B08A-5573-543E8FD51F17}"/>
              </a:ext>
            </a:extLst>
          </p:cNvPr>
          <p:cNvSpPr>
            <a:spLocks noGrp="1"/>
          </p:cNvSpPr>
          <p:nvPr>
            <p:ph idx="1"/>
          </p:nvPr>
        </p:nvSpPr>
        <p:spPr>
          <a:xfrm>
            <a:off x="549796" y="1052736"/>
            <a:ext cx="11521280" cy="5112568"/>
          </a:xfrm>
        </p:spPr>
        <p:txBody>
          <a:bodyPr>
            <a:normAutofit/>
          </a:bodyPr>
          <a:lstStyle/>
          <a:p>
            <a:pPr marL="0" indent="0">
              <a:lnSpc>
                <a:spcPct val="107000"/>
              </a:lnSpc>
              <a:spcAft>
                <a:spcPts val="800"/>
              </a:spcAft>
              <a:buNone/>
            </a:pPr>
            <a:r>
              <a:rPr lang="pt-BR" sz="2800" dirty="0">
                <a:solidFill>
                  <a:schemeClr val="accent2">
                    <a:lumMod val="75000"/>
                  </a:schemeClr>
                </a:solidFill>
                <a:latin typeface="Calibri" panose="020F0502020204030204" pitchFamily="34" charset="0"/>
                <a:cs typeface="Calibri" panose="020F0502020204030204" pitchFamily="34" charset="0"/>
              </a:rPr>
              <a:t>	Como funciona a passagem de  parâmetros? Exemplo 2</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								</a:t>
            </a:r>
            <a:r>
              <a:rPr lang="pt-BR" dirty="0">
                <a:latin typeface="Calibri" panose="020F0502020204030204" pitchFamily="34" charset="0"/>
                <a:cs typeface="Calibri" panose="020F0502020204030204" pitchFamily="34" charset="0"/>
              </a:rPr>
              <a:t> Area de memória </a:t>
            </a:r>
            <a:r>
              <a:rPr lang="pt-BR" dirty="0" err="1">
                <a:solidFill>
                  <a:srgbClr val="FFC000"/>
                </a:solidFill>
                <a:latin typeface="Calibri" panose="020F0502020204030204" pitchFamily="34" charset="0"/>
                <a:cs typeface="Calibri" panose="020F0502020204030204" pitchFamily="34" charset="0"/>
              </a:rPr>
              <a:t>Heap</a:t>
            </a:r>
            <a:br>
              <a:rPr lang="pt-BR" dirty="0">
                <a:latin typeface="Calibri" panose="020F0502020204030204" pitchFamily="34" charset="0"/>
                <a:cs typeface="Calibri" panose="020F0502020204030204" pitchFamily="34" charset="0"/>
              </a:rPr>
            </a:br>
            <a:r>
              <a:rPr lang="pt-BR" dirty="0">
                <a:latin typeface="Calibri" panose="020F0502020204030204" pitchFamily="34" charset="0"/>
                <a:cs typeface="Calibri" panose="020F0502020204030204" pitchFamily="34" charset="0"/>
              </a:rPr>
              <a:t>							</a:t>
            </a:r>
            <a:br>
              <a:rPr lang="pt-BR" dirty="0">
                <a:latin typeface="Calibri" panose="020F0502020204030204" pitchFamily="34" charset="0"/>
                <a:cs typeface="Calibri" panose="020F0502020204030204" pitchFamily="34" charset="0"/>
              </a:rPr>
            </a:br>
            <a:endParaRPr lang="pt-BR" dirty="0">
              <a:latin typeface="Calibri" panose="020F0502020204030204" pitchFamily="34" charset="0"/>
              <a:cs typeface="Calibri" panose="020F0502020204030204" pitchFamily="34" charset="0"/>
            </a:endParaRPr>
          </a:p>
        </p:txBody>
      </p:sp>
      <p:graphicFrame>
        <p:nvGraphicFramePr>
          <p:cNvPr id="6" name="Tabela 6">
            <a:extLst>
              <a:ext uri="{FF2B5EF4-FFF2-40B4-BE49-F238E27FC236}">
                <a16:creationId xmlns:a16="http://schemas.microsoft.com/office/drawing/2014/main" id="{210407ED-A902-8ACE-7490-696BE35A871B}"/>
              </a:ext>
            </a:extLst>
          </p:cNvPr>
          <p:cNvGraphicFramePr>
            <a:graphicFrameLocks noGrp="1"/>
          </p:cNvGraphicFramePr>
          <p:nvPr/>
        </p:nvGraphicFramePr>
        <p:xfrm>
          <a:off x="2422004" y="2255272"/>
          <a:ext cx="1464466" cy="914400"/>
        </p:xfrm>
        <a:graphic>
          <a:graphicData uri="http://schemas.openxmlformats.org/drawingml/2006/table">
            <a:tbl>
              <a:tblPr firstRow="1" bandRow="1">
                <a:tableStyleId>{8EC20E35-A176-4012-BC5E-935CFFF8708E}</a:tableStyleId>
              </a:tblPr>
              <a:tblGrid>
                <a:gridCol w="1464466">
                  <a:extLst>
                    <a:ext uri="{9D8B030D-6E8A-4147-A177-3AD203B41FA5}">
                      <a16:colId xmlns:a16="http://schemas.microsoft.com/office/drawing/2014/main" val="2450418021"/>
                    </a:ext>
                  </a:extLst>
                </a:gridCol>
              </a:tblGrid>
              <a:tr h="370840">
                <a:tc>
                  <a:txBody>
                    <a:bodyPr/>
                    <a:lstStyle/>
                    <a:p>
                      <a:r>
                        <a:rPr lang="pt-BR" sz="2400" dirty="0">
                          <a:latin typeface="Calibri" panose="020F0502020204030204" pitchFamily="34" charset="0"/>
                          <a:cs typeface="Calibri" panose="020F0502020204030204" pitchFamily="34" charset="0"/>
                        </a:rPr>
                        <a:t>     aluno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0948207"/>
                  </a:ext>
                </a:extLst>
              </a:tr>
              <a:tr h="370840">
                <a:tc>
                  <a:txBody>
                    <a:bodyPr/>
                    <a:lstStyle/>
                    <a:p>
                      <a:r>
                        <a:rPr lang="pt-BR" sz="2400" b="1" dirty="0">
                          <a:solidFill>
                            <a:schemeClr val="tx1"/>
                          </a:solidFill>
                          <a:latin typeface="Calibri" panose="020F0502020204030204" pitchFamily="34" charset="0"/>
                          <a:cs typeface="Calibri" panose="020F0502020204030204" pitchFamily="34" charset="0"/>
                        </a:rPr>
                        <a:t>      valor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657354"/>
                  </a:ext>
                </a:extLst>
              </a:tr>
            </a:tbl>
          </a:graphicData>
        </a:graphic>
      </p:graphicFrame>
      <p:sp>
        <p:nvSpPr>
          <p:cNvPr id="11" name="CaixaDeTexto 10">
            <a:extLst>
              <a:ext uri="{FF2B5EF4-FFF2-40B4-BE49-F238E27FC236}">
                <a16:creationId xmlns:a16="http://schemas.microsoft.com/office/drawing/2014/main" id="{3856EEAB-E949-CA5E-EEE8-2B1C435EA53A}"/>
              </a:ext>
            </a:extLst>
          </p:cNvPr>
          <p:cNvSpPr txBox="1"/>
          <p:nvPr/>
        </p:nvSpPr>
        <p:spPr>
          <a:xfrm>
            <a:off x="7750596" y="2060848"/>
            <a:ext cx="2736304" cy="1089529"/>
          </a:xfrm>
          <a:prstGeom prst="rect">
            <a:avLst/>
          </a:prstGeom>
          <a:noFill/>
          <a:ln w="28575">
            <a:solidFill>
              <a:schemeClr val="accent5">
                <a:lumMod val="75000"/>
              </a:schemeClr>
            </a:solidFill>
          </a:ln>
        </p:spPr>
        <p:txBody>
          <a:bodyPr wrap="square" rtlCol="0">
            <a:spAutoFit/>
          </a:bodyPr>
          <a:lstStyle/>
          <a:p>
            <a:pPr>
              <a:lnSpc>
                <a:spcPct val="90000"/>
              </a:lnSpc>
            </a:pPr>
            <a:r>
              <a:rPr lang="pt-BR" sz="2400" dirty="0"/>
              <a:t>        Nome: Jose 1</a:t>
            </a:r>
            <a:br>
              <a:rPr lang="pt-BR" sz="2400" dirty="0"/>
            </a:br>
            <a:r>
              <a:rPr lang="pt-BR" sz="2400" dirty="0"/>
              <a:t>      matricula: 1234</a:t>
            </a:r>
            <a:br>
              <a:rPr lang="pt-BR" sz="2400" dirty="0"/>
            </a:br>
            <a:r>
              <a:rPr lang="pt-BR" sz="2400" dirty="0"/>
              <a:t>           </a:t>
            </a:r>
            <a:r>
              <a:rPr lang="pt-BR" sz="2400" dirty="0" err="1"/>
              <a:t>curso:Java</a:t>
            </a:r>
            <a:endParaRPr lang="pt-BR" sz="2400" dirty="0"/>
          </a:p>
        </p:txBody>
      </p:sp>
      <p:cxnSp>
        <p:nvCxnSpPr>
          <p:cNvPr id="13" name="Conector de Seta Reta 12">
            <a:extLst>
              <a:ext uri="{FF2B5EF4-FFF2-40B4-BE49-F238E27FC236}">
                <a16:creationId xmlns:a16="http://schemas.microsoft.com/office/drawing/2014/main" id="{470B379F-47D2-7C8F-F458-397AD9F3439B}"/>
              </a:ext>
            </a:extLst>
          </p:cNvPr>
          <p:cNvCxnSpPr>
            <a:cxnSpLocks/>
          </p:cNvCxnSpPr>
          <p:nvPr/>
        </p:nvCxnSpPr>
        <p:spPr>
          <a:xfrm>
            <a:off x="6382444" y="2473709"/>
            <a:ext cx="1296064" cy="0"/>
          </a:xfrm>
          <a:prstGeom prst="straightConnector1">
            <a:avLst/>
          </a:prstGeom>
          <a:ln w="28575">
            <a:solidFill>
              <a:srgbClr val="FFFF00"/>
            </a:solidFill>
            <a:tailEnd type="triangle"/>
          </a:ln>
        </p:spPr>
        <p:style>
          <a:lnRef idx="3">
            <a:schemeClr val="dk1"/>
          </a:lnRef>
          <a:fillRef idx="0">
            <a:schemeClr val="dk1"/>
          </a:fillRef>
          <a:effectRef idx="2">
            <a:schemeClr val="dk1"/>
          </a:effectRef>
          <a:fontRef idx="minor">
            <a:schemeClr val="tx1"/>
          </a:fontRef>
        </p:style>
      </p:cxnSp>
      <p:graphicFrame>
        <p:nvGraphicFramePr>
          <p:cNvPr id="12" name="Tabela 11">
            <a:extLst>
              <a:ext uri="{FF2B5EF4-FFF2-40B4-BE49-F238E27FC236}">
                <a16:creationId xmlns:a16="http://schemas.microsoft.com/office/drawing/2014/main" id="{452ED655-02AA-1D67-D327-2C7883C8E851}"/>
              </a:ext>
            </a:extLst>
          </p:cNvPr>
          <p:cNvGraphicFramePr>
            <a:graphicFrameLocks noGrp="1"/>
          </p:cNvGraphicFramePr>
          <p:nvPr>
            <p:extLst>
              <p:ext uri="{D42A27DB-BD31-4B8C-83A1-F6EECF244321}">
                <p14:modId xmlns:p14="http://schemas.microsoft.com/office/powerpoint/2010/main" val="1178040910"/>
              </p:ext>
            </p:extLst>
          </p:nvPr>
        </p:nvGraphicFramePr>
        <p:xfrm>
          <a:off x="4701954" y="2229056"/>
          <a:ext cx="1680490" cy="834418"/>
        </p:xfrm>
        <a:graphic>
          <a:graphicData uri="http://schemas.openxmlformats.org/drawingml/2006/table">
            <a:tbl>
              <a:tblPr bandRow="1"/>
              <a:tblGrid>
                <a:gridCol w="1680490">
                  <a:extLst>
                    <a:ext uri="{9D8B030D-6E8A-4147-A177-3AD203B41FA5}">
                      <a16:colId xmlns:a16="http://schemas.microsoft.com/office/drawing/2014/main" val="3026228041"/>
                    </a:ext>
                  </a:extLst>
                </a:gridCol>
              </a:tblGrid>
              <a:tr h="377218">
                <a:tc>
                  <a:txBody>
                    <a:bodyPr/>
                    <a:lstStyle/>
                    <a:p>
                      <a:r>
                        <a:rPr lang="pt-BR" sz="1800" b="1" dirty="0">
                          <a:latin typeface="Arial" panose="020B0604020202020204" pitchFamily="34" charset="0"/>
                          <a:cs typeface="Arial" panose="020B0604020202020204" pitchFamily="34" charset="0"/>
                        </a:rPr>
                        <a:t>@E64F67894</a:t>
                      </a:r>
                    </a:p>
                  </a:txBody>
                  <a:tcPr>
                    <a:lnL w="3810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998843"/>
                  </a:ext>
                </a:extLst>
              </a:tr>
              <a:tr h="390678">
                <a:tc>
                  <a:txBody>
                    <a:bodyPr/>
                    <a:lstStyle/>
                    <a:p>
                      <a:r>
                        <a:rPr lang="pt-BR" sz="2400" b="1" dirty="0"/>
                        <a:t>           10</a:t>
                      </a:r>
                    </a:p>
                  </a:txBody>
                  <a:tcPr>
                    <a:lnL w="3810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8931411"/>
                  </a:ext>
                </a:extLst>
              </a:tr>
            </a:tbl>
          </a:graphicData>
        </a:graphic>
      </p:graphicFrame>
      <p:sp>
        <p:nvSpPr>
          <p:cNvPr id="2" name="CaixaDeTexto 1">
            <a:extLst>
              <a:ext uri="{FF2B5EF4-FFF2-40B4-BE49-F238E27FC236}">
                <a16:creationId xmlns:a16="http://schemas.microsoft.com/office/drawing/2014/main" id="{40980231-D87A-78F7-E456-B5A1D63F9A86}"/>
              </a:ext>
            </a:extLst>
          </p:cNvPr>
          <p:cNvSpPr txBox="1"/>
          <p:nvPr/>
        </p:nvSpPr>
        <p:spPr>
          <a:xfrm>
            <a:off x="1197868" y="3212976"/>
            <a:ext cx="10873208" cy="2086725"/>
          </a:xfrm>
          <a:prstGeom prst="rect">
            <a:avLst/>
          </a:prstGeom>
          <a:noFill/>
        </p:spPr>
        <p:txBody>
          <a:bodyPr wrap="square" rtlCol="0">
            <a:spAutoFit/>
          </a:bodyPr>
          <a:lstStyle/>
          <a:p>
            <a:pPr>
              <a:lnSpc>
                <a:spcPct val="90000"/>
              </a:lnSpc>
            </a:pP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private</a:t>
            </a: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static</a:t>
            </a: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void</a:t>
            </a:r>
            <a:r>
              <a:rPr lang="pt-BR" sz="2400" dirty="0">
                <a:latin typeface="Calibri" panose="020F0502020204030204" pitchFamily="34" charset="0"/>
                <a:cs typeface="Calibri" panose="020F0502020204030204" pitchFamily="34" charset="0"/>
              </a:rPr>
              <a:t> testePassagemValorReferencia2(</a:t>
            </a:r>
            <a:r>
              <a:rPr lang="pt-BR" sz="2400" dirty="0" err="1">
                <a:latin typeface="Calibri" panose="020F0502020204030204" pitchFamily="34" charset="0"/>
                <a:cs typeface="Calibri" panose="020F0502020204030204" pitchFamily="34" charset="0"/>
              </a:rPr>
              <a:t>int</a:t>
            </a:r>
            <a:r>
              <a:rPr lang="pt-BR" sz="2400" dirty="0">
                <a:latin typeface="Calibri" panose="020F0502020204030204" pitchFamily="34" charset="0"/>
                <a:cs typeface="Calibri" panose="020F0502020204030204" pitchFamily="34" charset="0"/>
              </a:rPr>
              <a:t> valor, Aluno </a:t>
            </a:r>
            <a:r>
              <a:rPr lang="pt-BR" sz="2400" dirty="0" err="1">
                <a:latin typeface="Calibri" panose="020F0502020204030204" pitchFamily="34" charset="0"/>
                <a:cs typeface="Calibri" panose="020F0502020204030204" pitchFamily="34" charset="0"/>
              </a:rPr>
              <a:t>aluno</a:t>
            </a:r>
            <a:r>
              <a:rPr lang="pt-BR" sz="2400" dirty="0">
                <a:latin typeface="Calibri" panose="020F0502020204030204" pitchFamily="34" charset="0"/>
                <a:cs typeface="Calibri" panose="020F0502020204030204" pitchFamily="34" charset="0"/>
              </a:rPr>
              <a:t>) {</a:t>
            </a:r>
            <a:br>
              <a:rPr lang="pt-BR" sz="2400" dirty="0">
                <a:latin typeface="Calibri" panose="020F0502020204030204" pitchFamily="34" charset="0"/>
                <a:cs typeface="Calibri" panose="020F0502020204030204" pitchFamily="34" charset="0"/>
              </a:rPr>
            </a:b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int</a:t>
            </a: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novovalor</a:t>
            </a:r>
            <a:r>
              <a:rPr lang="pt-BR" sz="2400" dirty="0">
                <a:latin typeface="Calibri" panose="020F0502020204030204" pitchFamily="34" charset="0"/>
                <a:cs typeface="Calibri" panose="020F0502020204030204" pitchFamily="34" charset="0"/>
              </a:rPr>
              <a:t> = valor + 10;</a:t>
            </a:r>
            <a:br>
              <a:rPr lang="pt-BR" sz="2400" dirty="0">
                <a:latin typeface="Calibri" panose="020F0502020204030204" pitchFamily="34" charset="0"/>
                <a:cs typeface="Calibri" panose="020F0502020204030204" pitchFamily="34" charset="0"/>
              </a:rPr>
            </a:br>
            <a:r>
              <a:rPr lang="pt-BR" sz="2400" dirty="0">
                <a:latin typeface="Calibri" panose="020F0502020204030204" pitchFamily="34" charset="0"/>
                <a:cs typeface="Calibri" panose="020F0502020204030204" pitchFamily="34" charset="0"/>
              </a:rPr>
              <a:t>	       valor = </a:t>
            </a:r>
            <a:r>
              <a:rPr lang="pt-BR" sz="2400" dirty="0" err="1">
                <a:latin typeface="Calibri" panose="020F0502020204030204" pitchFamily="34" charset="0"/>
                <a:cs typeface="Calibri" panose="020F0502020204030204" pitchFamily="34" charset="0"/>
              </a:rPr>
              <a:t>novovalor</a:t>
            </a:r>
            <a:r>
              <a:rPr lang="pt-BR" sz="2400" dirty="0">
                <a:latin typeface="Calibri" panose="020F0502020204030204" pitchFamily="34" charset="0"/>
                <a:cs typeface="Calibri" panose="020F0502020204030204" pitchFamily="34" charset="0"/>
              </a:rPr>
              <a:t>;</a:t>
            </a:r>
            <a:br>
              <a:rPr lang="pt-BR" sz="2400" dirty="0">
                <a:latin typeface="Calibri" panose="020F0502020204030204" pitchFamily="34" charset="0"/>
                <a:cs typeface="Calibri" panose="020F0502020204030204" pitchFamily="34" charset="0"/>
              </a:rPr>
            </a:b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aluno.setNome</a:t>
            </a:r>
            <a:r>
              <a:rPr lang="pt-BR" sz="2400" dirty="0">
                <a:latin typeface="Calibri" panose="020F0502020204030204" pitchFamily="34" charset="0"/>
                <a:cs typeface="Calibri" panose="020F0502020204030204" pitchFamily="34" charset="0"/>
              </a:rPr>
              <a:t>("Jose" + valor);</a:t>
            </a:r>
            <a:br>
              <a:rPr lang="pt-BR" sz="2400" dirty="0">
                <a:latin typeface="Calibri" panose="020F0502020204030204" pitchFamily="34" charset="0"/>
                <a:cs typeface="Calibri" panose="020F0502020204030204" pitchFamily="34" charset="0"/>
              </a:rPr>
            </a:br>
            <a:r>
              <a:rPr lang="pt-BR" sz="2400" dirty="0">
                <a:latin typeface="Calibri" panose="020F0502020204030204" pitchFamily="34" charset="0"/>
                <a:cs typeface="Calibri" panose="020F0502020204030204" pitchFamily="34" charset="0"/>
              </a:rPr>
              <a:t>	}</a:t>
            </a:r>
          </a:p>
          <a:p>
            <a:pPr>
              <a:lnSpc>
                <a:spcPct val="90000"/>
              </a:lnSpc>
            </a:pPr>
            <a:endParaRPr lang="pt-BR" sz="2400" dirty="0"/>
          </a:p>
        </p:txBody>
      </p:sp>
      <p:sp>
        <p:nvSpPr>
          <p:cNvPr id="9" name="CaixaDeTexto 8">
            <a:extLst>
              <a:ext uri="{FF2B5EF4-FFF2-40B4-BE49-F238E27FC236}">
                <a16:creationId xmlns:a16="http://schemas.microsoft.com/office/drawing/2014/main" id="{5777DD45-7DEE-0D7C-04D6-919FE377C6FC}"/>
              </a:ext>
            </a:extLst>
          </p:cNvPr>
          <p:cNvSpPr txBox="1"/>
          <p:nvPr/>
        </p:nvSpPr>
        <p:spPr>
          <a:xfrm>
            <a:off x="2487408" y="1628800"/>
            <a:ext cx="3888512" cy="424732"/>
          </a:xfrm>
          <a:prstGeom prst="rect">
            <a:avLst/>
          </a:prstGeom>
          <a:noFill/>
        </p:spPr>
        <p:txBody>
          <a:bodyPr wrap="square" rtlCol="0">
            <a:spAutoFit/>
          </a:bodyPr>
          <a:lstStyle/>
          <a:p>
            <a:pPr>
              <a:lnSpc>
                <a:spcPct val="90000"/>
              </a:lnSpc>
            </a:pPr>
            <a:r>
              <a:rPr lang="pt-BR" sz="2400" dirty="0"/>
              <a:t>    </a:t>
            </a:r>
            <a:r>
              <a:rPr lang="pt-BR" sz="2400" dirty="0" err="1"/>
              <a:t>Stack</a:t>
            </a:r>
            <a:r>
              <a:rPr lang="pt-BR" sz="2400" dirty="0"/>
              <a:t>/Pilha do programa</a:t>
            </a:r>
          </a:p>
        </p:txBody>
      </p:sp>
      <p:graphicFrame>
        <p:nvGraphicFramePr>
          <p:cNvPr id="10" name="Tabela 6">
            <a:extLst>
              <a:ext uri="{FF2B5EF4-FFF2-40B4-BE49-F238E27FC236}">
                <a16:creationId xmlns:a16="http://schemas.microsoft.com/office/drawing/2014/main" id="{70A1571F-8C4E-2BE3-2BCC-69E6E12BB5CD}"/>
              </a:ext>
            </a:extLst>
          </p:cNvPr>
          <p:cNvGraphicFramePr>
            <a:graphicFrameLocks noGrp="1"/>
          </p:cNvGraphicFramePr>
          <p:nvPr/>
        </p:nvGraphicFramePr>
        <p:xfrm>
          <a:off x="4680218" y="5250904"/>
          <a:ext cx="1464466" cy="914400"/>
        </p:xfrm>
        <a:graphic>
          <a:graphicData uri="http://schemas.openxmlformats.org/drawingml/2006/table">
            <a:tbl>
              <a:tblPr firstRow="1" bandRow="1">
                <a:tableStyleId>{8EC20E35-A176-4012-BC5E-935CFFF8708E}</a:tableStyleId>
              </a:tblPr>
              <a:tblGrid>
                <a:gridCol w="1464466">
                  <a:extLst>
                    <a:ext uri="{9D8B030D-6E8A-4147-A177-3AD203B41FA5}">
                      <a16:colId xmlns:a16="http://schemas.microsoft.com/office/drawing/2014/main" val="2450418021"/>
                    </a:ext>
                  </a:extLst>
                </a:gridCol>
              </a:tblGrid>
              <a:tr h="370840">
                <a:tc>
                  <a:txBody>
                    <a:bodyPr/>
                    <a:lstStyle/>
                    <a:p>
                      <a:r>
                        <a:rPr lang="pt-BR" sz="2400" dirty="0">
                          <a:latin typeface="Calibri" panose="020F0502020204030204" pitchFamily="34" charset="0"/>
                          <a:cs typeface="Calibri" panose="020F0502020204030204" pitchFamily="34" charset="0"/>
                        </a:rPr>
                        <a:t>    aluno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0948207"/>
                  </a:ext>
                </a:extLst>
              </a:tr>
              <a:tr h="370840">
                <a:tc>
                  <a:txBody>
                    <a:bodyPr/>
                    <a:lstStyle/>
                    <a:p>
                      <a:r>
                        <a:rPr lang="pt-BR" sz="2400" b="1" dirty="0">
                          <a:solidFill>
                            <a:schemeClr val="tx1"/>
                          </a:solidFill>
                          <a:latin typeface="Calibri" panose="020F0502020204030204" pitchFamily="34" charset="0"/>
                          <a:cs typeface="Calibri" panose="020F0502020204030204" pitchFamily="34" charset="0"/>
                        </a:rPr>
                        <a:t>    valor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657354"/>
                  </a:ext>
                </a:extLst>
              </a:tr>
            </a:tbl>
          </a:graphicData>
        </a:graphic>
      </p:graphicFrame>
      <p:graphicFrame>
        <p:nvGraphicFramePr>
          <p:cNvPr id="14" name="Tabela 13">
            <a:extLst>
              <a:ext uri="{FF2B5EF4-FFF2-40B4-BE49-F238E27FC236}">
                <a16:creationId xmlns:a16="http://schemas.microsoft.com/office/drawing/2014/main" id="{92700CEA-64C1-D48E-98AB-E558EB3797C5}"/>
              </a:ext>
            </a:extLst>
          </p:cNvPr>
          <p:cNvGraphicFramePr>
            <a:graphicFrameLocks noGrp="1"/>
          </p:cNvGraphicFramePr>
          <p:nvPr>
            <p:extLst>
              <p:ext uri="{D42A27DB-BD31-4B8C-83A1-F6EECF244321}">
                <p14:modId xmlns:p14="http://schemas.microsoft.com/office/powerpoint/2010/main" val="3756367002"/>
              </p:ext>
            </p:extLst>
          </p:nvPr>
        </p:nvGraphicFramePr>
        <p:xfrm>
          <a:off x="6960168" y="5224688"/>
          <a:ext cx="1680490" cy="834418"/>
        </p:xfrm>
        <a:graphic>
          <a:graphicData uri="http://schemas.openxmlformats.org/drawingml/2006/table">
            <a:tbl>
              <a:tblPr bandRow="1"/>
              <a:tblGrid>
                <a:gridCol w="1680490">
                  <a:extLst>
                    <a:ext uri="{9D8B030D-6E8A-4147-A177-3AD203B41FA5}">
                      <a16:colId xmlns:a16="http://schemas.microsoft.com/office/drawing/2014/main" val="3026228041"/>
                    </a:ext>
                  </a:extLst>
                </a:gridCol>
              </a:tblGrid>
              <a:tr h="377218">
                <a:tc>
                  <a:txBody>
                    <a:bodyPr/>
                    <a:lstStyle/>
                    <a:p>
                      <a:r>
                        <a:rPr lang="pt-BR" sz="1800" b="1" dirty="0">
                          <a:latin typeface="Arial" panose="020B0604020202020204" pitchFamily="34" charset="0"/>
                          <a:cs typeface="Arial" panose="020B0604020202020204" pitchFamily="34" charset="0"/>
                        </a:rPr>
                        <a:t>@E64F67894</a:t>
                      </a:r>
                    </a:p>
                  </a:txBody>
                  <a:tcPr>
                    <a:lnL w="3810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998843"/>
                  </a:ext>
                </a:extLst>
              </a:tr>
              <a:tr h="390678">
                <a:tc>
                  <a:txBody>
                    <a:bodyPr/>
                    <a:lstStyle/>
                    <a:p>
                      <a:r>
                        <a:rPr lang="pt-BR" sz="2400" b="1" dirty="0"/>
                        <a:t>           10</a:t>
                      </a:r>
                    </a:p>
                  </a:txBody>
                  <a:tcPr>
                    <a:lnL w="3810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8931411"/>
                  </a:ext>
                </a:extLst>
              </a:tr>
            </a:tbl>
          </a:graphicData>
        </a:graphic>
      </p:graphicFrame>
      <p:sp>
        <p:nvSpPr>
          <p:cNvPr id="17" name="CaixaDeTexto 16">
            <a:extLst>
              <a:ext uri="{FF2B5EF4-FFF2-40B4-BE49-F238E27FC236}">
                <a16:creationId xmlns:a16="http://schemas.microsoft.com/office/drawing/2014/main" id="{5E0D7F72-A314-0462-36C8-88A29C0FEB06}"/>
              </a:ext>
            </a:extLst>
          </p:cNvPr>
          <p:cNvSpPr txBox="1"/>
          <p:nvPr/>
        </p:nvSpPr>
        <p:spPr>
          <a:xfrm>
            <a:off x="4870196" y="4732460"/>
            <a:ext cx="3888512" cy="424732"/>
          </a:xfrm>
          <a:prstGeom prst="rect">
            <a:avLst/>
          </a:prstGeom>
          <a:noFill/>
        </p:spPr>
        <p:txBody>
          <a:bodyPr wrap="square" rtlCol="0">
            <a:spAutoFit/>
          </a:bodyPr>
          <a:lstStyle/>
          <a:p>
            <a:pPr>
              <a:lnSpc>
                <a:spcPct val="90000"/>
              </a:lnSpc>
            </a:pPr>
            <a:r>
              <a:rPr lang="pt-BR" sz="2400" dirty="0"/>
              <a:t>    </a:t>
            </a:r>
            <a:r>
              <a:rPr lang="pt-BR" sz="2400" dirty="0" err="1"/>
              <a:t>Stack</a:t>
            </a:r>
            <a:r>
              <a:rPr lang="pt-BR" sz="2400" dirty="0"/>
              <a:t>/Pilha do método</a:t>
            </a:r>
          </a:p>
        </p:txBody>
      </p:sp>
      <p:cxnSp>
        <p:nvCxnSpPr>
          <p:cNvPr id="26" name="Conector de Seta Reta 25">
            <a:extLst>
              <a:ext uri="{FF2B5EF4-FFF2-40B4-BE49-F238E27FC236}">
                <a16:creationId xmlns:a16="http://schemas.microsoft.com/office/drawing/2014/main" id="{F1941C40-045F-B8E2-9F24-FBBE8CDE350C}"/>
              </a:ext>
            </a:extLst>
          </p:cNvPr>
          <p:cNvCxnSpPr/>
          <p:nvPr/>
        </p:nvCxnSpPr>
        <p:spPr>
          <a:xfrm flipV="1">
            <a:off x="8457729" y="3086559"/>
            <a:ext cx="864096" cy="2111587"/>
          </a:xfrm>
          <a:prstGeom prst="straightConnector1">
            <a:avLst/>
          </a:prstGeom>
          <a:ln w="57150">
            <a:solidFill>
              <a:srgbClr val="FFFF00"/>
            </a:solidFill>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02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252518"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 </a:t>
            </a:r>
            <a:r>
              <a:rPr lang="pt-BR" sz="3600" dirty="0">
                <a:latin typeface="Calibri" panose="020F0502020204030204" pitchFamily="34" charset="0"/>
                <a:cs typeface="Calibri" panose="020F0502020204030204" pitchFamily="34" charset="0"/>
              </a:rPr>
              <a:t>Passagem por valor/referência</a:t>
            </a:r>
          </a:p>
        </p:txBody>
      </p:sp>
      <p:sp>
        <p:nvSpPr>
          <p:cNvPr id="3" name="Espaço Reservado para Conteúdo 2">
            <a:extLst>
              <a:ext uri="{FF2B5EF4-FFF2-40B4-BE49-F238E27FC236}">
                <a16:creationId xmlns:a16="http://schemas.microsoft.com/office/drawing/2014/main" id="{5F04BBE6-AB9C-B08A-5573-543E8FD51F17}"/>
              </a:ext>
            </a:extLst>
          </p:cNvPr>
          <p:cNvSpPr>
            <a:spLocks noGrp="1"/>
          </p:cNvSpPr>
          <p:nvPr>
            <p:ph idx="1"/>
          </p:nvPr>
        </p:nvSpPr>
        <p:spPr>
          <a:xfrm>
            <a:off x="549796" y="1052736"/>
            <a:ext cx="11521280" cy="5112568"/>
          </a:xfrm>
        </p:spPr>
        <p:txBody>
          <a:bodyPr>
            <a:normAutofit/>
          </a:bodyPr>
          <a:lstStyle/>
          <a:p>
            <a:pPr marL="0" indent="0">
              <a:lnSpc>
                <a:spcPct val="107000"/>
              </a:lnSpc>
              <a:spcAft>
                <a:spcPts val="800"/>
              </a:spcAft>
              <a:buNone/>
            </a:pPr>
            <a:r>
              <a:rPr lang="pt-BR" sz="2800" dirty="0">
                <a:solidFill>
                  <a:schemeClr val="accent2">
                    <a:lumMod val="75000"/>
                  </a:schemeClr>
                </a:solidFill>
                <a:latin typeface="Calibri" panose="020F0502020204030204" pitchFamily="34" charset="0"/>
                <a:cs typeface="Calibri" panose="020F0502020204030204" pitchFamily="34" charset="0"/>
              </a:rPr>
              <a:t>	Como funciona a passagem de  parâmetros? Exemplo 2</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								</a:t>
            </a:r>
            <a:r>
              <a:rPr lang="pt-BR" dirty="0">
                <a:latin typeface="Calibri" panose="020F0502020204030204" pitchFamily="34" charset="0"/>
                <a:cs typeface="Calibri" panose="020F0502020204030204" pitchFamily="34" charset="0"/>
              </a:rPr>
              <a:t> Area de memória </a:t>
            </a:r>
            <a:r>
              <a:rPr lang="pt-BR" dirty="0" err="1">
                <a:solidFill>
                  <a:srgbClr val="FFC000"/>
                </a:solidFill>
                <a:latin typeface="Calibri" panose="020F0502020204030204" pitchFamily="34" charset="0"/>
                <a:cs typeface="Calibri" panose="020F0502020204030204" pitchFamily="34" charset="0"/>
              </a:rPr>
              <a:t>Heap</a:t>
            </a:r>
            <a:br>
              <a:rPr lang="pt-BR" dirty="0">
                <a:latin typeface="Calibri" panose="020F0502020204030204" pitchFamily="34" charset="0"/>
                <a:cs typeface="Calibri" panose="020F0502020204030204" pitchFamily="34" charset="0"/>
              </a:rPr>
            </a:br>
            <a:r>
              <a:rPr lang="pt-BR" dirty="0">
                <a:latin typeface="Calibri" panose="020F0502020204030204" pitchFamily="34" charset="0"/>
                <a:cs typeface="Calibri" panose="020F0502020204030204" pitchFamily="34" charset="0"/>
              </a:rPr>
              <a:t>							</a:t>
            </a:r>
            <a:br>
              <a:rPr lang="pt-BR" dirty="0">
                <a:latin typeface="Calibri" panose="020F0502020204030204" pitchFamily="34" charset="0"/>
                <a:cs typeface="Calibri" panose="020F0502020204030204" pitchFamily="34" charset="0"/>
              </a:rPr>
            </a:br>
            <a:endParaRPr lang="pt-BR" dirty="0">
              <a:latin typeface="Calibri" panose="020F0502020204030204" pitchFamily="34" charset="0"/>
              <a:cs typeface="Calibri" panose="020F0502020204030204" pitchFamily="34" charset="0"/>
            </a:endParaRPr>
          </a:p>
        </p:txBody>
      </p:sp>
      <p:graphicFrame>
        <p:nvGraphicFramePr>
          <p:cNvPr id="6" name="Tabela 6">
            <a:extLst>
              <a:ext uri="{FF2B5EF4-FFF2-40B4-BE49-F238E27FC236}">
                <a16:creationId xmlns:a16="http://schemas.microsoft.com/office/drawing/2014/main" id="{210407ED-A902-8ACE-7490-696BE35A871B}"/>
              </a:ext>
            </a:extLst>
          </p:cNvPr>
          <p:cNvGraphicFramePr>
            <a:graphicFrameLocks noGrp="1"/>
          </p:cNvGraphicFramePr>
          <p:nvPr/>
        </p:nvGraphicFramePr>
        <p:xfrm>
          <a:off x="2422004" y="2255272"/>
          <a:ext cx="1464466" cy="914400"/>
        </p:xfrm>
        <a:graphic>
          <a:graphicData uri="http://schemas.openxmlformats.org/drawingml/2006/table">
            <a:tbl>
              <a:tblPr firstRow="1" bandRow="1">
                <a:tableStyleId>{8EC20E35-A176-4012-BC5E-935CFFF8708E}</a:tableStyleId>
              </a:tblPr>
              <a:tblGrid>
                <a:gridCol w="1464466">
                  <a:extLst>
                    <a:ext uri="{9D8B030D-6E8A-4147-A177-3AD203B41FA5}">
                      <a16:colId xmlns:a16="http://schemas.microsoft.com/office/drawing/2014/main" val="2450418021"/>
                    </a:ext>
                  </a:extLst>
                </a:gridCol>
              </a:tblGrid>
              <a:tr h="370840">
                <a:tc>
                  <a:txBody>
                    <a:bodyPr/>
                    <a:lstStyle/>
                    <a:p>
                      <a:r>
                        <a:rPr lang="pt-BR" sz="2400" dirty="0">
                          <a:latin typeface="Calibri" panose="020F0502020204030204" pitchFamily="34" charset="0"/>
                          <a:cs typeface="Calibri" panose="020F0502020204030204" pitchFamily="34" charset="0"/>
                        </a:rPr>
                        <a:t>     aluno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0948207"/>
                  </a:ext>
                </a:extLst>
              </a:tr>
              <a:tr h="370840">
                <a:tc>
                  <a:txBody>
                    <a:bodyPr/>
                    <a:lstStyle/>
                    <a:p>
                      <a:r>
                        <a:rPr lang="pt-BR" sz="2400" b="1" dirty="0">
                          <a:solidFill>
                            <a:schemeClr val="tx1"/>
                          </a:solidFill>
                          <a:latin typeface="Calibri" panose="020F0502020204030204" pitchFamily="34" charset="0"/>
                          <a:cs typeface="Calibri" panose="020F0502020204030204" pitchFamily="34" charset="0"/>
                        </a:rPr>
                        <a:t>      valor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657354"/>
                  </a:ext>
                </a:extLst>
              </a:tr>
            </a:tbl>
          </a:graphicData>
        </a:graphic>
      </p:graphicFrame>
      <p:sp>
        <p:nvSpPr>
          <p:cNvPr id="11" name="CaixaDeTexto 10">
            <a:extLst>
              <a:ext uri="{FF2B5EF4-FFF2-40B4-BE49-F238E27FC236}">
                <a16:creationId xmlns:a16="http://schemas.microsoft.com/office/drawing/2014/main" id="{3856EEAB-E949-CA5E-EEE8-2B1C435EA53A}"/>
              </a:ext>
            </a:extLst>
          </p:cNvPr>
          <p:cNvSpPr txBox="1"/>
          <p:nvPr/>
        </p:nvSpPr>
        <p:spPr>
          <a:xfrm>
            <a:off x="7750596" y="2060848"/>
            <a:ext cx="2736304" cy="1089529"/>
          </a:xfrm>
          <a:prstGeom prst="rect">
            <a:avLst/>
          </a:prstGeom>
          <a:noFill/>
          <a:ln w="28575">
            <a:solidFill>
              <a:schemeClr val="accent5">
                <a:lumMod val="75000"/>
              </a:schemeClr>
            </a:solidFill>
          </a:ln>
        </p:spPr>
        <p:txBody>
          <a:bodyPr wrap="square" rtlCol="0">
            <a:spAutoFit/>
          </a:bodyPr>
          <a:lstStyle/>
          <a:p>
            <a:pPr>
              <a:lnSpc>
                <a:spcPct val="90000"/>
              </a:lnSpc>
            </a:pPr>
            <a:r>
              <a:rPr lang="pt-BR" sz="2400" dirty="0"/>
              <a:t>        </a:t>
            </a:r>
            <a:r>
              <a:rPr lang="pt-BR" sz="2400" b="1" dirty="0">
                <a:solidFill>
                  <a:srgbClr val="FF0000"/>
                </a:solidFill>
              </a:rPr>
              <a:t>Nome: Jose20</a:t>
            </a:r>
            <a:br>
              <a:rPr lang="pt-BR" sz="2400" dirty="0"/>
            </a:br>
            <a:r>
              <a:rPr lang="pt-BR" sz="2400" dirty="0"/>
              <a:t>      matricula: 1234</a:t>
            </a:r>
            <a:br>
              <a:rPr lang="pt-BR" sz="2400" dirty="0"/>
            </a:br>
            <a:r>
              <a:rPr lang="pt-BR" sz="2400" dirty="0"/>
              <a:t>           </a:t>
            </a:r>
            <a:r>
              <a:rPr lang="pt-BR" sz="2400" dirty="0" err="1"/>
              <a:t>curso:Java</a:t>
            </a:r>
            <a:endParaRPr lang="pt-BR" sz="2400" dirty="0"/>
          </a:p>
        </p:txBody>
      </p:sp>
      <p:cxnSp>
        <p:nvCxnSpPr>
          <p:cNvPr id="13" name="Conector de Seta Reta 12">
            <a:extLst>
              <a:ext uri="{FF2B5EF4-FFF2-40B4-BE49-F238E27FC236}">
                <a16:creationId xmlns:a16="http://schemas.microsoft.com/office/drawing/2014/main" id="{470B379F-47D2-7C8F-F458-397AD9F3439B}"/>
              </a:ext>
            </a:extLst>
          </p:cNvPr>
          <p:cNvCxnSpPr>
            <a:cxnSpLocks/>
          </p:cNvCxnSpPr>
          <p:nvPr/>
        </p:nvCxnSpPr>
        <p:spPr>
          <a:xfrm>
            <a:off x="6382444" y="2473709"/>
            <a:ext cx="1296064" cy="0"/>
          </a:xfrm>
          <a:prstGeom prst="straightConnector1">
            <a:avLst/>
          </a:prstGeom>
          <a:ln w="57150">
            <a:solidFill>
              <a:srgbClr val="FFFF00"/>
            </a:solidFill>
            <a:tailEnd type="triangle"/>
          </a:ln>
        </p:spPr>
        <p:style>
          <a:lnRef idx="3">
            <a:schemeClr val="dk1"/>
          </a:lnRef>
          <a:fillRef idx="0">
            <a:schemeClr val="dk1"/>
          </a:fillRef>
          <a:effectRef idx="2">
            <a:schemeClr val="dk1"/>
          </a:effectRef>
          <a:fontRef idx="minor">
            <a:schemeClr val="tx1"/>
          </a:fontRef>
        </p:style>
      </p:cxnSp>
      <p:graphicFrame>
        <p:nvGraphicFramePr>
          <p:cNvPr id="12" name="Tabela 11">
            <a:extLst>
              <a:ext uri="{FF2B5EF4-FFF2-40B4-BE49-F238E27FC236}">
                <a16:creationId xmlns:a16="http://schemas.microsoft.com/office/drawing/2014/main" id="{452ED655-02AA-1D67-D327-2C7883C8E851}"/>
              </a:ext>
            </a:extLst>
          </p:cNvPr>
          <p:cNvGraphicFramePr>
            <a:graphicFrameLocks noGrp="1"/>
          </p:cNvGraphicFramePr>
          <p:nvPr>
            <p:extLst>
              <p:ext uri="{D42A27DB-BD31-4B8C-83A1-F6EECF244321}">
                <p14:modId xmlns:p14="http://schemas.microsoft.com/office/powerpoint/2010/main" val="2170621219"/>
              </p:ext>
            </p:extLst>
          </p:nvPr>
        </p:nvGraphicFramePr>
        <p:xfrm>
          <a:off x="4701954" y="2229056"/>
          <a:ext cx="1680490" cy="834418"/>
        </p:xfrm>
        <a:graphic>
          <a:graphicData uri="http://schemas.openxmlformats.org/drawingml/2006/table">
            <a:tbl>
              <a:tblPr bandRow="1"/>
              <a:tblGrid>
                <a:gridCol w="1680490">
                  <a:extLst>
                    <a:ext uri="{9D8B030D-6E8A-4147-A177-3AD203B41FA5}">
                      <a16:colId xmlns:a16="http://schemas.microsoft.com/office/drawing/2014/main" val="3026228041"/>
                    </a:ext>
                  </a:extLst>
                </a:gridCol>
              </a:tblGrid>
              <a:tr h="377218">
                <a:tc>
                  <a:txBody>
                    <a:bodyPr/>
                    <a:lstStyle/>
                    <a:p>
                      <a:r>
                        <a:rPr lang="pt-BR" sz="1800" b="1" dirty="0">
                          <a:latin typeface="Arial" panose="020B0604020202020204" pitchFamily="34" charset="0"/>
                          <a:cs typeface="Arial" panose="020B0604020202020204" pitchFamily="34" charset="0"/>
                        </a:rPr>
                        <a:t>@E64F67894</a:t>
                      </a:r>
                    </a:p>
                  </a:txBody>
                  <a:tcPr>
                    <a:lnL w="3810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998843"/>
                  </a:ext>
                </a:extLst>
              </a:tr>
              <a:tr h="390678">
                <a:tc>
                  <a:txBody>
                    <a:bodyPr/>
                    <a:lstStyle/>
                    <a:p>
                      <a:r>
                        <a:rPr lang="pt-BR" sz="2400" b="1" dirty="0"/>
                        <a:t>           10</a:t>
                      </a:r>
                    </a:p>
                  </a:txBody>
                  <a:tcPr>
                    <a:lnL w="3810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8931411"/>
                  </a:ext>
                </a:extLst>
              </a:tr>
            </a:tbl>
          </a:graphicData>
        </a:graphic>
      </p:graphicFrame>
      <p:sp>
        <p:nvSpPr>
          <p:cNvPr id="2" name="CaixaDeTexto 1">
            <a:extLst>
              <a:ext uri="{FF2B5EF4-FFF2-40B4-BE49-F238E27FC236}">
                <a16:creationId xmlns:a16="http://schemas.microsoft.com/office/drawing/2014/main" id="{40980231-D87A-78F7-E456-B5A1D63F9A86}"/>
              </a:ext>
            </a:extLst>
          </p:cNvPr>
          <p:cNvSpPr txBox="1"/>
          <p:nvPr/>
        </p:nvSpPr>
        <p:spPr>
          <a:xfrm>
            <a:off x="1197868" y="3212976"/>
            <a:ext cx="10873208" cy="2086725"/>
          </a:xfrm>
          <a:prstGeom prst="rect">
            <a:avLst/>
          </a:prstGeom>
          <a:noFill/>
        </p:spPr>
        <p:txBody>
          <a:bodyPr wrap="square" rtlCol="0">
            <a:spAutoFit/>
          </a:bodyPr>
          <a:lstStyle/>
          <a:p>
            <a:pPr>
              <a:lnSpc>
                <a:spcPct val="90000"/>
              </a:lnSpc>
            </a:pP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private</a:t>
            </a: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static</a:t>
            </a: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void</a:t>
            </a:r>
            <a:r>
              <a:rPr lang="pt-BR" sz="2400" dirty="0">
                <a:latin typeface="Calibri" panose="020F0502020204030204" pitchFamily="34" charset="0"/>
                <a:cs typeface="Calibri" panose="020F0502020204030204" pitchFamily="34" charset="0"/>
              </a:rPr>
              <a:t> testePassagemValorReferencia2(</a:t>
            </a:r>
            <a:r>
              <a:rPr lang="pt-BR" sz="2400" dirty="0" err="1">
                <a:latin typeface="Calibri" panose="020F0502020204030204" pitchFamily="34" charset="0"/>
                <a:cs typeface="Calibri" panose="020F0502020204030204" pitchFamily="34" charset="0"/>
              </a:rPr>
              <a:t>int</a:t>
            </a:r>
            <a:r>
              <a:rPr lang="pt-BR" sz="2400" dirty="0">
                <a:latin typeface="Calibri" panose="020F0502020204030204" pitchFamily="34" charset="0"/>
                <a:cs typeface="Calibri" panose="020F0502020204030204" pitchFamily="34" charset="0"/>
              </a:rPr>
              <a:t> valor, Aluno </a:t>
            </a:r>
            <a:r>
              <a:rPr lang="pt-BR" sz="2400" dirty="0" err="1">
                <a:latin typeface="Calibri" panose="020F0502020204030204" pitchFamily="34" charset="0"/>
                <a:cs typeface="Calibri" panose="020F0502020204030204" pitchFamily="34" charset="0"/>
              </a:rPr>
              <a:t>aluno</a:t>
            </a:r>
            <a:r>
              <a:rPr lang="pt-BR" sz="2400" dirty="0">
                <a:latin typeface="Calibri" panose="020F0502020204030204" pitchFamily="34" charset="0"/>
                <a:cs typeface="Calibri" panose="020F0502020204030204" pitchFamily="34" charset="0"/>
              </a:rPr>
              <a:t>) {</a:t>
            </a:r>
            <a:br>
              <a:rPr lang="pt-BR" sz="2400" dirty="0">
                <a:latin typeface="Calibri" panose="020F0502020204030204" pitchFamily="34" charset="0"/>
                <a:cs typeface="Calibri" panose="020F0502020204030204" pitchFamily="34" charset="0"/>
              </a:rPr>
            </a:b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int</a:t>
            </a: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novovalor</a:t>
            </a:r>
            <a:r>
              <a:rPr lang="pt-BR" sz="2400" dirty="0">
                <a:latin typeface="Calibri" panose="020F0502020204030204" pitchFamily="34" charset="0"/>
                <a:cs typeface="Calibri" panose="020F0502020204030204" pitchFamily="34" charset="0"/>
              </a:rPr>
              <a:t> = valor + 10;</a:t>
            </a:r>
            <a:br>
              <a:rPr lang="pt-BR" sz="2400" dirty="0">
                <a:latin typeface="Calibri" panose="020F0502020204030204" pitchFamily="34" charset="0"/>
                <a:cs typeface="Calibri" panose="020F0502020204030204" pitchFamily="34" charset="0"/>
              </a:rPr>
            </a:br>
            <a:r>
              <a:rPr lang="pt-BR" sz="2400" dirty="0">
                <a:latin typeface="Calibri" panose="020F0502020204030204" pitchFamily="34" charset="0"/>
                <a:cs typeface="Calibri" panose="020F0502020204030204" pitchFamily="34" charset="0"/>
              </a:rPr>
              <a:t>	       valor = </a:t>
            </a:r>
            <a:r>
              <a:rPr lang="pt-BR" sz="2400" dirty="0" err="1">
                <a:latin typeface="Calibri" panose="020F0502020204030204" pitchFamily="34" charset="0"/>
                <a:cs typeface="Calibri" panose="020F0502020204030204" pitchFamily="34" charset="0"/>
              </a:rPr>
              <a:t>novovalor</a:t>
            </a:r>
            <a:r>
              <a:rPr lang="pt-BR" sz="2400" dirty="0">
                <a:latin typeface="Calibri" panose="020F0502020204030204" pitchFamily="34" charset="0"/>
                <a:cs typeface="Calibri" panose="020F0502020204030204" pitchFamily="34" charset="0"/>
              </a:rPr>
              <a:t>;</a:t>
            </a:r>
            <a:br>
              <a:rPr lang="pt-BR" sz="2400" dirty="0">
                <a:latin typeface="Calibri" panose="020F0502020204030204" pitchFamily="34" charset="0"/>
                <a:cs typeface="Calibri" panose="020F0502020204030204" pitchFamily="34" charset="0"/>
              </a:rPr>
            </a:b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aluno.setNome</a:t>
            </a:r>
            <a:r>
              <a:rPr lang="pt-BR" sz="2400" dirty="0">
                <a:latin typeface="Calibri" panose="020F0502020204030204" pitchFamily="34" charset="0"/>
                <a:cs typeface="Calibri" panose="020F0502020204030204" pitchFamily="34" charset="0"/>
              </a:rPr>
              <a:t>("Jose" + valor);</a:t>
            </a:r>
            <a:br>
              <a:rPr lang="pt-BR" sz="2400" dirty="0">
                <a:latin typeface="Calibri" panose="020F0502020204030204" pitchFamily="34" charset="0"/>
                <a:cs typeface="Calibri" panose="020F0502020204030204" pitchFamily="34" charset="0"/>
              </a:rPr>
            </a:br>
            <a:r>
              <a:rPr lang="pt-BR" sz="2400" dirty="0">
                <a:latin typeface="Calibri" panose="020F0502020204030204" pitchFamily="34" charset="0"/>
                <a:cs typeface="Calibri" panose="020F0502020204030204" pitchFamily="34" charset="0"/>
              </a:rPr>
              <a:t>	}</a:t>
            </a:r>
          </a:p>
          <a:p>
            <a:pPr>
              <a:lnSpc>
                <a:spcPct val="90000"/>
              </a:lnSpc>
            </a:pPr>
            <a:endParaRPr lang="pt-BR" sz="2400" dirty="0"/>
          </a:p>
        </p:txBody>
      </p:sp>
      <p:sp>
        <p:nvSpPr>
          <p:cNvPr id="9" name="CaixaDeTexto 8">
            <a:extLst>
              <a:ext uri="{FF2B5EF4-FFF2-40B4-BE49-F238E27FC236}">
                <a16:creationId xmlns:a16="http://schemas.microsoft.com/office/drawing/2014/main" id="{5777DD45-7DEE-0D7C-04D6-919FE377C6FC}"/>
              </a:ext>
            </a:extLst>
          </p:cNvPr>
          <p:cNvSpPr txBox="1"/>
          <p:nvPr/>
        </p:nvSpPr>
        <p:spPr>
          <a:xfrm>
            <a:off x="2487408" y="1628800"/>
            <a:ext cx="3888512" cy="424732"/>
          </a:xfrm>
          <a:prstGeom prst="rect">
            <a:avLst/>
          </a:prstGeom>
          <a:noFill/>
        </p:spPr>
        <p:txBody>
          <a:bodyPr wrap="square" rtlCol="0">
            <a:spAutoFit/>
          </a:bodyPr>
          <a:lstStyle/>
          <a:p>
            <a:pPr>
              <a:lnSpc>
                <a:spcPct val="90000"/>
              </a:lnSpc>
            </a:pPr>
            <a:r>
              <a:rPr lang="pt-BR" sz="2400" dirty="0"/>
              <a:t>    </a:t>
            </a:r>
            <a:r>
              <a:rPr lang="pt-BR" sz="2400" dirty="0" err="1"/>
              <a:t>Stack</a:t>
            </a:r>
            <a:r>
              <a:rPr lang="pt-BR" sz="2400" dirty="0"/>
              <a:t>/Pilha do programa</a:t>
            </a:r>
          </a:p>
        </p:txBody>
      </p:sp>
      <p:graphicFrame>
        <p:nvGraphicFramePr>
          <p:cNvPr id="10" name="Tabela 6">
            <a:extLst>
              <a:ext uri="{FF2B5EF4-FFF2-40B4-BE49-F238E27FC236}">
                <a16:creationId xmlns:a16="http://schemas.microsoft.com/office/drawing/2014/main" id="{70A1571F-8C4E-2BE3-2BCC-69E6E12BB5CD}"/>
              </a:ext>
            </a:extLst>
          </p:cNvPr>
          <p:cNvGraphicFramePr>
            <a:graphicFrameLocks noGrp="1"/>
          </p:cNvGraphicFramePr>
          <p:nvPr/>
        </p:nvGraphicFramePr>
        <p:xfrm>
          <a:off x="4680218" y="5250904"/>
          <a:ext cx="1464466" cy="914400"/>
        </p:xfrm>
        <a:graphic>
          <a:graphicData uri="http://schemas.openxmlformats.org/drawingml/2006/table">
            <a:tbl>
              <a:tblPr firstRow="1" bandRow="1">
                <a:tableStyleId>{8EC20E35-A176-4012-BC5E-935CFFF8708E}</a:tableStyleId>
              </a:tblPr>
              <a:tblGrid>
                <a:gridCol w="1464466">
                  <a:extLst>
                    <a:ext uri="{9D8B030D-6E8A-4147-A177-3AD203B41FA5}">
                      <a16:colId xmlns:a16="http://schemas.microsoft.com/office/drawing/2014/main" val="2450418021"/>
                    </a:ext>
                  </a:extLst>
                </a:gridCol>
              </a:tblGrid>
              <a:tr h="370840">
                <a:tc>
                  <a:txBody>
                    <a:bodyPr/>
                    <a:lstStyle/>
                    <a:p>
                      <a:r>
                        <a:rPr lang="pt-BR" sz="2400" dirty="0">
                          <a:latin typeface="Calibri" panose="020F0502020204030204" pitchFamily="34" charset="0"/>
                          <a:cs typeface="Calibri" panose="020F0502020204030204" pitchFamily="34" charset="0"/>
                        </a:rPr>
                        <a:t>    aluno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0948207"/>
                  </a:ext>
                </a:extLst>
              </a:tr>
              <a:tr h="370840">
                <a:tc>
                  <a:txBody>
                    <a:bodyPr/>
                    <a:lstStyle/>
                    <a:p>
                      <a:r>
                        <a:rPr lang="pt-BR" sz="2400" b="1" dirty="0">
                          <a:solidFill>
                            <a:schemeClr val="tx1"/>
                          </a:solidFill>
                          <a:latin typeface="Calibri" panose="020F0502020204030204" pitchFamily="34" charset="0"/>
                          <a:cs typeface="Calibri" panose="020F0502020204030204" pitchFamily="34" charset="0"/>
                        </a:rPr>
                        <a:t>    valor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657354"/>
                  </a:ext>
                </a:extLst>
              </a:tr>
            </a:tbl>
          </a:graphicData>
        </a:graphic>
      </p:graphicFrame>
      <p:graphicFrame>
        <p:nvGraphicFramePr>
          <p:cNvPr id="14" name="Tabela 13">
            <a:extLst>
              <a:ext uri="{FF2B5EF4-FFF2-40B4-BE49-F238E27FC236}">
                <a16:creationId xmlns:a16="http://schemas.microsoft.com/office/drawing/2014/main" id="{92700CEA-64C1-D48E-98AB-E558EB3797C5}"/>
              </a:ext>
            </a:extLst>
          </p:cNvPr>
          <p:cNvGraphicFramePr>
            <a:graphicFrameLocks noGrp="1"/>
          </p:cNvGraphicFramePr>
          <p:nvPr>
            <p:extLst>
              <p:ext uri="{D42A27DB-BD31-4B8C-83A1-F6EECF244321}">
                <p14:modId xmlns:p14="http://schemas.microsoft.com/office/powerpoint/2010/main" val="3410905520"/>
              </p:ext>
            </p:extLst>
          </p:nvPr>
        </p:nvGraphicFramePr>
        <p:xfrm>
          <a:off x="6960168" y="5224688"/>
          <a:ext cx="1680490" cy="834418"/>
        </p:xfrm>
        <a:graphic>
          <a:graphicData uri="http://schemas.openxmlformats.org/drawingml/2006/table">
            <a:tbl>
              <a:tblPr bandRow="1"/>
              <a:tblGrid>
                <a:gridCol w="1680490">
                  <a:extLst>
                    <a:ext uri="{9D8B030D-6E8A-4147-A177-3AD203B41FA5}">
                      <a16:colId xmlns:a16="http://schemas.microsoft.com/office/drawing/2014/main" val="3026228041"/>
                    </a:ext>
                  </a:extLst>
                </a:gridCol>
              </a:tblGrid>
              <a:tr h="377218">
                <a:tc>
                  <a:txBody>
                    <a:bodyPr/>
                    <a:lstStyle/>
                    <a:p>
                      <a:r>
                        <a:rPr lang="pt-BR" sz="1800" b="1" dirty="0">
                          <a:latin typeface="Arial" panose="020B0604020202020204" pitchFamily="34" charset="0"/>
                          <a:cs typeface="Arial" panose="020B0604020202020204" pitchFamily="34" charset="0"/>
                        </a:rPr>
                        <a:t>@E64F67894</a:t>
                      </a:r>
                    </a:p>
                  </a:txBody>
                  <a:tcPr>
                    <a:lnL w="3810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998843"/>
                  </a:ext>
                </a:extLst>
              </a:tr>
              <a:tr h="390678">
                <a:tc>
                  <a:txBody>
                    <a:bodyPr/>
                    <a:lstStyle/>
                    <a:p>
                      <a:r>
                        <a:rPr lang="pt-BR" sz="2400" b="0" dirty="0">
                          <a:solidFill>
                            <a:srgbClr val="FF0000"/>
                          </a:solidFill>
                        </a:rPr>
                        <a:t>           20</a:t>
                      </a:r>
                    </a:p>
                  </a:txBody>
                  <a:tcPr>
                    <a:lnL w="3810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8931411"/>
                  </a:ext>
                </a:extLst>
              </a:tr>
            </a:tbl>
          </a:graphicData>
        </a:graphic>
      </p:graphicFrame>
      <p:sp>
        <p:nvSpPr>
          <p:cNvPr id="17" name="CaixaDeTexto 16">
            <a:extLst>
              <a:ext uri="{FF2B5EF4-FFF2-40B4-BE49-F238E27FC236}">
                <a16:creationId xmlns:a16="http://schemas.microsoft.com/office/drawing/2014/main" id="{5E0D7F72-A314-0462-36C8-88A29C0FEB06}"/>
              </a:ext>
            </a:extLst>
          </p:cNvPr>
          <p:cNvSpPr txBox="1"/>
          <p:nvPr/>
        </p:nvSpPr>
        <p:spPr>
          <a:xfrm>
            <a:off x="4870196" y="4732460"/>
            <a:ext cx="3888512" cy="424732"/>
          </a:xfrm>
          <a:prstGeom prst="rect">
            <a:avLst/>
          </a:prstGeom>
          <a:noFill/>
        </p:spPr>
        <p:txBody>
          <a:bodyPr wrap="square" rtlCol="0">
            <a:spAutoFit/>
          </a:bodyPr>
          <a:lstStyle/>
          <a:p>
            <a:pPr>
              <a:lnSpc>
                <a:spcPct val="90000"/>
              </a:lnSpc>
            </a:pPr>
            <a:r>
              <a:rPr lang="pt-BR" sz="2400" dirty="0"/>
              <a:t>    </a:t>
            </a:r>
            <a:r>
              <a:rPr lang="pt-BR" sz="2400" dirty="0" err="1"/>
              <a:t>Stack</a:t>
            </a:r>
            <a:r>
              <a:rPr lang="pt-BR" sz="2400" dirty="0"/>
              <a:t>/Pilha do método</a:t>
            </a:r>
          </a:p>
        </p:txBody>
      </p:sp>
      <p:cxnSp>
        <p:nvCxnSpPr>
          <p:cNvPr id="26" name="Conector de Seta Reta 25">
            <a:extLst>
              <a:ext uri="{FF2B5EF4-FFF2-40B4-BE49-F238E27FC236}">
                <a16:creationId xmlns:a16="http://schemas.microsoft.com/office/drawing/2014/main" id="{F1941C40-045F-B8E2-9F24-FBBE8CDE350C}"/>
              </a:ext>
            </a:extLst>
          </p:cNvPr>
          <p:cNvCxnSpPr/>
          <p:nvPr/>
        </p:nvCxnSpPr>
        <p:spPr>
          <a:xfrm flipV="1">
            <a:off x="8457729" y="3086559"/>
            <a:ext cx="864096" cy="2111587"/>
          </a:xfrm>
          <a:prstGeom prst="straightConnector1">
            <a:avLst/>
          </a:prstGeom>
          <a:ln w="76200">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pic>
        <p:nvPicPr>
          <p:cNvPr id="7" name="Imagem 6">
            <a:extLst>
              <a:ext uri="{FF2B5EF4-FFF2-40B4-BE49-F238E27FC236}">
                <a16:creationId xmlns:a16="http://schemas.microsoft.com/office/drawing/2014/main" id="{064BA153-3F4D-F27C-F4CC-2EC00AFE2A01}"/>
              </a:ext>
            </a:extLst>
          </p:cNvPr>
          <p:cNvPicPr>
            <a:picLocks noChangeAspect="1"/>
          </p:cNvPicPr>
          <p:nvPr/>
        </p:nvPicPr>
        <p:blipFill>
          <a:blip r:embed="rId3"/>
          <a:stretch>
            <a:fillRect/>
          </a:stretch>
        </p:blipFill>
        <p:spPr>
          <a:xfrm>
            <a:off x="4070478" y="2978086"/>
            <a:ext cx="4688230" cy="1963082"/>
          </a:xfrm>
          <a:prstGeom prst="rect">
            <a:avLst/>
          </a:prstGeom>
        </p:spPr>
      </p:pic>
      <p:cxnSp>
        <p:nvCxnSpPr>
          <p:cNvPr id="16" name="Conector de Seta Reta 15">
            <a:extLst>
              <a:ext uri="{FF2B5EF4-FFF2-40B4-BE49-F238E27FC236}">
                <a16:creationId xmlns:a16="http://schemas.microsoft.com/office/drawing/2014/main" id="{2DC4E0F2-D209-7E63-8817-753BAF2AB9EF}"/>
              </a:ext>
            </a:extLst>
          </p:cNvPr>
          <p:cNvCxnSpPr/>
          <p:nvPr/>
        </p:nvCxnSpPr>
        <p:spPr>
          <a:xfrm>
            <a:off x="2867000" y="3150377"/>
            <a:ext cx="1715244" cy="2798903"/>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9" name="Conector de Seta Reta 18">
            <a:extLst>
              <a:ext uri="{FF2B5EF4-FFF2-40B4-BE49-F238E27FC236}">
                <a16:creationId xmlns:a16="http://schemas.microsoft.com/office/drawing/2014/main" id="{609C32A1-08B9-B7F3-81EF-83F1A3DC35C3}"/>
              </a:ext>
            </a:extLst>
          </p:cNvPr>
          <p:cNvCxnSpPr/>
          <p:nvPr/>
        </p:nvCxnSpPr>
        <p:spPr>
          <a:xfrm>
            <a:off x="3286100" y="2564904"/>
            <a:ext cx="1415854" cy="268600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22" name="CaixaDeTexto 21">
            <a:extLst>
              <a:ext uri="{FF2B5EF4-FFF2-40B4-BE49-F238E27FC236}">
                <a16:creationId xmlns:a16="http://schemas.microsoft.com/office/drawing/2014/main" id="{C5753519-4D3D-C43A-BBCB-7D7534502A7E}"/>
              </a:ext>
            </a:extLst>
          </p:cNvPr>
          <p:cNvSpPr txBox="1"/>
          <p:nvPr/>
        </p:nvSpPr>
        <p:spPr>
          <a:xfrm>
            <a:off x="9094819" y="3833034"/>
            <a:ext cx="2207940" cy="1754326"/>
          </a:xfrm>
          <a:prstGeom prst="rect">
            <a:avLst/>
          </a:prstGeom>
          <a:solidFill>
            <a:schemeClr val="accent5">
              <a:lumMod val="60000"/>
              <a:lumOff val="40000"/>
            </a:schemeClr>
          </a:solidFill>
        </p:spPr>
        <p:txBody>
          <a:bodyPr wrap="square" rtlCol="0">
            <a:spAutoFit/>
          </a:bodyPr>
          <a:lstStyle/>
          <a:p>
            <a:pPr algn="ctr">
              <a:lnSpc>
                <a:spcPct val="90000"/>
              </a:lnSpc>
            </a:pPr>
            <a:r>
              <a:rPr lang="pt-BR" sz="2400" b="1" dirty="0">
                <a:solidFill>
                  <a:srgbClr val="FF0000"/>
                </a:solidFill>
              </a:rPr>
              <a:t>Continua apontando para a mesma </a:t>
            </a:r>
            <a:r>
              <a:rPr lang="pt-BR" sz="2400" b="1" dirty="0" err="1">
                <a:solidFill>
                  <a:srgbClr val="FF0000"/>
                </a:solidFill>
              </a:rPr>
              <a:t>refência</a:t>
            </a:r>
            <a:r>
              <a:rPr lang="pt-BR" sz="2400" b="1" dirty="0">
                <a:solidFill>
                  <a:srgbClr val="FF0000"/>
                </a:solidFill>
              </a:rPr>
              <a:t> na memória.</a:t>
            </a:r>
          </a:p>
        </p:txBody>
      </p:sp>
    </p:spTree>
    <p:extLst>
      <p:ext uri="{BB962C8B-B14F-4D97-AF65-F5344CB8AC3E}">
        <p14:creationId xmlns:p14="http://schemas.microsoft.com/office/powerpoint/2010/main" val="188238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252518"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 </a:t>
            </a:r>
            <a:r>
              <a:rPr lang="pt-BR" sz="3600" dirty="0">
                <a:latin typeface="Calibri" panose="020F0502020204030204" pitchFamily="34" charset="0"/>
                <a:cs typeface="Calibri" panose="020F0502020204030204" pitchFamily="34" charset="0"/>
              </a:rPr>
              <a:t>Passagem por valor/referência</a:t>
            </a:r>
          </a:p>
        </p:txBody>
      </p:sp>
      <p:sp>
        <p:nvSpPr>
          <p:cNvPr id="3" name="Espaço Reservado para Conteúdo 2">
            <a:extLst>
              <a:ext uri="{FF2B5EF4-FFF2-40B4-BE49-F238E27FC236}">
                <a16:creationId xmlns:a16="http://schemas.microsoft.com/office/drawing/2014/main" id="{5F04BBE6-AB9C-B08A-5573-543E8FD51F17}"/>
              </a:ext>
            </a:extLst>
          </p:cNvPr>
          <p:cNvSpPr>
            <a:spLocks noGrp="1"/>
          </p:cNvSpPr>
          <p:nvPr>
            <p:ph idx="1"/>
          </p:nvPr>
        </p:nvSpPr>
        <p:spPr>
          <a:xfrm>
            <a:off x="549796" y="1052736"/>
            <a:ext cx="11521280" cy="5112568"/>
          </a:xfrm>
        </p:spPr>
        <p:txBody>
          <a:bodyPr>
            <a:normAutofit/>
          </a:bodyPr>
          <a:lstStyle/>
          <a:p>
            <a:pPr marL="0" indent="0">
              <a:lnSpc>
                <a:spcPct val="107000"/>
              </a:lnSpc>
              <a:spcAft>
                <a:spcPts val="800"/>
              </a:spcAft>
              <a:buNone/>
            </a:pPr>
            <a:r>
              <a:rPr lang="pt-BR" sz="2800" dirty="0">
                <a:solidFill>
                  <a:schemeClr val="accent2">
                    <a:lumMod val="75000"/>
                  </a:schemeClr>
                </a:solidFill>
                <a:latin typeface="Calibri" panose="020F0502020204030204" pitchFamily="34" charset="0"/>
                <a:cs typeface="Calibri" panose="020F0502020204030204" pitchFamily="34" charset="0"/>
              </a:rPr>
              <a:t>	</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								</a:t>
            </a:r>
            <a:r>
              <a:rPr lang="pt-BR" dirty="0">
                <a:latin typeface="Calibri" panose="020F0502020204030204" pitchFamily="34" charset="0"/>
                <a:cs typeface="Calibri" panose="020F0502020204030204" pitchFamily="34" charset="0"/>
              </a:rPr>
              <a:t> Area de memória </a:t>
            </a:r>
            <a:r>
              <a:rPr lang="pt-BR" dirty="0" err="1">
                <a:solidFill>
                  <a:srgbClr val="FFC000"/>
                </a:solidFill>
                <a:latin typeface="Calibri" panose="020F0502020204030204" pitchFamily="34" charset="0"/>
                <a:cs typeface="Calibri" panose="020F0502020204030204" pitchFamily="34" charset="0"/>
              </a:rPr>
              <a:t>Heap</a:t>
            </a:r>
            <a:br>
              <a:rPr lang="pt-BR" dirty="0">
                <a:latin typeface="Calibri" panose="020F0502020204030204" pitchFamily="34" charset="0"/>
                <a:cs typeface="Calibri" panose="020F0502020204030204" pitchFamily="34" charset="0"/>
              </a:rPr>
            </a:br>
            <a:r>
              <a:rPr lang="pt-BR" dirty="0">
                <a:latin typeface="Calibri" panose="020F0502020204030204" pitchFamily="34" charset="0"/>
                <a:cs typeface="Calibri" panose="020F0502020204030204" pitchFamily="34" charset="0"/>
              </a:rPr>
              <a:t>							</a:t>
            </a:r>
            <a:br>
              <a:rPr lang="pt-BR" dirty="0">
                <a:latin typeface="Calibri" panose="020F0502020204030204" pitchFamily="34" charset="0"/>
                <a:cs typeface="Calibri" panose="020F0502020204030204" pitchFamily="34" charset="0"/>
              </a:rPr>
            </a:br>
            <a:endParaRPr lang="pt-BR" dirty="0">
              <a:latin typeface="Calibri" panose="020F0502020204030204" pitchFamily="34" charset="0"/>
              <a:cs typeface="Calibri" panose="020F0502020204030204" pitchFamily="34" charset="0"/>
            </a:endParaRPr>
          </a:p>
        </p:txBody>
      </p:sp>
      <p:graphicFrame>
        <p:nvGraphicFramePr>
          <p:cNvPr id="6" name="Tabela 6">
            <a:extLst>
              <a:ext uri="{FF2B5EF4-FFF2-40B4-BE49-F238E27FC236}">
                <a16:creationId xmlns:a16="http://schemas.microsoft.com/office/drawing/2014/main" id="{210407ED-A902-8ACE-7490-696BE35A871B}"/>
              </a:ext>
            </a:extLst>
          </p:cNvPr>
          <p:cNvGraphicFramePr>
            <a:graphicFrameLocks noGrp="1"/>
          </p:cNvGraphicFramePr>
          <p:nvPr/>
        </p:nvGraphicFramePr>
        <p:xfrm>
          <a:off x="2422004" y="2132856"/>
          <a:ext cx="1464466" cy="914400"/>
        </p:xfrm>
        <a:graphic>
          <a:graphicData uri="http://schemas.openxmlformats.org/drawingml/2006/table">
            <a:tbl>
              <a:tblPr firstRow="1" bandRow="1">
                <a:tableStyleId>{8EC20E35-A176-4012-BC5E-935CFFF8708E}</a:tableStyleId>
              </a:tblPr>
              <a:tblGrid>
                <a:gridCol w="1464466">
                  <a:extLst>
                    <a:ext uri="{9D8B030D-6E8A-4147-A177-3AD203B41FA5}">
                      <a16:colId xmlns:a16="http://schemas.microsoft.com/office/drawing/2014/main" val="2450418021"/>
                    </a:ext>
                  </a:extLst>
                </a:gridCol>
              </a:tblGrid>
              <a:tr h="370840">
                <a:tc>
                  <a:txBody>
                    <a:bodyPr/>
                    <a:lstStyle/>
                    <a:p>
                      <a:r>
                        <a:rPr lang="pt-BR" sz="2400" dirty="0">
                          <a:latin typeface="Calibri" panose="020F0502020204030204" pitchFamily="34" charset="0"/>
                          <a:cs typeface="Calibri" panose="020F0502020204030204" pitchFamily="34" charset="0"/>
                        </a:rPr>
                        <a:t>     aluno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0948207"/>
                  </a:ext>
                </a:extLst>
              </a:tr>
              <a:tr h="370840">
                <a:tc>
                  <a:txBody>
                    <a:bodyPr/>
                    <a:lstStyle/>
                    <a:p>
                      <a:r>
                        <a:rPr lang="pt-BR" sz="2400" b="1" dirty="0">
                          <a:solidFill>
                            <a:schemeClr val="tx1"/>
                          </a:solidFill>
                          <a:latin typeface="Calibri" panose="020F0502020204030204" pitchFamily="34" charset="0"/>
                          <a:cs typeface="Calibri" panose="020F0502020204030204" pitchFamily="34" charset="0"/>
                        </a:rPr>
                        <a:t>      valor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657354"/>
                  </a:ext>
                </a:extLst>
              </a:tr>
            </a:tbl>
          </a:graphicData>
        </a:graphic>
      </p:graphicFrame>
      <p:sp>
        <p:nvSpPr>
          <p:cNvPr id="11" name="CaixaDeTexto 10">
            <a:extLst>
              <a:ext uri="{FF2B5EF4-FFF2-40B4-BE49-F238E27FC236}">
                <a16:creationId xmlns:a16="http://schemas.microsoft.com/office/drawing/2014/main" id="{3856EEAB-E949-CA5E-EEE8-2B1C435EA53A}"/>
              </a:ext>
            </a:extLst>
          </p:cNvPr>
          <p:cNvSpPr txBox="1"/>
          <p:nvPr/>
        </p:nvSpPr>
        <p:spPr>
          <a:xfrm>
            <a:off x="7750596" y="2060848"/>
            <a:ext cx="2736304" cy="1089529"/>
          </a:xfrm>
          <a:prstGeom prst="rect">
            <a:avLst/>
          </a:prstGeom>
          <a:noFill/>
          <a:ln w="28575">
            <a:solidFill>
              <a:schemeClr val="accent5">
                <a:lumMod val="75000"/>
              </a:schemeClr>
            </a:solidFill>
          </a:ln>
        </p:spPr>
        <p:txBody>
          <a:bodyPr wrap="square" rtlCol="0">
            <a:spAutoFit/>
          </a:bodyPr>
          <a:lstStyle/>
          <a:p>
            <a:pPr>
              <a:lnSpc>
                <a:spcPct val="90000"/>
              </a:lnSpc>
            </a:pPr>
            <a:r>
              <a:rPr lang="pt-BR" sz="2400" b="1" dirty="0">
                <a:solidFill>
                  <a:srgbClr val="FF0000"/>
                </a:solidFill>
              </a:rPr>
              <a:t>        Nome: Jose 20</a:t>
            </a:r>
            <a:br>
              <a:rPr lang="pt-BR" sz="2400" b="1" dirty="0">
                <a:solidFill>
                  <a:srgbClr val="FF0000"/>
                </a:solidFill>
              </a:rPr>
            </a:br>
            <a:r>
              <a:rPr lang="pt-BR" sz="2400" dirty="0"/>
              <a:t>      matricula: 1234</a:t>
            </a:r>
            <a:br>
              <a:rPr lang="pt-BR" sz="2400" dirty="0"/>
            </a:br>
            <a:r>
              <a:rPr lang="pt-BR" sz="2400" dirty="0"/>
              <a:t>           </a:t>
            </a:r>
            <a:r>
              <a:rPr lang="pt-BR" sz="2400" dirty="0" err="1"/>
              <a:t>curso:Java</a:t>
            </a:r>
            <a:endParaRPr lang="pt-BR" sz="2400" dirty="0"/>
          </a:p>
        </p:txBody>
      </p:sp>
      <p:cxnSp>
        <p:nvCxnSpPr>
          <p:cNvPr id="13" name="Conector de Seta Reta 12">
            <a:extLst>
              <a:ext uri="{FF2B5EF4-FFF2-40B4-BE49-F238E27FC236}">
                <a16:creationId xmlns:a16="http://schemas.microsoft.com/office/drawing/2014/main" id="{470B379F-47D2-7C8F-F458-397AD9F3439B}"/>
              </a:ext>
            </a:extLst>
          </p:cNvPr>
          <p:cNvCxnSpPr>
            <a:cxnSpLocks/>
          </p:cNvCxnSpPr>
          <p:nvPr/>
        </p:nvCxnSpPr>
        <p:spPr>
          <a:xfrm>
            <a:off x="6382444" y="2348880"/>
            <a:ext cx="1296064" cy="0"/>
          </a:xfrm>
          <a:prstGeom prst="straightConnector1">
            <a:avLst/>
          </a:prstGeom>
          <a:ln w="57150">
            <a:solidFill>
              <a:srgbClr val="FFFF00"/>
            </a:solidFill>
            <a:tailEnd type="triangle"/>
          </a:ln>
        </p:spPr>
        <p:style>
          <a:lnRef idx="3">
            <a:schemeClr val="dk1"/>
          </a:lnRef>
          <a:fillRef idx="0">
            <a:schemeClr val="dk1"/>
          </a:fillRef>
          <a:effectRef idx="2">
            <a:schemeClr val="dk1"/>
          </a:effectRef>
          <a:fontRef idx="minor">
            <a:schemeClr val="tx1"/>
          </a:fontRef>
        </p:style>
      </p:cxnSp>
      <p:graphicFrame>
        <p:nvGraphicFramePr>
          <p:cNvPr id="12" name="Tabela 11">
            <a:extLst>
              <a:ext uri="{FF2B5EF4-FFF2-40B4-BE49-F238E27FC236}">
                <a16:creationId xmlns:a16="http://schemas.microsoft.com/office/drawing/2014/main" id="{452ED655-02AA-1D67-D327-2C7883C8E851}"/>
              </a:ext>
            </a:extLst>
          </p:cNvPr>
          <p:cNvGraphicFramePr>
            <a:graphicFrameLocks noGrp="1"/>
          </p:cNvGraphicFramePr>
          <p:nvPr>
            <p:extLst>
              <p:ext uri="{D42A27DB-BD31-4B8C-83A1-F6EECF244321}">
                <p14:modId xmlns:p14="http://schemas.microsoft.com/office/powerpoint/2010/main" val="3565224093"/>
              </p:ext>
            </p:extLst>
          </p:nvPr>
        </p:nvGraphicFramePr>
        <p:xfrm>
          <a:off x="4701954" y="2132856"/>
          <a:ext cx="1680490" cy="834418"/>
        </p:xfrm>
        <a:graphic>
          <a:graphicData uri="http://schemas.openxmlformats.org/drawingml/2006/table">
            <a:tbl>
              <a:tblPr bandRow="1"/>
              <a:tblGrid>
                <a:gridCol w="1680490">
                  <a:extLst>
                    <a:ext uri="{9D8B030D-6E8A-4147-A177-3AD203B41FA5}">
                      <a16:colId xmlns:a16="http://schemas.microsoft.com/office/drawing/2014/main" val="3026228041"/>
                    </a:ext>
                  </a:extLst>
                </a:gridCol>
              </a:tblGrid>
              <a:tr h="377218">
                <a:tc>
                  <a:txBody>
                    <a:bodyPr/>
                    <a:lstStyle/>
                    <a:p>
                      <a:r>
                        <a:rPr lang="pt-BR" sz="1800" b="1" dirty="0">
                          <a:latin typeface="Arial" panose="020B0604020202020204" pitchFamily="34" charset="0"/>
                          <a:cs typeface="Arial" panose="020B0604020202020204" pitchFamily="34" charset="0"/>
                        </a:rPr>
                        <a:t>@E64F67894</a:t>
                      </a:r>
                    </a:p>
                  </a:txBody>
                  <a:tcPr>
                    <a:lnL w="3810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998843"/>
                  </a:ext>
                </a:extLst>
              </a:tr>
              <a:tr h="390678">
                <a:tc>
                  <a:txBody>
                    <a:bodyPr/>
                    <a:lstStyle/>
                    <a:p>
                      <a:r>
                        <a:rPr lang="pt-BR" sz="2400" b="1" dirty="0"/>
                        <a:t>           10</a:t>
                      </a:r>
                    </a:p>
                  </a:txBody>
                  <a:tcPr>
                    <a:lnL w="3810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8931411"/>
                  </a:ext>
                </a:extLst>
              </a:tr>
            </a:tbl>
          </a:graphicData>
        </a:graphic>
      </p:graphicFrame>
      <p:sp>
        <p:nvSpPr>
          <p:cNvPr id="2" name="CaixaDeTexto 1">
            <a:extLst>
              <a:ext uri="{FF2B5EF4-FFF2-40B4-BE49-F238E27FC236}">
                <a16:creationId xmlns:a16="http://schemas.microsoft.com/office/drawing/2014/main" id="{40980231-D87A-78F7-E456-B5A1D63F9A86}"/>
              </a:ext>
            </a:extLst>
          </p:cNvPr>
          <p:cNvSpPr txBox="1"/>
          <p:nvPr/>
        </p:nvSpPr>
        <p:spPr>
          <a:xfrm>
            <a:off x="1197868" y="3663256"/>
            <a:ext cx="10873208" cy="1588127"/>
          </a:xfrm>
          <a:prstGeom prst="rect">
            <a:avLst/>
          </a:prstGeom>
          <a:noFill/>
        </p:spPr>
        <p:txBody>
          <a:bodyPr wrap="square" rtlCol="0">
            <a:spAutoFit/>
          </a:bodyPr>
          <a:lstStyle/>
          <a:p>
            <a:pPr>
              <a:lnSpc>
                <a:spcPct val="90000"/>
              </a:lnSpc>
            </a:pPr>
            <a:r>
              <a:rPr lang="pt-BR" sz="3600" dirty="0">
                <a:latin typeface="Calibri" panose="020F0502020204030204" pitchFamily="34" charset="0"/>
                <a:cs typeface="Calibri" panose="020F0502020204030204" pitchFamily="34" charset="0"/>
              </a:rPr>
              <a:t>Em resumo...</a:t>
            </a:r>
          </a:p>
          <a:p>
            <a:pPr>
              <a:lnSpc>
                <a:spcPct val="90000"/>
              </a:lnSpc>
            </a:pPr>
            <a:r>
              <a:rPr lang="pt-BR" sz="3600" b="1" dirty="0">
                <a:solidFill>
                  <a:schemeClr val="accent5">
                    <a:lumMod val="60000"/>
                    <a:lumOff val="40000"/>
                  </a:schemeClr>
                </a:solidFill>
                <a:latin typeface="Calibri" panose="020F0502020204030204" pitchFamily="34" charset="0"/>
                <a:cs typeface="Calibri" panose="020F0502020204030204" pitchFamily="34" charset="0"/>
              </a:rPr>
              <a:t>Tipos</a:t>
            </a:r>
            <a:r>
              <a:rPr lang="pt-BR" sz="3600" dirty="0">
                <a:latin typeface="Calibri" panose="020F0502020204030204" pitchFamily="34" charset="0"/>
                <a:cs typeface="Calibri" panose="020F0502020204030204" pitchFamily="34" charset="0"/>
              </a:rPr>
              <a:t> </a:t>
            </a:r>
            <a:r>
              <a:rPr lang="pt-BR" sz="3600" b="1" dirty="0">
                <a:solidFill>
                  <a:srgbClr val="00B0F0"/>
                </a:solidFill>
                <a:latin typeface="Calibri" panose="020F0502020204030204" pitchFamily="34" charset="0"/>
                <a:cs typeface="Calibri" panose="020F0502020204030204" pitchFamily="34" charset="0"/>
              </a:rPr>
              <a:t>primitivos</a:t>
            </a:r>
            <a:r>
              <a:rPr lang="pt-BR" sz="3600" dirty="0">
                <a:latin typeface="Calibri" panose="020F0502020204030204" pitchFamily="34" charset="0"/>
                <a:cs typeface="Calibri" panose="020F0502020204030204" pitchFamily="34" charset="0"/>
              </a:rPr>
              <a:t>: </a:t>
            </a:r>
            <a:r>
              <a:rPr lang="pt-BR" sz="3600" b="1" dirty="0">
                <a:solidFill>
                  <a:schemeClr val="accent5">
                    <a:lumMod val="60000"/>
                    <a:lumOff val="40000"/>
                  </a:schemeClr>
                </a:solidFill>
                <a:latin typeface="Calibri" panose="020F0502020204030204" pitchFamily="34" charset="0"/>
                <a:cs typeface="Calibri" panose="020F0502020204030204" pitchFamily="34" charset="0"/>
              </a:rPr>
              <a:t>passagem por </a:t>
            </a:r>
            <a:r>
              <a:rPr lang="pt-BR" sz="3600" b="1" dirty="0">
                <a:solidFill>
                  <a:schemeClr val="accent2">
                    <a:lumMod val="75000"/>
                  </a:schemeClr>
                </a:solidFill>
                <a:latin typeface="Calibri" panose="020F0502020204030204" pitchFamily="34" charset="0"/>
                <a:cs typeface="Calibri" panose="020F0502020204030204" pitchFamily="34" charset="0"/>
              </a:rPr>
              <a:t>valor</a:t>
            </a:r>
          </a:p>
          <a:p>
            <a:pPr>
              <a:lnSpc>
                <a:spcPct val="90000"/>
              </a:lnSpc>
            </a:pPr>
            <a:r>
              <a:rPr lang="pt-BR" sz="3600" b="1" dirty="0">
                <a:solidFill>
                  <a:schemeClr val="accent5">
                    <a:lumMod val="60000"/>
                    <a:lumOff val="40000"/>
                  </a:schemeClr>
                </a:solidFill>
                <a:latin typeface="Calibri" panose="020F0502020204030204" pitchFamily="34" charset="0"/>
                <a:cs typeface="Calibri" panose="020F0502020204030204" pitchFamily="34" charset="0"/>
              </a:rPr>
              <a:t>Tipos</a:t>
            </a:r>
            <a:r>
              <a:rPr lang="pt-BR" sz="3600" b="1" dirty="0">
                <a:solidFill>
                  <a:schemeClr val="accent2">
                    <a:lumMod val="75000"/>
                  </a:schemeClr>
                </a:solidFill>
                <a:latin typeface="Calibri" panose="020F0502020204030204" pitchFamily="34" charset="0"/>
                <a:cs typeface="Calibri" panose="020F0502020204030204" pitchFamily="34" charset="0"/>
              </a:rPr>
              <a:t> </a:t>
            </a:r>
            <a:r>
              <a:rPr lang="pt-BR" sz="3600" b="1" dirty="0">
                <a:solidFill>
                  <a:srgbClr val="00B0F0"/>
                </a:solidFill>
                <a:latin typeface="Calibri" panose="020F0502020204030204" pitchFamily="34" charset="0"/>
                <a:cs typeface="Calibri" panose="020F0502020204030204" pitchFamily="34" charset="0"/>
              </a:rPr>
              <a:t>classe, </a:t>
            </a:r>
            <a:r>
              <a:rPr lang="pt-BR" sz="3600" b="1" dirty="0" err="1">
                <a:solidFill>
                  <a:srgbClr val="00B0F0"/>
                </a:solidFill>
                <a:latin typeface="Calibri" panose="020F0502020204030204" pitchFamily="34" charset="0"/>
                <a:cs typeface="Calibri" panose="020F0502020204030204" pitchFamily="34" charset="0"/>
              </a:rPr>
              <a:t>enum</a:t>
            </a:r>
            <a:r>
              <a:rPr lang="pt-BR" sz="3600" b="1" dirty="0">
                <a:solidFill>
                  <a:srgbClr val="00B0F0"/>
                </a:solidFill>
                <a:latin typeface="Calibri" panose="020F0502020204030204" pitchFamily="34" charset="0"/>
                <a:cs typeface="Calibri" panose="020F0502020204030204" pitchFamily="34" charset="0"/>
              </a:rPr>
              <a:t>, </a:t>
            </a:r>
            <a:r>
              <a:rPr lang="pt-BR" sz="3600" b="1" dirty="0" err="1">
                <a:solidFill>
                  <a:srgbClr val="00B0F0"/>
                </a:solidFill>
                <a:latin typeface="Calibri" panose="020F0502020204030204" pitchFamily="34" charset="0"/>
                <a:cs typeface="Calibri" panose="020F0502020204030204" pitchFamily="34" charset="0"/>
              </a:rPr>
              <a:t>array</a:t>
            </a:r>
            <a:r>
              <a:rPr lang="pt-BR" sz="3600" b="1" dirty="0">
                <a:solidFill>
                  <a:schemeClr val="accent2">
                    <a:lumMod val="75000"/>
                  </a:schemeClr>
                </a:solidFill>
                <a:latin typeface="Calibri" panose="020F0502020204030204" pitchFamily="34" charset="0"/>
                <a:cs typeface="Calibri" panose="020F0502020204030204" pitchFamily="34" charset="0"/>
              </a:rPr>
              <a:t>: </a:t>
            </a:r>
            <a:r>
              <a:rPr lang="pt-BR" sz="3600" b="1" dirty="0">
                <a:solidFill>
                  <a:schemeClr val="accent5">
                    <a:lumMod val="60000"/>
                    <a:lumOff val="40000"/>
                  </a:schemeClr>
                </a:solidFill>
                <a:latin typeface="Calibri" panose="020F0502020204030204" pitchFamily="34" charset="0"/>
                <a:cs typeface="Calibri" panose="020F0502020204030204" pitchFamily="34" charset="0"/>
              </a:rPr>
              <a:t>passagem por </a:t>
            </a:r>
            <a:r>
              <a:rPr lang="pt-BR" sz="3600" b="1" dirty="0" err="1">
                <a:solidFill>
                  <a:schemeClr val="accent2">
                    <a:lumMod val="75000"/>
                  </a:schemeClr>
                </a:solidFill>
                <a:latin typeface="Calibri" panose="020F0502020204030204" pitchFamily="34" charset="0"/>
                <a:cs typeface="Calibri" panose="020F0502020204030204" pitchFamily="34" charset="0"/>
              </a:rPr>
              <a:t>refêrencia</a:t>
            </a:r>
            <a:endParaRPr lang="pt-BR" sz="3600" b="1" dirty="0">
              <a:solidFill>
                <a:schemeClr val="accent2">
                  <a:lumMod val="75000"/>
                </a:schemeClr>
              </a:solidFill>
            </a:endParaRPr>
          </a:p>
        </p:txBody>
      </p:sp>
      <p:sp>
        <p:nvSpPr>
          <p:cNvPr id="9" name="CaixaDeTexto 8">
            <a:extLst>
              <a:ext uri="{FF2B5EF4-FFF2-40B4-BE49-F238E27FC236}">
                <a16:creationId xmlns:a16="http://schemas.microsoft.com/office/drawing/2014/main" id="{5777DD45-7DEE-0D7C-04D6-919FE377C6FC}"/>
              </a:ext>
            </a:extLst>
          </p:cNvPr>
          <p:cNvSpPr txBox="1"/>
          <p:nvPr/>
        </p:nvSpPr>
        <p:spPr>
          <a:xfrm>
            <a:off x="2487408" y="1628800"/>
            <a:ext cx="3888512" cy="424732"/>
          </a:xfrm>
          <a:prstGeom prst="rect">
            <a:avLst/>
          </a:prstGeom>
          <a:noFill/>
        </p:spPr>
        <p:txBody>
          <a:bodyPr wrap="square" rtlCol="0">
            <a:spAutoFit/>
          </a:bodyPr>
          <a:lstStyle/>
          <a:p>
            <a:pPr>
              <a:lnSpc>
                <a:spcPct val="90000"/>
              </a:lnSpc>
            </a:pPr>
            <a:r>
              <a:rPr lang="pt-BR" sz="2400" dirty="0"/>
              <a:t>    </a:t>
            </a:r>
            <a:r>
              <a:rPr lang="pt-BR" sz="2400" dirty="0" err="1"/>
              <a:t>Stack</a:t>
            </a:r>
            <a:r>
              <a:rPr lang="pt-BR" sz="2400" dirty="0"/>
              <a:t>/Pilha do programa</a:t>
            </a:r>
          </a:p>
        </p:txBody>
      </p:sp>
    </p:spTree>
    <p:extLst>
      <p:ext uri="{BB962C8B-B14F-4D97-AF65-F5344CB8AC3E}">
        <p14:creationId xmlns:p14="http://schemas.microsoft.com/office/powerpoint/2010/main" val="371587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252518"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 </a:t>
            </a:r>
            <a:br>
              <a:rPr lang="pt-BR" sz="3600" i="0" spc="-20" dirty="0">
                <a:latin typeface="Calibri" panose="020F0502020204030204" pitchFamily="34" charset="0"/>
                <a:cs typeface="Calibri" panose="020F0502020204030204" pitchFamily="34" charset="0"/>
              </a:rPr>
            </a:br>
            <a:r>
              <a:rPr lang="pt-BR" sz="3600" dirty="0">
                <a:latin typeface="Calibri" panose="020F0502020204030204" pitchFamily="34" charset="0"/>
                <a:cs typeface="Calibri" panose="020F0502020204030204" pitchFamily="34" charset="0"/>
              </a:rPr>
              <a:t>Métodos estáticos</a:t>
            </a:r>
          </a:p>
        </p:txBody>
      </p:sp>
      <p:sp>
        <p:nvSpPr>
          <p:cNvPr id="7" name="Espaço Reservado para Conteúdo 6">
            <a:extLst>
              <a:ext uri="{FF2B5EF4-FFF2-40B4-BE49-F238E27FC236}">
                <a16:creationId xmlns:a16="http://schemas.microsoft.com/office/drawing/2014/main" id="{1AE41095-036F-4377-A411-4CE17C1915DE}"/>
              </a:ext>
            </a:extLst>
          </p:cNvPr>
          <p:cNvSpPr>
            <a:spLocks noGrp="1"/>
          </p:cNvSpPr>
          <p:nvPr>
            <p:ph idx="1"/>
          </p:nvPr>
        </p:nvSpPr>
        <p:spPr>
          <a:xfrm>
            <a:off x="1522410" y="1584176"/>
            <a:ext cx="10476658" cy="5373216"/>
          </a:xfrm>
        </p:spPr>
        <p:txBody>
          <a:bodyPr vert="horz" lIns="91440" tIns="45720" rIns="91440" bIns="45720" rtlCol="0" anchor="t">
            <a:normAutofit fontScale="92500"/>
          </a:bodyPr>
          <a:lstStyle/>
          <a:p>
            <a:pPr marL="0" indent="0">
              <a:lnSpc>
                <a:spcPct val="107000"/>
              </a:lnSpc>
              <a:spcAft>
                <a:spcPts val="800"/>
              </a:spcAft>
              <a:buNone/>
            </a:pPr>
            <a:r>
              <a:rPr lang="pt-BR" sz="3000" b="1" dirty="0">
                <a:latin typeface="Calibri" panose="020F0502020204030204" pitchFamily="34" charset="0"/>
                <a:cs typeface="Calibri" panose="020F0502020204030204" pitchFamily="34" charset="0"/>
              </a:rPr>
              <a:t>Métodos estáticos</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A linguagem Java nos permite ter atributos, blocos e métodos do tipo </a:t>
            </a:r>
            <a:r>
              <a:rPr lang="pt-BR" sz="2800" dirty="0" err="1">
                <a:latin typeface="Calibri" panose="020F0502020204030204" pitchFamily="34" charset="0"/>
                <a:cs typeface="Calibri" panose="020F0502020204030204" pitchFamily="34" charset="0"/>
              </a:rPr>
              <a:t>static</a:t>
            </a:r>
            <a:r>
              <a:rPr lang="pt-BR" sz="2800" dirty="0">
                <a:latin typeface="Calibri" panose="020F0502020204030204" pitchFamily="34" charset="0"/>
                <a:cs typeface="Calibri" panose="020F0502020204030204" pitchFamily="34" charset="0"/>
              </a:rPr>
              <a:t>. </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 Assim como um atributo </a:t>
            </a:r>
            <a:r>
              <a:rPr lang="pt-BR" sz="2800" dirty="0" err="1">
                <a:latin typeface="Calibri" panose="020F0502020204030204" pitchFamily="34" charset="0"/>
                <a:cs typeface="Calibri" panose="020F0502020204030204" pitchFamily="34" charset="0"/>
              </a:rPr>
              <a:t>static</a:t>
            </a:r>
            <a:r>
              <a:rPr lang="pt-BR" sz="2800" dirty="0">
                <a:latin typeface="Calibri" panose="020F0502020204030204" pitchFamily="34" charset="0"/>
                <a:cs typeface="Calibri" panose="020F0502020204030204" pitchFamily="34" charset="0"/>
              </a:rPr>
              <a:t>, um método do tipo </a:t>
            </a:r>
            <a:r>
              <a:rPr lang="pt-BR" sz="2800" dirty="0" err="1">
                <a:latin typeface="Calibri" panose="020F0502020204030204" pitchFamily="34" charset="0"/>
                <a:cs typeface="Calibri" panose="020F0502020204030204" pitchFamily="34" charset="0"/>
              </a:rPr>
              <a:t>static</a:t>
            </a:r>
            <a:r>
              <a:rPr lang="pt-BR" sz="2800" dirty="0">
                <a:latin typeface="Calibri" panose="020F0502020204030204" pitchFamily="34" charset="0"/>
                <a:cs typeface="Calibri" panose="020F0502020204030204" pitchFamily="34" charset="0"/>
              </a:rPr>
              <a:t>, não faz parte da instância de uma classe e sim da classe. Quando criamos uma classe com membros estáticos, esses serão os primeiros códigos a serem carregados, mesmo que não haja nenhuma instância desta classe.</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O método estático mais conhecido é sem dúvida nenhuma o </a:t>
            </a:r>
            <a:r>
              <a:rPr lang="pt-BR" sz="2800" dirty="0" err="1">
                <a:latin typeface="Calibri" panose="020F0502020204030204" pitchFamily="34" charset="0"/>
                <a:cs typeface="Calibri" panose="020F0502020204030204" pitchFamily="34" charset="0"/>
              </a:rPr>
              <a:t>main</a:t>
            </a:r>
            <a:r>
              <a:rPr lang="pt-BR" sz="2800" dirty="0">
                <a:latin typeface="Calibri" panose="020F0502020204030204" pitchFamily="34" charset="0"/>
                <a:cs typeface="Calibri" panose="020F0502020204030204" pitchFamily="34" charset="0"/>
              </a:rPr>
              <a:t>(), utilizado para inicializar uma aplicação desenvolvida em Java. Dentro de um método ou de um bloco de inicialização estático, só podemos acessar variáveis ou outros métodos estáticos, e para acessarmos membros não estáticos precisamos então criar uma instância da classe.</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 </a:t>
            </a:r>
          </a:p>
          <a:p>
            <a:pPr marL="0" indent="0">
              <a:lnSpc>
                <a:spcPct val="107000"/>
              </a:lnSpc>
              <a:spcAft>
                <a:spcPts val="800"/>
              </a:spcAft>
              <a:buNone/>
            </a:pPr>
            <a:endParaRPr lang="pt-B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39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252518"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 </a:t>
            </a:r>
            <a:br>
              <a:rPr lang="pt-BR" sz="3600" i="0" spc="-20" dirty="0">
                <a:latin typeface="Calibri" panose="020F0502020204030204" pitchFamily="34" charset="0"/>
                <a:cs typeface="Calibri" panose="020F0502020204030204" pitchFamily="34" charset="0"/>
              </a:rPr>
            </a:br>
            <a:r>
              <a:rPr lang="pt-BR" sz="3600" dirty="0">
                <a:latin typeface="Calibri" panose="020F0502020204030204" pitchFamily="34" charset="0"/>
                <a:cs typeface="Calibri" panose="020F0502020204030204" pitchFamily="34" charset="0"/>
              </a:rPr>
              <a:t>Métodos estáticos</a:t>
            </a:r>
          </a:p>
        </p:txBody>
      </p:sp>
      <p:sp>
        <p:nvSpPr>
          <p:cNvPr id="7" name="Espaço Reservado para Conteúdo 6">
            <a:extLst>
              <a:ext uri="{FF2B5EF4-FFF2-40B4-BE49-F238E27FC236}">
                <a16:creationId xmlns:a16="http://schemas.microsoft.com/office/drawing/2014/main" id="{1AE41095-036F-4377-A411-4CE17C1915DE}"/>
              </a:ext>
            </a:extLst>
          </p:cNvPr>
          <p:cNvSpPr>
            <a:spLocks noGrp="1"/>
          </p:cNvSpPr>
          <p:nvPr>
            <p:ph idx="1"/>
          </p:nvPr>
        </p:nvSpPr>
        <p:spPr>
          <a:xfrm>
            <a:off x="1522410" y="1584176"/>
            <a:ext cx="10476658" cy="5373216"/>
          </a:xfrm>
        </p:spPr>
        <p:txBody>
          <a:bodyPr vert="horz" lIns="91440" tIns="45720" rIns="91440" bIns="45720" rtlCol="0" anchor="t">
            <a:normAutofit lnSpcReduction="10000"/>
          </a:bodyPr>
          <a:lstStyle/>
          <a:p>
            <a:pPr marL="0" indent="0">
              <a:lnSpc>
                <a:spcPct val="107000"/>
              </a:lnSpc>
              <a:spcAft>
                <a:spcPts val="800"/>
              </a:spcAft>
              <a:buNone/>
            </a:pPr>
            <a:r>
              <a:rPr lang="pt-BR" sz="3000" b="1" dirty="0">
                <a:latin typeface="Calibri" panose="020F0502020204030204" pitchFamily="34" charset="0"/>
                <a:cs typeface="Calibri" panose="020F0502020204030204" pitchFamily="34" charset="0"/>
              </a:rPr>
              <a:t>Métodos estáticos</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A classe </a:t>
            </a:r>
            <a:r>
              <a:rPr lang="pt-BR" sz="2800" dirty="0" err="1">
                <a:latin typeface="Calibri" panose="020F0502020204030204" pitchFamily="34" charset="0"/>
                <a:cs typeface="Calibri" panose="020F0502020204030204" pitchFamily="34" charset="0"/>
              </a:rPr>
              <a:t>Math</a:t>
            </a:r>
            <a:r>
              <a:rPr lang="pt-BR" sz="2800" dirty="0">
                <a:latin typeface="Calibri" panose="020F0502020204030204" pitchFamily="34" charset="0"/>
                <a:cs typeface="Calibri" panose="020F0502020204030204" pitchFamily="34" charset="0"/>
              </a:rPr>
              <a:t> do pacote </a:t>
            </a:r>
            <a:r>
              <a:rPr lang="pt-BR" sz="2800" dirty="0" err="1">
                <a:latin typeface="Calibri" panose="020F0502020204030204" pitchFamily="34" charset="0"/>
                <a:cs typeface="Calibri" panose="020F0502020204030204" pitchFamily="34" charset="0"/>
              </a:rPr>
              <a:t>java.lang</a:t>
            </a:r>
            <a:r>
              <a:rPr lang="pt-BR" sz="2800" dirty="0">
                <a:latin typeface="Calibri" panose="020F0502020204030204" pitchFamily="34" charset="0"/>
                <a:cs typeface="Calibri" panose="020F0502020204030204" pitchFamily="34" charset="0"/>
              </a:rPr>
              <a:t> é um exemplo de classe que possui seus membros (atributos e métodos)  declarados como </a:t>
            </a:r>
            <a:r>
              <a:rPr lang="pt-BR" sz="2800" dirty="0" err="1">
                <a:latin typeface="Calibri" panose="020F0502020204030204" pitchFamily="34" charset="0"/>
                <a:cs typeface="Calibri" panose="020F0502020204030204" pitchFamily="34" charset="0"/>
              </a:rPr>
              <a:t>static</a:t>
            </a:r>
            <a:r>
              <a:rPr lang="pt-BR" sz="2800" dirty="0">
                <a:latin typeface="Calibri" panose="020F0502020204030204" pitchFamily="34" charset="0"/>
                <a:cs typeface="Calibri" panose="020F0502020204030204" pitchFamily="34" charset="0"/>
              </a:rPr>
              <a:t>.</a:t>
            </a:r>
          </a:p>
          <a:p>
            <a:pPr marL="0" indent="0">
              <a:lnSpc>
                <a:spcPct val="107000"/>
              </a:lnSpc>
              <a:spcAft>
                <a:spcPts val="800"/>
              </a:spcAft>
              <a:buNone/>
            </a:pPr>
            <a:r>
              <a:rPr lang="pt-BR" sz="2800" dirty="0">
                <a:latin typeface="Calibri" panose="020F0502020204030204" pitchFamily="34" charset="0"/>
                <a:cs typeface="Calibri" panose="020F0502020204030204" pitchFamily="34" charset="0"/>
              </a:rPr>
              <a:t>Em que situação criamos métodos estáticos?</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Quando não precisamos ter uma instância de uma classe, para utilizar os membros dela.</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Quando não temos muita lógica de programação dentro dos métodos. Essa classe passar a ser  uma classe utilitária.</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                                     </a:t>
            </a:r>
            <a:r>
              <a:rPr lang="pt-BR" sz="4000" dirty="0">
                <a:latin typeface="Calibri" panose="020F0502020204030204" pitchFamily="34" charset="0"/>
                <a:cs typeface="Calibri" panose="020F0502020204030204" pitchFamily="34" charset="0"/>
              </a:rPr>
              <a:t>Exemplo na prática 								</a:t>
            </a:r>
            <a:r>
              <a:rPr lang="pt-BR" sz="2800" dirty="0" err="1">
                <a:latin typeface="Calibri" panose="020F0502020204030204" pitchFamily="34" charset="0"/>
                <a:cs typeface="Calibri" panose="020F0502020204030204" pitchFamily="34" charset="0"/>
              </a:rPr>
              <a:t>MinhaCalculadora</a:t>
            </a:r>
            <a:endParaRPr lang="pt-B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457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252518"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 </a:t>
            </a:r>
            <a:br>
              <a:rPr lang="pt-BR" sz="3600" i="0" spc="-20" dirty="0">
                <a:latin typeface="Calibri" panose="020F0502020204030204" pitchFamily="34" charset="0"/>
                <a:cs typeface="Calibri" panose="020F0502020204030204" pitchFamily="34" charset="0"/>
              </a:rPr>
            </a:br>
            <a:r>
              <a:rPr lang="pt-BR" sz="3600" dirty="0">
                <a:latin typeface="Calibri" panose="020F0502020204030204" pitchFamily="34" charset="0"/>
                <a:cs typeface="Calibri" panose="020F0502020204030204" pitchFamily="34" charset="0"/>
              </a:rPr>
              <a:t>Relacionamento entre classes</a:t>
            </a:r>
          </a:p>
        </p:txBody>
      </p:sp>
      <p:sp>
        <p:nvSpPr>
          <p:cNvPr id="7" name="Espaço Reservado para Conteúdo 6">
            <a:extLst>
              <a:ext uri="{FF2B5EF4-FFF2-40B4-BE49-F238E27FC236}">
                <a16:creationId xmlns:a16="http://schemas.microsoft.com/office/drawing/2014/main" id="{1AE41095-036F-4377-A411-4CE17C1915DE}"/>
              </a:ext>
            </a:extLst>
          </p:cNvPr>
          <p:cNvSpPr>
            <a:spLocks noGrp="1"/>
          </p:cNvSpPr>
          <p:nvPr>
            <p:ph idx="1"/>
          </p:nvPr>
        </p:nvSpPr>
        <p:spPr>
          <a:xfrm>
            <a:off x="1522410" y="1584176"/>
            <a:ext cx="10476658" cy="5373216"/>
          </a:xfrm>
        </p:spPr>
        <p:txBody>
          <a:bodyPr vert="horz" lIns="91440" tIns="45720" rIns="91440" bIns="45720" rtlCol="0" anchor="t">
            <a:normAutofit lnSpcReduction="10000"/>
          </a:bodyPr>
          <a:lstStyle/>
          <a:p>
            <a:pPr marL="0" indent="0">
              <a:lnSpc>
                <a:spcPct val="107000"/>
              </a:lnSpc>
              <a:spcAft>
                <a:spcPts val="800"/>
              </a:spcAft>
              <a:buNone/>
            </a:pPr>
            <a:r>
              <a:rPr lang="pt-BR" sz="2800" b="1" dirty="0">
                <a:latin typeface="Calibri" panose="020F0502020204030204" pitchFamily="34" charset="0"/>
                <a:cs typeface="Calibri" panose="020F0502020204030204" pitchFamily="34" charset="0"/>
              </a:rPr>
              <a:t>Relacionamento entre classes</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Objetos do mundo real relacionam-se uns com os outros de diversas formas:</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Um objeto motor </a:t>
            </a:r>
            <a:r>
              <a:rPr lang="pt-BR" sz="2800" dirty="0">
                <a:solidFill>
                  <a:srgbClr val="FFFF00"/>
                </a:solidFill>
                <a:latin typeface="Calibri" panose="020F0502020204030204" pitchFamily="34" charset="0"/>
                <a:cs typeface="Calibri" panose="020F0502020204030204" pitchFamily="34" charset="0"/>
              </a:rPr>
              <a:t>é parte de </a:t>
            </a:r>
            <a:r>
              <a:rPr lang="pt-BR" sz="2800" dirty="0">
                <a:latin typeface="Calibri" panose="020F0502020204030204" pitchFamily="34" charset="0"/>
                <a:cs typeface="Calibri" panose="020F0502020204030204" pitchFamily="34" charset="0"/>
              </a:rPr>
              <a:t>um objeto carro.</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Um objeto turma </a:t>
            </a:r>
            <a:r>
              <a:rPr lang="pt-BR" sz="2800" dirty="0">
                <a:solidFill>
                  <a:srgbClr val="FFFF00"/>
                </a:solidFill>
                <a:latin typeface="Calibri" panose="020F0502020204030204" pitchFamily="34" charset="0"/>
                <a:cs typeface="Calibri" panose="020F0502020204030204" pitchFamily="34" charset="0"/>
              </a:rPr>
              <a:t>tem vários </a:t>
            </a:r>
            <a:r>
              <a:rPr lang="pt-BR" sz="2800" dirty="0">
                <a:latin typeface="Calibri" panose="020F0502020204030204" pitchFamily="34" charset="0"/>
                <a:cs typeface="Calibri" panose="020F0502020204030204" pitchFamily="34" charset="0"/>
              </a:rPr>
              <a:t>objetos alunos.</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Um objeto botão </a:t>
            </a:r>
            <a:r>
              <a:rPr lang="pt-BR" sz="2800" dirty="0">
                <a:solidFill>
                  <a:srgbClr val="FFFF00"/>
                </a:solidFill>
                <a:latin typeface="Calibri" panose="020F0502020204030204" pitchFamily="34" charset="0"/>
                <a:cs typeface="Calibri" panose="020F0502020204030204" pitchFamily="34" charset="0"/>
              </a:rPr>
              <a:t>tem um </a:t>
            </a:r>
            <a:r>
              <a:rPr lang="pt-BR" sz="2800" dirty="0">
                <a:latin typeface="Calibri" panose="020F0502020204030204" pitchFamily="34" charset="0"/>
                <a:cs typeface="Calibri" panose="020F0502020204030204" pitchFamily="34" charset="0"/>
              </a:rPr>
              <a:t>objeto tratador de eventos.</a:t>
            </a:r>
            <a:br>
              <a:rPr lang="pt-BR" sz="2800" dirty="0">
                <a:latin typeface="Calibri" panose="020F0502020204030204" pitchFamily="34" charset="0"/>
                <a:cs typeface="Calibri" panose="020F0502020204030204" pitchFamily="34" charset="0"/>
              </a:rPr>
            </a:b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 Tipos de relacionamentos entre objetos de software:</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 </a:t>
            </a:r>
            <a:r>
              <a:rPr lang="pt-BR" sz="2800" dirty="0">
                <a:solidFill>
                  <a:srgbClr val="FFC000"/>
                </a:solidFill>
                <a:latin typeface="Calibri" panose="020F0502020204030204" pitchFamily="34" charset="0"/>
                <a:cs typeface="Calibri" panose="020F0502020204030204" pitchFamily="34" charset="0"/>
              </a:rPr>
              <a:t>Agregação:</a:t>
            </a:r>
            <a:r>
              <a:rPr lang="pt-BR" sz="2800" dirty="0">
                <a:latin typeface="Calibri" panose="020F0502020204030204" pitchFamily="34" charset="0"/>
                <a:cs typeface="Calibri" panose="020F0502020204030204" pitchFamily="34" charset="0"/>
              </a:rPr>
              <a:t> estabelecem um vínculo entre objetos.</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 </a:t>
            </a:r>
            <a:r>
              <a:rPr lang="pt-BR" sz="2800" dirty="0">
                <a:solidFill>
                  <a:srgbClr val="FFC000"/>
                </a:solidFill>
                <a:latin typeface="Calibri" panose="020F0502020204030204" pitchFamily="34" charset="0"/>
                <a:cs typeface="Calibri" panose="020F0502020204030204" pitchFamily="34" charset="0"/>
              </a:rPr>
              <a:t>Composição:</a:t>
            </a:r>
            <a:r>
              <a:rPr lang="pt-BR" sz="2800" dirty="0">
                <a:latin typeface="Calibri" panose="020F0502020204030204" pitchFamily="34" charset="0"/>
                <a:cs typeface="Calibri" panose="020F0502020204030204" pitchFamily="34" charset="0"/>
              </a:rPr>
              <a:t> relacionamento do tipo todo/parte.</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 </a:t>
            </a:r>
            <a:r>
              <a:rPr lang="pt-BR" sz="2800" dirty="0">
                <a:solidFill>
                  <a:srgbClr val="FFC000"/>
                </a:solidFill>
                <a:latin typeface="Calibri" panose="020F0502020204030204" pitchFamily="34" charset="0"/>
                <a:cs typeface="Calibri" panose="020F0502020204030204" pitchFamily="34" charset="0"/>
              </a:rPr>
              <a:t>Uso: </a:t>
            </a:r>
            <a:r>
              <a:rPr lang="pt-BR" sz="2800" dirty="0">
                <a:latin typeface="Calibri" panose="020F0502020204030204" pitchFamily="34" charset="0"/>
                <a:cs typeface="Calibri" panose="020F0502020204030204" pitchFamily="34" charset="0"/>
              </a:rPr>
              <a:t>um objeto usa a funcionalidade de outro sem estabelecer vínculo duradouro (referências).</a:t>
            </a:r>
            <a:endParaRPr lang="pt-BR"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13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252518"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 </a:t>
            </a:r>
            <a:br>
              <a:rPr lang="pt-BR" sz="3600" i="0" spc="-20" dirty="0">
                <a:latin typeface="Calibri" panose="020F0502020204030204" pitchFamily="34" charset="0"/>
                <a:cs typeface="Calibri" panose="020F0502020204030204" pitchFamily="34" charset="0"/>
              </a:rPr>
            </a:br>
            <a:r>
              <a:rPr lang="pt-BR" sz="3600" dirty="0">
                <a:latin typeface="Calibri" panose="020F0502020204030204" pitchFamily="34" charset="0"/>
                <a:cs typeface="Calibri" panose="020F0502020204030204" pitchFamily="34" charset="0"/>
              </a:rPr>
              <a:t>Relacionamento entre classes</a:t>
            </a:r>
          </a:p>
        </p:txBody>
      </p:sp>
      <p:sp>
        <p:nvSpPr>
          <p:cNvPr id="7" name="Espaço Reservado para Conteúdo 6">
            <a:extLst>
              <a:ext uri="{FF2B5EF4-FFF2-40B4-BE49-F238E27FC236}">
                <a16:creationId xmlns:a16="http://schemas.microsoft.com/office/drawing/2014/main" id="{1AE41095-036F-4377-A411-4CE17C1915DE}"/>
              </a:ext>
            </a:extLst>
          </p:cNvPr>
          <p:cNvSpPr>
            <a:spLocks noGrp="1"/>
          </p:cNvSpPr>
          <p:nvPr>
            <p:ph idx="1"/>
          </p:nvPr>
        </p:nvSpPr>
        <p:spPr>
          <a:xfrm>
            <a:off x="1522410" y="1584176"/>
            <a:ext cx="10476658" cy="5373216"/>
          </a:xfrm>
        </p:spPr>
        <p:txBody>
          <a:bodyPr vert="horz" lIns="91440" tIns="45720" rIns="91440" bIns="45720" rtlCol="0" anchor="t">
            <a:normAutofit/>
          </a:bodyPr>
          <a:lstStyle/>
          <a:p>
            <a:pPr marL="0" indent="0">
              <a:lnSpc>
                <a:spcPct val="107000"/>
              </a:lnSpc>
              <a:spcAft>
                <a:spcPts val="800"/>
              </a:spcAft>
              <a:buNone/>
            </a:pPr>
            <a:r>
              <a:rPr lang="pt-BR" sz="2800" b="1" dirty="0">
                <a:latin typeface="Calibri" panose="020F0502020204030204" pitchFamily="34" charset="0"/>
                <a:cs typeface="Calibri" panose="020F0502020204030204" pitchFamily="34" charset="0"/>
              </a:rPr>
              <a:t>Relacionamento entre classes</a:t>
            </a:r>
            <a:br>
              <a:rPr lang="pt-BR" sz="2800" dirty="0">
                <a:latin typeface="Calibri" panose="020F0502020204030204" pitchFamily="34" charset="0"/>
                <a:cs typeface="Calibri" panose="020F0502020204030204" pitchFamily="34" charset="0"/>
              </a:rPr>
            </a:br>
            <a:r>
              <a:rPr lang="pt-BR" sz="2800" dirty="0">
                <a:solidFill>
                  <a:srgbClr val="FFC000"/>
                </a:solidFill>
                <a:latin typeface="Calibri" panose="020F0502020204030204" pitchFamily="34" charset="0"/>
                <a:cs typeface="Calibri" panose="020F0502020204030204" pitchFamily="34" charset="0"/>
              </a:rPr>
              <a:t>Agregação: </a:t>
            </a:r>
            <a:r>
              <a:rPr lang="pt-BR" sz="2800" dirty="0">
                <a:latin typeface="Calibri" panose="020F0502020204030204" pitchFamily="34" charset="0"/>
                <a:cs typeface="Calibri" panose="020F0502020204030204" pitchFamily="34" charset="0"/>
              </a:rPr>
              <a:t>Forma de composição em que o objeto composto apenas usa ou tem conhecimento da existência do(s) objeto(s) componente(s) Os objetos componentes podem existir sem o agregado e vice-versa. </a:t>
            </a:r>
            <a:r>
              <a:rPr lang="pt-BR" sz="2800" dirty="0">
                <a:solidFill>
                  <a:srgbClr val="FFC000"/>
                </a:solidFill>
                <a:latin typeface="Calibri" panose="020F0502020204030204" pitchFamily="34" charset="0"/>
                <a:cs typeface="Calibri" panose="020F0502020204030204" pitchFamily="34" charset="0"/>
              </a:rPr>
              <a:t>Composição: </a:t>
            </a:r>
            <a:r>
              <a:rPr lang="pt-BR" sz="2800" dirty="0">
                <a:latin typeface="Calibri" panose="020F0502020204030204" pitchFamily="34" charset="0"/>
                <a:cs typeface="Calibri" panose="020F0502020204030204" pitchFamily="34" charset="0"/>
              </a:rPr>
              <a:t>Forma de associação em que o objeto composto é responsável pela existência dos componentes. O componente não tem sentido fora da composição. </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Uma classe pode ter referências a objetos de outras classes como membros. Isso é chamado de </a:t>
            </a:r>
            <a:r>
              <a:rPr lang="pt-BR" sz="2800" dirty="0">
                <a:solidFill>
                  <a:srgbClr val="FFC000"/>
                </a:solidFill>
                <a:latin typeface="Calibri" panose="020F0502020204030204" pitchFamily="34" charset="0"/>
                <a:cs typeface="Calibri" panose="020F0502020204030204" pitchFamily="34" charset="0"/>
              </a:rPr>
              <a:t>composição</a:t>
            </a:r>
            <a:r>
              <a:rPr lang="pt-BR" sz="2800" dirty="0">
                <a:latin typeface="Calibri" panose="020F0502020204030204" pitchFamily="34" charset="0"/>
                <a:cs typeface="Calibri" panose="020F0502020204030204" pitchFamily="34" charset="0"/>
              </a:rPr>
              <a:t> e, as vezes, é referido como um </a:t>
            </a:r>
            <a:r>
              <a:rPr lang="pt-BR" sz="2800" dirty="0">
                <a:solidFill>
                  <a:srgbClr val="FFC000"/>
                </a:solidFill>
                <a:latin typeface="Calibri" panose="020F0502020204030204" pitchFamily="34" charset="0"/>
                <a:cs typeface="Calibri" panose="020F0502020204030204" pitchFamily="34" charset="0"/>
              </a:rPr>
              <a:t>relacionamento tem um</a:t>
            </a:r>
            <a:r>
              <a:rPr lang="pt-BR" sz="2800" dirty="0">
                <a:latin typeface="Calibri" panose="020F0502020204030204" pitchFamily="34" charset="0"/>
                <a:cs typeface="Calibri" panose="020F0502020204030204" pitchFamily="34" charset="0"/>
              </a:rPr>
              <a:t>.</a:t>
            </a:r>
            <a:endParaRPr lang="pt-BR"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726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252518"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 </a:t>
            </a:r>
            <a:br>
              <a:rPr lang="pt-BR" sz="3600" i="0" spc="-20" dirty="0">
                <a:latin typeface="Calibri" panose="020F0502020204030204" pitchFamily="34" charset="0"/>
                <a:cs typeface="Calibri" panose="020F0502020204030204" pitchFamily="34" charset="0"/>
              </a:rPr>
            </a:br>
            <a:r>
              <a:rPr lang="pt-BR" sz="3600" dirty="0">
                <a:latin typeface="Calibri" panose="020F0502020204030204" pitchFamily="34" charset="0"/>
                <a:cs typeface="Calibri" panose="020F0502020204030204" pitchFamily="34" charset="0"/>
              </a:rPr>
              <a:t>Relacionamento entre classes</a:t>
            </a:r>
          </a:p>
        </p:txBody>
      </p:sp>
      <p:sp>
        <p:nvSpPr>
          <p:cNvPr id="7" name="Espaço Reservado para Conteúdo 6">
            <a:extLst>
              <a:ext uri="{FF2B5EF4-FFF2-40B4-BE49-F238E27FC236}">
                <a16:creationId xmlns:a16="http://schemas.microsoft.com/office/drawing/2014/main" id="{1AE41095-036F-4377-A411-4CE17C1915DE}"/>
              </a:ext>
            </a:extLst>
          </p:cNvPr>
          <p:cNvSpPr>
            <a:spLocks noGrp="1"/>
          </p:cNvSpPr>
          <p:nvPr>
            <p:ph idx="1"/>
          </p:nvPr>
        </p:nvSpPr>
        <p:spPr>
          <a:xfrm>
            <a:off x="1522410" y="1584176"/>
            <a:ext cx="10476658" cy="5373216"/>
          </a:xfrm>
        </p:spPr>
        <p:txBody>
          <a:bodyPr vert="horz" lIns="91440" tIns="45720" rIns="91440" bIns="45720" rtlCol="0" anchor="t">
            <a:normAutofit/>
          </a:bodyPr>
          <a:lstStyle/>
          <a:p>
            <a:pPr marL="0" indent="0">
              <a:lnSpc>
                <a:spcPct val="107000"/>
              </a:lnSpc>
              <a:spcAft>
                <a:spcPts val="800"/>
              </a:spcAft>
              <a:buNone/>
            </a:pPr>
            <a:r>
              <a:rPr lang="pt-BR" sz="3300" b="1" dirty="0">
                <a:latin typeface="Calibri" panose="020F0502020204030204" pitchFamily="34" charset="0"/>
                <a:cs typeface="Calibri" panose="020F0502020204030204" pitchFamily="34" charset="0"/>
              </a:rPr>
              <a:t>Relacionamento entre classes -  E</a:t>
            </a:r>
            <a:r>
              <a:rPr lang="pt-BR" sz="3300" dirty="0">
                <a:latin typeface="Calibri" panose="020F0502020204030204" pitchFamily="34" charset="0"/>
                <a:cs typeface="Calibri" panose="020F0502020204030204" pitchFamily="34" charset="0"/>
              </a:rPr>
              <a:t>xemplo: </a:t>
            </a:r>
            <a:br>
              <a:rPr lang="pt-BR" sz="2800" dirty="0">
                <a:latin typeface="Calibri" panose="020F0502020204030204" pitchFamily="34" charset="0"/>
                <a:cs typeface="Calibri" panose="020F0502020204030204" pitchFamily="34" charset="0"/>
              </a:rPr>
            </a:br>
            <a:br>
              <a:rPr lang="pt-BR" sz="2800" dirty="0">
                <a:latin typeface="Calibri" panose="020F0502020204030204" pitchFamily="34" charset="0"/>
                <a:cs typeface="Calibri" panose="020F0502020204030204" pitchFamily="34" charset="0"/>
              </a:rPr>
            </a:br>
            <a:endParaRPr lang="pt-BR" sz="2800" dirty="0">
              <a:latin typeface="Calibri" panose="020F0502020204030204" pitchFamily="34" charset="0"/>
              <a:cs typeface="Calibri" panose="020F0502020204030204" pitchFamily="34" charset="0"/>
            </a:endParaRPr>
          </a:p>
        </p:txBody>
      </p:sp>
      <p:pic>
        <p:nvPicPr>
          <p:cNvPr id="25" name="Imagem 24">
            <a:extLst>
              <a:ext uri="{FF2B5EF4-FFF2-40B4-BE49-F238E27FC236}">
                <a16:creationId xmlns:a16="http://schemas.microsoft.com/office/drawing/2014/main" id="{4D64DCB5-D5DC-55F1-2AEE-F78204A36534}"/>
              </a:ext>
            </a:extLst>
          </p:cNvPr>
          <p:cNvPicPr>
            <a:picLocks noChangeAspect="1"/>
          </p:cNvPicPr>
          <p:nvPr/>
        </p:nvPicPr>
        <p:blipFill>
          <a:blip r:embed="rId3"/>
          <a:stretch>
            <a:fillRect/>
          </a:stretch>
        </p:blipFill>
        <p:spPr>
          <a:xfrm>
            <a:off x="1845940" y="4500162"/>
            <a:ext cx="3238500" cy="628650"/>
          </a:xfrm>
          <a:prstGeom prst="rect">
            <a:avLst/>
          </a:prstGeom>
        </p:spPr>
      </p:pic>
      <p:pic>
        <p:nvPicPr>
          <p:cNvPr id="29" name="Imagem 28">
            <a:extLst>
              <a:ext uri="{FF2B5EF4-FFF2-40B4-BE49-F238E27FC236}">
                <a16:creationId xmlns:a16="http://schemas.microsoft.com/office/drawing/2014/main" id="{408D9DC3-3F96-6A1E-C455-8D060E43269D}"/>
              </a:ext>
            </a:extLst>
          </p:cNvPr>
          <p:cNvPicPr>
            <a:picLocks noChangeAspect="1"/>
          </p:cNvPicPr>
          <p:nvPr/>
        </p:nvPicPr>
        <p:blipFill>
          <a:blip r:embed="rId4"/>
          <a:stretch>
            <a:fillRect/>
          </a:stretch>
        </p:blipFill>
        <p:spPr>
          <a:xfrm>
            <a:off x="1844216" y="2692494"/>
            <a:ext cx="3143250" cy="1038225"/>
          </a:xfrm>
          <a:prstGeom prst="rect">
            <a:avLst/>
          </a:prstGeom>
        </p:spPr>
      </p:pic>
      <p:sp>
        <p:nvSpPr>
          <p:cNvPr id="30" name="CaixaDeTexto 29">
            <a:extLst>
              <a:ext uri="{FF2B5EF4-FFF2-40B4-BE49-F238E27FC236}">
                <a16:creationId xmlns:a16="http://schemas.microsoft.com/office/drawing/2014/main" id="{1018305E-F8F6-89B6-7D03-8047B5B3B86D}"/>
              </a:ext>
            </a:extLst>
          </p:cNvPr>
          <p:cNvSpPr txBox="1"/>
          <p:nvPr/>
        </p:nvSpPr>
        <p:spPr>
          <a:xfrm>
            <a:off x="1522410" y="5229200"/>
            <a:ext cx="9972602" cy="757130"/>
          </a:xfrm>
          <a:prstGeom prst="rect">
            <a:avLst/>
          </a:prstGeom>
          <a:noFill/>
        </p:spPr>
        <p:txBody>
          <a:bodyPr wrap="square" rtlCol="0">
            <a:spAutoFit/>
          </a:bodyPr>
          <a:lstStyle/>
          <a:p>
            <a:pPr>
              <a:lnSpc>
                <a:spcPct val="90000"/>
              </a:lnSpc>
            </a:pPr>
            <a:r>
              <a:rPr lang="pt-BR" sz="2400" dirty="0">
                <a:solidFill>
                  <a:srgbClr val="FFC000"/>
                </a:solidFill>
                <a:latin typeface="Calibri" panose="020F0502020204030204" pitchFamily="34" charset="0"/>
                <a:cs typeface="Calibri" panose="020F0502020204030204" pitchFamily="34" charset="0"/>
              </a:rPr>
              <a:t>Associação</a:t>
            </a:r>
            <a:r>
              <a:rPr lang="pt-BR" sz="2400" dirty="0">
                <a:latin typeface="Calibri" panose="020F0502020204030204" pitchFamily="34" charset="0"/>
                <a:cs typeface="Calibri" panose="020F0502020204030204" pitchFamily="34" charset="0"/>
              </a:rPr>
              <a:t>: um trem usa uma estrada de ferro (não faz parte do trem, mas ele depende dela)</a:t>
            </a:r>
            <a:endParaRPr lang="pt-BR" sz="2400" dirty="0"/>
          </a:p>
        </p:txBody>
      </p:sp>
      <p:sp>
        <p:nvSpPr>
          <p:cNvPr id="31" name="CaixaDeTexto 30">
            <a:extLst>
              <a:ext uri="{FF2B5EF4-FFF2-40B4-BE49-F238E27FC236}">
                <a16:creationId xmlns:a16="http://schemas.microsoft.com/office/drawing/2014/main" id="{598C950D-D5E9-9B34-1A93-EDE97F2B7A6A}"/>
              </a:ext>
            </a:extLst>
          </p:cNvPr>
          <p:cNvSpPr txBox="1"/>
          <p:nvPr/>
        </p:nvSpPr>
        <p:spPr>
          <a:xfrm>
            <a:off x="1752516" y="3717032"/>
            <a:ext cx="9972602" cy="1089529"/>
          </a:xfrm>
          <a:prstGeom prst="rect">
            <a:avLst/>
          </a:prstGeom>
          <a:noFill/>
        </p:spPr>
        <p:txBody>
          <a:bodyPr wrap="square" rtlCol="0">
            <a:spAutoFit/>
          </a:bodyPr>
          <a:lstStyle/>
          <a:p>
            <a:pPr>
              <a:lnSpc>
                <a:spcPct val="90000"/>
              </a:lnSpc>
            </a:pPr>
            <a:r>
              <a:rPr lang="pt-BR" sz="2400" dirty="0">
                <a:solidFill>
                  <a:srgbClr val="FFC000"/>
                </a:solidFill>
                <a:latin typeface="Calibri" panose="020F0502020204030204" pitchFamily="34" charset="0"/>
                <a:cs typeface="Calibri" panose="020F0502020204030204" pitchFamily="34" charset="0"/>
              </a:rPr>
              <a:t>Agregação</a:t>
            </a:r>
            <a:r>
              <a:rPr lang="pt-BR" sz="2400" dirty="0">
                <a:latin typeface="Calibri" panose="020F0502020204030204" pitchFamily="34" charset="0"/>
                <a:cs typeface="Calibri" panose="020F0502020204030204" pitchFamily="34" charset="0"/>
              </a:rPr>
              <a:t>: uma locomotiva tem um farol (mas não vai deixar de ser uma locomotiva se não o tiver)</a:t>
            </a:r>
          </a:p>
          <a:p>
            <a:pPr>
              <a:lnSpc>
                <a:spcPct val="90000"/>
              </a:lnSpc>
            </a:pPr>
            <a:endParaRPr lang="pt-BR" sz="2400" dirty="0"/>
          </a:p>
        </p:txBody>
      </p:sp>
      <p:sp>
        <p:nvSpPr>
          <p:cNvPr id="32" name="CaixaDeTexto 31">
            <a:extLst>
              <a:ext uri="{FF2B5EF4-FFF2-40B4-BE49-F238E27FC236}">
                <a16:creationId xmlns:a16="http://schemas.microsoft.com/office/drawing/2014/main" id="{07C315BB-391D-E4F7-6A02-3A446E3299E6}"/>
              </a:ext>
            </a:extLst>
          </p:cNvPr>
          <p:cNvSpPr txBox="1"/>
          <p:nvPr/>
        </p:nvSpPr>
        <p:spPr>
          <a:xfrm>
            <a:off x="1629916" y="2204864"/>
            <a:ext cx="9972602" cy="470000"/>
          </a:xfrm>
          <a:prstGeom prst="rect">
            <a:avLst/>
          </a:prstGeom>
          <a:noFill/>
        </p:spPr>
        <p:txBody>
          <a:bodyPr wrap="square" rtlCol="0">
            <a:spAutoFit/>
          </a:bodyPr>
          <a:lstStyle/>
          <a:p>
            <a:pPr marL="0" indent="0">
              <a:lnSpc>
                <a:spcPct val="107000"/>
              </a:lnSpc>
              <a:spcAft>
                <a:spcPts val="800"/>
              </a:spcAft>
              <a:buNone/>
            </a:pPr>
            <a:r>
              <a:rPr lang="pt-BR" sz="2400" dirty="0">
                <a:solidFill>
                  <a:srgbClr val="FFC000"/>
                </a:solidFill>
                <a:latin typeface="Calibri" panose="020F0502020204030204" pitchFamily="34" charset="0"/>
                <a:cs typeface="Calibri" panose="020F0502020204030204" pitchFamily="34" charset="0"/>
              </a:rPr>
              <a:t>Composição</a:t>
            </a:r>
            <a:r>
              <a:rPr lang="pt-BR" sz="2400" dirty="0">
                <a:latin typeface="Calibri" panose="020F0502020204030204" pitchFamily="34" charset="0"/>
                <a:cs typeface="Calibri" panose="020F0502020204030204" pitchFamily="34" charset="0"/>
              </a:rPr>
              <a:t>: um trem é formado por locomotiva e vagões.</a:t>
            </a:r>
          </a:p>
        </p:txBody>
      </p:sp>
      <p:pic>
        <p:nvPicPr>
          <p:cNvPr id="34" name="Imagem 33">
            <a:extLst>
              <a:ext uri="{FF2B5EF4-FFF2-40B4-BE49-F238E27FC236}">
                <a16:creationId xmlns:a16="http://schemas.microsoft.com/office/drawing/2014/main" id="{84EC41E7-8D53-EFE8-DC9C-717E7A2986A1}"/>
              </a:ext>
            </a:extLst>
          </p:cNvPr>
          <p:cNvPicPr>
            <a:picLocks noChangeAspect="1"/>
          </p:cNvPicPr>
          <p:nvPr/>
        </p:nvPicPr>
        <p:blipFill>
          <a:blip r:embed="rId5"/>
          <a:stretch>
            <a:fillRect/>
          </a:stretch>
        </p:blipFill>
        <p:spPr>
          <a:xfrm>
            <a:off x="3934172" y="5649044"/>
            <a:ext cx="4610100" cy="876300"/>
          </a:xfrm>
          <a:prstGeom prst="rect">
            <a:avLst/>
          </a:prstGeom>
        </p:spPr>
      </p:pic>
    </p:spTree>
    <p:extLst>
      <p:ext uri="{BB962C8B-B14F-4D97-AF65-F5344CB8AC3E}">
        <p14:creationId xmlns:p14="http://schemas.microsoft.com/office/powerpoint/2010/main" val="405321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252518"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 </a:t>
            </a:r>
            <a:br>
              <a:rPr lang="pt-BR" sz="3600" i="0" spc="-20" dirty="0">
                <a:latin typeface="Calibri" panose="020F0502020204030204" pitchFamily="34" charset="0"/>
                <a:cs typeface="Calibri" panose="020F0502020204030204" pitchFamily="34" charset="0"/>
              </a:rPr>
            </a:br>
            <a:r>
              <a:rPr lang="pt-BR" sz="3600" dirty="0">
                <a:latin typeface="Calibri" panose="020F0502020204030204" pitchFamily="34" charset="0"/>
                <a:cs typeface="Calibri" panose="020F0502020204030204" pitchFamily="34" charset="0"/>
              </a:rPr>
              <a:t>Relacionamento entre classes</a:t>
            </a:r>
          </a:p>
        </p:txBody>
      </p:sp>
      <p:sp>
        <p:nvSpPr>
          <p:cNvPr id="7" name="Espaço Reservado para Conteúdo 6">
            <a:extLst>
              <a:ext uri="{FF2B5EF4-FFF2-40B4-BE49-F238E27FC236}">
                <a16:creationId xmlns:a16="http://schemas.microsoft.com/office/drawing/2014/main" id="{1AE41095-036F-4377-A411-4CE17C1915DE}"/>
              </a:ext>
            </a:extLst>
          </p:cNvPr>
          <p:cNvSpPr>
            <a:spLocks noGrp="1"/>
          </p:cNvSpPr>
          <p:nvPr>
            <p:ph idx="1"/>
          </p:nvPr>
        </p:nvSpPr>
        <p:spPr>
          <a:xfrm>
            <a:off x="1522410" y="1584176"/>
            <a:ext cx="10476658" cy="5373216"/>
          </a:xfrm>
        </p:spPr>
        <p:txBody>
          <a:bodyPr vert="horz" lIns="91440" tIns="45720" rIns="91440" bIns="45720" rtlCol="0" anchor="t">
            <a:normAutofit/>
          </a:bodyPr>
          <a:lstStyle/>
          <a:p>
            <a:pPr marL="0" indent="0">
              <a:lnSpc>
                <a:spcPct val="107000"/>
              </a:lnSpc>
              <a:spcAft>
                <a:spcPts val="800"/>
              </a:spcAft>
              <a:buNone/>
            </a:pPr>
            <a:r>
              <a:rPr lang="pt-BR" sz="2800" b="1" dirty="0">
                <a:latin typeface="Calibri" panose="020F0502020204030204" pitchFamily="34" charset="0"/>
                <a:cs typeface="Calibri" panose="020F0502020204030204" pitchFamily="34" charset="0"/>
              </a:rPr>
              <a:t>Relacionamento entre classes</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Outro Exemplo: </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Uma conta corrente é formada por várias transações de crédito e débito         </a:t>
            </a:r>
            <a:r>
              <a:rPr lang="pt-BR" sz="2800" dirty="0">
                <a:solidFill>
                  <a:srgbClr val="FFC000"/>
                </a:solidFill>
                <a:latin typeface="Calibri" panose="020F0502020204030204" pitchFamily="34" charset="0"/>
                <a:cs typeface="Calibri" panose="020F0502020204030204" pitchFamily="34" charset="0"/>
              </a:rPr>
              <a:t>composição</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Um cadastro de clientes é formado por vários clientes         </a:t>
            </a:r>
            <a:r>
              <a:rPr lang="pt-BR" sz="2800" dirty="0">
                <a:solidFill>
                  <a:srgbClr val="FFC000"/>
                </a:solidFill>
                <a:latin typeface="Calibri" panose="020F0502020204030204" pitchFamily="34" charset="0"/>
                <a:cs typeface="Calibri" panose="020F0502020204030204" pitchFamily="34" charset="0"/>
              </a:rPr>
              <a:t>agregação</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Um cliente tem uma </a:t>
            </a:r>
            <a:r>
              <a:rPr lang="pt-BR" sz="2800" dirty="0" err="1">
                <a:latin typeface="Calibri" panose="020F0502020204030204" pitchFamily="34" charset="0"/>
                <a:cs typeface="Calibri" panose="020F0502020204030204" pitchFamily="34" charset="0"/>
              </a:rPr>
              <a:t>conta-corrente</a:t>
            </a:r>
            <a:r>
              <a:rPr lang="pt-BR" sz="2800" dirty="0">
                <a:latin typeface="Calibri" panose="020F0502020204030204" pitchFamily="34" charset="0"/>
                <a:cs typeface="Calibri" panose="020F0502020204030204" pitchFamily="34" charset="0"/>
              </a:rPr>
              <a:t>         </a:t>
            </a:r>
            <a:r>
              <a:rPr lang="pt-BR" sz="2800" dirty="0">
                <a:solidFill>
                  <a:srgbClr val="FFC000"/>
                </a:solidFill>
                <a:latin typeface="Calibri" panose="020F0502020204030204" pitchFamily="34" charset="0"/>
                <a:cs typeface="Calibri" panose="020F0502020204030204" pitchFamily="34" charset="0"/>
              </a:rPr>
              <a:t>agregação</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Um documento possui um conjunto de parágrafos         </a:t>
            </a:r>
            <a:r>
              <a:rPr lang="pt-BR" sz="2800" dirty="0">
                <a:solidFill>
                  <a:srgbClr val="FFC000"/>
                </a:solidFill>
                <a:latin typeface="Calibri" panose="020F0502020204030204" pitchFamily="34" charset="0"/>
                <a:cs typeface="Calibri" panose="020F0502020204030204" pitchFamily="34" charset="0"/>
              </a:rPr>
              <a:t>composição</a:t>
            </a:r>
            <a:r>
              <a:rPr lang="pt-BR" sz="2800" dirty="0">
                <a:latin typeface="Calibri" panose="020F0502020204030204" pitchFamily="34" charset="0"/>
                <a:cs typeface="Calibri" panose="020F0502020204030204" pitchFamily="34" charset="0"/>
              </a:rPr>
              <a:t> Uma turma é um conjunto de alunos        </a:t>
            </a:r>
            <a:r>
              <a:rPr lang="pt-BR" sz="2800" dirty="0">
                <a:solidFill>
                  <a:srgbClr val="FFC000"/>
                </a:solidFill>
                <a:latin typeface="Calibri" panose="020F0502020204030204" pitchFamily="34" charset="0"/>
                <a:cs typeface="Calibri" panose="020F0502020204030204" pitchFamily="34" charset="0"/>
              </a:rPr>
              <a:t>composição</a:t>
            </a:r>
            <a:endParaRPr lang="pt-BR" sz="4000" dirty="0">
              <a:solidFill>
                <a:srgbClr val="FFC000"/>
              </a:solidFill>
              <a:latin typeface="Calibri" panose="020F0502020204030204" pitchFamily="34" charset="0"/>
              <a:cs typeface="Calibri" panose="020F0502020204030204" pitchFamily="34" charset="0"/>
            </a:endParaRPr>
          </a:p>
        </p:txBody>
      </p:sp>
      <p:cxnSp>
        <p:nvCxnSpPr>
          <p:cNvPr id="8" name="Conector de Seta Reta 7">
            <a:extLst>
              <a:ext uri="{FF2B5EF4-FFF2-40B4-BE49-F238E27FC236}">
                <a16:creationId xmlns:a16="http://schemas.microsoft.com/office/drawing/2014/main" id="{B6367E1A-9003-9962-1D51-20E974C2FDF7}"/>
              </a:ext>
            </a:extLst>
          </p:cNvPr>
          <p:cNvCxnSpPr>
            <a:cxnSpLocks/>
          </p:cNvCxnSpPr>
          <p:nvPr/>
        </p:nvCxnSpPr>
        <p:spPr>
          <a:xfrm>
            <a:off x="2638028" y="3284984"/>
            <a:ext cx="504056" cy="0"/>
          </a:xfrm>
          <a:prstGeom prst="straightConnector1">
            <a:avLst/>
          </a:prstGeom>
          <a:ln w="571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4B1534EE-1117-C45B-C152-EDAB63C75794}"/>
              </a:ext>
            </a:extLst>
          </p:cNvPr>
          <p:cNvCxnSpPr>
            <a:cxnSpLocks/>
          </p:cNvCxnSpPr>
          <p:nvPr/>
        </p:nvCxnSpPr>
        <p:spPr>
          <a:xfrm>
            <a:off x="9478788" y="3717032"/>
            <a:ext cx="504056" cy="0"/>
          </a:xfrm>
          <a:prstGeom prst="straightConnector1">
            <a:avLst/>
          </a:prstGeom>
          <a:ln w="571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7A819A9D-DC6D-E986-DE25-2342292BEB44}"/>
              </a:ext>
            </a:extLst>
          </p:cNvPr>
          <p:cNvCxnSpPr>
            <a:cxnSpLocks/>
          </p:cNvCxnSpPr>
          <p:nvPr/>
        </p:nvCxnSpPr>
        <p:spPr>
          <a:xfrm>
            <a:off x="6886500" y="4149080"/>
            <a:ext cx="504056" cy="0"/>
          </a:xfrm>
          <a:prstGeom prst="straightConnector1">
            <a:avLst/>
          </a:prstGeom>
          <a:ln w="571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35A54807-DF9D-D657-D8E7-FA4F5AEC1CA8}"/>
              </a:ext>
            </a:extLst>
          </p:cNvPr>
          <p:cNvCxnSpPr>
            <a:cxnSpLocks/>
          </p:cNvCxnSpPr>
          <p:nvPr/>
        </p:nvCxnSpPr>
        <p:spPr>
          <a:xfrm>
            <a:off x="8974732" y="4653136"/>
            <a:ext cx="504056" cy="0"/>
          </a:xfrm>
          <a:prstGeom prst="straightConnector1">
            <a:avLst/>
          </a:prstGeom>
          <a:ln w="571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FE832439-085C-3C77-5DE6-E113E8253E0D}"/>
              </a:ext>
            </a:extLst>
          </p:cNvPr>
          <p:cNvCxnSpPr>
            <a:cxnSpLocks/>
          </p:cNvCxnSpPr>
          <p:nvPr/>
        </p:nvCxnSpPr>
        <p:spPr>
          <a:xfrm>
            <a:off x="6958508" y="5085184"/>
            <a:ext cx="504056" cy="0"/>
          </a:xfrm>
          <a:prstGeom prst="straightConnector1">
            <a:avLst/>
          </a:prstGeom>
          <a:ln w="57150">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27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252518"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 </a:t>
            </a:r>
            <a:br>
              <a:rPr lang="pt-BR" sz="3600" i="0" spc="-20" dirty="0">
                <a:latin typeface="Calibri" panose="020F0502020204030204" pitchFamily="34" charset="0"/>
                <a:cs typeface="Calibri" panose="020F0502020204030204" pitchFamily="34" charset="0"/>
              </a:rPr>
            </a:br>
            <a:r>
              <a:rPr lang="pt-BR" sz="3600" dirty="0">
                <a:latin typeface="Calibri" panose="020F0502020204030204" pitchFamily="34" charset="0"/>
                <a:cs typeface="Calibri" panose="020F0502020204030204" pitchFamily="34" charset="0"/>
              </a:rPr>
              <a:t>Relacionamento entre classes</a:t>
            </a:r>
          </a:p>
        </p:txBody>
      </p:sp>
      <p:sp>
        <p:nvSpPr>
          <p:cNvPr id="7" name="Espaço Reservado para Conteúdo 6">
            <a:extLst>
              <a:ext uri="{FF2B5EF4-FFF2-40B4-BE49-F238E27FC236}">
                <a16:creationId xmlns:a16="http://schemas.microsoft.com/office/drawing/2014/main" id="{1AE41095-036F-4377-A411-4CE17C1915DE}"/>
              </a:ext>
            </a:extLst>
          </p:cNvPr>
          <p:cNvSpPr>
            <a:spLocks noGrp="1"/>
          </p:cNvSpPr>
          <p:nvPr>
            <p:ph idx="1"/>
          </p:nvPr>
        </p:nvSpPr>
        <p:spPr>
          <a:xfrm>
            <a:off x="1522410" y="1584176"/>
            <a:ext cx="10476658" cy="5373216"/>
          </a:xfrm>
        </p:spPr>
        <p:txBody>
          <a:bodyPr vert="horz" lIns="91440" tIns="45720" rIns="91440" bIns="45720" rtlCol="0" anchor="t">
            <a:normAutofit/>
          </a:bodyPr>
          <a:lstStyle/>
          <a:p>
            <a:pPr marL="0" indent="0">
              <a:lnSpc>
                <a:spcPct val="107000"/>
              </a:lnSpc>
              <a:spcAft>
                <a:spcPts val="800"/>
              </a:spcAft>
              <a:buNone/>
            </a:pPr>
            <a:r>
              <a:rPr lang="pt-BR" sz="2800" b="1" dirty="0">
                <a:latin typeface="Calibri" panose="020F0502020204030204" pitchFamily="34" charset="0"/>
                <a:cs typeface="Calibri" panose="020F0502020204030204" pitchFamily="34" charset="0"/>
              </a:rPr>
              <a:t>Relacionamento entre classes</a:t>
            </a:r>
            <a:br>
              <a:rPr lang="pt-BR" sz="2800" dirty="0">
                <a:latin typeface="Calibri" panose="020F0502020204030204" pitchFamily="34" charset="0"/>
                <a:cs typeface="Calibri" panose="020F0502020204030204" pitchFamily="34" charset="0"/>
              </a:rPr>
            </a:br>
            <a:endParaRPr lang="pt-BR" sz="4000" dirty="0">
              <a:solidFill>
                <a:srgbClr val="FFC000"/>
              </a:solidFill>
              <a:latin typeface="Calibri" panose="020F0502020204030204" pitchFamily="34" charset="0"/>
              <a:cs typeface="Calibri" panose="020F0502020204030204" pitchFamily="34" charset="0"/>
            </a:endParaRPr>
          </a:p>
        </p:txBody>
      </p:sp>
      <p:pic>
        <p:nvPicPr>
          <p:cNvPr id="3" name="Imagem 2">
            <a:extLst>
              <a:ext uri="{FF2B5EF4-FFF2-40B4-BE49-F238E27FC236}">
                <a16:creationId xmlns:a16="http://schemas.microsoft.com/office/drawing/2014/main" id="{C7E20E5E-F5CC-C33D-322C-FD2EE91C1CE7}"/>
              </a:ext>
            </a:extLst>
          </p:cNvPr>
          <p:cNvPicPr>
            <a:picLocks noChangeAspect="1"/>
          </p:cNvPicPr>
          <p:nvPr/>
        </p:nvPicPr>
        <p:blipFill>
          <a:blip r:embed="rId3"/>
          <a:stretch>
            <a:fillRect/>
          </a:stretch>
        </p:blipFill>
        <p:spPr>
          <a:xfrm>
            <a:off x="1557908" y="2029183"/>
            <a:ext cx="6691256" cy="4784193"/>
          </a:xfrm>
          <a:prstGeom prst="rect">
            <a:avLst/>
          </a:prstGeom>
        </p:spPr>
      </p:pic>
      <p:sp>
        <p:nvSpPr>
          <p:cNvPr id="5" name="CaixaDeTexto 4">
            <a:extLst>
              <a:ext uri="{FF2B5EF4-FFF2-40B4-BE49-F238E27FC236}">
                <a16:creationId xmlns:a16="http://schemas.microsoft.com/office/drawing/2014/main" id="{E9A283EE-8680-4A8D-B5E6-8ABA8F1F152E}"/>
              </a:ext>
            </a:extLst>
          </p:cNvPr>
          <p:cNvSpPr txBox="1"/>
          <p:nvPr/>
        </p:nvSpPr>
        <p:spPr>
          <a:xfrm>
            <a:off x="8398668" y="2276872"/>
            <a:ext cx="3600400" cy="757130"/>
          </a:xfrm>
          <a:prstGeom prst="rect">
            <a:avLst/>
          </a:prstGeom>
          <a:noFill/>
        </p:spPr>
        <p:txBody>
          <a:bodyPr wrap="square" rtlCol="0">
            <a:spAutoFit/>
          </a:bodyPr>
          <a:lstStyle/>
          <a:p>
            <a:pPr>
              <a:lnSpc>
                <a:spcPct val="90000"/>
              </a:lnSpc>
            </a:pPr>
            <a:r>
              <a:rPr lang="pt-BR" sz="2400" dirty="0"/>
              <a:t>                      Se aberto, tem-se </a:t>
            </a:r>
            <a:r>
              <a:rPr lang="pt-BR" sz="2400" dirty="0">
                <a:solidFill>
                  <a:srgbClr val="FFC000"/>
                </a:solidFill>
              </a:rPr>
              <a:t>Agregação</a:t>
            </a:r>
            <a:r>
              <a:rPr lang="pt-BR" sz="2400" dirty="0"/>
              <a:t> Simples.</a:t>
            </a:r>
          </a:p>
        </p:txBody>
      </p:sp>
      <p:pic>
        <p:nvPicPr>
          <p:cNvPr id="9" name="Imagem 8">
            <a:extLst>
              <a:ext uri="{FF2B5EF4-FFF2-40B4-BE49-F238E27FC236}">
                <a16:creationId xmlns:a16="http://schemas.microsoft.com/office/drawing/2014/main" id="{CA2B254D-83C6-B5DA-C11B-7CAB76A8A815}"/>
              </a:ext>
            </a:extLst>
          </p:cNvPr>
          <p:cNvPicPr>
            <a:picLocks noChangeAspect="1"/>
          </p:cNvPicPr>
          <p:nvPr/>
        </p:nvPicPr>
        <p:blipFill>
          <a:blip r:embed="rId4"/>
          <a:stretch>
            <a:fillRect/>
          </a:stretch>
        </p:blipFill>
        <p:spPr>
          <a:xfrm>
            <a:off x="8542684" y="2276872"/>
            <a:ext cx="1181100" cy="409575"/>
          </a:xfrm>
          <a:prstGeom prst="rect">
            <a:avLst/>
          </a:prstGeom>
        </p:spPr>
      </p:pic>
      <p:pic>
        <p:nvPicPr>
          <p:cNvPr id="15" name="Imagem 14">
            <a:extLst>
              <a:ext uri="{FF2B5EF4-FFF2-40B4-BE49-F238E27FC236}">
                <a16:creationId xmlns:a16="http://schemas.microsoft.com/office/drawing/2014/main" id="{1A4312E4-79AC-3BB4-FA20-09E58B277525}"/>
              </a:ext>
            </a:extLst>
          </p:cNvPr>
          <p:cNvPicPr>
            <a:picLocks noChangeAspect="1"/>
          </p:cNvPicPr>
          <p:nvPr/>
        </p:nvPicPr>
        <p:blipFill>
          <a:blip r:embed="rId5"/>
          <a:stretch>
            <a:fillRect/>
          </a:stretch>
        </p:blipFill>
        <p:spPr>
          <a:xfrm>
            <a:off x="8569358" y="3605014"/>
            <a:ext cx="1154426" cy="400050"/>
          </a:xfrm>
          <a:prstGeom prst="rect">
            <a:avLst/>
          </a:prstGeom>
        </p:spPr>
      </p:pic>
      <p:sp>
        <p:nvSpPr>
          <p:cNvPr id="16" name="CaixaDeTexto 15">
            <a:extLst>
              <a:ext uri="{FF2B5EF4-FFF2-40B4-BE49-F238E27FC236}">
                <a16:creationId xmlns:a16="http://schemas.microsoft.com/office/drawing/2014/main" id="{B641BBAB-AFA4-FE4B-747C-7B40A0222265}"/>
              </a:ext>
            </a:extLst>
          </p:cNvPr>
          <p:cNvSpPr txBox="1"/>
          <p:nvPr/>
        </p:nvSpPr>
        <p:spPr>
          <a:xfrm>
            <a:off x="8569358" y="3618890"/>
            <a:ext cx="3285694" cy="1754326"/>
          </a:xfrm>
          <a:prstGeom prst="rect">
            <a:avLst/>
          </a:prstGeom>
          <a:noFill/>
        </p:spPr>
        <p:txBody>
          <a:bodyPr wrap="square" rtlCol="0">
            <a:spAutoFit/>
          </a:bodyPr>
          <a:lstStyle/>
          <a:p>
            <a:pPr>
              <a:lnSpc>
                <a:spcPct val="90000"/>
              </a:lnSpc>
            </a:pPr>
            <a:r>
              <a:rPr lang="pt-BR" sz="2400" dirty="0"/>
              <a:t>                    Se escuro, têm-se </a:t>
            </a:r>
            <a:r>
              <a:rPr lang="pt-BR" sz="2400" dirty="0">
                <a:solidFill>
                  <a:srgbClr val="FFC000"/>
                </a:solidFill>
              </a:rPr>
              <a:t>Agregação por Composição</a:t>
            </a:r>
            <a:r>
              <a:rPr lang="pt-BR" sz="2400" dirty="0"/>
              <a:t>, ou</a:t>
            </a:r>
          </a:p>
          <a:p>
            <a:pPr>
              <a:lnSpc>
                <a:spcPct val="90000"/>
              </a:lnSpc>
            </a:pPr>
            <a:r>
              <a:rPr lang="pt-BR" sz="2400" dirty="0"/>
              <a:t>simplesmente </a:t>
            </a:r>
            <a:r>
              <a:rPr lang="pt-BR" sz="2400" dirty="0">
                <a:solidFill>
                  <a:srgbClr val="FFC000"/>
                </a:solidFill>
              </a:rPr>
              <a:t>Composição</a:t>
            </a:r>
            <a:r>
              <a:rPr lang="pt-BR" sz="2400" dirty="0"/>
              <a:t>.</a:t>
            </a:r>
          </a:p>
        </p:txBody>
      </p:sp>
    </p:spTree>
    <p:extLst>
      <p:ext uri="{BB962C8B-B14F-4D97-AF65-F5344CB8AC3E}">
        <p14:creationId xmlns:p14="http://schemas.microsoft.com/office/powerpoint/2010/main" val="2159564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036494"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a:t>
            </a:r>
            <a:br>
              <a:rPr lang="pt-BR" sz="3600" i="0" spc="-20" dirty="0">
                <a:latin typeface="Calibri" panose="020F0502020204030204" pitchFamily="34" charset="0"/>
                <a:cs typeface="Calibri" panose="020F0502020204030204" pitchFamily="34" charset="0"/>
              </a:rPr>
            </a:br>
            <a:r>
              <a:rPr lang="pt-BR" sz="3600" dirty="0">
                <a:latin typeface="Calibri" panose="020F0502020204030204" pitchFamily="34" charset="0"/>
                <a:cs typeface="Calibri" panose="020F0502020204030204" pitchFamily="34" charset="0"/>
              </a:rPr>
              <a:t>Atributos (instância, classe, locais) Variáveis</a:t>
            </a:r>
          </a:p>
        </p:txBody>
      </p:sp>
      <p:sp>
        <p:nvSpPr>
          <p:cNvPr id="7" name="Espaço Reservado para Conteúdo 6">
            <a:extLst>
              <a:ext uri="{FF2B5EF4-FFF2-40B4-BE49-F238E27FC236}">
                <a16:creationId xmlns:a16="http://schemas.microsoft.com/office/drawing/2014/main" id="{1AE41095-036F-4377-A411-4CE17C1915DE}"/>
              </a:ext>
            </a:extLst>
          </p:cNvPr>
          <p:cNvSpPr>
            <a:spLocks noGrp="1"/>
          </p:cNvSpPr>
          <p:nvPr>
            <p:ph idx="1"/>
          </p:nvPr>
        </p:nvSpPr>
        <p:spPr>
          <a:xfrm>
            <a:off x="1522410" y="1584176"/>
            <a:ext cx="10476658" cy="5373216"/>
          </a:xfrm>
        </p:spPr>
        <p:txBody>
          <a:bodyPr vert="horz" lIns="91440" tIns="45720" rIns="91440" bIns="45720" rtlCol="0" anchor="t">
            <a:normAutofit/>
          </a:bodyPr>
          <a:lstStyle/>
          <a:p>
            <a:pPr marL="0" indent="0">
              <a:lnSpc>
                <a:spcPct val="107000"/>
              </a:lnSpc>
              <a:spcAft>
                <a:spcPts val="800"/>
              </a:spcAft>
              <a:buNone/>
            </a:pPr>
            <a:r>
              <a:rPr lang="pt-BR" sz="3200" dirty="0">
                <a:latin typeface="Calibri" panose="020F0502020204030204" pitchFamily="34" charset="0"/>
                <a:cs typeface="Calibri" panose="020F0502020204030204" pitchFamily="34" charset="0"/>
              </a:rPr>
              <a:t>Atributo de instância</a:t>
            </a:r>
            <a:br>
              <a:rPr lang="pt-BR" sz="3200" dirty="0">
                <a:latin typeface="Calibri" panose="020F0502020204030204" pitchFamily="34" charset="0"/>
                <a:cs typeface="Calibri" panose="020F0502020204030204" pitchFamily="34" charset="0"/>
              </a:rPr>
            </a:b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Uma classe pode  conter campos que são declarados fora de métodos, chamados de atributos de instância. São usados pelos objetos para armazenar seus estados.</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Existem antes dos métodos serem chamados , durante sua execução e após terminarem sua tarefa.  Seus valores são específicos de cada instância(objeto) e não são compartilhados entre as instâncias. Podem usar qualquer nível de acesso – </a:t>
            </a:r>
            <a:r>
              <a:rPr lang="pt-BR" sz="2800" dirty="0" err="1">
                <a:latin typeface="Calibri" panose="020F0502020204030204" pitchFamily="34" charset="0"/>
                <a:cs typeface="Calibri" panose="020F0502020204030204" pitchFamily="34" charset="0"/>
              </a:rPr>
              <a:t>public</a:t>
            </a:r>
            <a:r>
              <a:rPr lang="pt-BR" sz="2800" dirty="0">
                <a:latin typeface="Calibri" panose="020F0502020204030204" pitchFamily="34" charset="0"/>
                <a:cs typeface="Calibri" panose="020F0502020204030204" pitchFamily="34" charset="0"/>
              </a:rPr>
              <a:t>, </a:t>
            </a:r>
            <a:r>
              <a:rPr lang="pt-BR" sz="2800" dirty="0" err="1">
                <a:latin typeface="Calibri" panose="020F0502020204030204" pitchFamily="34" charset="0"/>
                <a:cs typeface="Calibri" panose="020F0502020204030204" pitchFamily="34" charset="0"/>
              </a:rPr>
              <a:t>private</a:t>
            </a:r>
            <a:r>
              <a:rPr lang="pt-BR" sz="2800" dirty="0">
                <a:latin typeface="Calibri" panose="020F0502020204030204" pitchFamily="34" charset="0"/>
                <a:cs typeface="Calibri" panose="020F0502020204030204" pitchFamily="34" charset="0"/>
              </a:rPr>
              <a:t>, </a:t>
            </a:r>
            <a:r>
              <a:rPr lang="pt-BR" sz="2800" dirty="0" err="1">
                <a:latin typeface="Calibri" panose="020F0502020204030204" pitchFamily="34" charset="0"/>
                <a:cs typeface="Calibri" panose="020F0502020204030204" pitchFamily="34" charset="0"/>
              </a:rPr>
              <a:t>protected</a:t>
            </a:r>
            <a:r>
              <a:rPr lang="pt-BR" sz="2800" dirty="0">
                <a:latin typeface="Calibri" panose="020F0502020204030204" pitchFamily="34" charset="0"/>
                <a:cs typeface="Calibri" panose="020F0502020204030204" pitchFamily="34" charset="0"/>
              </a:rPr>
              <a:t> ou default, e serem manipulados por todos os métodos da classe.</a:t>
            </a:r>
          </a:p>
        </p:txBody>
      </p:sp>
    </p:spTree>
    <p:extLst>
      <p:ext uri="{BB962C8B-B14F-4D97-AF65-F5344CB8AC3E}">
        <p14:creationId xmlns:p14="http://schemas.microsoft.com/office/powerpoint/2010/main" val="184439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252518"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 </a:t>
            </a:r>
            <a:br>
              <a:rPr lang="pt-BR" sz="3600" i="0" spc="-20" dirty="0">
                <a:latin typeface="Calibri" panose="020F0502020204030204" pitchFamily="34" charset="0"/>
                <a:cs typeface="Calibri" panose="020F0502020204030204" pitchFamily="34" charset="0"/>
              </a:rPr>
            </a:br>
            <a:r>
              <a:rPr lang="pt-BR" sz="3600" dirty="0">
                <a:latin typeface="Calibri" panose="020F0502020204030204" pitchFamily="34" charset="0"/>
                <a:cs typeface="Calibri" panose="020F0502020204030204" pitchFamily="34" charset="0"/>
              </a:rPr>
              <a:t>Relacionamento entre classes</a:t>
            </a:r>
          </a:p>
        </p:txBody>
      </p:sp>
      <p:sp>
        <p:nvSpPr>
          <p:cNvPr id="7" name="Espaço Reservado para Conteúdo 6">
            <a:extLst>
              <a:ext uri="{FF2B5EF4-FFF2-40B4-BE49-F238E27FC236}">
                <a16:creationId xmlns:a16="http://schemas.microsoft.com/office/drawing/2014/main" id="{1AE41095-036F-4377-A411-4CE17C1915DE}"/>
              </a:ext>
            </a:extLst>
          </p:cNvPr>
          <p:cNvSpPr>
            <a:spLocks noGrp="1"/>
          </p:cNvSpPr>
          <p:nvPr>
            <p:ph idx="1"/>
          </p:nvPr>
        </p:nvSpPr>
        <p:spPr>
          <a:xfrm>
            <a:off x="1522410" y="1584176"/>
            <a:ext cx="10476658" cy="5373216"/>
          </a:xfrm>
        </p:spPr>
        <p:txBody>
          <a:bodyPr vert="horz" lIns="91440" tIns="45720" rIns="91440" bIns="45720" rtlCol="0" anchor="t">
            <a:normAutofit/>
          </a:bodyPr>
          <a:lstStyle/>
          <a:p>
            <a:pPr marL="0" indent="0">
              <a:lnSpc>
                <a:spcPct val="107000"/>
              </a:lnSpc>
              <a:spcAft>
                <a:spcPts val="800"/>
              </a:spcAft>
              <a:buNone/>
            </a:pPr>
            <a:r>
              <a:rPr lang="pt-BR" sz="2800" b="1" dirty="0">
                <a:latin typeface="Calibri" panose="020F0502020204030204" pitchFamily="34" charset="0"/>
                <a:cs typeface="Calibri" panose="020F0502020204030204" pitchFamily="34" charset="0"/>
              </a:rPr>
              <a:t>Relacionamento entre classes</a:t>
            </a:r>
            <a:br>
              <a:rPr lang="pt-BR" sz="2800" dirty="0">
                <a:latin typeface="Calibri" panose="020F0502020204030204" pitchFamily="34" charset="0"/>
                <a:cs typeface="Calibri" panose="020F0502020204030204" pitchFamily="34" charset="0"/>
              </a:rPr>
            </a:br>
            <a:endParaRPr lang="pt-BR" sz="4000" dirty="0">
              <a:solidFill>
                <a:srgbClr val="FFC000"/>
              </a:solidFill>
              <a:latin typeface="Calibri" panose="020F0502020204030204" pitchFamily="34" charset="0"/>
              <a:cs typeface="Calibri" panose="020F0502020204030204" pitchFamily="34" charset="0"/>
            </a:endParaRPr>
          </a:p>
        </p:txBody>
      </p:sp>
      <p:pic>
        <p:nvPicPr>
          <p:cNvPr id="5" name="Imagem 4">
            <a:extLst>
              <a:ext uri="{FF2B5EF4-FFF2-40B4-BE49-F238E27FC236}">
                <a16:creationId xmlns:a16="http://schemas.microsoft.com/office/drawing/2014/main" id="{B38762BF-235A-91CA-1E13-C48040B0C285}"/>
              </a:ext>
            </a:extLst>
          </p:cNvPr>
          <p:cNvPicPr>
            <a:picLocks noChangeAspect="1"/>
          </p:cNvPicPr>
          <p:nvPr/>
        </p:nvPicPr>
        <p:blipFill>
          <a:blip r:embed="rId3"/>
          <a:stretch>
            <a:fillRect/>
          </a:stretch>
        </p:blipFill>
        <p:spPr>
          <a:xfrm>
            <a:off x="2754991" y="2132856"/>
            <a:ext cx="7075040" cy="4608512"/>
          </a:xfrm>
          <a:prstGeom prst="rect">
            <a:avLst/>
          </a:prstGeom>
        </p:spPr>
      </p:pic>
    </p:spTree>
    <p:extLst>
      <p:ext uri="{BB962C8B-B14F-4D97-AF65-F5344CB8AC3E}">
        <p14:creationId xmlns:p14="http://schemas.microsoft.com/office/powerpoint/2010/main" val="1137066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252518"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 </a:t>
            </a:r>
            <a:br>
              <a:rPr lang="pt-BR" sz="3600" i="0" spc="-20" dirty="0">
                <a:latin typeface="Calibri" panose="020F0502020204030204" pitchFamily="34" charset="0"/>
                <a:cs typeface="Calibri" panose="020F0502020204030204" pitchFamily="34" charset="0"/>
              </a:rPr>
            </a:br>
            <a:r>
              <a:rPr lang="pt-BR" sz="3600" dirty="0">
                <a:latin typeface="Calibri" panose="020F0502020204030204" pitchFamily="34" charset="0"/>
                <a:cs typeface="Calibri" panose="020F0502020204030204" pitchFamily="34" charset="0"/>
              </a:rPr>
              <a:t>Relacionamento entre classes</a:t>
            </a:r>
          </a:p>
        </p:txBody>
      </p:sp>
      <p:sp>
        <p:nvSpPr>
          <p:cNvPr id="7" name="Espaço Reservado para Conteúdo 6">
            <a:extLst>
              <a:ext uri="{FF2B5EF4-FFF2-40B4-BE49-F238E27FC236}">
                <a16:creationId xmlns:a16="http://schemas.microsoft.com/office/drawing/2014/main" id="{1AE41095-036F-4377-A411-4CE17C1915DE}"/>
              </a:ext>
            </a:extLst>
          </p:cNvPr>
          <p:cNvSpPr>
            <a:spLocks noGrp="1"/>
          </p:cNvSpPr>
          <p:nvPr>
            <p:ph idx="1"/>
          </p:nvPr>
        </p:nvSpPr>
        <p:spPr>
          <a:xfrm>
            <a:off x="1522410" y="1584176"/>
            <a:ext cx="10476658" cy="5373216"/>
          </a:xfrm>
        </p:spPr>
        <p:txBody>
          <a:bodyPr vert="horz" lIns="91440" tIns="45720" rIns="91440" bIns="45720" rtlCol="0" anchor="t">
            <a:normAutofit/>
          </a:bodyPr>
          <a:lstStyle/>
          <a:p>
            <a:pPr marL="0" indent="0">
              <a:lnSpc>
                <a:spcPct val="107000"/>
              </a:lnSpc>
              <a:spcAft>
                <a:spcPts val="800"/>
              </a:spcAft>
              <a:buNone/>
            </a:pPr>
            <a:r>
              <a:rPr lang="pt-BR" sz="2800" b="1" dirty="0">
                <a:latin typeface="Calibri" panose="020F0502020204030204" pitchFamily="34" charset="0"/>
                <a:cs typeface="Calibri" panose="020F0502020204030204" pitchFamily="34" charset="0"/>
              </a:rPr>
              <a:t>Exemplo na pratica: </a:t>
            </a:r>
            <a:r>
              <a:rPr lang="pt-BR" sz="2800" dirty="0">
                <a:latin typeface="Calibri" panose="020F0502020204030204" pitchFamily="34" charset="0"/>
                <a:cs typeface="Calibri" panose="020F0502020204030204" pitchFamily="34" charset="0"/>
              </a:rPr>
              <a:t>Relacionamento tem um</a:t>
            </a:r>
            <a:br>
              <a:rPr lang="pt-BR" sz="2800" b="1" dirty="0">
                <a:latin typeface="Calibri" panose="020F0502020204030204" pitchFamily="34" charset="0"/>
                <a:cs typeface="Calibri" panose="020F0502020204030204" pitchFamily="34" charset="0"/>
              </a:rPr>
            </a:br>
            <a:br>
              <a:rPr lang="pt-BR" sz="2800" dirty="0">
                <a:latin typeface="Calibri" panose="020F0502020204030204" pitchFamily="34" charset="0"/>
                <a:cs typeface="Calibri" panose="020F0502020204030204" pitchFamily="34" charset="0"/>
              </a:rPr>
            </a:br>
            <a:endParaRPr lang="pt-BR" sz="4000" dirty="0">
              <a:solidFill>
                <a:srgbClr val="FFC000"/>
              </a:solidFill>
              <a:latin typeface="Calibri" panose="020F0502020204030204" pitchFamily="34" charset="0"/>
              <a:cs typeface="Calibri" panose="020F0502020204030204" pitchFamily="34" charset="0"/>
            </a:endParaRPr>
          </a:p>
        </p:txBody>
      </p:sp>
      <p:pic>
        <p:nvPicPr>
          <p:cNvPr id="3" name="Imagem 2">
            <a:extLst>
              <a:ext uri="{FF2B5EF4-FFF2-40B4-BE49-F238E27FC236}">
                <a16:creationId xmlns:a16="http://schemas.microsoft.com/office/drawing/2014/main" id="{6E93A819-5D91-4898-7D1C-81366D972E6C}"/>
              </a:ext>
            </a:extLst>
          </p:cNvPr>
          <p:cNvPicPr>
            <a:picLocks noChangeAspect="1"/>
          </p:cNvPicPr>
          <p:nvPr/>
        </p:nvPicPr>
        <p:blipFill>
          <a:blip r:embed="rId3"/>
          <a:stretch>
            <a:fillRect/>
          </a:stretch>
        </p:blipFill>
        <p:spPr>
          <a:xfrm>
            <a:off x="2061964" y="2060848"/>
            <a:ext cx="7726596" cy="4627582"/>
          </a:xfrm>
          <a:prstGeom prst="rect">
            <a:avLst/>
          </a:prstGeom>
        </p:spPr>
      </p:pic>
    </p:spTree>
    <p:extLst>
      <p:ext uri="{BB962C8B-B14F-4D97-AF65-F5344CB8AC3E}">
        <p14:creationId xmlns:p14="http://schemas.microsoft.com/office/powerpoint/2010/main" val="188982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252518"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 </a:t>
            </a:r>
            <a:br>
              <a:rPr lang="pt-BR" sz="3600" i="0" spc="-20" dirty="0">
                <a:latin typeface="Calibri" panose="020F0502020204030204" pitchFamily="34" charset="0"/>
                <a:cs typeface="Calibri" panose="020F0502020204030204" pitchFamily="34" charset="0"/>
              </a:rPr>
            </a:br>
            <a:r>
              <a:rPr lang="pt-BR" sz="3600" dirty="0">
                <a:latin typeface="Calibri" panose="020F0502020204030204" pitchFamily="34" charset="0"/>
                <a:cs typeface="Calibri" panose="020F0502020204030204" pitchFamily="34" charset="0"/>
              </a:rPr>
              <a:t>Relacionamento entre classes</a:t>
            </a:r>
          </a:p>
        </p:txBody>
      </p:sp>
      <p:sp>
        <p:nvSpPr>
          <p:cNvPr id="7" name="Espaço Reservado para Conteúdo 6">
            <a:extLst>
              <a:ext uri="{FF2B5EF4-FFF2-40B4-BE49-F238E27FC236}">
                <a16:creationId xmlns:a16="http://schemas.microsoft.com/office/drawing/2014/main" id="{1AE41095-036F-4377-A411-4CE17C1915DE}"/>
              </a:ext>
            </a:extLst>
          </p:cNvPr>
          <p:cNvSpPr>
            <a:spLocks noGrp="1"/>
          </p:cNvSpPr>
          <p:nvPr>
            <p:ph idx="1"/>
          </p:nvPr>
        </p:nvSpPr>
        <p:spPr>
          <a:xfrm>
            <a:off x="1522410" y="1584176"/>
            <a:ext cx="10476658" cy="5373216"/>
          </a:xfrm>
        </p:spPr>
        <p:txBody>
          <a:bodyPr vert="horz" lIns="91440" tIns="45720" rIns="91440" bIns="45720" rtlCol="0" anchor="t">
            <a:normAutofit/>
          </a:bodyPr>
          <a:lstStyle/>
          <a:p>
            <a:pPr marL="0" indent="0">
              <a:lnSpc>
                <a:spcPct val="107000"/>
              </a:lnSpc>
              <a:spcAft>
                <a:spcPts val="800"/>
              </a:spcAft>
              <a:buNone/>
            </a:pPr>
            <a:r>
              <a:rPr lang="pt-BR" sz="2800" b="1" dirty="0">
                <a:latin typeface="Calibri" panose="020F0502020204030204" pitchFamily="34" charset="0"/>
                <a:cs typeface="Calibri" panose="020F0502020204030204" pitchFamily="34" charset="0"/>
              </a:rPr>
              <a:t>Exemplo na pratica: </a:t>
            </a:r>
            <a:r>
              <a:rPr lang="pt-BR" sz="2800" dirty="0">
                <a:latin typeface="Calibri" panose="020F0502020204030204" pitchFamily="34" charset="0"/>
                <a:cs typeface="Calibri" panose="020F0502020204030204" pitchFamily="34" charset="0"/>
              </a:rPr>
              <a:t>Relacionamento tem muitos</a:t>
            </a:r>
            <a:br>
              <a:rPr lang="pt-BR" sz="2800" b="1" dirty="0">
                <a:latin typeface="Calibri" panose="020F0502020204030204" pitchFamily="34" charset="0"/>
                <a:cs typeface="Calibri" panose="020F0502020204030204" pitchFamily="34" charset="0"/>
              </a:rPr>
            </a:br>
            <a:br>
              <a:rPr lang="pt-BR" sz="2800" dirty="0">
                <a:latin typeface="Calibri" panose="020F0502020204030204" pitchFamily="34" charset="0"/>
                <a:cs typeface="Calibri" panose="020F0502020204030204" pitchFamily="34" charset="0"/>
              </a:rPr>
            </a:br>
            <a:endParaRPr lang="pt-BR" sz="4000" dirty="0">
              <a:solidFill>
                <a:srgbClr val="FFC000"/>
              </a:solidFill>
              <a:latin typeface="Calibri" panose="020F0502020204030204" pitchFamily="34" charset="0"/>
              <a:cs typeface="Calibri" panose="020F0502020204030204" pitchFamily="34" charset="0"/>
            </a:endParaRPr>
          </a:p>
        </p:txBody>
      </p:sp>
      <p:pic>
        <p:nvPicPr>
          <p:cNvPr id="5" name="Imagem 4">
            <a:extLst>
              <a:ext uri="{FF2B5EF4-FFF2-40B4-BE49-F238E27FC236}">
                <a16:creationId xmlns:a16="http://schemas.microsoft.com/office/drawing/2014/main" id="{70619581-7ED1-6951-AF21-D9F92A5C644D}"/>
              </a:ext>
            </a:extLst>
          </p:cNvPr>
          <p:cNvPicPr>
            <a:picLocks noChangeAspect="1"/>
          </p:cNvPicPr>
          <p:nvPr/>
        </p:nvPicPr>
        <p:blipFill>
          <a:blip r:embed="rId3"/>
          <a:stretch>
            <a:fillRect/>
          </a:stretch>
        </p:blipFill>
        <p:spPr>
          <a:xfrm>
            <a:off x="2205980" y="2060848"/>
            <a:ext cx="8051353" cy="4680520"/>
          </a:xfrm>
          <a:prstGeom prst="rect">
            <a:avLst/>
          </a:prstGeom>
        </p:spPr>
      </p:pic>
    </p:spTree>
    <p:extLst>
      <p:ext uri="{BB962C8B-B14F-4D97-AF65-F5344CB8AC3E}">
        <p14:creationId xmlns:p14="http://schemas.microsoft.com/office/powerpoint/2010/main" val="175276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252518"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 </a:t>
            </a:r>
            <a:br>
              <a:rPr lang="pt-BR" sz="3600" i="0" spc="-20" dirty="0">
                <a:latin typeface="Calibri" panose="020F0502020204030204" pitchFamily="34" charset="0"/>
                <a:cs typeface="Calibri" panose="020F0502020204030204" pitchFamily="34" charset="0"/>
              </a:rPr>
            </a:br>
            <a:r>
              <a:rPr lang="pt-BR" sz="3600" i="0" spc="-20" dirty="0">
                <a:latin typeface="Calibri" panose="020F0502020204030204" pitchFamily="34" charset="0"/>
                <a:cs typeface="Calibri" panose="020F0502020204030204" pitchFamily="34" charset="0"/>
              </a:rPr>
              <a:t>Exercícios</a:t>
            </a:r>
            <a:endParaRPr lang="pt-BR" sz="3600" dirty="0">
              <a:latin typeface="Calibri" panose="020F0502020204030204" pitchFamily="34" charset="0"/>
              <a:cs typeface="Calibri" panose="020F0502020204030204" pitchFamily="34" charset="0"/>
            </a:endParaRPr>
          </a:p>
        </p:txBody>
      </p:sp>
      <p:sp>
        <p:nvSpPr>
          <p:cNvPr id="7" name="Espaço Reservado para Conteúdo 6">
            <a:extLst>
              <a:ext uri="{FF2B5EF4-FFF2-40B4-BE49-F238E27FC236}">
                <a16:creationId xmlns:a16="http://schemas.microsoft.com/office/drawing/2014/main" id="{1AE41095-036F-4377-A411-4CE17C1915DE}"/>
              </a:ext>
            </a:extLst>
          </p:cNvPr>
          <p:cNvSpPr>
            <a:spLocks noGrp="1"/>
          </p:cNvSpPr>
          <p:nvPr>
            <p:ph idx="1"/>
          </p:nvPr>
        </p:nvSpPr>
        <p:spPr>
          <a:xfrm>
            <a:off x="1522410" y="1584176"/>
            <a:ext cx="10476658" cy="5373216"/>
          </a:xfrm>
        </p:spPr>
        <p:txBody>
          <a:bodyPr vert="horz" lIns="91440" tIns="45720" rIns="91440" bIns="45720" rtlCol="0" anchor="t">
            <a:normAutofit/>
          </a:bodyPr>
          <a:lstStyle/>
          <a:p>
            <a:pPr marL="0" indent="0">
              <a:lnSpc>
                <a:spcPct val="107000"/>
              </a:lnSpc>
              <a:spcAft>
                <a:spcPts val="800"/>
              </a:spcAft>
              <a:buNone/>
            </a:pPr>
            <a:br>
              <a:rPr lang="pt-BR" sz="2800" b="1" dirty="0">
                <a:latin typeface="Calibri" panose="020F0502020204030204" pitchFamily="34" charset="0"/>
                <a:cs typeface="Calibri" panose="020F0502020204030204" pitchFamily="34" charset="0"/>
              </a:rPr>
            </a:br>
            <a:br>
              <a:rPr lang="pt-BR" sz="2800" dirty="0">
                <a:latin typeface="Calibri" panose="020F0502020204030204" pitchFamily="34" charset="0"/>
                <a:cs typeface="Calibri" panose="020F0502020204030204" pitchFamily="34" charset="0"/>
              </a:rPr>
            </a:br>
            <a:br>
              <a:rPr lang="pt-BR" sz="2800" dirty="0">
                <a:latin typeface="Calibri" panose="020F0502020204030204" pitchFamily="34" charset="0"/>
                <a:cs typeface="Calibri" panose="020F0502020204030204" pitchFamily="34" charset="0"/>
              </a:rPr>
            </a:br>
            <a:r>
              <a:rPr lang="pt-BR" sz="4800" dirty="0">
                <a:latin typeface="Calibri" panose="020F0502020204030204" pitchFamily="34" charset="0"/>
                <a:cs typeface="Calibri" panose="020F0502020204030204" pitchFamily="34" charset="0"/>
              </a:rPr>
              <a:t>   </a:t>
            </a:r>
            <a:br>
              <a:rPr lang="pt-BR" sz="4800" dirty="0">
                <a:latin typeface="Calibri" panose="020F0502020204030204" pitchFamily="34" charset="0"/>
                <a:cs typeface="Calibri" panose="020F0502020204030204" pitchFamily="34" charset="0"/>
              </a:rPr>
            </a:br>
            <a:r>
              <a:rPr lang="pt-BR" sz="4800" dirty="0">
                <a:latin typeface="Calibri" panose="020F0502020204030204" pitchFamily="34" charset="0"/>
                <a:cs typeface="Calibri" panose="020F0502020204030204" pitchFamily="34" charset="0"/>
              </a:rPr>
              <a:t>				 Exercícios</a:t>
            </a:r>
          </a:p>
        </p:txBody>
      </p:sp>
    </p:spTree>
    <p:extLst>
      <p:ext uri="{BB962C8B-B14F-4D97-AF65-F5344CB8AC3E}">
        <p14:creationId xmlns:p14="http://schemas.microsoft.com/office/powerpoint/2010/main" val="1703978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036494"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a:t>
            </a:r>
            <a:br>
              <a:rPr lang="pt-BR" sz="3600" i="0" spc="-20" dirty="0">
                <a:latin typeface="Calibri" panose="020F0502020204030204" pitchFamily="34" charset="0"/>
                <a:cs typeface="Calibri" panose="020F0502020204030204" pitchFamily="34" charset="0"/>
              </a:rPr>
            </a:br>
            <a:r>
              <a:rPr lang="pt-BR" sz="3600" dirty="0">
                <a:latin typeface="Calibri" panose="020F0502020204030204" pitchFamily="34" charset="0"/>
                <a:cs typeface="Calibri" panose="020F0502020204030204" pitchFamily="34" charset="0"/>
              </a:rPr>
              <a:t>Atributos (instância, classe, locais) Variáveis</a:t>
            </a:r>
          </a:p>
        </p:txBody>
      </p:sp>
      <p:sp>
        <p:nvSpPr>
          <p:cNvPr id="7" name="Espaço Reservado para Conteúdo 6">
            <a:extLst>
              <a:ext uri="{FF2B5EF4-FFF2-40B4-BE49-F238E27FC236}">
                <a16:creationId xmlns:a16="http://schemas.microsoft.com/office/drawing/2014/main" id="{1AE41095-036F-4377-A411-4CE17C1915DE}"/>
              </a:ext>
            </a:extLst>
          </p:cNvPr>
          <p:cNvSpPr>
            <a:spLocks noGrp="1"/>
          </p:cNvSpPr>
          <p:nvPr>
            <p:ph idx="1"/>
          </p:nvPr>
        </p:nvSpPr>
        <p:spPr>
          <a:xfrm>
            <a:off x="1522410" y="1584176"/>
            <a:ext cx="10476658" cy="5373216"/>
          </a:xfrm>
        </p:spPr>
        <p:txBody>
          <a:bodyPr vert="horz" lIns="91440" tIns="45720" rIns="91440" bIns="45720" rtlCol="0" anchor="t">
            <a:normAutofit/>
          </a:bodyPr>
          <a:lstStyle/>
          <a:p>
            <a:pPr marL="0" indent="0">
              <a:lnSpc>
                <a:spcPct val="107000"/>
              </a:lnSpc>
              <a:spcAft>
                <a:spcPts val="800"/>
              </a:spcAft>
              <a:buNone/>
            </a:pPr>
            <a:r>
              <a:rPr lang="pt-BR" sz="3200" dirty="0">
                <a:latin typeface="Calibri" panose="020F0502020204030204" pitchFamily="34" charset="0"/>
                <a:cs typeface="Calibri" panose="020F0502020204030204" pitchFamily="34" charset="0"/>
              </a:rPr>
              <a:t>Atributo de instância</a:t>
            </a:r>
            <a:br>
              <a:rPr lang="pt-BR" sz="2800" dirty="0">
                <a:latin typeface="Calibri" panose="020F0502020204030204" pitchFamily="34" charset="0"/>
                <a:cs typeface="Calibri" panose="020F0502020204030204" pitchFamily="34" charset="0"/>
              </a:rPr>
            </a:br>
            <a:endParaRPr lang="pt-BR" sz="2800" dirty="0">
              <a:latin typeface="Calibri" panose="020F0502020204030204" pitchFamily="34" charset="0"/>
              <a:cs typeface="Calibri" panose="020F0502020204030204" pitchFamily="34" charset="0"/>
            </a:endParaRPr>
          </a:p>
          <a:p>
            <a:pPr marL="0" indent="0">
              <a:lnSpc>
                <a:spcPct val="107000"/>
              </a:lnSpc>
              <a:spcAft>
                <a:spcPts val="800"/>
              </a:spcAft>
              <a:buNone/>
            </a:pPr>
            <a:r>
              <a:rPr lang="pt-BR" sz="3600" dirty="0">
                <a:latin typeface="Calibri" panose="020F0502020204030204" pitchFamily="34" charset="0"/>
                <a:cs typeface="Calibri" panose="020F0502020204030204" pitchFamily="34" charset="0"/>
              </a:rPr>
              <a:t>Exemplo</a:t>
            </a:r>
            <a:r>
              <a:rPr lang="pt-BR" sz="2800" dirty="0">
                <a:latin typeface="Calibri" panose="020F0502020204030204" pitchFamily="34" charset="0"/>
                <a:cs typeface="Calibri" panose="020F0502020204030204" pitchFamily="34" charset="0"/>
              </a:rPr>
              <a:t>:</a:t>
            </a:r>
          </a:p>
          <a:p>
            <a:pPr marL="0" indent="0" algn="ctr">
              <a:lnSpc>
                <a:spcPct val="107000"/>
              </a:lnSpc>
              <a:spcAft>
                <a:spcPts val="800"/>
              </a:spcAft>
              <a:buNone/>
            </a:pPr>
            <a:r>
              <a:rPr lang="pt-BR" sz="3600" dirty="0" err="1">
                <a:solidFill>
                  <a:srgbClr val="FFC000"/>
                </a:solidFill>
                <a:latin typeface="Calibri" panose="020F0502020204030204" pitchFamily="34" charset="0"/>
                <a:cs typeface="Calibri" panose="020F0502020204030204" pitchFamily="34" charset="0"/>
              </a:rPr>
              <a:t>private</a:t>
            </a:r>
            <a:r>
              <a:rPr lang="pt-BR" sz="3600" dirty="0">
                <a:solidFill>
                  <a:srgbClr val="FFC000"/>
                </a:solidFill>
                <a:latin typeface="Calibri" panose="020F0502020204030204" pitchFamily="34" charset="0"/>
                <a:cs typeface="Calibri" panose="020F0502020204030204" pitchFamily="34" charset="0"/>
              </a:rPr>
              <a:t> </a:t>
            </a:r>
            <a:r>
              <a:rPr lang="pt-BR" sz="3600" dirty="0" err="1">
                <a:solidFill>
                  <a:srgbClr val="FFC000"/>
                </a:solidFill>
                <a:latin typeface="Calibri" panose="020F0502020204030204" pitchFamily="34" charset="0"/>
                <a:cs typeface="Calibri" panose="020F0502020204030204" pitchFamily="34" charset="0"/>
              </a:rPr>
              <a:t>String</a:t>
            </a:r>
            <a:r>
              <a:rPr lang="pt-BR" sz="3600" dirty="0">
                <a:solidFill>
                  <a:srgbClr val="FFC000"/>
                </a:solidFill>
                <a:latin typeface="Calibri" panose="020F0502020204030204" pitchFamily="34" charset="0"/>
                <a:cs typeface="Calibri" panose="020F0502020204030204" pitchFamily="34" charset="0"/>
              </a:rPr>
              <a:t> </a:t>
            </a:r>
            <a:r>
              <a:rPr lang="pt-BR" sz="3600" dirty="0" err="1">
                <a:solidFill>
                  <a:srgbClr val="FFC000"/>
                </a:solidFill>
                <a:latin typeface="Calibri" panose="020F0502020204030204" pitchFamily="34" charset="0"/>
                <a:cs typeface="Calibri" panose="020F0502020204030204" pitchFamily="34" charset="0"/>
              </a:rPr>
              <a:t>nomeTime</a:t>
            </a:r>
            <a:r>
              <a:rPr lang="pt-BR" sz="3600" dirty="0">
                <a:solidFill>
                  <a:srgbClr val="FFC0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22739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036494"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a:t>
            </a:r>
            <a:br>
              <a:rPr lang="pt-BR" sz="3600" i="0" spc="-20" dirty="0">
                <a:latin typeface="Calibri" panose="020F0502020204030204" pitchFamily="34" charset="0"/>
                <a:cs typeface="Calibri" panose="020F0502020204030204" pitchFamily="34" charset="0"/>
              </a:rPr>
            </a:br>
            <a:r>
              <a:rPr lang="pt-BR" sz="3600" dirty="0">
                <a:latin typeface="Calibri" panose="020F0502020204030204" pitchFamily="34" charset="0"/>
                <a:cs typeface="Calibri" panose="020F0502020204030204" pitchFamily="34" charset="0"/>
              </a:rPr>
              <a:t>Atributos (instância, classe, locais) Variáveis</a:t>
            </a:r>
          </a:p>
        </p:txBody>
      </p:sp>
      <p:sp>
        <p:nvSpPr>
          <p:cNvPr id="7" name="Espaço Reservado para Conteúdo 6">
            <a:extLst>
              <a:ext uri="{FF2B5EF4-FFF2-40B4-BE49-F238E27FC236}">
                <a16:creationId xmlns:a16="http://schemas.microsoft.com/office/drawing/2014/main" id="{1AE41095-036F-4377-A411-4CE17C1915DE}"/>
              </a:ext>
            </a:extLst>
          </p:cNvPr>
          <p:cNvSpPr>
            <a:spLocks noGrp="1"/>
          </p:cNvSpPr>
          <p:nvPr>
            <p:ph idx="1"/>
          </p:nvPr>
        </p:nvSpPr>
        <p:spPr>
          <a:xfrm>
            <a:off x="1522410" y="1584176"/>
            <a:ext cx="10476658" cy="5373216"/>
          </a:xfrm>
        </p:spPr>
        <p:txBody>
          <a:bodyPr vert="horz" lIns="91440" tIns="45720" rIns="91440" bIns="45720" rtlCol="0" anchor="t">
            <a:normAutofit/>
          </a:bodyPr>
          <a:lstStyle/>
          <a:p>
            <a:pPr marL="0" indent="0">
              <a:lnSpc>
                <a:spcPct val="107000"/>
              </a:lnSpc>
              <a:spcAft>
                <a:spcPts val="800"/>
              </a:spcAft>
              <a:buNone/>
            </a:pPr>
            <a:r>
              <a:rPr lang="pt-BR" sz="3200" dirty="0">
                <a:latin typeface="Calibri" panose="020F0502020204030204" pitchFamily="34" charset="0"/>
                <a:cs typeface="Calibri" panose="020F0502020204030204" pitchFamily="34" charset="0"/>
              </a:rPr>
              <a:t>Atributo de classe</a:t>
            </a:r>
            <a:br>
              <a:rPr lang="pt-BR" sz="3200" dirty="0">
                <a:latin typeface="Calibri" panose="020F0502020204030204" pitchFamily="34" charset="0"/>
                <a:cs typeface="Calibri" panose="020F0502020204030204" pitchFamily="34" charset="0"/>
              </a:rPr>
            </a:b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Os atributos de classe são campos que pertencem à classe em si,  e não ao objeto instanciado.  Eles são compartilhados  por todos os objetos da classe. Dessa forma,  quando você tem um atributo de classe, ao instanciar objetos, os objetos também terão aquele atributo, só que com uma diferença significativa em relação ao atributo de instância, o valor armazenado em um atributo de classe  é o mesmo para todos os objetos e qualquer objeto poderá alterar esse valor, que será visível por todos os outros. </a:t>
            </a:r>
          </a:p>
        </p:txBody>
      </p:sp>
    </p:spTree>
    <p:extLst>
      <p:ext uri="{BB962C8B-B14F-4D97-AF65-F5344CB8AC3E}">
        <p14:creationId xmlns:p14="http://schemas.microsoft.com/office/powerpoint/2010/main" val="1703624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036494"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a:t>
            </a:r>
            <a:br>
              <a:rPr lang="pt-BR" sz="3600" i="0" spc="-20" dirty="0">
                <a:latin typeface="Calibri" panose="020F0502020204030204" pitchFamily="34" charset="0"/>
                <a:cs typeface="Calibri" panose="020F0502020204030204" pitchFamily="34" charset="0"/>
              </a:rPr>
            </a:br>
            <a:r>
              <a:rPr lang="pt-BR" sz="3600" dirty="0">
                <a:latin typeface="Calibri" panose="020F0502020204030204" pitchFamily="34" charset="0"/>
                <a:cs typeface="Calibri" panose="020F0502020204030204" pitchFamily="34" charset="0"/>
              </a:rPr>
              <a:t>Atributos (instância, classe, locais) Variáveis</a:t>
            </a:r>
          </a:p>
        </p:txBody>
      </p:sp>
      <p:sp>
        <p:nvSpPr>
          <p:cNvPr id="7" name="Espaço Reservado para Conteúdo 6">
            <a:extLst>
              <a:ext uri="{FF2B5EF4-FFF2-40B4-BE49-F238E27FC236}">
                <a16:creationId xmlns:a16="http://schemas.microsoft.com/office/drawing/2014/main" id="{1AE41095-036F-4377-A411-4CE17C1915DE}"/>
              </a:ext>
            </a:extLst>
          </p:cNvPr>
          <p:cNvSpPr>
            <a:spLocks noGrp="1"/>
          </p:cNvSpPr>
          <p:nvPr>
            <p:ph idx="1"/>
          </p:nvPr>
        </p:nvSpPr>
        <p:spPr>
          <a:xfrm>
            <a:off x="1522410" y="1584176"/>
            <a:ext cx="10476658" cy="5373216"/>
          </a:xfrm>
        </p:spPr>
        <p:txBody>
          <a:bodyPr vert="horz" lIns="91440" tIns="45720" rIns="91440" bIns="45720" rtlCol="0" anchor="t">
            <a:normAutofit/>
          </a:bodyPr>
          <a:lstStyle/>
          <a:p>
            <a:pPr marL="0" indent="0">
              <a:lnSpc>
                <a:spcPct val="107000"/>
              </a:lnSpc>
              <a:spcAft>
                <a:spcPts val="800"/>
              </a:spcAft>
              <a:buNone/>
            </a:pPr>
            <a:r>
              <a:rPr lang="pt-BR" sz="3200" dirty="0">
                <a:latin typeface="Calibri" panose="020F0502020204030204" pitchFamily="34" charset="0"/>
                <a:cs typeface="Calibri" panose="020F0502020204030204" pitchFamily="34" charset="0"/>
              </a:rPr>
              <a:t>Atributo de classe</a:t>
            </a:r>
            <a:br>
              <a:rPr lang="pt-BR" sz="2800" dirty="0">
                <a:latin typeface="Calibri" panose="020F0502020204030204" pitchFamily="34" charset="0"/>
                <a:cs typeface="Calibri" panose="020F0502020204030204" pitchFamily="34" charset="0"/>
              </a:rPr>
            </a:br>
            <a:endParaRPr lang="pt-BR" sz="2800" dirty="0">
              <a:latin typeface="Calibri" panose="020F0502020204030204" pitchFamily="34" charset="0"/>
              <a:cs typeface="Calibri" panose="020F0502020204030204" pitchFamily="34" charset="0"/>
            </a:endParaRPr>
          </a:p>
          <a:p>
            <a:pPr marL="0" indent="0">
              <a:lnSpc>
                <a:spcPct val="107000"/>
              </a:lnSpc>
              <a:spcAft>
                <a:spcPts val="800"/>
              </a:spcAft>
              <a:buNone/>
            </a:pPr>
            <a:r>
              <a:rPr lang="pt-BR" sz="3600" dirty="0">
                <a:latin typeface="Calibri" panose="020F0502020204030204" pitchFamily="34" charset="0"/>
                <a:cs typeface="Calibri" panose="020F0502020204030204" pitchFamily="34" charset="0"/>
              </a:rPr>
              <a:t>Exemplo</a:t>
            </a:r>
            <a:r>
              <a:rPr lang="pt-BR" sz="2800" dirty="0">
                <a:latin typeface="Calibri" panose="020F0502020204030204" pitchFamily="34" charset="0"/>
                <a:cs typeface="Calibri" panose="020F0502020204030204" pitchFamily="34" charset="0"/>
              </a:rPr>
              <a:t>:</a:t>
            </a:r>
          </a:p>
          <a:p>
            <a:pPr marL="0" indent="0" algn="ctr">
              <a:lnSpc>
                <a:spcPct val="107000"/>
              </a:lnSpc>
              <a:spcAft>
                <a:spcPts val="800"/>
              </a:spcAft>
              <a:buNone/>
            </a:pPr>
            <a:r>
              <a:rPr lang="pt-BR" sz="3600" dirty="0" err="1">
                <a:solidFill>
                  <a:srgbClr val="FFC000"/>
                </a:solidFill>
                <a:latin typeface="Calibri" panose="020F0502020204030204" pitchFamily="34" charset="0"/>
                <a:cs typeface="Calibri" panose="020F0502020204030204" pitchFamily="34" charset="0"/>
              </a:rPr>
              <a:t>private</a:t>
            </a:r>
            <a:r>
              <a:rPr lang="pt-BR" sz="3600" dirty="0">
                <a:solidFill>
                  <a:srgbClr val="FFC000"/>
                </a:solidFill>
                <a:latin typeface="Calibri" panose="020F0502020204030204" pitchFamily="34" charset="0"/>
                <a:cs typeface="Calibri" panose="020F0502020204030204" pitchFamily="34" charset="0"/>
              </a:rPr>
              <a:t> </a:t>
            </a:r>
            <a:r>
              <a:rPr lang="pt-BR" sz="3600" dirty="0" err="1">
                <a:solidFill>
                  <a:srgbClr val="FF0000"/>
                </a:solidFill>
                <a:latin typeface="Calibri" panose="020F0502020204030204" pitchFamily="34" charset="0"/>
                <a:cs typeface="Calibri" panose="020F0502020204030204" pitchFamily="34" charset="0"/>
              </a:rPr>
              <a:t>static</a:t>
            </a:r>
            <a:r>
              <a:rPr lang="pt-BR" sz="3600" dirty="0">
                <a:solidFill>
                  <a:srgbClr val="FFC000"/>
                </a:solidFill>
                <a:latin typeface="Calibri" panose="020F0502020204030204" pitchFamily="34" charset="0"/>
                <a:cs typeface="Calibri" panose="020F0502020204030204" pitchFamily="34" charset="0"/>
              </a:rPr>
              <a:t> </a:t>
            </a:r>
            <a:r>
              <a:rPr lang="pt-BR" sz="3600" dirty="0" err="1">
                <a:solidFill>
                  <a:srgbClr val="FFC000"/>
                </a:solidFill>
                <a:latin typeface="Calibri" panose="020F0502020204030204" pitchFamily="34" charset="0"/>
                <a:cs typeface="Calibri" panose="020F0502020204030204" pitchFamily="34" charset="0"/>
              </a:rPr>
              <a:t>String</a:t>
            </a:r>
            <a:r>
              <a:rPr lang="pt-BR" sz="3600" dirty="0">
                <a:solidFill>
                  <a:srgbClr val="FFC000"/>
                </a:solidFill>
                <a:latin typeface="Calibri" panose="020F0502020204030204" pitchFamily="34" charset="0"/>
                <a:cs typeface="Calibri" panose="020F0502020204030204" pitchFamily="34" charset="0"/>
              </a:rPr>
              <a:t> </a:t>
            </a:r>
            <a:r>
              <a:rPr lang="pt-BR" sz="3600" dirty="0" err="1">
                <a:solidFill>
                  <a:srgbClr val="FFC000"/>
                </a:solidFill>
                <a:latin typeface="Calibri" panose="020F0502020204030204" pitchFamily="34" charset="0"/>
                <a:cs typeface="Calibri" panose="020F0502020204030204" pitchFamily="34" charset="0"/>
              </a:rPr>
              <a:t>nomeSelecao</a:t>
            </a:r>
            <a:r>
              <a:rPr lang="pt-BR" sz="3600" dirty="0">
                <a:solidFill>
                  <a:srgbClr val="FFC0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796235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036494"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a:t>
            </a:r>
            <a:br>
              <a:rPr lang="pt-BR" sz="3600" i="0" spc="-20" dirty="0">
                <a:latin typeface="Calibri" panose="020F0502020204030204" pitchFamily="34" charset="0"/>
                <a:cs typeface="Calibri" panose="020F0502020204030204" pitchFamily="34" charset="0"/>
              </a:rPr>
            </a:br>
            <a:r>
              <a:rPr lang="pt-BR" sz="3600" dirty="0">
                <a:latin typeface="Calibri" panose="020F0502020204030204" pitchFamily="34" charset="0"/>
                <a:cs typeface="Calibri" panose="020F0502020204030204" pitchFamily="34" charset="0"/>
              </a:rPr>
              <a:t>Atributos (instância, classe, locais) Variáveis</a:t>
            </a:r>
          </a:p>
        </p:txBody>
      </p:sp>
      <p:sp>
        <p:nvSpPr>
          <p:cNvPr id="7" name="Espaço Reservado para Conteúdo 6">
            <a:extLst>
              <a:ext uri="{FF2B5EF4-FFF2-40B4-BE49-F238E27FC236}">
                <a16:creationId xmlns:a16="http://schemas.microsoft.com/office/drawing/2014/main" id="{1AE41095-036F-4377-A411-4CE17C1915DE}"/>
              </a:ext>
            </a:extLst>
          </p:cNvPr>
          <p:cNvSpPr>
            <a:spLocks noGrp="1"/>
          </p:cNvSpPr>
          <p:nvPr>
            <p:ph idx="1"/>
          </p:nvPr>
        </p:nvSpPr>
        <p:spPr>
          <a:xfrm>
            <a:off x="1522410" y="1584176"/>
            <a:ext cx="10476658" cy="5373216"/>
          </a:xfrm>
        </p:spPr>
        <p:txBody>
          <a:bodyPr vert="horz" lIns="91440" tIns="45720" rIns="91440" bIns="45720" rtlCol="0" anchor="t">
            <a:normAutofit fontScale="92500" lnSpcReduction="10000"/>
          </a:bodyPr>
          <a:lstStyle/>
          <a:p>
            <a:pPr marL="0" indent="0">
              <a:lnSpc>
                <a:spcPct val="107000"/>
              </a:lnSpc>
              <a:spcAft>
                <a:spcPts val="800"/>
              </a:spcAft>
              <a:buNone/>
            </a:pPr>
            <a:r>
              <a:rPr lang="pt-BR" sz="3200" dirty="0">
                <a:latin typeface="Calibri" panose="020F0502020204030204" pitchFamily="34" charset="0"/>
                <a:cs typeface="Calibri" panose="020F0502020204030204" pitchFamily="34" charset="0"/>
              </a:rPr>
              <a:t>Atributos locais – escopo de atributos</a:t>
            </a:r>
          </a:p>
          <a:p>
            <a:pPr marL="0" indent="0">
              <a:lnSpc>
                <a:spcPct val="107000"/>
              </a:lnSpc>
              <a:spcAft>
                <a:spcPts val="800"/>
              </a:spcAft>
              <a:buNone/>
            </a:pPr>
            <a:r>
              <a:rPr lang="pt-BR" sz="2800" dirty="0">
                <a:latin typeface="Calibri" panose="020F0502020204030204" pitchFamily="34" charset="0"/>
                <a:cs typeface="Calibri" panose="020F0502020204030204" pitchFamily="34" charset="0"/>
              </a:rPr>
              <a:t>Os atributos locais, são aqueles declarados dentro de métodos ou em blocos de código. Os parâmetros do método também são locais a ele. Atributos locais servem somente no escopo daquele método ou bloco de código onde foi declarado.</a:t>
            </a:r>
            <a:br>
              <a:rPr lang="pt-BR" sz="2800" dirty="0">
                <a:latin typeface="Calibri" panose="020F0502020204030204" pitchFamily="34" charset="0"/>
                <a:cs typeface="Calibri" panose="020F0502020204030204" pitchFamily="34" charset="0"/>
              </a:rPr>
            </a:br>
            <a:r>
              <a:rPr lang="pt-BR" sz="3200" dirty="0">
                <a:latin typeface="Calibri" panose="020F0502020204030204" pitchFamily="34" charset="0"/>
                <a:cs typeface="Calibri" panose="020F0502020204030204" pitchFamily="34" charset="0"/>
              </a:rPr>
              <a:t>Exemplo</a:t>
            </a:r>
            <a:r>
              <a:rPr lang="pt-BR" sz="2800" dirty="0">
                <a:latin typeface="Calibri" panose="020F0502020204030204" pitchFamily="34" charset="0"/>
                <a:cs typeface="Calibri" panose="020F0502020204030204" pitchFamily="34" charset="0"/>
              </a:rPr>
              <a:t>:</a:t>
            </a:r>
            <a:br>
              <a:rPr lang="pt-BR" sz="2800" dirty="0">
                <a:latin typeface="Calibri" panose="020F0502020204030204" pitchFamily="34" charset="0"/>
                <a:cs typeface="Calibri" panose="020F0502020204030204" pitchFamily="34" charset="0"/>
              </a:rPr>
            </a:br>
            <a:r>
              <a:rPr lang="pt-BR" sz="2800" dirty="0">
                <a:latin typeface="Calibri" panose="020F0502020204030204" pitchFamily="34" charset="0"/>
                <a:cs typeface="Calibri" panose="020F0502020204030204" pitchFamily="34" charset="0"/>
              </a:rPr>
              <a:t> 		</a:t>
            </a:r>
            <a:r>
              <a:rPr lang="pt-BR" sz="3200" dirty="0" err="1">
                <a:solidFill>
                  <a:srgbClr val="FFC000"/>
                </a:solidFill>
                <a:latin typeface="Calibri" panose="020F0502020204030204" pitchFamily="34" charset="0"/>
                <a:cs typeface="Calibri" panose="020F0502020204030204" pitchFamily="34" charset="0"/>
              </a:rPr>
              <a:t>public</a:t>
            </a:r>
            <a:r>
              <a:rPr lang="pt-BR" sz="3200" dirty="0">
                <a:solidFill>
                  <a:srgbClr val="FFC000"/>
                </a:solidFill>
                <a:latin typeface="Calibri" panose="020F0502020204030204" pitchFamily="34" charset="0"/>
                <a:cs typeface="Calibri" panose="020F0502020204030204" pitchFamily="34" charset="0"/>
              </a:rPr>
              <a:t> </a:t>
            </a:r>
            <a:r>
              <a:rPr lang="pt-BR" sz="3200" dirty="0" err="1">
                <a:solidFill>
                  <a:srgbClr val="FFC000"/>
                </a:solidFill>
                <a:latin typeface="Calibri" panose="020F0502020204030204" pitchFamily="34" charset="0"/>
                <a:cs typeface="Calibri" panose="020F0502020204030204" pitchFamily="34" charset="0"/>
              </a:rPr>
              <a:t>int</a:t>
            </a:r>
            <a:r>
              <a:rPr lang="pt-BR" sz="3200" dirty="0">
                <a:solidFill>
                  <a:srgbClr val="FFC000"/>
                </a:solidFill>
                <a:latin typeface="Calibri" panose="020F0502020204030204" pitchFamily="34" charset="0"/>
                <a:cs typeface="Calibri" panose="020F0502020204030204" pitchFamily="34" charset="0"/>
              </a:rPr>
              <a:t> </a:t>
            </a:r>
            <a:r>
              <a:rPr lang="pt-BR" sz="3200" dirty="0" err="1">
                <a:solidFill>
                  <a:srgbClr val="FFC000"/>
                </a:solidFill>
                <a:latin typeface="Calibri" panose="020F0502020204030204" pitchFamily="34" charset="0"/>
                <a:cs typeface="Calibri" panose="020F0502020204030204" pitchFamily="34" charset="0"/>
              </a:rPr>
              <a:t>calculaValor</a:t>
            </a:r>
            <a:r>
              <a:rPr lang="pt-BR" sz="3200" dirty="0">
                <a:solidFill>
                  <a:srgbClr val="FFC000"/>
                </a:solidFill>
                <a:latin typeface="Calibri" panose="020F0502020204030204" pitchFamily="34" charset="0"/>
                <a:cs typeface="Calibri" panose="020F0502020204030204" pitchFamily="34" charset="0"/>
              </a:rPr>
              <a:t>(</a:t>
            </a:r>
            <a:r>
              <a:rPr lang="pt-BR" sz="3200" dirty="0" err="1">
                <a:solidFill>
                  <a:srgbClr val="FFC000"/>
                </a:solidFill>
                <a:latin typeface="Calibri" panose="020F0502020204030204" pitchFamily="34" charset="0"/>
                <a:cs typeface="Calibri" panose="020F0502020204030204" pitchFamily="34" charset="0"/>
              </a:rPr>
              <a:t>int</a:t>
            </a:r>
            <a:r>
              <a:rPr lang="pt-BR" sz="3200" dirty="0">
                <a:solidFill>
                  <a:srgbClr val="FFC000"/>
                </a:solidFill>
                <a:latin typeface="Calibri" panose="020F0502020204030204" pitchFamily="34" charset="0"/>
                <a:cs typeface="Calibri" panose="020F0502020204030204" pitchFamily="34" charset="0"/>
              </a:rPr>
              <a:t> valor) {</a:t>
            </a:r>
            <a:br>
              <a:rPr lang="pt-BR" sz="3200" dirty="0">
                <a:solidFill>
                  <a:srgbClr val="FFC000"/>
                </a:solidFill>
                <a:latin typeface="Calibri" panose="020F0502020204030204" pitchFamily="34" charset="0"/>
                <a:cs typeface="Calibri" panose="020F0502020204030204" pitchFamily="34" charset="0"/>
              </a:rPr>
            </a:br>
            <a:r>
              <a:rPr lang="pt-BR" sz="3200" dirty="0">
                <a:solidFill>
                  <a:srgbClr val="FFC000"/>
                </a:solidFill>
                <a:latin typeface="Calibri" panose="020F0502020204030204" pitchFamily="34" charset="0"/>
                <a:cs typeface="Calibri" panose="020F0502020204030204" pitchFamily="34" charset="0"/>
              </a:rPr>
              <a:t>			 valor = valor + 10;</a:t>
            </a:r>
            <a:br>
              <a:rPr lang="pt-BR" sz="3200" dirty="0">
                <a:solidFill>
                  <a:srgbClr val="FFC000"/>
                </a:solidFill>
                <a:latin typeface="Calibri" panose="020F0502020204030204" pitchFamily="34" charset="0"/>
                <a:cs typeface="Calibri" panose="020F0502020204030204" pitchFamily="34" charset="0"/>
              </a:rPr>
            </a:br>
            <a:r>
              <a:rPr lang="pt-BR" sz="3200" dirty="0">
                <a:solidFill>
                  <a:srgbClr val="FFC000"/>
                </a:solidFill>
                <a:latin typeface="Calibri" panose="020F0502020204030204" pitchFamily="34" charset="0"/>
                <a:cs typeface="Calibri" panose="020F0502020204030204" pitchFamily="34" charset="0"/>
              </a:rPr>
              <a:t>			 </a:t>
            </a:r>
            <a:r>
              <a:rPr lang="pt-BR" sz="3200" dirty="0" err="1">
                <a:solidFill>
                  <a:srgbClr val="FFC000"/>
                </a:solidFill>
                <a:latin typeface="Calibri" panose="020F0502020204030204" pitchFamily="34" charset="0"/>
                <a:cs typeface="Calibri" panose="020F0502020204030204" pitchFamily="34" charset="0"/>
              </a:rPr>
              <a:t>return</a:t>
            </a:r>
            <a:r>
              <a:rPr lang="pt-BR" sz="3200" dirty="0">
                <a:solidFill>
                  <a:srgbClr val="FFC000"/>
                </a:solidFill>
                <a:latin typeface="Calibri" panose="020F0502020204030204" pitchFamily="34" charset="0"/>
                <a:cs typeface="Calibri" panose="020F0502020204030204" pitchFamily="34" charset="0"/>
              </a:rPr>
              <a:t> valor;</a:t>
            </a:r>
            <a:br>
              <a:rPr lang="pt-BR" sz="3200" dirty="0">
                <a:solidFill>
                  <a:srgbClr val="FFC000"/>
                </a:solidFill>
                <a:latin typeface="Calibri" panose="020F0502020204030204" pitchFamily="34" charset="0"/>
                <a:cs typeface="Calibri" panose="020F0502020204030204" pitchFamily="34" charset="0"/>
              </a:rPr>
            </a:br>
            <a:r>
              <a:rPr lang="pt-BR" sz="3200" dirty="0">
                <a:solidFill>
                  <a:srgbClr val="FFC000"/>
                </a:solidFill>
                <a:latin typeface="Calibri" panose="020F0502020204030204" pitchFamily="34" charset="0"/>
                <a:cs typeface="Calibri" panose="020F0502020204030204" pitchFamily="34" charset="0"/>
              </a:rPr>
              <a:t>		}</a:t>
            </a:r>
            <a:br>
              <a:rPr lang="pt-BR" sz="2800" dirty="0">
                <a:latin typeface="Calibri" panose="020F0502020204030204" pitchFamily="34" charset="0"/>
                <a:cs typeface="Calibri" panose="020F0502020204030204" pitchFamily="34" charset="0"/>
              </a:rPr>
            </a:br>
            <a:endParaRPr lang="pt-BR" sz="2800" dirty="0">
              <a:latin typeface="Calibri" panose="020F0502020204030204" pitchFamily="34" charset="0"/>
              <a:cs typeface="Calibri" panose="020F0502020204030204" pitchFamily="34" charset="0"/>
            </a:endParaRPr>
          </a:p>
          <a:p>
            <a:pPr marL="0" indent="0" algn="ctr">
              <a:lnSpc>
                <a:spcPct val="107000"/>
              </a:lnSpc>
              <a:spcAft>
                <a:spcPts val="800"/>
              </a:spcAft>
              <a:buNone/>
            </a:pPr>
            <a:endParaRPr lang="pt-BR" sz="4400" dirty="0"/>
          </a:p>
        </p:txBody>
      </p:sp>
    </p:spTree>
    <p:extLst>
      <p:ext uri="{BB962C8B-B14F-4D97-AF65-F5344CB8AC3E}">
        <p14:creationId xmlns:p14="http://schemas.microsoft.com/office/powerpoint/2010/main" val="1224209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036494"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a:t>
            </a:r>
            <a:br>
              <a:rPr lang="pt-BR" sz="3600" i="0" spc="-20" dirty="0">
                <a:latin typeface="Calibri" panose="020F0502020204030204" pitchFamily="34" charset="0"/>
                <a:cs typeface="Calibri" panose="020F0502020204030204" pitchFamily="34" charset="0"/>
              </a:rPr>
            </a:br>
            <a:r>
              <a:rPr lang="pt-BR" sz="3600" dirty="0">
                <a:latin typeface="Calibri" panose="020F0502020204030204" pitchFamily="34" charset="0"/>
                <a:cs typeface="Calibri" panose="020F0502020204030204" pitchFamily="34" charset="0"/>
              </a:rPr>
              <a:t>Atributos (instância, classe, locais) Variáveis</a:t>
            </a:r>
          </a:p>
        </p:txBody>
      </p:sp>
      <p:sp>
        <p:nvSpPr>
          <p:cNvPr id="7" name="Espaço Reservado para Conteúdo 6">
            <a:extLst>
              <a:ext uri="{FF2B5EF4-FFF2-40B4-BE49-F238E27FC236}">
                <a16:creationId xmlns:a16="http://schemas.microsoft.com/office/drawing/2014/main" id="{1AE41095-036F-4377-A411-4CE17C1915DE}"/>
              </a:ext>
            </a:extLst>
          </p:cNvPr>
          <p:cNvSpPr>
            <a:spLocks noGrp="1"/>
          </p:cNvSpPr>
          <p:nvPr>
            <p:ph idx="1"/>
          </p:nvPr>
        </p:nvSpPr>
        <p:spPr>
          <a:xfrm>
            <a:off x="1522410" y="1584176"/>
            <a:ext cx="10476658" cy="5373216"/>
          </a:xfrm>
        </p:spPr>
        <p:txBody>
          <a:bodyPr vert="horz" lIns="91440" tIns="45720" rIns="91440" bIns="45720" rtlCol="0" anchor="t">
            <a:normAutofit/>
          </a:bodyPr>
          <a:lstStyle/>
          <a:p>
            <a:pPr marL="0" indent="0">
              <a:lnSpc>
                <a:spcPct val="107000"/>
              </a:lnSpc>
              <a:spcAft>
                <a:spcPts val="800"/>
              </a:spcAft>
              <a:buNone/>
            </a:pPr>
            <a:r>
              <a:rPr lang="pt-BR" sz="3200" dirty="0">
                <a:latin typeface="Calibri" panose="020F0502020204030204" pitchFamily="34" charset="0"/>
                <a:cs typeface="Calibri" panose="020F0502020204030204" pitchFamily="34" charset="0"/>
              </a:rPr>
              <a:t>Atributos locais – escopo de atributos</a:t>
            </a:r>
          </a:p>
          <a:p>
            <a:pPr marL="0" indent="0" algn="ctr">
              <a:lnSpc>
                <a:spcPct val="107000"/>
              </a:lnSpc>
              <a:spcAft>
                <a:spcPts val="800"/>
              </a:spcAft>
              <a:buNone/>
            </a:pPr>
            <a:r>
              <a:rPr lang="pt-BR" sz="3200" dirty="0">
                <a:latin typeface="Calibri" panose="020F0502020204030204" pitchFamily="34" charset="0"/>
                <a:cs typeface="Calibri" panose="020F0502020204030204" pitchFamily="34" charset="0"/>
              </a:rPr>
              <a:t>Qual a saída/output na tela?</a:t>
            </a:r>
          </a:p>
          <a:p>
            <a:pPr marL="0" indent="0">
              <a:lnSpc>
                <a:spcPct val="107000"/>
              </a:lnSpc>
              <a:spcAft>
                <a:spcPts val="800"/>
              </a:spcAft>
              <a:buNone/>
            </a:pPr>
            <a:r>
              <a:rPr lang="pt-BR" sz="3200" dirty="0" err="1">
                <a:solidFill>
                  <a:srgbClr val="FFC000"/>
                </a:solidFill>
                <a:latin typeface="Calibri" panose="020F0502020204030204" pitchFamily="34" charset="0"/>
                <a:cs typeface="Calibri" panose="020F0502020204030204" pitchFamily="34" charset="0"/>
              </a:rPr>
              <a:t>EscopoAtributosLocais</a:t>
            </a:r>
            <a:r>
              <a:rPr lang="pt-BR" sz="3200" dirty="0">
                <a:solidFill>
                  <a:srgbClr val="FFC000"/>
                </a:solidFill>
                <a:latin typeface="Calibri" panose="020F0502020204030204" pitchFamily="34" charset="0"/>
                <a:cs typeface="Calibri" panose="020F0502020204030204" pitchFamily="34" charset="0"/>
              </a:rPr>
              <a:t> </a:t>
            </a:r>
            <a:r>
              <a:rPr lang="pt-BR" sz="3200" dirty="0">
                <a:latin typeface="Calibri" panose="020F0502020204030204" pitchFamily="34" charset="0"/>
                <a:cs typeface="Calibri" panose="020F0502020204030204" pitchFamily="34" charset="0"/>
              </a:rPr>
              <a:t>escopo</a:t>
            </a:r>
            <a:r>
              <a:rPr lang="pt-BR" sz="3200" dirty="0">
                <a:solidFill>
                  <a:srgbClr val="FFC000"/>
                </a:solidFill>
                <a:latin typeface="Calibri" panose="020F0502020204030204" pitchFamily="34" charset="0"/>
                <a:cs typeface="Calibri" panose="020F0502020204030204" pitchFamily="34" charset="0"/>
              </a:rPr>
              <a:t> = </a:t>
            </a:r>
            <a:r>
              <a:rPr lang="pt-BR" sz="3200" dirty="0">
                <a:latin typeface="Calibri" panose="020F0502020204030204" pitchFamily="34" charset="0"/>
                <a:cs typeface="Calibri" panose="020F0502020204030204" pitchFamily="34" charset="0"/>
              </a:rPr>
              <a:t>new</a:t>
            </a:r>
            <a:r>
              <a:rPr lang="pt-BR" sz="3200" dirty="0">
                <a:solidFill>
                  <a:srgbClr val="FFC000"/>
                </a:solidFill>
                <a:latin typeface="Calibri" panose="020F0502020204030204" pitchFamily="34" charset="0"/>
                <a:cs typeface="Calibri" panose="020F0502020204030204" pitchFamily="34" charset="0"/>
              </a:rPr>
              <a:t> </a:t>
            </a:r>
            <a:r>
              <a:rPr lang="pt-BR" sz="3200" dirty="0" err="1">
                <a:solidFill>
                  <a:srgbClr val="FFC000"/>
                </a:solidFill>
                <a:latin typeface="Calibri" panose="020F0502020204030204" pitchFamily="34" charset="0"/>
                <a:cs typeface="Calibri" panose="020F0502020204030204" pitchFamily="34" charset="0"/>
              </a:rPr>
              <a:t>EscopoAtributosLocais</a:t>
            </a:r>
            <a:r>
              <a:rPr lang="pt-BR" sz="3200" dirty="0">
                <a:solidFill>
                  <a:srgbClr val="FFC000"/>
                </a:solidFill>
                <a:latin typeface="Calibri" panose="020F0502020204030204" pitchFamily="34" charset="0"/>
                <a:cs typeface="Calibri" panose="020F0502020204030204" pitchFamily="34" charset="0"/>
              </a:rPr>
              <a:t>();</a:t>
            </a:r>
            <a:br>
              <a:rPr lang="pt-BR" sz="3200" dirty="0">
                <a:solidFill>
                  <a:srgbClr val="FFC000"/>
                </a:solidFill>
                <a:latin typeface="Calibri" panose="020F0502020204030204" pitchFamily="34" charset="0"/>
                <a:cs typeface="Calibri" panose="020F0502020204030204" pitchFamily="34" charset="0"/>
              </a:rPr>
            </a:br>
            <a:r>
              <a:rPr lang="pt-BR" sz="3200" dirty="0">
                <a:solidFill>
                  <a:srgbClr val="FFC000"/>
                </a:solidFill>
                <a:latin typeface="Calibri" panose="020F0502020204030204" pitchFamily="34" charset="0"/>
                <a:cs typeface="Calibri" panose="020F0502020204030204" pitchFamily="34" charset="0"/>
              </a:rPr>
              <a:t>		</a:t>
            </a:r>
            <a:r>
              <a:rPr lang="pt-BR" sz="3200" dirty="0" err="1">
                <a:latin typeface="Calibri" panose="020F0502020204030204" pitchFamily="34" charset="0"/>
                <a:cs typeface="Calibri" panose="020F0502020204030204" pitchFamily="34" charset="0"/>
              </a:rPr>
              <a:t>escopo</a:t>
            </a:r>
            <a:r>
              <a:rPr lang="pt-BR" sz="3200" dirty="0" err="1">
                <a:solidFill>
                  <a:srgbClr val="FFC000"/>
                </a:solidFill>
                <a:latin typeface="Calibri" panose="020F0502020204030204" pitchFamily="34" charset="0"/>
                <a:cs typeface="Calibri" panose="020F0502020204030204" pitchFamily="34" charset="0"/>
              </a:rPr>
              <a:t>.setValor</a:t>
            </a:r>
            <a:r>
              <a:rPr lang="pt-BR" sz="3200" dirty="0">
                <a:latin typeface="Calibri" panose="020F0502020204030204" pitchFamily="34" charset="0"/>
                <a:cs typeface="Calibri" panose="020F0502020204030204" pitchFamily="34" charset="0"/>
              </a:rPr>
              <a:t>(10)</a:t>
            </a:r>
            <a:r>
              <a:rPr lang="pt-BR" sz="3200" dirty="0">
                <a:solidFill>
                  <a:srgbClr val="FFC000"/>
                </a:solidFill>
                <a:latin typeface="Calibri" panose="020F0502020204030204" pitchFamily="34" charset="0"/>
                <a:cs typeface="Calibri" panose="020F0502020204030204" pitchFamily="34" charset="0"/>
              </a:rPr>
              <a:t>;</a:t>
            </a:r>
            <a:br>
              <a:rPr lang="pt-BR" sz="3200" dirty="0">
                <a:solidFill>
                  <a:srgbClr val="FFC000"/>
                </a:solidFill>
                <a:latin typeface="Calibri" panose="020F0502020204030204" pitchFamily="34" charset="0"/>
                <a:cs typeface="Calibri" panose="020F0502020204030204" pitchFamily="34" charset="0"/>
              </a:rPr>
            </a:br>
            <a:r>
              <a:rPr lang="pt-BR" sz="3200" dirty="0">
                <a:solidFill>
                  <a:srgbClr val="FFC000"/>
                </a:solidFill>
                <a:latin typeface="Calibri" panose="020F0502020204030204" pitchFamily="34" charset="0"/>
                <a:cs typeface="Calibri" panose="020F0502020204030204" pitchFamily="34" charset="0"/>
              </a:rPr>
              <a:t>		</a:t>
            </a:r>
            <a:r>
              <a:rPr lang="pt-BR" sz="3200" dirty="0" err="1">
                <a:latin typeface="Calibri" panose="020F0502020204030204" pitchFamily="34" charset="0"/>
                <a:cs typeface="Calibri" panose="020F0502020204030204" pitchFamily="34" charset="0"/>
              </a:rPr>
              <a:t>System</a:t>
            </a:r>
            <a:r>
              <a:rPr lang="pt-BR" sz="3200" dirty="0" err="1">
                <a:solidFill>
                  <a:srgbClr val="FFC000"/>
                </a:solidFill>
                <a:latin typeface="Calibri" panose="020F0502020204030204" pitchFamily="34" charset="0"/>
                <a:cs typeface="Calibri" panose="020F0502020204030204" pitchFamily="34" charset="0"/>
              </a:rPr>
              <a:t>.out.println</a:t>
            </a:r>
            <a:r>
              <a:rPr lang="pt-BR" sz="3200" dirty="0">
                <a:solidFill>
                  <a:srgbClr val="FFC000"/>
                </a:solidFill>
                <a:latin typeface="Calibri" panose="020F0502020204030204" pitchFamily="34" charset="0"/>
                <a:cs typeface="Calibri" panose="020F0502020204030204" pitchFamily="34" charset="0"/>
              </a:rPr>
              <a:t>(</a:t>
            </a:r>
            <a:r>
              <a:rPr lang="pt-BR" sz="3200" dirty="0" err="1">
                <a:latin typeface="Calibri" panose="020F0502020204030204" pitchFamily="34" charset="0"/>
                <a:cs typeface="Calibri" panose="020F0502020204030204" pitchFamily="34" charset="0"/>
              </a:rPr>
              <a:t>escopo</a:t>
            </a:r>
            <a:r>
              <a:rPr lang="pt-BR" sz="3200" dirty="0" err="1">
                <a:solidFill>
                  <a:srgbClr val="FFC000"/>
                </a:solidFill>
                <a:latin typeface="Calibri" panose="020F0502020204030204" pitchFamily="34" charset="0"/>
                <a:cs typeface="Calibri" panose="020F0502020204030204" pitchFamily="34" charset="0"/>
              </a:rPr>
              <a:t>.getValor</a:t>
            </a:r>
            <a:r>
              <a:rPr lang="pt-BR" sz="3200" dirty="0">
                <a:solidFill>
                  <a:srgbClr val="FFC000"/>
                </a:solidFill>
                <a:latin typeface="Calibri" panose="020F0502020204030204" pitchFamily="34" charset="0"/>
                <a:cs typeface="Calibri" panose="020F0502020204030204" pitchFamily="34" charset="0"/>
              </a:rPr>
              <a:t>());</a:t>
            </a:r>
            <a:br>
              <a:rPr lang="pt-BR" sz="3200" dirty="0">
                <a:solidFill>
                  <a:srgbClr val="FFC000"/>
                </a:solidFill>
                <a:latin typeface="Calibri" panose="020F0502020204030204" pitchFamily="34" charset="0"/>
                <a:cs typeface="Calibri" panose="020F0502020204030204" pitchFamily="34" charset="0"/>
              </a:rPr>
            </a:br>
            <a:r>
              <a:rPr lang="pt-BR" sz="3200" dirty="0">
                <a:solidFill>
                  <a:srgbClr val="FFC000"/>
                </a:solidFill>
                <a:latin typeface="Calibri" panose="020F0502020204030204" pitchFamily="34" charset="0"/>
                <a:cs typeface="Calibri" panose="020F0502020204030204" pitchFamily="34" charset="0"/>
              </a:rPr>
              <a:t>		</a:t>
            </a:r>
            <a:r>
              <a:rPr lang="pt-BR" sz="3200" dirty="0" err="1">
                <a:latin typeface="Calibri" panose="020F0502020204030204" pitchFamily="34" charset="0"/>
                <a:cs typeface="Calibri" panose="020F0502020204030204" pitchFamily="34" charset="0"/>
              </a:rPr>
              <a:t>System</a:t>
            </a:r>
            <a:r>
              <a:rPr lang="pt-BR" sz="3200" dirty="0" err="1">
                <a:solidFill>
                  <a:srgbClr val="FFC000"/>
                </a:solidFill>
                <a:latin typeface="Calibri" panose="020F0502020204030204" pitchFamily="34" charset="0"/>
                <a:cs typeface="Calibri" panose="020F0502020204030204" pitchFamily="34" charset="0"/>
              </a:rPr>
              <a:t>.out.println</a:t>
            </a:r>
            <a:r>
              <a:rPr lang="pt-BR" sz="3200" dirty="0">
                <a:solidFill>
                  <a:srgbClr val="FFC000"/>
                </a:solidFill>
                <a:latin typeface="Calibri" panose="020F0502020204030204" pitchFamily="34" charset="0"/>
                <a:cs typeface="Calibri" panose="020F0502020204030204" pitchFamily="34" charset="0"/>
              </a:rPr>
              <a:t>(</a:t>
            </a:r>
            <a:r>
              <a:rPr lang="pt-BR" sz="3200" dirty="0" err="1">
                <a:latin typeface="Calibri" panose="020F0502020204030204" pitchFamily="34" charset="0"/>
                <a:cs typeface="Calibri" panose="020F0502020204030204" pitchFamily="34" charset="0"/>
              </a:rPr>
              <a:t>escopo</a:t>
            </a:r>
            <a:r>
              <a:rPr lang="pt-BR" sz="3200" dirty="0" err="1">
                <a:solidFill>
                  <a:srgbClr val="FFC000"/>
                </a:solidFill>
                <a:latin typeface="Calibri" panose="020F0502020204030204" pitchFamily="34" charset="0"/>
                <a:cs typeface="Calibri" panose="020F0502020204030204" pitchFamily="34" charset="0"/>
              </a:rPr>
              <a:t>.calculaValor</a:t>
            </a:r>
            <a:r>
              <a:rPr lang="pt-BR" sz="3200" dirty="0">
                <a:solidFill>
                  <a:srgbClr val="FFC000"/>
                </a:solidFill>
                <a:latin typeface="Calibri" panose="020F0502020204030204" pitchFamily="34" charset="0"/>
                <a:cs typeface="Calibri" panose="020F0502020204030204" pitchFamily="34" charset="0"/>
              </a:rPr>
              <a:t>(20));</a:t>
            </a:r>
            <a:br>
              <a:rPr lang="pt-BR" sz="3200" dirty="0">
                <a:solidFill>
                  <a:srgbClr val="FFC000"/>
                </a:solidFill>
                <a:latin typeface="Calibri" panose="020F0502020204030204" pitchFamily="34" charset="0"/>
                <a:cs typeface="Calibri" panose="020F0502020204030204" pitchFamily="34" charset="0"/>
              </a:rPr>
            </a:br>
            <a:r>
              <a:rPr lang="pt-BR" sz="3200" dirty="0">
                <a:solidFill>
                  <a:srgbClr val="FFC000"/>
                </a:solidFill>
                <a:latin typeface="Calibri" panose="020F0502020204030204" pitchFamily="34" charset="0"/>
                <a:cs typeface="Calibri" panose="020F0502020204030204" pitchFamily="34" charset="0"/>
              </a:rPr>
              <a:t>		</a:t>
            </a:r>
            <a:r>
              <a:rPr lang="pt-BR" sz="3200" dirty="0" err="1">
                <a:latin typeface="Calibri" panose="020F0502020204030204" pitchFamily="34" charset="0"/>
                <a:cs typeface="Calibri" panose="020F0502020204030204" pitchFamily="34" charset="0"/>
              </a:rPr>
              <a:t>System</a:t>
            </a:r>
            <a:r>
              <a:rPr lang="pt-BR" sz="3200" dirty="0" err="1">
                <a:solidFill>
                  <a:srgbClr val="FFC000"/>
                </a:solidFill>
                <a:latin typeface="Calibri" panose="020F0502020204030204" pitchFamily="34" charset="0"/>
                <a:cs typeface="Calibri" panose="020F0502020204030204" pitchFamily="34" charset="0"/>
              </a:rPr>
              <a:t>.out.println</a:t>
            </a:r>
            <a:r>
              <a:rPr lang="pt-BR" sz="3200" dirty="0">
                <a:solidFill>
                  <a:srgbClr val="FFC000"/>
                </a:solidFill>
                <a:latin typeface="Calibri" panose="020F0502020204030204" pitchFamily="34" charset="0"/>
                <a:cs typeface="Calibri" panose="020F0502020204030204" pitchFamily="34" charset="0"/>
              </a:rPr>
              <a:t>(</a:t>
            </a:r>
            <a:r>
              <a:rPr lang="pt-BR" sz="3200" dirty="0" err="1">
                <a:latin typeface="Calibri" panose="020F0502020204030204" pitchFamily="34" charset="0"/>
                <a:cs typeface="Calibri" panose="020F0502020204030204" pitchFamily="34" charset="0"/>
              </a:rPr>
              <a:t>escopo</a:t>
            </a:r>
            <a:r>
              <a:rPr lang="pt-BR" sz="3200" dirty="0" err="1">
                <a:solidFill>
                  <a:srgbClr val="FFC000"/>
                </a:solidFill>
                <a:latin typeface="Calibri" panose="020F0502020204030204" pitchFamily="34" charset="0"/>
                <a:cs typeface="Calibri" panose="020F0502020204030204" pitchFamily="34" charset="0"/>
              </a:rPr>
              <a:t>.getValor</a:t>
            </a:r>
            <a:r>
              <a:rPr lang="pt-BR" sz="3200" dirty="0">
                <a:solidFill>
                  <a:srgbClr val="FFC000"/>
                </a:solidFill>
                <a:latin typeface="Calibri" panose="020F0502020204030204" pitchFamily="34" charset="0"/>
                <a:cs typeface="Calibri" panose="020F0502020204030204" pitchFamily="34" charset="0"/>
              </a:rPr>
              <a:t>());</a:t>
            </a:r>
            <a:endParaRPr lang="pt-BR" sz="4400" dirty="0">
              <a:solidFill>
                <a:srgbClr val="FFC000"/>
              </a:solidFill>
            </a:endParaRPr>
          </a:p>
        </p:txBody>
      </p:sp>
    </p:spTree>
    <p:extLst>
      <p:ext uri="{BB962C8B-B14F-4D97-AF65-F5344CB8AC3E}">
        <p14:creationId xmlns:p14="http://schemas.microsoft.com/office/powerpoint/2010/main" val="264618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F3D4FE-8196-42E7-AB60-72931125BEBB}"/>
              </a:ext>
            </a:extLst>
          </p:cNvPr>
          <p:cNvSpPr>
            <a:spLocks noGrp="1"/>
          </p:cNvSpPr>
          <p:nvPr>
            <p:ph type="title"/>
          </p:nvPr>
        </p:nvSpPr>
        <p:spPr>
          <a:xfrm>
            <a:off x="1522414" y="274638"/>
            <a:ext cx="9036494" cy="1020762"/>
          </a:xfrm>
        </p:spPr>
        <p:txBody>
          <a:bodyPr>
            <a:noAutofit/>
          </a:bodyPr>
          <a:lstStyle/>
          <a:p>
            <a:pPr marL="321310" marR="5080" indent="-229870">
              <a:lnSpc>
                <a:spcPct val="100000"/>
              </a:lnSpc>
              <a:spcBef>
                <a:spcPts val="100"/>
              </a:spcBef>
            </a:pPr>
            <a:r>
              <a:rPr lang="pt-BR" sz="3600" i="0" spc="-114" dirty="0">
                <a:latin typeface="Calibri" panose="020F0502020204030204" pitchFamily="34" charset="0"/>
                <a:cs typeface="Calibri" panose="020F0502020204030204" pitchFamily="34" charset="0"/>
              </a:rPr>
              <a:t>Programação </a:t>
            </a:r>
            <a:r>
              <a:rPr lang="pt-BR" sz="3600" i="0" spc="-105" dirty="0">
                <a:latin typeface="Calibri" panose="020F0502020204030204" pitchFamily="34" charset="0"/>
                <a:cs typeface="Calibri" panose="020F0502020204030204" pitchFamily="34" charset="0"/>
              </a:rPr>
              <a:t>orientada</a:t>
            </a:r>
            <a:r>
              <a:rPr lang="pt-BR" sz="3600" i="0" spc="-225" dirty="0">
                <a:latin typeface="Calibri" panose="020F0502020204030204" pitchFamily="34" charset="0"/>
                <a:cs typeface="Calibri" panose="020F0502020204030204" pitchFamily="34" charset="0"/>
              </a:rPr>
              <a:t> </a:t>
            </a:r>
            <a:r>
              <a:rPr lang="pt-BR" sz="3600" i="0" dirty="0">
                <a:latin typeface="Calibri" panose="020F0502020204030204" pitchFamily="34" charset="0"/>
                <a:cs typeface="Calibri" panose="020F0502020204030204" pitchFamily="34" charset="0"/>
              </a:rPr>
              <a:t>a</a:t>
            </a:r>
            <a:r>
              <a:rPr lang="pt-BR" sz="3600" i="0" spc="-210" dirty="0">
                <a:latin typeface="Calibri" panose="020F0502020204030204" pitchFamily="34" charset="0"/>
                <a:cs typeface="Calibri" panose="020F0502020204030204" pitchFamily="34" charset="0"/>
              </a:rPr>
              <a:t> </a:t>
            </a:r>
            <a:r>
              <a:rPr lang="pt-BR" sz="3600" i="0" spc="-114" dirty="0">
                <a:latin typeface="Calibri" panose="020F0502020204030204" pitchFamily="34" charset="0"/>
                <a:cs typeface="Calibri" panose="020F0502020204030204" pitchFamily="34" charset="0"/>
              </a:rPr>
              <a:t>objetos </a:t>
            </a:r>
            <a:r>
              <a:rPr lang="pt-BR" sz="3600" i="0" spc="-355" dirty="0">
                <a:latin typeface="Calibri" panose="020F0502020204030204" pitchFamily="34" charset="0"/>
                <a:cs typeface="Calibri" panose="020F0502020204030204" pitchFamily="34" charset="0"/>
              </a:rPr>
              <a:t>em</a:t>
            </a:r>
            <a:r>
              <a:rPr lang="pt-BR" sz="3600" i="0" spc="-30" dirty="0">
                <a:latin typeface="Calibri" panose="020F0502020204030204" pitchFamily="34" charset="0"/>
                <a:cs typeface="Calibri" panose="020F0502020204030204" pitchFamily="34" charset="0"/>
              </a:rPr>
              <a:t> </a:t>
            </a:r>
            <a:r>
              <a:rPr lang="pt-BR" sz="3600" spc="-20" dirty="0">
                <a:latin typeface="Calibri" panose="020F0502020204030204" pitchFamily="34" charset="0"/>
                <a:cs typeface="Calibri" panose="020F0502020204030204" pitchFamily="34" charset="0"/>
              </a:rPr>
              <a:t>J</a:t>
            </a:r>
            <a:r>
              <a:rPr lang="pt-BR" sz="3600" i="0" spc="-20" dirty="0">
                <a:latin typeface="Calibri" panose="020F0502020204030204" pitchFamily="34" charset="0"/>
                <a:cs typeface="Calibri" panose="020F0502020204030204" pitchFamily="34" charset="0"/>
              </a:rPr>
              <a:t>ava</a:t>
            </a:r>
            <a:br>
              <a:rPr lang="pt-BR" sz="3600" i="0" spc="-20" dirty="0">
                <a:latin typeface="Calibri" panose="020F0502020204030204" pitchFamily="34" charset="0"/>
                <a:cs typeface="Calibri" panose="020F0502020204030204" pitchFamily="34" charset="0"/>
              </a:rPr>
            </a:br>
            <a:r>
              <a:rPr lang="pt-BR" sz="3600" dirty="0">
                <a:latin typeface="Calibri" panose="020F0502020204030204" pitchFamily="34" charset="0"/>
                <a:cs typeface="Calibri" panose="020F0502020204030204" pitchFamily="34" charset="0"/>
              </a:rPr>
              <a:t>Atributos (instância, classe, locais) Variáveis</a:t>
            </a:r>
          </a:p>
        </p:txBody>
      </p:sp>
      <p:sp>
        <p:nvSpPr>
          <p:cNvPr id="7" name="Espaço Reservado para Conteúdo 6">
            <a:extLst>
              <a:ext uri="{FF2B5EF4-FFF2-40B4-BE49-F238E27FC236}">
                <a16:creationId xmlns:a16="http://schemas.microsoft.com/office/drawing/2014/main" id="{1AE41095-036F-4377-A411-4CE17C1915DE}"/>
              </a:ext>
            </a:extLst>
          </p:cNvPr>
          <p:cNvSpPr>
            <a:spLocks noGrp="1"/>
          </p:cNvSpPr>
          <p:nvPr>
            <p:ph idx="1"/>
          </p:nvPr>
        </p:nvSpPr>
        <p:spPr>
          <a:xfrm>
            <a:off x="1522410" y="1584176"/>
            <a:ext cx="10476658" cy="5373216"/>
          </a:xfrm>
        </p:spPr>
        <p:txBody>
          <a:bodyPr vert="horz" lIns="91440" tIns="45720" rIns="91440" bIns="45720" rtlCol="0" anchor="t">
            <a:normAutofit/>
          </a:bodyPr>
          <a:lstStyle/>
          <a:p>
            <a:pPr marL="0" indent="0">
              <a:lnSpc>
                <a:spcPct val="107000"/>
              </a:lnSpc>
              <a:spcAft>
                <a:spcPts val="800"/>
              </a:spcAft>
              <a:buNone/>
            </a:pPr>
            <a:br>
              <a:rPr lang="pt-BR" sz="2800" dirty="0">
                <a:latin typeface="Calibri" panose="020F0502020204030204" pitchFamily="34" charset="0"/>
                <a:cs typeface="Calibri" panose="020F0502020204030204" pitchFamily="34" charset="0"/>
              </a:rPr>
            </a:br>
            <a:endParaRPr lang="pt-BR" sz="2800" dirty="0">
              <a:latin typeface="Calibri" panose="020F0502020204030204" pitchFamily="34" charset="0"/>
              <a:cs typeface="Calibri" panose="020F0502020204030204" pitchFamily="34" charset="0"/>
            </a:endParaRPr>
          </a:p>
          <a:p>
            <a:pPr marL="0" indent="0" algn="ctr">
              <a:lnSpc>
                <a:spcPct val="107000"/>
              </a:lnSpc>
              <a:spcAft>
                <a:spcPts val="800"/>
              </a:spcAft>
              <a:buNone/>
            </a:pPr>
            <a:endParaRPr lang="pt-BR" sz="4400" dirty="0"/>
          </a:p>
          <a:p>
            <a:pPr marL="0" indent="0" algn="ctr">
              <a:lnSpc>
                <a:spcPct val="107000"/>
              </a:lnSpc>
              <a:spcAft>
                <a:spcPts val="800"/>
              </a:spcAft>
              <a:buNone/>
            </a:pPr>
            <a:r>
              <a:rPr lang="pt-BR" sz="4400" dirty="0"/>
              <a:t>Exemplo na pratica</a:t>
            </a:r>
            <a:endParaRPr lang="pt-BR"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0503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adro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463_TF02804846_TF02804846.potx" id="{6015D36F-FE88-4299-9413-9A6625F0A96F}" vid="{686326CD-C078-4685-B568-5DB8C1FEF170}"/>
    </a:ext>
  </a:extLst>
</a:theme>
</file>

<file path=ppt/theme/theme2.xml><?xml version="1.0" encoding="utf-8"?>
<a:theme xmlns:a="http://schemas.openxmlformats.org/drawingml/2006/main" name="Tema do Offic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9000D8F518BFB41AE515EDDA492FFA9" ma:contentTypeVersion="15" ma:contentTypeDescription="Crie um novo documento." ma:contentTypeScope="" ma:versionID="4504db504d14270a49a93a3d27220e5b">
  <xsd:schema xmlns:xsd="http://www.w3.org/2001/XMLSchema" xmlns:xs="http://www.w3.org/2001/XMLSchema" xmlns:p="http://schemas.microsoft.com/office/2006/metadata/properties" xmlns:ns2="eb010f5c-742a-4a07-8ab5-fb979f4ec582" xmlns:ns3="30764b21-0762-41aa-b5fd-cfbbb83f262b" targetNamespace="http://schemas.microsoft.com/office/2006/metadata/properties" ma:root="true" ma:fieldsID="c4563238e3702eac15fd3986c1bca1dc" ns2:_="" ns3:_="">
    <xsd:import namespace="eb010f5c-742a-4a07-8ab5-fb979f4ec582"/>
    <xsd:import namespace="30764b21-0762-41aa-b5fd-cfbbb83f262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010f5c-742a-4a07-8ab5-fb979f4ec5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Marcações de imagem" ma:readOnly="false" ma:fieldId="{5cf76f15-5ced-4ddc-b409-7134ff3c332f}" ma:taxonomyMulti="true" ma:sspId="424f432f-11f8-460c-80fa-0ed9f17ae968" ma:termSetId="09814cd3-568e-fe90-9814-8d621ff8fb84" ma:anchorId="fba54fb3-c3e1-fe81-a776-ca4b69148c4d" ma:open="true" ma:isKeyword="false">
      <xsd:complexType>
        <xsd:sequence>
          <xsd:element ref="pc:Terms" minOccurs="0" maxOccurs="1"/>
        </xsd:sequence>
      </xsd:complexType>
    </xsd:element>
    <xsd:element name="MediaServiceDateTaken" ma:index="20" nillable="true" ma:displayName="MediaServiceDateTaken" ma:hidden="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0764b21-0762-41aa-b5fd-cfbbb83f262b" elementFormDefault="qualified">
    <xsd:import namespace="http://schemas.microsoft.com/office/2006/documentManagement/types"/>
    <xsd:import namespace="http://schemas.microsoft.com/office/infopath/2007/PartnerControls"/>
    <xsd:element name="SharedWithUsers" ma:index="12"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hes de Compartilhado Com" ma:internalName="SharedWithDetails" ma:readOnly="true">
      <xsd:simpleType>
        <xsd:restriction base="dms:Note">
          <xsd:maxLength value="255"/>
        </xsd:restriction>
      </xsd:simpleType>
    </xsd:element>
    <xsd:element name="TaxCatchAll" ma:index="19" nillable="true" ma:displayName="Taxonomy Catch All Column" ma:hidden="true" ma:list="{bedf81c2-f78a-45c3-b966-3bcfe5edda5b}" ma:internalName="TaxCatchAll" ma:showField="CatchAllData" ma:web="30764b21-0762-41aa-b5fd-cfbbb83f262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b010f5c-742a-4a07-8ab5-fb979f4ec582">
      <Terms xmlns="http://schemas.microsoft.com/office/infopath/2007/PartnerControls"/>
    </lcf76f155ced4ddcb4097134ff3c332f>
    <TaxCatchAll xmlns="30764b21-0762-41aa-b5fd-cfbbb83f262b" xsi:nil="true"/>
  </documentManagement>
</p:properties>
</file>

<file path=customXml/itemProps1.xml><?xml version="1.0" encoding="utf-8"?>
<ds:datastoreItem xmlns:ds="http://schemas.openxmlformats.org/officeDocument/2006/customXml" ds:itemID="{FD140AA9-B4AA-478A-82D8-802D41BA0E2D}"/>
</file>

<file path=customXml/itemProps2.xml><?xml version="1.0" encoding="utf-8"?>
<ds:datastoreItem xmlns:ds="http://schemas.openxmlformats.org/officeDocument/2006/customXml" ds:itemID="{F7FF0289-C7A3-4F42-B980-F03D513E96EB}"/>
</file>

<file path=customXml/itemProps3.xml><?xml version="1.0" encoding="utf-8"?>
<ds:datastoreItem xmlns:ds="http://schemas.openxmlformats.org/officeDocument/2006/customXml" ds:itemID="{1BE9E56E-1EFC-4475-A148-300AF45AD755}"/>
</file>

<file path=docProps/app.xml><?xml version="1.0" encoding="utf-8"?>
<Properties xmlns="http://schemas.openxmlformats.org/officeDocument/2006/extended-properties" xmlns:vt="http://schemas.openxmlformats.org/officeDocument/2006/docPropsVTypes">
  <Template>Apresentação de educação em lousa (widescreen)</Template>
  <TotalTime>21357</TotalTime>
  <Words>2561</Words>
  <Application>Microsoft Office PowerPoint</Application>
  <PresentationFormat>Personalizar</PresentationFormat>
  <Paragraphs>215</Paragraphs>
  <Slides>33</Slides>
  <Notes>33</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33</vt:i4>
      </vt:variant>
    </vt:vector>
  </HeadingPairs>
  <TitlesOfParts>
    <vt:vector size="39" baseType="lpstr">
      <vt:lpstr>Arial</vt:lpstr>
      <vt:lpstr>Calibri</vt:lpstr>
      <vt:lpstr>Consolas</vt:lpstr>
      <vt:lpstr>Corbel</vt:lpstr>
      <vt:lpstr>Gill Sans MT</vt:lpstr>
      <vt:lpstr>Quadro 16x9</vt:lpstr>
      <vt:lpstr>           Programação orientada a objetos em Java </vt:lpstr>
      <vt:lpstr>Programação orientada a objetos em Java</vt:lpstr>
      <vt:lpstr>Programação orientada a objetos em Java Atributos (instância, classe, locais) Variáveis</vt:lpstr>
      <vt:lpstr>Programação orientada a objetos em Java Atributos (instância, classe, locais) Variáveis</vt:lpstr>
      <vt:lpstr>Programação orientada a objetos em Java Atributos (instância, classe, locais) Variáveis</vt:lpstr>
      <vt:lpstr>Programação orientada a objetos em Java Atributos (instância, classe, locais) Variáveis</vt:lpstr>
      <vt:lpstr>Programação orientada a objetos em Java Atributos (instância, classe, locais) Variáveis</vt:lpstr>
      <vt:lpstr>Programação orientada a objetos em Java Atributos (instância, classe, locais) Variáveis</vt:lpstr>
      <vt:lpstr>Programação orientada a objetos em Java Atributos (instância, classe, locais) Variáveis</vt:lpstr>
      <vt:lpstr>public class EscopoAtributosLocais {</vt:lpstr>
      <vt:lpstr>Programação orientada a objetos em Java Passagem por valor/referência</vt:lpstr>
      <vt:lpstr>Programação orientada a objetos em Java Passagem por valor/referência</vt:lpstr>
      <vt:lpstr>Programação orientada a objetos em Java Passagem por valor/referência</vt:lpstr>
      <vt:lpstr>Programação orientada a objetos em Java Passagem por valor/referência</vt:lpstr>
      <vt:lpstr>Programação orientada a objetos em Java Passagem por valor/referência</vt:lpstr>
      <vt:lpstr>Programação orientada a objetos em Java Passagem por valor/referência</vt:lpstr>
      <vt:lpstr>Programação orientada a objetos em Java Passagem por valor/referência</vt:lpstr>
      <vt:lpstr>Programação orientada a objetos em Java Passagem por valor/referência</vt:lpstr>
      <vt:lpstr>Programação orientada a objetos em Java Passagem por valor/referência</vt:lpstr>
      <vt:lpstr>Programação orientada a objetos em Java Passagem por valor/referência</vt:lpstr>
      <vt:lpstr>Programação orientada a objetos em Java Passagem por valor/referência</vt:lpstr>
      <vt:lpstr>Programação orientada a objetos em Java Passagem por valor/referência</vt:lpstr>
      <vt:lpstr>Programação orientada a objetos em Java  Métodos estáticos</vt:lpstr>
      <vt:lpstr>Programação orientada a objetos em Java  Métodos estáticos</vt:lpstr>
      <vt:lpstr>Programação orientada a objetos em Java  Relacionamento entre classes</vt:lpstr>
      <vt:lpstr>Programação orientada a objetos em Java  Relacionamento entre classes</vt:lpstr>
      <vt:lpstr>Programação orientada a objetos em Java  Relacionamento entre classes</vt:lpstr>
      <vt:lpstr>Programação orientada a objetos em Java  Relacionamento entre classes</vt:lpstr>
      <vt:lpstr>Programação orientada a objetos em Java  Relacionamento entre classes</vt:lpstr>
      <vt:lpstr>Programação orientada a objetos em Java  Relacionamento entre classes</vt:lpstr>
      <vt:lpstr>Programação orientada a objetos em Java  Relacionamento entre classes</vt:lpstr>
      <vt:lpstr>Programação orientada a objetos em Java  Relacionamento entre classes</vt:lpstr>
      <vt:lpstr>Programação orientada a objetos em Java  Exercícios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Qualidade e teste de software</dc:title>
  <dc:creator>Usuário do Windows</dc:creator>
  <cp:lastModifiedBy>heloisa c b moura moura</cp:lastModifiedBy>
  <cp:revision>1181</cp:revision>
  <cp:lastPrinted>2022-05-01T20:42:45Z</cp:lastPrinted>
  <dcterms:created xsi:type="dcterms:W3CDTF">2020-01-27T17:48:00Z</dcterms:created>
  <dcterms:modified xsi:type="dcterms:W3CDTF">2022-07-05T03:38:36Z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0x01010089000D8F518BFB41AE515EDDA492FFA9</vt:lpwstr>
  </property>
</Properties>
</file>