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677" r:id="rId2"/>
    <p:sldId id="678" r:id="rId3"/>
    <p:sldId id="257" r:id="rId4"/>
    <p:sldId id="256" r:id="rId5"/>
    <p:sldId id="258" r:id="rId6"/>
    <p:sldId id="259" r:id="rId7"/>
    <p:sldId id="260" r:id="rId8"/>
    <p:sldId id="261" r:id="rId9"/>
    <p:sldId id="268" r:id="rId10"/>
    <p:sldId id="262" r:id="rId11"/>
    <p:sldId id="263" r:id="rId12"/>
    <p:sldId id="269" r:id="rId13"/>
    <p:sldId id="270" r:id="rId14"/>
    <p:sldId id="264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75" r:id="rId23"/>
    <p:sldId id="276" r:id="rId24"/>
    <p:sldId id="265" r:id="rId25"/>
    <p:sldId id="280" r:id="rId26"/>
    <p:sldId id="266" r:id="rId27"/>
    <p:sldId id="281" r:id="rId28"/>
    <p:sldId id="267" r:id="rId29"/>
    <p:sldId id="286" r:id="rId30"/>
    <p:sldId id="282" r:id="rId31"/>
    <p:sldId id="287" r:id="rId32"/>
    <p:sldId id="283" r:id="rId33"/>
    <p:sldId id="288" r:id="rId34"/>
    <p:sldId id="284" r:id="rId35"/>
    <p:sldId id="289" r:id="rId36"/>
    <p:sldId id="285" r:id="rId37"/>
    <p:sldId id="294" r:id="rId38"/>
    <p:sldId id="290" r:id="rId39"/>
    <p:sldId id="297" r:id="rId40"/>
    <p:sldId id="295" r:id="rId41"/>
    <p:sldId id="291" r:id="rId42"/>
    <p:sldId id="296" r:id="rId43"/>
    <p:sldId id="292" r:id="rId44"/>
    <p:sldId id="293" r:id="rId45"/>
    <p:sldId id="298" r:id="rId46"/>
    <p:sldId id="679" r:id="rId47"/>
    <p:sldId id="68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7D6A8-02F0-4C1E-8266-94C8784C559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E4C69-C802-4AD7-AB1C-44031651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4E989-5413-4760-A207-F3217B0DC2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2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4E989-5413-4760-A207-F3217B0DC2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9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E1B06-BB50-970B-F2FE-29EB215F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102CE9-33B4-8590-EEBF-5ED4CCAAA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5CE50-75F9-BB39-1366-D6B9DE48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396FB-6221-EC32-9531-62BCC56B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3C7EF-177D-916F-F2FC-C57C874F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9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BBCE9-E9EB-D52B-8349-9BCEC48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86FDF-AFF8-FDC4-3AE8-C854D1DD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9569B-2D9B-05F9-8C41-EA613BCD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E475B-AE0A-7074-008C-B8392350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FA441-2B92-A7BF-4B8E-B698C77B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9152F3-764B-35CB-8A0B-D5A8B4CC6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15008-0E4F-BBFA-BE0B-FE4B9ABA9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0B8EB-5C1A-E462-FE10-E35E5D70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70828-266C-D486-2C77-517D3D80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ADBE6-3EFB-468A-C287-669AAB52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826D-F7E5-5BB3-2FA6-7731FC88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81361-718F-8F32-BFF7-466A41C2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56D3-16F7-BA0B-31DE-BEB4C626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E24C5-928B-FE7D-7365-A71BD099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C8122-3032-5ED0-5662-AADC2C0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1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E4DF5-CC37-6FF4-4FBA-590025B1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F0B02-62B6-4324-4552-495F5FA0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AA3BE-613D-51A4-6BC7-3C11B228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DA5A3-EAD7-7231-B3DF-B81C3F38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A0752-2FF4-440D-D454-BD083010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6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3128E-891E-E79A-6A70-50D2116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B6900-87F0-8C3C-65A9-5783A105E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1F062-5851-3D70-B670-F00F7104F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2DB84-7872-04F9-8678-F2955062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5AE31-DC63-97B7-A586-B4DAEC3F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3AC3C-4C5C-AA73-D3A3-48332863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5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2225-F2C9-816D-6C7D-8EEF1293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7ABBB-7C33-C5F3-9DE8-EB241F5E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F93AE-C802-EFF1-4660-8D770CB2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9838AE-9FBD-04FD-90CC-CF8B97AEF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E411B-A99D-9672-152F-2AC4E913F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1E4DC1-EEE6-D3D4-01B7-BC8931EF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340FD8-31B8-5248-5AF7-2B8E61F2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6686B7-407E-BF9F-5EBB-F306C869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0E046-8042-009C-A8B9-4934E78D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0F9896-D121-3706-4ED4-006A7D21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F77AA-59ED-61EA-A3DF-C7A049BF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03052E-F1C2-5C40-1306-55EBCB09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6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000DD-7BE5-ECE7-881F-FEA1AA20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EE883-6F46-84A4-AB95-6C3C63C1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D1759-401C-C090-FAF9-D3E035EE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2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C6617-DCFB-FF25-7ACE-2987948C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230D0-B09A-6973-6C92-60B26B0D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EACDD-043C-39D9-E8CC-9BD010F3D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1FBE2-2441-B559-FC38-5DA932E9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7D49B-255C-6BCC-B56B-E2E9B3E4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02635-D992-4C9A-883E-615F4ADF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D53B-3CBC-41E9-C83A-0FA03565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45E200-3602-C73B-885B-4CCCEFC59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E84FE-01D0-B074-82C5-D36232A02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42E5-D141-B0A0-EB12-0D0F6C1F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D633A-5C89-6DF7-5DF1-37D36372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BEF37-357B-8358-F8A8-753CC11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C18F92-9F12-FE48-5760-4AA54D9C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B2DCA-5D72-B9CC-9E96-CA125C4A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9BFA-98CD-BDE0-99A6-DA27A6FA5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583C-0F3B-414A-B1F2-DEFFF885C3AF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60B1-FD00-57DE-E33A-2872CC637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BA342-BFC3-BA1F-3B3E-D6A5D5E3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29BA-26DB-421B-A0A6-266FCD0B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2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3.21.161.99/adminCouponList.do" TargetMode="External"/><Relationship Id="rId3" Type="http://schemas.openxmlformats.org/officeDocument/2006/relationships/hyperlink" Target="http://3.21.161.99/order_admin_a.do" TargetMode="External"/><Relationship Id="rId7" Type="http://schemas.openxmlformats.org/officeDocument/2006/relationships/hyperlink" Target="http://3.21.161.99/as_ok.do" TargetMode="External"/><Relationship Id="rId2" Type="http://schemas.openxmlformats.org/officeDocument/2006/relationships/hyperlink" Target="http://3.21.161.99/checkPing.d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3.21.161.99/as_cancle.do" TargetMode="External"/><Relationship Id="rId5" Type="http://schemas.openxmlformats.org/officeDocument/2006/relationships/hyperlink" Target="http://3.21.161.99/member_admin.do" TargetMode="External"/><Relationship Id="rId4" Type="http://schemas.openxmlformats.org/officeDocument/2006/relationships/hyperlink" Target="http://3.21.161.99/as_admin.do" TargetMode="External"/><Relationship Id="rId9" Type="http://schemas.openxmlformats.org/officeDocument/2006/relationships/hyperlink" Target="http://3.21.161.99/adminEventList.d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3.21.161.99/my/memberDelete.do" TargetMode="External"/><Relationship Id="rId13" Type="http://schemas.openxmlformats.org/officeDocument/2006/relationships/hyperlink" Target="http://3.21.161.99/qna/openQnaList.do" TargetMode="External"/><Relationship Id="rId3" Type="http://schemas.openxmlformats.org/officeDocument/2006/relationships/hyperlink" Target="http://3.21.161.99/findId.do" TargetMode="External"/><Relationship Id="rId7" Type="http://schemas.openxmlformats.org/officeDocument/2006/relationships/hyperlink" Target="http://3.21.161.99/my/memberModify.do" TargetMode="External"/><Relationship Id="rId12" Type="http://schemas.openxmlformats.org/officeDocument/2006/relationships/hyperlink" Target="http://3.21.161.99/faq/openFaqList.do" TargetMode="External"/><Relationship Id="rId2" Type="http://schemas.openxmlformats.org/officeDocument/2006/relationships/hyperlink" Target="http://3.21.161.99/main.do" TargetMode="External"/><Relationship Id="rId16" Type="http://schemas.openxmlformats.org/officeDocument/2006/relationships/hyperlink" Target="http://3.21.161.99/recruitForm.d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3.21.161.99/my/openMyGoodsQna.do" TargetMode="External"/><Relationship Id="rId11" Type="http://schemas.openxmlformats.org/officeDocument/2006/relationships/hyperlink" Target="http://3.21.161.99/notice/openNoticeList.do" TargetMode="External"/><Relationship Id="rId5" Type="http://schemas.openxmlformats.org/officeDocument/2006/relationships/hyperlink" Target="http://3.21.161.99/my/openMyReview.do" TargetMode="External"/><Relationship Id="rId15" Type="http://schemas.openxmlformats.org/officeDocument/2006/relationships/hyperlink" Target="http://3.21.161.99/loginForm.do" TargetMode="External"/><Relationship Id="rId10" Type="http://schemas.openxmlformats.org/officeDocument/2006/relationships/hyperlink" Target="http://3.21.161.99/findPw.do" TargetMode="External"/><Relationship Id="rId4" Type="http://schemas.openxmlformats.org/officeDocument/2006/relationships/hyperlink" Target="http://3.21.161.99/myAsList.do" TargetMode="External"/><Relationship Id="rId9" Type="http://schemas.openxmlformats.org/officeDocument/2006/relationships/hyperlink" Target="http://3.21.161.99/joinForm.do" TargetMode="External"/><Relationship Id="rId14" Type="http://schemas.openxmlformats.org/officeDocument/2006/relationships/hyperlink" Target="http://3.21.161.99/event/list.do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3.21.161.99/adminCouponList.do" TargetMode="External"/><Relationship Id="rId3" Type="http://schemas.openxmlformats.org/officeDocument/2006/relationships/hyperlink" Target="http://3.21.161.99/order_admin_a.do" TargetMode="External"/><Relationship Id="rId7" Type="http://schemas.openxmlformats.org/officeDocument/2006/relationships/hyperlink" Target="http://3.21.161.99/as_ok.do" TargetMode="External"/><Relationship Id="rId2" Type="http://schemas.openxmlformats.org/officeDocument/2006/relationships/hyperlink" Target="http://3.21.161.99/checkPing.d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3.21.161.99/as_cancle.do" TargetMode="External"/><Relationship Id="rId5" Type="http://schemas.openxmlformats.org/officeDocument/2006/relationships/hyperlink" Target="http://3.21.161.99/member_admin.do" TargetMode="External"/><Relationship Id="rId4" Type="http://schemas.openxmlformats.org/officeDocument/2006/relationships/hyperlink" Target="http://3.21.161.99/as_admin.do" TargetMode="External"/><Relationship Id="rId9" Type="http://schemas.openxmlformats.org/officeDocument/2006/relationships/hyperlink" Target="http://3.21.161.99/adminEventList.do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3.21.161.99/member_admin_list.do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TP/Statu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bigpicture123.tistory.com/306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yoteralab.tistory.com/entry/Spring-Boot-26-Prevent-SQL-Injection" TargetMode="External"/><Relationship Id="rId2" Type="http://schemas.openxmlformats.org/officeDocument/2006/relationships/hyperlink" Target="https://sas-study.tistory.com/96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jj.tistory.com/entry/JSPJSTL-%ED%83%9C%EA%B7%B8-%EB%82%B4%EC%9E%A5%ED%95%A8%EC%88%98-cif-cchoose-fnlength-%EB%93%B1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mr-dan.tistory.com/16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gkimbs.tistory.com/692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2400" y="190500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87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WEB / WAS / DB </a:t>
            </a:r>
            <a:r>
              <a:rPr lang="ko-KR" altLang="en-US" sz="3000" b="1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7247981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32C6C7-6555-B587-F16B-36E21FC3B3AC}"/>
              </a:ext>
            </a:extLst>
          </p:cNvPr>
          <p:cNvSpPr txBox="1"/>
          <p:nvPr/>
        </p:nvSpPr>
        <p:spPr>
          <a:xfrm>
            <a:off x="583200" y="1008000"/>
            <a:ext cx="875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WAS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9288E-D003-9D68-402D-EF316A2CBB2F}"/>
              </a:ext>
            </a:extLst>
          </p:cNvPr>
          <p:cNvSpPr txBox="1"/>
          <p:nvPr/>
        </p:nvSpPr>
        <p:spPr>
          <a:xfrm>
            <a:off x="695325" y="1469665"/>
            <a:ext cx="1080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이클립스 파일 설치 시 </a:t>
            </a:r>
            <a:r>
              <a:rPr lang="en-US" altLang="ko-KR" sz="2000" dirty="0"/>
              <a:t>“Eclipse IDE for Enterprise Java and Web Developers”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323209" y="1989138"/>
            <a:ext cx="5344886" cy="4174452"/>
            <a:chOff x="3323209" y="1989138"/>
            <a:chExt cx="5344886" cy="417445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4BE393F-549C-7AC8-5500-C5A02CCAA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224" t="17144" r="35937" b="21986"/>
            <a:stretch/>
          </p:blipFill>
          <p:spPr>
            <a:xfrm>
              <a:off x="3323209" y="1989138"/>
              <a:ext cx="5344886" cy="417445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 rot="10800000" flipH="1" flipV="1">
              <a:off x="3401568" y="3571842"/>
              <a:ext cx="5209032" cy="8538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9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13264C-49F2-7173-A538-2B7000F0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E72BB7-294C-6E9E-08EA-E5824A431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7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1922FD-5B63-3242-0D99-C60867C6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A95A22-BD3B-7EFB-C706-3C3D539C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3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0B193C-9E18-B90C-5949-0B494604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8E3BD7-AB33-B66F-D5FB-1B71C953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3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CE11CA-E809-59A0-D354-D01CAB10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2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3F370-9B48-532B-3B0E-2A8A4C58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0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953719-9A5B-8917-4B1A-5396E87B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0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BE8FBD-CAAF-9172-3FFA-97996112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2400" y="190500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87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WEB / WAS / DB </a:t>
            </a:r>
            <a:r>
              <a:rPr lang="ko-KR" altLang="en-US" sz="3000" b="1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7247981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2037" y="2182018"/>
            <a:ext cx="107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277302" y="2583815"/>
            <a:ext cx="9657715" cy="4065719"/>
            <a:chOff x="695325" y="2004631"/>
            <a:chExt cx="10792458" cy="45434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325" y="2004631"/>
              <a:ext cx="3152775" cy="4543425"/>
            </a:xfrm>
            <a:prstGeom prst="rect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7E4557F-0BC4-8CF9-1CFD-29005F8D9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428" t="28394" r="43572" b="23370"/>
            <a:stretch/>
          </p:blipFill>
          <p:spPr>
            <a:xfrm>
              <a:off x="3903532" y="2780623"/>
              <a:ext cx="3844044" cy="29090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60246F6-DEB8-12FF-278C-2634FB554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714" t="9048" r="44666" b="16984"/>
            <a:stretch/>
          </p:blipFill>
          <p:spPr>
            <a:xfrm>
              <a:off x="7803008" y="2293255"/>
              <a:ext cx="3684775" cy="39661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 rot="10800000" flipH="1" flipV="1">
              <a:off x="755903" y="5281771"/>
              <a:ext cx="2993137" cy="241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 rot="10800000" flipH="1" flipV="1">
              <a:off x="4225291" y="4276343"/>
              <a:ext cx="1706880" cy="2042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 flipH="1" flipV="1">
              <a:off x="5491479" y="5402373"/>
              <a:ext cx="685801" cy="1957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 rot="10800000" flipH="1" flipV="1">
              <a:off x="7830439" y="3246121"/>
              <a:ext cx="2944241" cy="2171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 rot="10800000" flipH="1" flipV="1">
              <a:off x="10055480" y="6017896"/>
              <a:ext cx="665860" cy="1523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32C6C7-6555-B587-F16B-36E21FC3B3AC}"/>
              </a:ext>
            </a:extLst>
          </p:cNvPr>
          <p:cNvSpPr txBox="1"/>
          <p:nvPr/>
        </p:nvSpPr>
        <p:spPr>
          <a:xfrm>
            <a:off x="583200" y="1008000"/>
            <a:ext cx="875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WAS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9288E-D003-9D68-402D-EF316A2CBB2F}"/>
              </a:ext>
            </a:extLst>
          </p:cNvPr>
          <p:cNvSpPr txBox="1"/>
          <p:nvPr/>
        </p:nvSpPr>
        <p:spPr>
          <a:xfrm>
            <a:off x="393192" y="1469665"/>
            <a:ext cx="11457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로컬에서 제공한 </a:t>
            </a:r>
            <a:r>
              <a:rPr lang="en-US" altLang="ko-KR" sz="2000" b="1" dirty="0"/>
              <a:t>code.zip </a:t>
            </a:r>
            <a:r>
              <a:rPr lang="ko-KR" altLang="en-US" sz="2000" b="1" dirty="0"/>
              <a:t>파일을 </a:t>
            </a:r>
            <a:r>
              <a:rPr lang="en-US" altLang="ko-KR" sz="2000" b="1" dirty="0"/>
              <a:t>Eclipse</a:t>
            </a:r>
            <a:r>
              <a:rPr lang="ko-KR" altLang="en-US" sz="2000" b="1" dirty="0"/>
              <a:t>로 </a:t>
            </a:r>
            <a:r>
              <a:rPr lang="en-US" altLang="ko-KR" sz="2000" b="1" dirty="0"/>
              <a:t>import]</a:t>
            </a:r>
          </a:p>
          <a:p>
            <a:pPr algn="ctr"/>
            <a:r>
              <a:rPr lang="en-US" altLang="ko-KR" sz="2000" dirty="0"/>
              <a:t>File &gt; Import &gt; zip </a:t>
            </a:r>
            <a:r>
              <a:rPr lang="ko-KR" altLang="en-US" sz="2000" dirty="0"/>
              <a:t>검색 및 선택 후 </a:t>
            </a:r>
            <a:r>
              <a:rPr lang="en-US" altLang="ko-KR" sz="2000" dirty="0"/>
              <a:t>Existing Projects into Workspace &gt; Next</a:t>
            </a:r>
          </a:p>
          <a:p>
            <a:pPr algn="ctr"/>
            <a:r>
              <a:rPr lang="en-US" altLang="ko-KR" sz="2000" dirty="0"/>
              <a:t>Select archive file : code.zip / Projects : Select All / add project to working sets </a:t>
            </a:r>
            <a:r>
              <a:rPr lang="ko-KR" altLang="en-US" sz="2000" dirty="0"/>
              <a:t>체크 후</a:t>
            </a:r>
            <a:r>
              <a:rPr lang="en-US" altLang="ko-KR" sz="2000" dirty="0"/>
              <a:t> finish</a:t>
            </a:r>
          </a:p>
        </p:txBody>
      </p:sp>
    </p:spTree>
    <p:extLst>
      <p:ext uri="{BB962C8B-B14F-4D97-AF65-F5344CB8AC3E}">
        <p14:creationId xmlns:p14="http://schemas.microsoft.com/office/powerpoint/2010/main" val="22605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A1096D-34E1-50E8-8839-16A2E44D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4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ACDE27-9472-CD68-421A-0087F4BD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4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03DC99-30E0-CFA1-F419-E5666A55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6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3ABB9B-80E5-A80C-B739-DE0C585F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1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45A3DC-5658-82D6-9799-C146C811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6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133666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6B01D5-6015-DD61-6042-08CF0DFD67C7}"/>
              </a:ext>
            </a:extLst>
          </p:cNvPr>
          <p:cNvSpPr txBox="1"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2"/>
              </a:rPr>
              <a:t>http://3.21.161.99/checkPing.do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3"/>
              </a:rPr>
              <a:t>http://3.21.161.99/order_admin_a.do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4"/>
              </a:rPr>
              <a:t>http://3.21.161.99/as_admin.do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5"/>
              </a:rPr>
              <a:t>http://3.21.161.99/member_admin.do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6"/>
              </a:rPr>
              <a:t>http://3.21.161.99/as_cancle.do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7"/>
              </a:rPr>
              <a:t>http://3.21.161.99/as_ok.do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8"/>
              </a:rPr>
              <a:t>http://3.21.161.99/adminCouponList.do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9"/>
              </a:rPr>
              <a:t>http://3.21.161.99/adminEventList.do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49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940919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A4E64E-42C8-8991-1A0B-56D44B59DAE6}"/>
              </a:ext>
            </a:extLst>
          </p:cNvPr>
          <p:cNvSpPr txBox="1"/>
          <p:nvPr/>
        </p:nvSpPr>
        <p:spPr>
          <a:xfrm>
            <a:off x="3048000" y="130534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2"/>
              </a:rPr>
              <a:t>http://3.21.161.99/main.do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3"/>
              </a:rPr>
              <a:t>http://3.21.161.99/findId.do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4"/>
              </a:rPr>
              <a:t>http://3.21.161.99/myAsList.do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5"/>
              </a:rPr>
              <a:t>http://3.21.161.99/my/openMyReview.do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6"/>
              </a:rPr>
              <a:t>http://3.21.161.99/my/openMyGoodsQna.do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7"/>
              </a:rPr>
              <a:t>http://3.21.161.99/my/memberModify.do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8"/>
              </a:rPr>
              <a:t>http://3.21.161.99/my/memberDelete.do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9"/>
              </a:rPr>
              <a:t>http://3.21.161.99/joinForm.do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10"/>
              </a:rPr>
              <a:t>http://3.21.161.99/findPw.do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11"/>
              </a:rPr>
              <a:t>http://3.21.161.99/notice/openNoticeList.do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12"/>
              </a:rPr>
              <a:t>http://3.21.161.99/faq/openFaqList.do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13"/>
              </a:rPr>
              <a:t>http://3.21.161.99/qna/openQnaList.do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14"/>
              </a:rPr>
              <a:t>http://3.21.161.99/event/list.do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15"/>
              </a:rPr>
              <a:t>http://3.21.161.99/loginForm.do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16"/>
              </a:rPr>
              <a:t>http://3.21.161.99/recruitForm.do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403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로그인 후</a:t>
            </a:r>
          </a:p>
        </p:txBody>
      </p:sp>
    </p:spTree>
    <p:extLst>
      <p:ext uri="{BB962C8B-B14F-4D97-AF65-F5344CB8AC3E}">
        <p14:creationId xmlns:p14="http://schemas.microsoft.com/office/powerpoint/2010/main" val="350400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엔티티 관계도</a:t>
            </a:r>
          </a:p>
        </p:txBody>
      </p:sp>
    </p:spTree>
    <p:extLst>
      <p:ext uri="{BB962C8B-B14F-4D97-AF65-F5344CB8AC3E}">
        <p14:creationId xmlns:p14="http://schemas.microsoft.com/office/powerpoint/2010/main" val="585511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DA880-BC97-6A84-468E-D0CF8458B385}"/>
              </a:ext>
            </a:extLst>
          </p:cNvPr>
          <p:cNvSpPr txBox="1"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2"/>
              </a:rPr>
              <a:t>http://3.21.161.99/checkPing.do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3"/>
              </a:rPr>
              <a:t>http://3.21.161.99/order_admin_a.do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4"/>
              </a:rPr>
              <a:t>http://3.21.161.99/as_admin.do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5"/>
              </a:rPr>
              <a:t>http://3.21.161.99/member_admin.do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6"/>
              </a:rPr>
              <a:t>http://3.21.161.99/as_cancle.do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7"/>
              </a:rPr>
              <a:t>http://3.21.161.99/as_ok.do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8"/>
              </a:rPr>
              <a:t>http://3.21.161.99/adminCouponList.do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9"/>
              </a:rPr>
              <a:t>http://3.21.161.99/adminEventList.do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015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 있는 페이지</a:t>
            </a:r>
          </a:p>
        </p:txBody>
      </p:sp>
    </p:spTree>
    <p:extLst>
      <p:ext uri="{BB962C8B-B14F-4D97-AF65-F5344CB8AC3E}">
        <p14:creationId xmlns:p14="http://schemas.microsoft.com/office/powerpoint/2010/main" val="1764514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860697-155B-918F-DC8E-065DDFA9875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 ] </a:t>
            </a:r>
            <a:r>
              <a:rPr lang="en-US" altLang="ko-KR" dirty="0">
                <a:hlinkClick r:id="rId2"/>
              </a:rPr>
              <a:t>http://3.21.161.99/member_admin_list.do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63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상태 코드</a:t>
            </a:r>
          </a:p>
        </p:txBody>
      </p:sp>
    </p:spTree>
    <p:extLst>
      <p:ext uri="{BB962C8B-B14F-4D97-AF65-F5344CB8AC3E}">
        <p14:creationId xmlns:p14="http://schemas.microsoft.com/office/powerpoint/2010/main" val="3962577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5F84D2-E177-0182-9961-CA28A849C02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https://developer.mozilla.org/ko/docs/Web/HTTP/Status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9882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ko-KR" altLang="en-US" dirty="0"/>
              <a:t>와 </a:t>
            </a:r>
            <a:r>
              <a:rPr lang="en-US" altLang="ko-KR" dirty="0"/>
              <a:t>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159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636492-4BD2-F294-0FE8-457B4370306C}"/>
              </a:ext>
            </a:extLst>
          </p:cNvPr>
          <p:cNvSpPr txBox="1"/>
          <p:nvPr/>
        </p:nvSpPr>
        <p:spPr>
          <a:xfrm>
            <a:off x="3048000" y="8016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https://bigpicture123.tistory.com/306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4FC9F-27E0-462F-D2DB-69C725C94B0A}"/>
              </a:ext>
            </a:extLst>
          </p:cNvPr>
          <p:cNvSpPr txBox="1"/>
          <p:nvPr/>
        </p:nvSpPr>
        <p:spPr>
          <a:xfrm>
            <a:off x="838200" y="1500222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1800" b="0" i="0" dirty="0" err="1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약어입니다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코딩하는 내용이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source code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source code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0" i="0" dirty="0" err="1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 안에 저장 되어있어야 합니다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물론 소스 폴더 경로 자체를 수정가능하기 때문에 다른 폴더로 만들 수도 있습니다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binary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약어입니다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 latinLnBrk="1"/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binary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이진이라는 의미이고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0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이루어진 파일이 이 폴더에 저장됩니다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 latinLnBrk="1"/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.class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파일이고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자바 가상머신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(JVM)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읽을 수 있는 코드입니다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4BA544-7385-A185-1F07-5A75CE18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07" y="3993711"/>
            <a:ext cx="7162986" cy="28642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A43E56-F079-1023-6A84-22B148471A82}"/>
              </a:ext>
            </a:extLst>
          </p:cNvPr>
          <p:cNvSpPr/>
          <p:nvPr/>
        </p:nvSpPr>
        <p:spPr>
          <a:xfrm>
            <a:off x="2882900" y="4787900"/>
            <a:ext cx="16637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06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250" y="1262063"/>
            <a:ext cx="9969500" cy="2387600"/>
          </a:xfrm>
        </p:spPr>
        <p:txBody>
          <a:bodyPr/>
          <a:lstStyle/>
          <a:p>
            <a:r>
              <a:rPr lang="en-US" altLang="ko-KR" dirty="0"/>
              <a:t>SQL Injection</a:t>
            </a:r>
            <a:r>
              <a:rPr lang="ko-KR" altLang="en-US" dirty="0"/>
              <a:t>이 안되는 이유</a:t>
            </a:r>
          </a:p>
        </p:txBody>
      </p:sp>
    </p:spTree>
    <p:extLst>
      <p:ext uri="{BB962C8B-B14F-4D97-AF65-F5344CB8AC3E}">
        <p14:creationId xmlns:p14="http://schemas.microsoft.com/office/powerpoint/2010/main" val="3405061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51971-F07E-22F1-02D3-742F69599CF6}"/>
              </a:ext>
            </a:extLst>
          </p:cNvPr>
          <p:cNvSpPr txBox="1"/>
          <p:nvPr/>
        </p:nvSpPr>
        <p:spPr>
          <a:xfrm>
            <a:off x="317500" y="1769071"/>
            <a:ext cx="11303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#{ }</a:t>
            </a:r>
          </a:p>
          <a:p>
            <a:pPr algn="just"/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- Parameter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String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형태로 들어와 자동적으로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'Parameter'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형태가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pPr algn="just"/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-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Iropke Batang"/>
              </a:rPr>
              <a:t>예를들어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VO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에 담긴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Iropke Batang"/>
              </a:rPr>
              <a:t>z_myid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값이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getter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로 반환될 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Iropke Batang"/>
              </a:rPr>
              <a:t>z_myid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값이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123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이라면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Iropke Batang"/>
              </a:rPr>
              <a:t>mybatis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쿼리에는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Iropke Batang"/>
              </a:rPr>
              <a:t>z_userid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='123'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의 형태가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pPr algn="just"/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- SQL Injection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을 예방할 수 있어 보안측면에서 유리하다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pPr algn="just"/>
            <a:b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</a:b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just"/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${ }</a:t>
            </a:r>
          </a:p>
          <a:p>
            <a:pPr algn="just"/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- Parameter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가 바로 출력된다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pPr algn="just"/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예를 들어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VO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에 담긴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Iropke Batang"/>
              </a:rPr>
              <a:t>z_myid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값이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getter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로 반환될 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Iropke Batang"/>
              </a:rPr>
              <a:t>z_myid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값이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123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이라면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Iropke Batang"/>
              </a:rPr>
              <a:t>mybatis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쿼리에는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Iropke Batang"/>
              </a:rPr>
              <a:t>z_userid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=123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의 형태가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pPr algn="just"/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- SQL Injection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을 예방할 수 없어 보안측면에서 불리하다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0BAC8-EF3D-8225-2D5C-D77ADD6C4B7E}"/>
              </a:ext>
            </a:extLst>
          </p:cNvPr>
          <p:cNvSpPr txBox="1"/>
          <p:nvPr/>
        </p:nvSpPr>
        <p:spPr>
          <a:xfrm>
            <a:off x="3048000" y="4726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https://sas-study.tistory.com/96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1E17-D6EB-1FFA-231D-93E968E6CD95}"/>
              </a:ext>
            </a:extLst>
          </p:cNvPr>
          <p:cNvSpPr txBox="1"/>
          <p:nvPr/>
        </p:nvSpPr>
        <p:spPr>
          <a:xfrm>
            <a:off x="3048000" y="9360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https://ayoteralab.tistory.com/entry/Spring-Boot-26-Prevent-SQL-Injection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82B06-959D-553A-3F21-8A18C8F6F81E}"/>
              </a:ext>
            </a:extLst>
          </p:cNvPr>
          <p:cNvSpPr txBox="1"/>
          <p:nvPr/>
        </p:nvSpPr>
        <p:spPr>
          <a:xfrm>
            <a:off x="317500" y="5592823"/>
            <a:ext cx="1130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AppleSDGothicNeo"/>
              </a:rPr>
              <a:t>SQL Injection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을 막기위해서 가장 완벽한 방법은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AppleSDGothicNeo"/>
              </a:rPr>
              <a:t>prepareStatement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를 사용하는 것 입니다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이는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AppleSDGothicNeo"/>
              </a:rPr>
              <a:t>mybatis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ppleSDGothicNeo"/>
              </a:rPr>
              <a:t>#{ }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을 사용할 경우에 자동으로 적용이 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ppleSDGothicNeo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00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0F49C6-14CD-2BBD-CB4A-CE21FE3D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508"/>
            <a:ext cx="12090400" cy="41324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86237F-0096-0277-D5D8-1D6B3B28915B}"/>
              </a:ext>
            </a:extLst>
          </p:cNvPr>
          <p:cNvSpPr/>
          <p:nvPr/>
        </p:nvSpPr>
        <p:spPr>
          <a:xfrm>
            <a:off x="2514600" y="2286000"/>
            <a:ext cx="5778500" cy="596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D8AD43-B009-B4A5-F5CF-E06673CFDD01}"/>
              </a:ext>
            </a:extLst>
          </p:cNvPr>
          <p:cNvSpPr/>
          <p:nvPr/>
        </p:nvSpPr>
        <p:spPr>
          <a:xfrm>
            <a:off x="2400300" y="4191000"/>
            <a:ext cx="1231900" cy="368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3E85E-CF3D-88C9-8EE1-6B2E7C9DF074}"/>
              </a:ext>
            </a:extLst>
          </p:cNvPr>
          <p:cNvSpPr txBox="1"/>
          <p:nvPr/>
        </p:nvSpPr>
        <p:spPr>
          <a:xfrm>
            <a:off x="3674851" y="4189968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SQL Injection</a:t>
            </a:r>
            <a:r>
              <a:rPr lang="ko-KR" altLang="en-US" dirty="0"/>
              <a:t>이 가능한 쿼리</a:t>
            </a:r>
          </a:p>
        </p:txBody>
      </p:sp>
    </p:spTree>
    <p:extLst>
      <p:ext uri="{BB962C8B-B14F-4D97-AF65-F5344CB8AC3E}">
        <p14:creationId xmlns:p14="http://schemas.microsoft.com/office/powerpoint/2010/main" val="213714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32CBAF62-EC2D-7DFF-2086-51320DC8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3429000"/>
          </a:xfrm>
          <a:prstGeom prst="rect">
            <a:avLst/>
          </a:prstGeom>
        </p:spPr>
      </p:pic>
      <p:pic>
        <p:nvPicPr>
          <p:cNvPr id="8" name="그림 7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9E7F3C7A-CA4A-17F8-A174-AEB00C9A2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67"/>
          <a:stretch/>
        </p:blipFill>
        <p:spPr>
          <a:xfrm>
            <a:off x="4850256" y="0"/>
            <a:ext cx="413894" cy="3429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85CECE-E1A4-7638-141A-5A5A076782CC}"/>
              </a:ext>
            </a:extLst>
          </p:cNvPr>
          <p:cNvGrpSpPr/>
          <p:nvPr/>
        </p:nvGrpSpPr>
        <p:grpSpPr>
          <a:xfrm>
            <a:off x="0" y="57150"/>
            <a:ext cx="6096000" cy="7188200"/>
            <a:chOff x="0" y="57150"/>
            <a:chExt cx="6096000" cy="7188200"/>
          </a:xfrm>
        </p:grpSpPr>
        <p:pic>
          <p:nvPicPr>
            <p:cNvPr id="10" name="그림 9" descr="텍스트, 도표, 평행, 라인이(가) 표시된 사진&#10;&#10;자동 생성된 설명">
              <a:extLst>
                <a:ext uri="{FF2B5EF4-FFF2-40B4-BE49-F238E27FC236}">
                  <a16:creationId xmlns:a16="http://schemas.microsoft.com/office/drawing/2014/main" id="{961F181C-E3C9-9639-B32D-33148778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88490"/>
              <a:ext cx="4850256" cy="3429001"/>
            </a:xfrm>
            <a:prstGeom prst="rect">
              <a:avLst/>
            </a:prstGeom>
          </p:spPr>
        </p:pic>
        <p:pic>
          <p:nvPicPr>
            <p:cNvPr id="12" name="그림 11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51700FA1-17C6-EC2D-BEA0-803385C34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59"/>
            <a:stretch/>
          </p:blipFill>
          <p:spPr>
            <a:xfrm>
              <a:off x="4842636" y="3487721"/>
              <a:ext cx="1253364" cy="3429002"/>
            </a:xfrm>
            <a:prstGeom prst="rect">
              <a:avLst/>
            </a:prstGeom>
          </p:spPr>
        </p:pic>
        <p:pic>
          <p:nvPicPr>
            <p:cNvPr id="14" name="그림 13" descr="스크린샷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855EC793-6BDC-8DC1-692A-F19B33111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93"/>
            <a:stretch/>
          </p:blipFill>
          <p:spPr>
            <a:xfrm>
              <a:off x="0" y="6922770"/>
              <a:ext cx="4850256" cy="322580"/>
            </a:xfrm>
            <a:prstGeom prst="rect">
              <a:avLst/>
            </a:prstGeom>
          </p:spPr>
        </p:pic>
        <p:pic>
          <p:nvPicPr>
            <p:cNvPr id="15" name="그림 14" descr="텍스트, 도표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D80D1FF-BC17-30D2-8D60-E1024C7E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150"/>
              <a:ext cx="4850256" cy="3429000"/>
            </a:xfrm>
            <a:prstGeom prst="rect">
              <a:avLst/>
            </a:prstGeom>
          </p:spPr>
        </p:pic>
        <p:pic>
          <p:nvPicPr>
            <p:cNvPr id="16" name="그림 15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EDD9FA94-9385-FA6E-9E8F-BE7EDD4B1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372"/>
            <a:stretch/>
          </p:blipFill>
          <p:spPr>
            <a:xfrm>
              <a:off x="4850256" y="57150"/>
              <a:ext cx="515494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182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JSP/JSTL </a:t>
            </a:r>
            <a:r>
              <a:rPr lang="ko-KR" altLang="en-US" dirty="0"/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2703612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1BE214-7A37-0D11-6D8A-4B5C85028091}"/>
              </a:ext>
            </a:extLst>
          </p:cNvPr>
          <p:cNvSpPr txBox="1"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https://dev-jj.tistory.com/entry/JSPJSTL-</a:t>
            </a:r>
            <a:r>
              <a:rPr lang="ko-KR" altLang="en-US" dirty="0">
                <a:hlinkClick r:id="rId2"/>
              </a:rPr>
              <a:t>태그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내장함수</a:t>
            </a:r>
            <a:r>
              <a:rPr lang="en-US" altLang="ko-KR" dirty="0">
                <a:hlinkClick r:id="rId2"/>
              </a:rPr>
              <a:t>-</a:t>
            </a:r>
            <a:r>
              <a:rPr lang="en-US" altLang="ko-KR" dirty="0" err="1">
                <a:hlinkClick r:id="rId2"/>
              </a:rPr>
              <a:t>cif-cchoose-fnlength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105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DB </a:t>
            </a:r>
            <a:r>
              <a:rPr lang="ko-KR" altLang="en-US" dirty="0"/>
              <a:t>연동 방법</a:t>
            </a:r>
          </a:p>
        </p:txBody>
      </p:sp>
    </p:spTree>
    <p:extLst>
      <p:ext uri="{BB962C8B-B14F-4D97-AF65-F5344CB8AC3E}">
        <p14:creationId xmlns:p14="http://schemas.microsoft.com/office/powerpoint/2010/main" val="4031734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7A43A5-2B6D-E945-2AAD-927FC3BD6E33}"/>
              </a:ext>
            </a:extLst>
          </p:cNvPr>
          <p:cNvSpPr txBox="1"/>
          <p:nvPr/>
        </p:nvSpPr>
        <p:spPr>
          <a:xfrm>
            <a:off x="3048000" y="47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https://mr-dan.tistory.com/16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7F4F0-EACA-521D-4C9D-C6748F09FB1D}"/>
              </a:ext>
            </a:extLst>
          </p:cNvPr>
          <p:cNvSpPr txBox="1"/>
          <p:nvPr/>
        </p:nvSpPr>
        <p:spPr>
          <a:xfrm>
            <a:off x="635000" y="1948934"/>
            <a:ext cx="10985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</a:rPr>
              <a:t>MVC</a:t>
            </a:r>
          </a:p>
          <a:p>
            <a:pPr algn="l"/>
            <a:r>
              <a:rPr lang="en-US" altLang="ko-KR" b="1" i="0" dirty="0">
                <a:solidFill>
                  <a:srgbClr val="1B1B1B"/>
                </a:solidFill>
                <a:effectLst/>
                <a:latin typeface="Inter"/>
              </a:rPr>
              <a:t>MVC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모델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-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뷰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-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컨트롤러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)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는 사용자 인터페이스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데이터 및 논리 제어를 구현하는데 널리 사용되는 소프트웨어 디자인 패턴입니다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소프트웨어의 비즈니스 로직과 화면을 구분하는데 중점을 두고 있습니다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이러한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"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관심사 분리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"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는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Inter"/>
              </a:rPr>
              <a:t>더나은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 업무의 분리와 향상된 관리를 제공합니다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. MVC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에 기반을 둔 몇 가지 다른 디자인 패턴으로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MVVM (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모델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-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뷰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-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Inter"/>
              </a:rPr>
              <a:t>뷰모델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), MVP (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모델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-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뷰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-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Inter"/>
              </a:rPr>
              <a:t>프리젠터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), MVW (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모델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-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뷰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-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Inter"/>
              </a:rPr>
              <a:t>왓에버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)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가 있습니다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DF61E-EC9A-418E-CE01-DA492A49A07A}"/>
              </a:ext>
            </a:extLst>
          </p:cNvPr>
          <p:cNvSpPr txBox="1"/>
          <p:nvPr/>
        </p:nvSpPr>
        <p:spPr>
          <a:xfrm>
            <a:off x="635000" y="380623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1) VIEW 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page.jsp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생성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2) Controller : pageController.java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생성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-&gt;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메서드 작성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3) Mapper 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pageMapper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생성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-&gt;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쿼리문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 작성 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Mapper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일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root-context.xml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mapper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추가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4) VO : DB getter/setter / return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toString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작성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5) tiles.xml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새로운 페이지 추가</a:t>
            </a:r>
          </a:p>
        </p:txBody>
      </p:sp>
    </p:spTree>
    <p:extLst>
      <p:ext uri="{BB962C8B-B14F-4D97-AF65-F5344CB8AC3E}">
        <p14:creationId xmlns:p14="http://schemas.microsoft.com/office/powerpoint/2010/main" val="956241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0A4AE-B500-9FAA-E0AB-E3E52B1F71CD}"/>
              </a:ext>
            </a:extLst>
          </p:cNvPr>
          <p:cNvSpPr txBox="1"/>
          <p:nvPr/>
        </p:nvSpPr>
        <p:spPr>
          <a:xfrm>
            <a:off x="0" y="1305341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자바 파일 만들기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컨트롤러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서비스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DAO (Java File : Controller, Service, DAO, VO(=DTO))</a:t>
            </a:r>
            <a:endParaRPr lang="ko-KR" altLang="en-US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스프링 프로젝트의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Java Resources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부분에 컨트롤러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(Controller),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서비스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(Service), DAO(Data Access Object), VO(Value Object)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추가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할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컴포넌트들이 의미하는 바를 다시 정리하자면</a:t>
            </a:r>
          </a:p>
          <a:p>
            <a:pPr algn="l"/>
            <a:b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컨트롤러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(Controller)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클라이언트에서 요청이 들어올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해당 요청을 수행할 비즈니스 로직을 제어하는 객체다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스프링에서는 컨트롤러에서 세부적으로 서비스 레이어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(Service Layer)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를 만들어 해당 요청사항을 객체 지향적인 방식으로 좀 더 세분화하여 관리한다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서비스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(Service)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서비스 레이어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(Service Layer)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단에서 세분화된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비즈니스로직을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 처리하는 객체</a:t>
            </a:r>
            <a:endParaRPr lang="ko-KR" altLang="en-US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DAO(Data Access Object) : DB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를 사용해 데이터를 조회하거나 조작하는 기능을 전담하도록 만든 객체</a:t>
            </a:r>
            <a:endParaRPr lang="ko-KR" altLang="en-US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VO(Value Object)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각 계층간 데이터 교환을 위한 자바 객체를 의미한다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이 객체는 데이터를 각 레이어 간에 전달하는 목적을 가지고 있으며 객체의 속성과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getter, setter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만 가지고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. DTO(Data Transfer Object)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로 불릴 수도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  <a:ea typeface="Malgun Gothic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20E86-F184-F183-61F4-5EA7AEA680D9}"/>
              </a:ext>
            </a:extLst>
          </p:cNvPr>
          <p:cNvSpPr txBox="1"/>
          <p:nvPr/>
        </p:nvSpPr>
        <p:spPr>
          <a:xfrm>
            <a:off x="3048000" y="514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https://engkimbs.tistory.com/692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704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0C5D6C-99F9-A140-C9EB-E28CCF26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AE37DF-F4D9-1133-A5D7-2DEEDD06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5CBAC0-0EF5-3DF6-C695-9AE80ECE4947}"/>
              </a:ext>
            </a:extLst>
          </p:cNvPr>
          <p:cNvSpPr/>
          <p:nvPr/>
        </p:nvSpPr>
        <p:spPr>
          <a:xfrm>
            <a:off x="1168400" y="469900"/>
            <a:ext cx="1879600" cy="2108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6A163-36CD-2CC1-CA95-B4A63FC7A755}"/>
              </a:ext>
            </a:extLst>
          </p:cNvPr>
          <p:cNvSpPr/>
          <p:nvPr/>
        </p:nvSpPr>
        <p:spPr>
          <a:xfrm>
            <a:off x="2108198" y="2578100"/>
            <a:ext cx="3352801" cy="381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FFA504-2C7E-6DBF-F8BD-B6892B4343E5}"/>
              </a:ext>
            </a:extLst>
          </p:cNvPr>
          <p:cNvSpPr/>
          <p:nvPr/>
        </p:nvSpPr>
        <p:spPr>
          <a:xfrm>
            <a:off x="7010400" y="88900"/>
            <a:ext cx="3505200" cy="322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97B9E6-2B67-B0BC-8685-C2E59B254AA5}"/>
              </a:ext>
            </a:extLst>
          </p:cNvPr>
          <p:cNvSpPr/>
          <p:nvPr/>
        </p:nvSpPr>
        <p:spPr>
          <a:xfrm>
            <a:off x="7010399" y="3314700"/>
            <a:ext cx="3505200" cy="3543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5BCEBD-C41E-BB52-302D-DC5C86768647}"/>
              </a:ext>
            </a:extLst>
          </p:cNvPr>
          <p:cNvSpPr/>
          <p:nvPr/>
        </p:nvSpPr>
        <p:spPr>
          <a:xfrm>
            <a:off x="1219199" y="469900"/>
            <a:ext cx="736600" cy="3429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FE19C7-2FA7-9664-3A43-22DBF5E153F3}"/>
              </a:ext>
            </a:extLst>
          </p:cNvPr>
          <p:cNvSpPr/>
          <p:nvPr/>
        </p:nvSpPr>
        <p:spPr>
          <a:xfrm>
            <a:off x="7086598" y="76200"/>
            <a:ext cx="1460502" cy="3429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2D6DF7-5565-7791-8E9A-15E2E9D1301C}"/>
              </a:ext>
            </a:extLst>
          </p:cNvPr>
          <p:cNvSpPr/>
          <p:nvPr/>
        </p:nvSpPr>
        <p:spPr>
          <a:xfrm>
            <a:off x="7302497" y="431800"/>
            <a:ext cx="1460502" cy="3429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6C078E-47A2-9023-B6EE-5FFEC6213CBA}"/>
              </a:ext>
            </a:extLst>
          </p:cNvPr>
          <p:cNvSpPr/>
          <p:nvPr/>
        </p:nvSpPr>
        <p:spPr>
          <a:xfrm>
            <a:off x="7086598" y="3289301"/>
            <a:ext cx="1460502" cy="254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A8179-55D9-0916-0C83-7E91EAD4C83F}"/>
              </a:ext>
            </a:extLst>
          </p:cNvPr>
          <p:cNvSpPr/>
          <p:nvPr/>
        </p:nvSpPr>
        <p:spPr>
          <a:xfrm>
            <a:off x="7473947" y="4800599"/>
            <a:ext cx="1460502" cy="3429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검색 방법</a:t>
            </a:r>
          </a:p>
        </p:txBody>
      </p:sp>
    </p:spTree>
    <p:extLst>
      <p:ext uri="{BB962C8B-B14F-4D97-AF65-F5344CB8AC3E}">
        <p14:creationId xmlns:p14="http://schemas.microsoft.com/office/powerpoint/2010/main" val="2247047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A1A188-9520-0510-2D9B-1E5023FA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C769E9-40DE-5237-74D1-DE3E1D2243FB}"/>
              </a:ext>
            </a:extLst>
          </p:cNvPr>
          <p:cNvSpPr/>
          <p:nvPr/>
        </p:nvSpPr>
        <p:spPr>
          <a:xfrm>
            <a:off x="1360170" y="0"/>
            <a:ext cx="491490" cy="5600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3FD22B-6859-A0FE-C627-A8C50075004A}"/>
              </a:ext>
            </a:extLst>
          </p:cNvPr>
          <p:cNvSpPr/>
          <p:nvPr/>
        </p:nvSpPr>
        <p:spPr>
          <a:xfrm>
            <a:off x="1080134" y="1626870"/>
            <a:ext cx="2428875" cy="7734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933364-2AD4-19D7-0A7B-54755FF57F43}"/>
              </a:ext>
            </a:extLst>
          </p:cNvPr>
          <p:cNvSpPr/>
          <p:nvPr/>
        </p:nvSpPr>
        <p:spPr>
          <a:xfrm>
            <a:off x="9279255" y="3230880"/>
            <a:ext cx="1933576" cy="4724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2D8303-EEAA-10D1-7289-151997BEEC5C}"/>
              </a:ext>
            </a:extLst>
          </p:cNvPr>
          <p:cNvSpPr/>
          <p:nvPr/>
        </p:nvSpPr>
        <p:spPr>
          <a:xfrm>
            <a:off x="8312467" y="6446520"/>
            <a:ext cx="1848803" cy="3924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0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61210B-2F4A-87ED-3B35-83852E097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상세한 테이블 정보</a:t>
            </a:r>
          </a:p>
        </p:txBody>
      </p:sp>
    </p:spTree>
    <p:extLst>
      <p:ext uri="{BB962C8B-B14F-4D97-AF65-F5344CB8AC3E}">
        <p14:creationId xmlns:p14="http://schemas.microsoft.com/office/powerpoint/2010/main" val="6998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31E0A0-5BFF-147D-CFBE-67D27AB8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1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F98EF3-535D-BD92-BA51-E4BFD878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FBA7FA-9E3F-2F23-F252-ED387111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1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3AC166-8604-90D8-51B8-A2C9ABA7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1076</Words>
  <Application>Microsoft Office PowerPoint</Application>
  <PresentationFormat>와이드스크린</PresentationFormat>
  <Paragraphs>97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AppleSDGothicNeo</vt:lpstr>
      <vt:lpstr>Inter</vt:lpstr>
      <vt:lpstr>Iropke Batang</vt:lpstr>
      <vt:lpstr>Malgun Gothic</vt:lpstr>
      <vt:lpstr>Malgun Gothic</vt:lpstr>
      <vt:lpstr>Arial</vt:lpstr>
      <vt:lpstr>Arial Black</vt:lpstr>
      <vt:lpstr>Ubuntu Condensed</vt:lpstr>
      <vt:lpstr>Office 테마</vt:lpstr>
      <vt:lpstr>PowerPoint 프레젠테이션</vt:lpstr>
      <vt:lpstr>PowerPoint 프레젠테이션</vt:lpstr>
      <vt:lpstr>엔티티 관계도</vt:lpstr>
      <vt:lpstr>PowerPoint 프레젠테이션</vt:lpstr>
      <vt:lpstr>상세한 테이블 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- 로그인 전</vt:lpstr>
      <vt:lpstr>PowerPoint 프레젠테이션</vt:lpstr>
      <vt:lpstr>일반 - 로그인 전</vt:lpstr>
      <vt:lpstr>PowerPoint 프레젠테이션</vt:lpstr>
      <vt:lpstr>일반 - 로그인 후</vt:lpstr>
      <vt:lpstr>PowerPoint 프레젠테이션</vt:lpstr>
      <vt:lpstr>정보 있는 페이지</vt:lpstr>
      <vt:lpstr>PowerPoint 프레젠테이션</vt:lpstr>
      <vt:lpstr>상태 코드</vt:lpstr>
      <vt:lpstr>PowerPoint 프레젠테이션</vt:lpstr>
      <vt:lpstr>src와 bin</vt:lpstr>
      <vt:lpstr>PowerPoint 프레젠테이션</vt:lpstr>
      <vt:lpstr>SQL Injection이 안되는 이유</vt:lpstr>
      <vt:lpstr>PowerPoint 프레젠테이션</vt:lpstr>
      <vt:lpstr>PowerPoint 프레젠테이션</vt:lpstr>
      <vt:lpstr>JSP/JSTL 태그</vt:lpstr>
      <vt:lpstr>PowerPoint 프레젠테이션</vt:lpstr>
      <vt:lpstr>Spring DB 연동 방법</vt:lpstr>
      <vt:lpstr>PowerPoint 프레젠테이션</vt:lpstr>
      <vt:lpstr>PowerPoint 프레젠테이션</vt:lpstr>
      <vt:lpstr>PowerPoint 프레젠테이션</vt:lpstr>
      <vt:lpstr>Eclipse 검색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김</dc:creator>
  <cp:lastModifiedBy>영준 김</cp:lastModifiedBy>
  <cp:revision>42</cp:revision>
  <dcterms:created xsi:type="dcterms:W3CDTF">2023-08-03T16:04:35Z</dcterms:created>
  <dcterms:modified xsi:type="dcterms:W3CDTF">2023-08-04T00:17:13Z</dcterms:modified>
</cp:coreProperties>
</file>