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6" r:id="rId2"/>
    <p:sldId id="277" r:id="rId3"/>
    <p:sldId id="290" r:id="rId4"/>
    <p:sldId id="291" r:id="rId5"/>
    <p:sldId id="293" r:id="rId6"/>
    <p:sldId id="294" r:id="rId7"/>
    <p:sldId id="296" r:id="rId8"/>
    <p:sldId id="295" r:id="rId9"/>
    <p:sldId id="278" r:id="rId10"/>
    <p:sldId id="286" r:id="rId11"/>
    <p:sldId id="287" r:id="rId12"/>
    <p:sldId id="288" r:id="rId13"/>
    <p:sldId id="289"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261" r:id="rId27"/>
    <p:sldId id="262" r:id="rId28"/>
    <p:sldId id="264" r:id="rId29"/>
    <p:sldId id="28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182" y="6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ECFF31-CC91-4F22-95F4-32AF8DEE80FC}" type="datetimeFigureOut">
              <a:rPr lang="zh-CN" altLang="en-US" smtClean="0"/>
              <a:t>2020/4/10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B4BF88-F1F1-47D6-814B-8DCA2AC0398E}" type="slidenum">
              <a:rPr lang="zh-CN" altLang="en-US" smtClean="0"/>
              <a:t>‹#›</a:t>
            </a:fld>
            <a:endParaRPr lang="zh-CN" altLang="en-US"/>
          </a:p>
        </p:txBody>
      </p:sp>
    </p:spTree>
    <p:extLst>
      <p:ext uri="{BB962C8B-B14F-4D97-AF65-F5344CB8AC3E}">
        <p14:creationId xmlns:p14="http://schemas.microsoft.com/office/powerpoint/2010/main" val="4197659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2EDE75C9-01B2-4CFF-8516-B34074A4575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377"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64196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2EDE75C9-01B2-4CFF-8516-B34074A4575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377"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56247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2EDE75C9-01B2-4CFF-8516-B34074A4575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377"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16805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2EDE75C9-01B2-4CFF-8516-B34074A4575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377"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51982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2EDE75C9-01B2-4CFF-8516-B34074A4575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377"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83516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2EDE75C9-01B2-4CFF-8516-B34074A4575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377"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02767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2EDE75C9-01B2-4CFF-8516-B34074A4575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377"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65652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670B0E-878F-4178-8C91-DF16ACB8826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F8AD90F-AA88-4442-99A1-2E00DF5F8D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6C8DED1-7939-44F7-A8DA-D631D859EFDD}"/>
              </a:ext>
            </a:extLst>
          </p:cNvPr>
          <p:cNvSpPr>
            <a:spLocks noGrp="1"/>
          </p:cNvSpPr>
          <p:nvPr>
            <p:ph type="dt" sz="half" idx="10"/>
          </p:nvPr>
        </p:nvSpPr>
        <p:spPr/>
        <p:txBody>
          <a:bodyPr/>
          <a:lstStyle/>
          <a:p>
            <a:fld id="{195B11E3-CDF9-476A-8CE3-CE13C412248F}" type="datetimeFigureOut">
              <a:rPr lang="zh-CN" altLang="en-US" smtClean="0"/>
              <a:t>2020/4/10</a:t>
            </a:fld>
            <a:endParaRPr lang="zh-CN" altLang="en-US"/>
          </a:p>
        </p:txBody>
      </p:sp>
      <p:sp>
        <p:nvSpPr>
          <p:cNvPr id="5" name="页脚占位符 4">
            <a:extLst>
              <a:ext uri="{FF2B5EF4-FFF2-40B4-BE49-F238E27FC236}">
                <a16:creationId xmlns:a16="http://schemas.microsoft.com/office/drawing/2014/main" id="{088B0258-F121-416B-A936-580D355B96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EC5B57-3A6B-4F06-839D-903D65AFC98B}"/>
              </a:ext>
            </a:extLst>
          </p:cNvPr>
          <p:cNvSpPr>
            <a:spLocks noGrp="1"/>
          </p:cNvSpPr>
          <p:nvPr>
            <p:ph type="sldNum" sz="quarter" idx="12"/>
          </p:nvPr>
        </p:nvSpPr>
        <p:spPr/>
        <p:txBody>
          <a:bodyPr/>
          <a:lstStyle/>
          <a:p>
            <a:fld id="{BE7ECF44-4FC4-4511-B74B-1EFC89955F00}" type="slidenum">
              <a:rPr lang="zh-CN" altLang="en-US" smtClean="0"/>
              <a:t>‹#›</a:t>
            </a:fld>
            <a:endParaRPr lang="zh-CN" altLang="en-US"/>
          </a:p>
        </p:txBody>
      </p:sp>
    </p:spTree>
    <p:extLst>
      <p:ext uri="{BB962C8B-B14F-4D97-AF65-F5344CB8AC3E}">
        <p14:creationId xmlns:p14="http://schemas.microsoft.com/office/powerpoint/2010/main" val="3214112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B3D5B5-2DC6-481F-A13E-E67DE0E7879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CFA5EA-8FF6-4AFD-9559-701C954196C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8A83B6B-755A-4C1F-830C-F973B9B78206}"/>
              </a:ext>
            </a:extLst>
          </p:cNvPr>
          <p:cNvSpPr>
            <a:spLocks noGrp="1"/>
          </p:cNvSpPr>
          <p:nvPr>
            <p:ph type="dt" sz="half" idx="10"/>
          </p:nvPr>
        </p:nvSpPr>
        <p:spPr/>
        <p:txBody>
          <a:bodyPr/>
          <a:lstStyle/>
          <a:p>
            <a:fld id="{195B11E3-CDF9-476A-8CE3-CE13C412248F}" type="datetimeFigureOut">
              <a:rPr lang="zh-CN" altLang="en-US" smtClean="0"/>
              <a:t>2020/4/10</a:t>
            </a:fld>
            <a:endParaRPr lang="zh-CN" altLang="en-US"/>
          </a:p>
        </p:txBody>
      </p:sp>
      <p:sp>
        <p:nvSpPr>
          <p:cNvPr id="5" name="页脚占位符 4">
            <a:extLst>
              <a:ext uri="{FF2B5EF4-FFF2-40B4-BE49-F238E27FC236}">
                <a16:creationId xmlns:a16="http://schemas.microsoft.com/office/drawing/2014/main" id="{E8DCD523-8E90-4A5B-9E3A-331DB724EB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9033DB-7911-4FDD-A65C-B0DCCA695943}"/>
              </a:ext>
            </a:extLst>
          </p:cNvPr>
          <p:cNvSpPr>
            <a:spLocks noGrp="1"/>
          </p:cNvSpPr>
          <p:nvPr>
            <p:ph type="sldNum" sz="quarter" idx="12"/>
          </p:nvPr>
        </p:nvSpPr>
        <p:spPr/>
        <p:txBody>
          <a:bodyPr/>
          <a:lstStyle/>
          <a:p>
            <a:fld id="{BE7ECF44-4FC4-4511-B74B-1EFC89955F00}" type="slidenum">
              <a:rPr lang="zh-CN" altLang="en-US" smtClean="0"/>
              <a:t>‹#›</a:t>
            </a:fld>
            <a:endParaRPr lang="zh-CN" altLang="en-US"/>
          </a:p>
        </p:txBody>
      </p:sp>
    </p:spTree>
    <p:extLst>
      <p:ext uri="{BB962C8B-B14F-4D97-AF65-F5344CB8AC3E}">
        <p14:creationId xmlns:p14="http://schemas.microsoft.com/office/powerpoint/2010/main" val="408308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191C33F-34D1-4B03-9D7D-1F12BA8D709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0DD3E9D-AF70-4FF6-9493-6BDE371112F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CA89E2-676A-4D2E-969E-217117D834E5}"/>
              </a:ext>
            </a:extLst>
          </p:cNvPr>
          <p:cNvSpPr>
            <a:spLocks noGrp="1"/>
          </p:cNvSpPr>
          <p:nvPr>
            <p:ph type="dt" sz="half" idx="10"/>
          </p:nvPr>
        </p:nvSpPr>
        <p:spPr/>
        <p:txBody>
          <a:bodyPr/>
          <a:lstStyle/>
          <a:p>
            <a:fld id="{195B11E3-CDF9-476A-8CE3-CE13C412248F}" type="datetimeFigureOut">
              <a:rPr lang="zh-CN" altLang="en-US" smtClean="0"/>
              <a:t>2020/4/10</a:t>
            </a:fld>
            <a:endParaRPr lang="zh-CN" altLang="en-US"/>
          </a:p>
        </p:txBody>
      </p:sp>
      <p:sp>
        <p:nvSpPr>
          <p:cNvPr id="5" name="页脚占位符 4">
            <a:extLst>
              <a:ext uri="{FF2B5EF4-FFF2-40B4-BE49-F238E27FC236}">
                <a16:creationId xmlns:a16="http://schemas.microsoft.com/office/drawing/2014/main" id="{17C3B2C1-1166-41F5-932A-E6AC588D62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F92C80-CA35-4F3D-B9AE-CB34497D6A12}"/>
              </a:ext>
            </a:extLst>
          </p:cNvPr>
          <p:cNvSpPr>
            <a:spLocks noGrp="1"/>
          </p:cNvSpPr>
          <p:nvPr>
            <p:ph type="sldNum" sz="quarter" idx="12"/>
          </p:nvPr>
        </p:nvSpPr>
        <p:spPr/>
        <p:txBody>
          <a:bodyPr/>
          <a:lstStyle/>
          <a:p>
            <a:fld id="{BE7ECF44-4FC4-4511-B74B-1EFC89955F00}" type="slidenum">
              <a:rPr lang="zh-CN" altLang="en-US" smtClean="0"/>
              <a:t>‹#›</a:t>
            </a:fld>
            <a:endParaRPr lang="zh-CN" altLang="en-US"/>
          </a:p>
        </p:txBody>
      </p:sp>
    </p:spTree>
    <p:extLst>
      <p:ext uri="{BB962C8B-B14F-4D97-AF65-F5344CB8AC3E}">
        <p14:creationId xmlns:p14="http://schemas.microsoft.com/office/powerpoint/2010/main" val="2490030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页">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100000">
                <a:schemeClr val="accent2">
                  <a:lumMod val="50000"/>
                </a:schemeClr>
              </a:gs>
              <a:gs pos="41000">
                <a:schemeClr val="accent1">
                  <a:lumMod val="75000"/>
                </a:schemeClr>
              </a:gs>
              <a:gs pos="0">
                <a:schemeClr val="accent3">
                  <a:lumMod val="75000"/>
                </a:schemeClr>
              </a:gs>
              <a:gs pos="72000">
                <a:schemeClr val="accent2">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6"/>
          <p:cNvSpPr>
            <a:spLocks noGrp="1"/>
          </p:cNvSpPr>
          <p:nvPr>
            <p:ph type="body" sz="quarter" idx="13"/>
          </p:nvPr>
        </p:nvSpPr>
        <p:spPr>
          <a:xfrm>
            <a:off x="2915213" y="2128074"/>
            <a:ext cx="8084654" cy="1041761"/>
          </a:xfrm>
          <a:prstGeom prst="rect">
            <a:avLst/>
          </a:prstGeom>
        </p:spPr>
        <p:txBody>
          <a:bodyPr anchor="t"/>
          <a:lstStyle>
            <a:lvl1pPr marL="0" indent="0" algn="l">
              <a:lnSpc>
                <a:spcPct val="100000"/>
              </a:lnSpc>
              <a:buNone/>
              <a:defRPr sz="54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grpSp>
        <p:nvGrpSpPr>
          <p:cNvPr id="9" name="组 8"/>
          <p:cNvGrpSpPr/>
          <p:nvPr userDrawn="1"/>
        </p:nvGrpSpPr>
        <p:grpSpPr>
          <a:xfrm rot="18636342">
            <a:off x="-4842314" y="-4768554"/>
            <a:ext cx="9526783" cy="8018066"/>
            <a:chOff x="-1833690" y="-2141397"/>
            <a:chExt cx="9526783" cy="9526783"/>
          </a:xfrm>
        </p:grpSpPr>
        <p:sp>
          <p:nvSpPr>
            <p:cNvPr id="7"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6"/>
          <p:cNvSpPr>
            <a:spLocks noGrp="1"/>
          </p:cNvSpPr>
          <p:nvPr>
            <p:ph type="body" sz="quarter" idx="14"/>
          </p:nvPr>
        </p:nvSpPr>
        <p:spPr>
          <a:xfrm>
            <a:off x="2915213" y="3169834"/>
            <a:ext cx="8084654" cy="588643"/>
          </a:xfrm>
          <a:prstGeom prst="rect">
            <a:avLst/>
          </a:prstGeom>
        </p:spPr>
        <p:txBody>
          <a:bodyPr anchor="t"/>
          <a:lstStyle>
            <a:lvl1pPr marL="0" indent="0" algn="l">
              <a:lnSpc>
                <a:spcPct val="100000"/>
              </a:lnSpc>
              <a:buNone/>
              <a:defRPr sz="24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grpSp>
        <p:nvGrpSpPr>
          <p:cNvPr id="11" name="组 10"/>
          <p:cNvGrpSpPr/>
          <p:nvPr userDrawn="1"/>
        </p:nvGrpSpPr>
        <p:grpSpPr>
          <a:xfrm rot="18636342">
            <a:off x="7423535" y="5313870"/>
            <a:ext cx="9526783" cy="8018066"/>
            <a:chOff x="-1833690" y="-2141397"/>
            <a:chExt cx="9526783" cy="9526783"/>
          </a:xfrm>
        </p:grpSpPr>
        <p:sp>
          <p:nvSpPr>
            <p:cNvPr id="12"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3"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4" name="文本占位符 6"/>
          <p:cNvSpPr>
            <a:spLocks noGrp="1"/>
          </p:cNvSpPr>
          <p:nvPr>
            <p:ph type="body" sz="quarter" idx="15"/>
          </p:nvPr>
        </p:nvSpPr>
        <p:spPr>
          <a:xfrm>
            <a:off x="2915213" y="4033466"/>
            <a:ext cx="8084654" cy="588643"/>
          </a:xfrm>
          <a:prstGeom prst="rect">
            <a:avLst/>
          </a:prstGeom>
        </p:spPr>
        <p:txBody>
          <a:bodyPr anchor="t"/>
          <a:lstStyle>
            <a:lvl1pPr marL="285750" indent="-285750" algn="l">
              <a:lnSpc>
                <a:spcPct val="100000"/>
              </a:lnSpc>
              <a:buFont typeface="Arial" charset="0"/>
              <a:buChar char="•"/>
              <a:defRPr sz="14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Tree>
    <p:extLst>
      <p:ext uri="{BB962C8B-B14F-4D97-AF65-F5344CB8AC3E}">
        <p14:creationId xmlns:p14="http://schemas.microsoft.com/office/powerpoint/2010/main" val="3118862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页_五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CONTENTS</a:t>
            </a:r>
            <a:endParaRPr kumimoji="1" lang="zh-CN" altLang="en-US" dirty="0"/>
          </a:p>
        </p:txBody>
      </p:sp>
      <p:sp>
        <p:nvSpPr>
          <p:cNvPr id="9" name="文本占位符 6"/>
          <p:cNvSpPr>
            <a:spLocks noGrp="1"/>
          </p:cNvSpPr>
          <p:nvPr>
            <p:ph type="body" sz="quarter" idx="15" hasCustomPrompt="1"/>
          </p:nvPr>
        </p:nvSpPr>
        <p:spPr>
          <a:xfrm>
            <a:off x="7219023" y="12031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0" name="文本占位符 6"/>
          <p:cNvSpPr>
            <a:spLocks noGrp="1"/>
          </p:cNvSpPr>
          <p:nvPr>
            <p:ph type="body" sz="quarter" idx="16"/>
          </p:nvPr>
        </p:nvSpPr>
        <p:spPr>
          <a:xfrm>
            <a:off x="8151664" y="12031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
        <p:nvSpPr>
          <p:cNvPr id="15" name="文本占位符 6"/>
          <p:cNvSpPr>
            <a:spLocks noGrp="1"/>
          </p:cNvSpPr>
          <p:nvPr>
            <p:ph type="body" sz="quarter" idx="17" hasCustomPrompt="1"/>
          </p:nvPr>
        </p:nvSpPr>
        <p:spPr>
          <a:xfrm>
            <a:off x="7219023" y="21121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6" name="文本占位符 6"/>
          <p:cNvSpPr>
            <a:spLocks noGrp="1"/>
          </p:cNvSpPr>
          <p:nvPr>
            <p:ph type="body" sz="quarter" idx="18"/>
          </p:nvPr>
        </p:nvSpPr>
        <p:spPr>
          <a:xfrm>
            <a:off x="8151664" y="21121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
        <p:nvSpPr>
          <p:cNvPr id="17" name="文本占位符 6"/>
          <p:cNvSpPr>
            <a:spLocks noGrp="1"/>
          </p:cNvSpPr>
          <p:nvPr>
            <p:ph type="body" sz="quarter" idx="19" hasCustomPrompt="1"/>
          </p:nvPr>
        </p:nvSpPr>
        <p:spPr>
          <a:xfrm>
            <a:off x="7219023" y="302105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8" name="文本占位符 6"/>
          <p:cNvSpPr>
            <a:spLocks noGrp="1"/>
          </p:cNvSpPr>
          <p:nvPr>
            <p:ph type="body" sz="quarter" idx="20"/>
          </p:nvPr>
        </p:nvSpPr>
        <p:spPr>
          <a:xfrm>
            <a:off x="8151664" y="302105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
        <p:nvSpPr>
          <p:cNvPr id="21" name="文本占位符 6"/>
          <p:cNvSpPr>
            <a:spLocks noGrp="1"/>
          </p:cNvSpPr>
          <p:nvPr>
            <p:ph type="body" sz="quarter" idx="21" hasCustomPrompt="1"/>
          </p:nvPr>
        </p:nvSpPr>
        <p:spPr>
          <a:xfrm>
            <a:off x="7219023" y="3930013"/>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2" name="文本占位符 6"/>
          <p:cNvSpPr>
            <a:spLocks noGrp="1"/>
          </p:cNvSpPr>
          <p:nvPr>
            <p:ph type="body" sz="quarter" idx="22"/>
          </p:nvPr>
        </p:nvSpPr>
        <p:spPr>
          <a:xfrm>
            <a:off x="8151664" y="3930013"/>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
        <p:nvSpPr>
          <p:cNvPr id="23" name="文本占位符 6"/>
          <p:cNvSpPr>
            <a:spLocks noGrp="1"/>
          </p:cNvSpPr>
          <p:nvPr>
            <p:ph type="body" sz="quarter" idx="23" hasCustomPrompt="1"/>
          </p:nvPr>
        </p:nvSpPr>
        <p:spPr>
          <a:xfrm>
            <a:off x="7219023" y="483896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4" name="文本占位符 6"/>
          <p:cNvSpPr>
            <a:spLocks noGrp="1"/>
          </p:cNvSpPr>
          <p:nvPr>
            <p:ph type="body" sz="quarter" idx="24"/>
          </p:nvPr>
        </p:nvSpPr>
        <p:spPr>
          <a:xfrm>
            <a:off x="8151664" y="483896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Tree>
    <p:extLst>
      <p:ext uri="{BB962C8B-B14F-4D97-AF65-F5344CB8AC3E}">
        <p14:creationId xmlns:p14="http://schemas.microsoft.com/office/powerpoint/2010/main" val="411976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副标题页_1">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Tree>
    <p:extLst>
      <p:ext uri="{BB962C8B-B14F-4D97-AF65-F5344CB8AC3E}">
        <p14:creationId xmlns:p14="http://schemas.microsoft.com/office/powerpoint/2010/main" val="281732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内容页_6">
    <p:bg>
      <p:bgPr>
        <a:solidFill>
          <a:schemeClr val="accent1">
            <a:lumMod val="75000"/>
          </a:schemeClr>
        </a:solidFill>
        <a:effectLst/>
      </p:bgPr>
    </p:bg>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4049724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副标题页_3">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3">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3">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Tree>
    <p:extLst>
      <p:ext uri="{BB962C8B-B14F-4D97-AF65-F5344CB8AC3E}">
        <p14:creationId xmlns:p14="http://schemas.microsoft.com/office/powerpoint/2010/main" val="3943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内容页_3">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userDrawn="1"/>
        </p:nvGrpSpPr>
        <p:grpSpPr>
          <a:xfrm rot="21247073">
            <a:off x="-1761892" y="-334537"/>
            <a:ext cx="19187532" cy="9077094"/>
            <a:chOff x="-2207941" y="334536"/>
            <a:chExt cx="19187532" cy="9077094"/>
          </a:xfrm>
        </p:grpSpPr>
        <p:sp>
          <p:nvSpPr>
            <p:cNvPr id="3" name="椭圆 1"/>
            <p:cNvSpPr/>
            <p:nvPr userDrawn="1"/>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3">
                    <a:lumMod val="7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787438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副标题页_4">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4">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4">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Tree>
    <p:extLst>
      <p:ext uri="{BB962C8B-B14F-4D97-AF65-F5344CB8AC3E}">
        <p14:creationId xmlns:p14="http://schemas.microsoft.com/office/powerpoint/2010/main" val="21951830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内容页_9">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userDrawn="1"/>
        </p:nvGrpSpPr>
        <p:grpSpPr>
          <a:xfrm rot="21247073">
            <a:off x="-1761892" y="-334537"/>
            <a:ext cx="19187532" cy="9077094"/>
            <a:chOff x="-2207941" y="334536"/>
            <a:chExt cx="19187532" cy="9077094"/>
          </a:xfrm>
        </p:grpSpPr>
        <p:sp>
          <p:nvSpPr>
            <p:cNvPr id="3" name="椭圆 1"/>
            <p:cNvSpPr/>
            <p:nvPr userDrawn="1"/>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4">
                    <a:lumMod val="7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80693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9030C-9690-47CF-8B08-765D8E86FA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31B1A4A-2F39-4B57-9A37-60A7DA520CE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7C0652-69F1-4CB4-9FCD-9794DF3067F5}"/>
              </a:ext>
            </a:extLst>
          </p:cNvPr>
          <p:cNvSpPr>
            <a:spLocks noGrp="1"/>
          </p:cNvSpPr>
          <p:nvPr>
            <p:ph type="dt" sz="half" idx="10"/>
          </p:nvPr>
        </p:nvSpPr>
        <p:spPr/>
        <p:txBody>
          <a:bodyPr/>
          <a:lstStyle/>
          <a:p>
            <a:fld id="{195B11E3-CDF9-476A-8CE3-CE13C412248F}" type="datetimeFigureOut">
              <a:rPr lang="zh-CN" altLang="en-US" smtClean="0"/>
              <a:t>2020/4/10</a:t>
            </a:fld>
            <a:endParaRPr lang="zh-CN" altLang="en-US"/>
          </a:p>
        </p:txBody>
      </p:sp>
      <p:sp>
        <p:nvSpPr>
          <p:cNvPr id="5" name="页脚占位符 4">
            <a:extLst>
              <a:ext uri="{FF2B5EF4-FFF2-40B4-BE49-F238E27FC236}">
                <a16:creationId xmlns:a16="http://schemas.microsoft.com/office/drawing/2014/main" id="{E91784EA-40B0-4668-A811-9741C81D2A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00123B-5607-4C19-BB95-507006E38C5B}"/>
              </a:ext>
            </a:extLst>
          </p:cNvPr>
          <p:cNvSpPr>
            <a:spLocks noGrp="1"/>
          </p:cNvSpPr>
          <p:nvPr>
            <p:ph type="sldNum" sz="quarter" idx="12"/>
          </p:nvPr>
        </p:nvSpPr>
        <p:spPr/>
        <p:txBody>
          <a:bodyPr/>
          <a:lstStyle/>
          <a:p>
            <a:fld id="{BE7ECF44-4FC4-4511-B74B-1EFC89955F00}" type="slidenum">
              <a:rPr lang="zh-CN" altLang="en-US" smtClean="0"/>
              <a:t>‹#›</a:t>
            </a:fld>
            <a:endParaRPr lang="zh-CN" altLang="en-US"/>
          </a:p>
        </p:txBody>
      </p:sp>
    </p:spTree>
    <p:extLst>
      <p:ext uri="{BB962C8B-B14F-4D97-AF65-F5344CB8AC3E}">
        <p14:creationId xmlns:p14="http://schemas.microsoft.com/office/powerpoint/2010/main" val="31402652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副标题页_2">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2">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2">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Tree>
    <p:extLst>
      <p:ext uri="{BB962C8B-B14F-4D97-AF65-F5344CB8AC3E}">
        <p14:creationId xmlns:p14="http://schemas.microsoft.com/office/powerpoint/2010/main" val="37009831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内容页_4">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9" name="组 8"/>
          <p:cNvGrpSpPr/>
          <p:nvPr userDrawn="1"/>
        </p:nvGrpSpPr>
        <p:grpSpPr>
          <a:xfrm rot="17100000" flipH="1">
            <a:off x="-1996604" y="-2649433"/>
            <a:ext cx="12969854" cy="15178844"/>
            <a:chOff x="-3533241" y="-1493421"/>
            <a:chExt cx="10611835" cy="9526783"/>
          </a:xfrm>
        </p:grpSpPr>
        <p:sp>
          <p:nvSpPr>
            <p:cNvPr id="10" name="椭圆 1"/>
            <p:cNvSpPr/>
            <p:nvPr userDrawn="1"/>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椭圆 1"/>
            <p:cNvSpPr/>
            <p:nvPr userDrawn="1"/>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accent2">
                    <a:lumMod val="7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2945170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F96EF-0977-4D5F-BFEB-7569855AA42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733EB25-3A2B-485B-96DD-E48B6B1A11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B87560F-3D39-4DF5-AFA8-B55D3D827218}"/>
              </a:ext>
            </a:extLst>
          </p:cNvPr>
          <p:cNvSpPr>
            <a:spLocks noGrp="1"/>
          </p:cNvSpPr>
          <p:nvPr>
            <p:ph type="dt" sz="half" idx="10"/>
          </p:nvPr>
        </p:nvSpPr>
        <p:spPr/>
        <p:txBody>
          <a:bodyPr/>
          <a:lstStyle/>
          <a:p>
            <a:fld id="{195B11E3-CDF9-476A-8CE3-CE13C412248F}" type="datetimeFigureOut">
              <a:rPr lang="zh-CN" altLang="en-US" smtClean="0"/>
              <a:t>2020/4/10</a:t>
            </a:fld>
            <a:endParaRPr lang="zh-CN" altLang="en-US"/>
          </a:p>
        </p:txBody>
      </p:sp>
      <p:sp>
        <p:nvSpPr>
          <p:cNvPr id="5" name="页脚占位符 4">
            <a:extLst>
              <a:ext uri="{FF2B5EF4-FFF2-40B4-BE49-F238E27FC236}">
                <a16:creationId xmlns:a16="http://schemas.microsoft.com/office/drawing/2014/main" id="{2F8DB834-44B5-4C24-8A62-F0F18E3C57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5CF062-33AF-4573-BA8A-8F6681AA6744}"/>
              </a:ext>
            </a:extLst>
          </p:cNvPr>
          <p:cNvSpPr>
            <a:spLocks noGrp="1"/>
          </p:cNvSpPr>
          <p:nvPr>
            <p:ph type="sldNum" sz="quarter" idx="12"/>
          </p:nvPr>
        </p:nvSpPr>
        <p:spPr/>
        <p:txBody>
          <a:bodyPr/>
          <a:lstStyle/>
          <a:p>
            <a:fld id="{BE7ECF44-4FC4-4511-B74B-1EFC89955F00}" type="slidenum">
              <a:rPr lang="zh-CN" altLang="en-US" smtClean="0"/>
              <a:t>‹#›</a:t>
            </a:fld>
            <a:endParaRPr lang="zh-CN" altLang="en-US"/>
          </a:p>
        </p:txBody>
      </p:sp>
    </p:spTree>
    <p:extLst>
      <p:ext uri="{BB962C8B-B14F-4D97-AF65-F5344CB8AC3E}">
        <p14:creationId xmlns:p14="http://schemas.microsoft.com/office/powerpoint/2010/main" val="3185351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42EED0-BBE2-41CF-8DFF-6DF8F9DD52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2BE626-0A0B-4024-9881-4FEC0FB5055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BBD722F-B525-4287-9C07-DD6692DC103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3C5E1A7-9BAC-4BCD-B8DA-BE651B918F14}"/>
              </a:ext>
            </a:extLst>
          </p:cNvPr>
          <p:cNvSpPr>
            <a:spLocks noGrp="1"/>
          </p:cNvSpPr>
          <p:nvPr>
            <p:ph type="dt" sz="half" idx="10"/>
          </p:nvPr>
        </p:nvSpPr>
        <p:spPr/>
        <p:txBody>
          <a:bodyPr/>
          <a:lstStyle/>
          <a:p>
            <a:fld id="{195B11E3-CDF9-476A-8CE3-CE13C412248F}" type="datetimeFigureOut">
              <a:rPr lang="zh-CN" altLang="en-US" smtClean="0"/>
              <a:t>2020/4/10</a:t>
            </a:fld>
            <a:endParaRPr lang="zh-CN" altLang="en-US"/>
          </a:p>
        </p:txBody>
      </p:sp>
      <p:sp>
        <p:nvSpPr>
          <p:cNvPr id="6" name="页脚占位符 5">
            <a:extLst>
              <a:ext uri="{FF2B5EF4-FFF2-40B4-BE49-F238E27FC236}">
                <a16:creationId xmlns:a16="http://schemas.microsoft.com/office/drawing/2014/main" id="{4D595DE2-7E83-419C-875B-E9EEC467EF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047342-DEEA-4822-9BFC-F481D1F881AB}"/>
              </a:ext>
            </a:extLst>
          </p:cNvPr>
          <p:cNvSpPr>
            <a:spLocks noGrp="1"/>
          </p:cNvSpPr>
          <p:nvPr>
            <p:ph type="sldNum" sz="quarter" idx="12"/>
          </p:nvPr>
        </p:nvSpPr>
        <p:spPr/>
        <p:txBody>
          <a:bodyPr/>
          <a:lstStyle/>
          <a:p>
            <a:fld id="{BE7ECF44-4FC4-4511-B74B-1EFC89955F00}" type="slidenum">
              <a:rPr lang="zh-CN" altLang="en-US" smtClean="0"/>
              <a:t>‹#›</a:t>
            </a:fld>
            <a:endParaRPr lang="zh-CN" altLang="en-US"/>
          </a:p>
        </p:txBody>
      </p:sp>
    </p:spTree>
    <p:extLst>
      <p:ext uri="{BB962C8B-B14F-4D97-AF65-F5344CB8AC3E}">
        <p14:creationId xmlns:p14="http://schemas.microsoft.com/office/powerpoint/2010/main" val="1430450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9E6AD6-2512-4149-95D0-8AB9D91922C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C759D2D-C181-4A96-AABF-CDBC55C397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6D4392A-4FE6-4559-B19A-7B0EEA55747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64C4ACA-A133-4FF0-B79B-7927565551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21F7AA2-354F-4A5B-91A5-9D898F6EEB1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64C7C99-E5B1-49EF-8153-C96734C09948}"/>
              </a:ext>
            </a:extLst>
          </p:cNvPr>
          <p:cNvSpPr>
            <a:spLocks noGrp="1"/>
          </p:cNvSpPr>
          <p:nvPr>
            <p:ph type="dt" sz="half" idx="10"/>
          </p:nvPr>
        </p:nvSpPr>
        <p:spPr/>
        <p:txBody>
          <a:bodyPr/>
          <a:lstStyle/>
          <a:p>
            <a:fld id="{195B11E3-CDF9-476A-8CE3-CE13C412248F}" type="datetimeFigureOut">
              <a:rPr lang="zh-CN" altLang="en-US" smtClean="0"/>
              <a:t>2020/4/10</a:t>
            </a:fld>
            <a:endParaRPr lang="zh-CN" altLang="en-US"/>
          </a:p>
        </p:txBody>
      </p:sp>
      <p:sp>
        <p:nvSpPr>
          <p:cNvPr id="8" name="页脚占位符 7">
            <a:extLst>
              <a:ext uri="{FF2B5EF4-FFF2-40B4-BE49-F238E27FC236}">
                <a16:creationId xmlns:a16="http://schemas.microsoft.com/office/drawing/2014/main" id="{1A1B4918-93C5-44B0-A7DC-756F62C41A3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F9DEA99-D29D-4D47-8A8E-CCFEAE2655CF}"/>
              </a:ext>
            </a:extLst>
          </p:cNvPr>
          <p:cNvSpPr>
            <a:spLocks noGrp="1"/>
          </p:cNvSpPr>
          <p:nvPr>
            <p:ph type="sldNum" sz="quarter" idx="12"/>
          </p:nvPr>
        </p:nvSpPr>
        <p:spPr/>
        <p:txBody>
          <a:bodyPr/>
          <a:lstStyle/>
          <a:p>
            <a:fld id="{BE7ECF44-4FC4-4511-B74B-1EFC89955F00}" type="slidenum">
              <a:rPr lang="zh-CN" altLang="en-US" smtClean="0"/>
              <a:t>‹#›</a:t>
            </a:fld>
            <a:endParaRPr lang="zh-CN" altLang="en-US"/>
          </a:p>
        </p:txBody>
      </p:sp>
    </p:spTree>
    <p:extLst>
      <p:ext uri="{BB962C8B-B14F-4D97-AF65-F5344CB8AC3E}">
        <p14:creationId xmlns:p14="http://schemas.microsoft.com/office/powerpoint/2010/main" val="1891443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CD2415-9805-4732-AEC8-48EEF9EEEF8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9FC888-02CB-498C-A539-C527C8C55064}"/>
              </a:ext>
            </a:extLst>
          </p:cNvPr>
          <p:cNvSpPr>
            <a:spLocks noGrp="1"/>
          </p:cNvSpPr>
          <p:nvPr>
            <p:ph type="dt" sz="half" idx="10"/>
          </p:nvPr>
        </p:nvSpPr>
        <p:spPr/>
        <p:txBody>
          <a:bodyPr/>
          <a:lstStyle/>
          <a:p>
            <a:fld id="{195B11E3-CDF9-476A-8CE3-CE13C412248F}" type="datetimeFigureOut">
              <a:rPr lang="zh-CN" altLang="en-US" smtClean="0"/>
              <a:t>2020/4/10</a:t>
            </a:fld>
            <a:endParaRPr lang="zh-CN" altLang="en-US"/>
          </a:p>
        </p:txBody>
      </p:sp>
      <p:sp>
        <p:nvSpPr>
          <p:cNvPr id="4" name="页脚占位符 3">
            <a:extLst>
              <a:ext uri="{FF2B5EF4-FFF2-40B4-BE49-F238E27FC236}">
                <a16:creationId xmlns:a16="http://schemas.microsoft.com/office/drawing/2014/main" id="{4DD287F0-609D-42A3-84AD-CCE8B4C08D9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651C4CB-08F9-4E6D-92C5-1D681A53F61F}"/>
              </a:ext>
            </a:extLst>
          </p:cNvPr>
          <p:cNvSpPr>
            <a:spLocks noGrp="1"/>
          </p:cNvSpPr>
          <p:nvPr>
            <p:ph type="sldNum" sz="quarter" idx="12"/>
          </p:nvPr>
        </p:nvSpPr>
        <p:spPr/>
        <p:txBody>
          <a:bodyPr/>
          <a:lstStyle/>
          <a:p>
            <a:fld id="{BE7ECF44-4FC4-4511-B74B-1EFC89955F00}" type="slidenum">
              <a:rPr lang="zh-CN" altLang="en-US" smtClean="0"/>
              <a:t>‹#›</a:t>
            </a:fld>
            <a:endParaRPr lang="zh-CN" altLang="en-US"/>
          </a:p>
        </p:txBody>
      </p:sp>
    </p:spTree>
    <p:extLst>
      <p:ext uri="{BB962C8B-B14F-4D97-AF65-F5344CB8AC3E}">
        <p14:creationId xmlns:p14="http://schemas.microsoft.com/office/powerpoint/2010/main" val="566418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92AF138-688B-4A11-8D95-FC1B71FE53AD}"/>
              </a:ext>
            </a:extLst>
          </p:cNvPr>
          <p:cNvSpPr>
            <a:spLocks noGrp="1"/>
          </p:cNvSpPr>
          <p:nvPr>
            <p:ph type="dt" sz="half" idx="10"/>
          </p:nvPr>
        </p:nvSpPr>
        <p:spPr/>
        <p:txBody>
          <a:bodyPr/>
          <a:lstStyle/>
          <a:p>
            <a:fld id="{195B11E3-CDF9-476A-8CE3-CE13C412248F}" type="datetimeFigureOut">
              <a:rPr lang="zh-CN" altLang="en-US" smtClean="0"/>
              <a:t>2020/4/10</a:t>
            </a:fld>
            <a:endParaRPr lang="zh-CN" altLang="en-US"/>
          </a:p>
        </p:txBody>
      </p:sp>
      <p:sp>
        <p:nvSpPr>
          <p:cNvPr id="3" name="页脚占位符 2">
            <a:extLst>
              <a:ext uri="{FF2B5EF4-FFF2-40B4-BE49-F238E27FC236}">
                <a16:creationId xmlns:a16="http://schemas.microsoft.com/office/drawing/2014/main" id="{ECA9B2FE-7223-4E35-BEEA-809323B014D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F0D683E-E276-4B99-91D3-6635FC982F6E}"/>
              </a:ext>
            </a:extLst>
          </p:cNvPr>
          <p:cNvSpPr>
            <a:spLocks noGrp="1"/>
          </p:cNvSpPr>
          <p:nvPr>
            <p:ph type="sldNum" sz="quarter" idx="12"/>
          </p:nvPr>
        </p:nvSpPr>
        <p:spPr/>
        <p:txBody>
          <a:bodyPr/>
          <a:lstStyle/>
          <a:p>
            <a:fld id="{BE7ECF44-4FC4-4511-B74B-1EFC89955F00}" type="slidenum">
              <a:rPr lang="zh-CN" altLang="en-US" smtClean="0"/>
              <a:t>‹#›</a:t>
            </a:fld>
            <a:endParaRPr lang="zh-CN" altLang="en-US"/>
          </a:p>
        </p:txBody>
      </p:sp>
    </p:spTree>
    <p:extLst>
      <p:ext uri="{BB962C8B-B14F-4D97-AF65-F5344CB8AC3E}">
        <p14:creationId xmlns:p14="http://schemas.microsoft.com/office/powerpoint/2010/main" val="1321946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CCB84-EB03-4995-B4D7-BDEF9CAEC55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71A1E6C-0B4B-4A20-920E-AEE98339EF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F11FED5-9777-46B8-9C51-A6568A120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EB433B1-5AFF-4521-8756-20EFD9C9E280}"/>
              </a:ext>
            </a:extLst>
          </p:cNvPr>
          <p:cNvSpPr>
            <a:spLocks noGrp="1"/>
          </p:cNvSpPr>
          <p:nvPr>
            <p:ph type="dt" sz="half" idx="10"/>
          </p:nvPr>
        </p:nvSpPr>
        <p:spPr/>
        <p:txBody>
          <a:bodyPr/>
          <a:lstStyle/>
          <a:p>
            <a:fld id="{195B11E3-CDF9-476A-8CE3-CE13C412248F}" type="datetimeFigureOut">
              <a:rPr lang="zh-CN" altLang="en-US" smtClean="0"/>
              <a:t>2020/4/10</a:t>
            </a:fld>
            <a:endParaRPr lang="zh-CN" altLang="en-US"/>
          </a:p>
        </p:txBody>
      </p:sp>
      <p:sp>
        <p:nvSpPr>
          <p:cNvPr id="6" name="页脚占位符 5">
            <a:extLst>
              <a:ext uri="{FF2B5EF4-FFF2-40B4-BE49-F238E27FC236}">
                <a16:creationId xmlns:a16="http://schemas.microsoft.com/office/drawing/2014/main" id="{D64A900B-6763-4DDB-8120-750B8969D7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34DB5F-7E84-4AA3-8195-208CE6DAD872}"/>
              </a:ext>
            </a:extLst>
          </p:cNvPr>
          <p:cNvSpPr>
            <a:spLocks noGrp="1"/>
          </p:cNvSpPr>
          <p:nvPr>
            <p:ph type="sldNum" sz="quarter" idx="12"/>
          </p:nvPr>
        </p:nvSpPr>
        <p:spPr/>
        <p:txBody>
          <a:bodyPr/>
          <a:lstStyle/>
          <a:p>
            <a:fld id="{BE7ECF44-4FC4-4511-B74B-1EFC89955F00}" type="slidenum">
              <a:rPr lang="zh-CN" altLang="en-US" smtClean="0"/>
              <a:t>‹#›</a:t>
            </a:fld>
            <a:endParaRPr lang="zh-CN" altLang="en-US"/>
          </a:p>
        </p:txBody>
      </p:sp>
    </p:spTree>
    <p:extLst>
      <p:ext uri="{BB962C8B-B14F-4D97-AF65-F5344CB8AC3E}">
        <p14:creationId xmlns:p14="http://schemas.microsoft.com/office/powerpoint/2010/main" val="2193052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A86F2-2525-4B35-A2AF-F1227D85508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5B1CFED-3F3C-49E3-B063-5B382FC84F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7A3ED56-ACAB-47A6-BDCB-20628C425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BD21C6-EC75-4807-8D12-42677725403D}"/>
              </a:ext>
            </a:extLst>
          </p:cNvPr>
          <p:cNvSpPr>
            <a:spLocks noGrp="1"/>
          </p:cNvSpPr>
          <p:nvPr>
            <p:ph type="dt" sz="half" idx="10"/>
          </p:nvPr>
        </p:nvSpPr>
        <p:spPr/>
        <p:txBody>
          <a:bodyPr/>
          <a:lstStyle/>
          <a:p>
            <a:fld id="{195B11E3-CDF9-476A-8CE3-CE13C412248F}" type="datetimeFigureOut">
              <a:rPr lang="zh-CN" altLang="en-US" smtClean="0"/>
              <a:t>2020/4/10</a:t>
            </a:fld>
            <a:endParaRPr lang="zh-CN" altLang="en-US"/>
          </a:p>
        </p:txBody>
      </p:sp>
      <p:sp>
        <p:nvSpPr>
          <p:cNvPr id="6" name="页脚占位符 5">
            <a:extLst>
              <a:ext uri="{FF2B5EF4-FFF2-40B4-BE49-F238E27FC236}">
                <a16:creationId xmlns:a16="http://schemas.microsoft.com/office/drawing/2014/main" id="{78462AD9-ECAA-4168-A3EB-B9A034A003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5D7F53-C2AB-48ED-B0E2-B88DAC0B63E2}"/>
              </a:ext>
            </a:extLst>
          </p:cNvPr>
          <p:cNvSpPr>
            <a:spLocks noGrp="1"/>
          </p:cNvSpPr>
          <p:nvPr>
            <p:ph type="sldNum" sz="quarter" idx="12"/>
          </p:nvPr>
        </p:nvSpPr>
        <p:spPr/>
        <p:txBody>
          <a:bodyPr/>
          <a:lstStyle/>
          <a:p>
            <a:fld id="{BE7ECF44-4FC4-4511-B74B-1EFC89955F00}" type="slidenum">
              <a:rPr lang="zh-CN" altLang="en-US" smtClean="0"/>
              <a:t>‹#›</a:t>
            </a:fld>
            <a:endParaRPr lang="zh-CN" altLang="en-US"/>
          </a:p>
        </p:txBody>
      </p:sp>
    </p:spTree>
    <p:extLst>
      <p:ext uri="{BB962C8B-B14F-4D97-AF65-F5344CB8AC3E}">
        <p14:creationId xmlns:p14="http://schemas.microsoft.com/office/powerpoint/2010/main" val="363461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6C135F4-B75F-40D9-86EB-3063E372B2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05FD1D7-01D8-4B11-8EA1-34AAF61FA9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16C17A-3345-4B2C-9793-92AD149025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B11E3-CDF9-476A-8CE3-CE13C412248F}" type="datetimeFigureOut">
              <a:rPr lang="zh-CN" altLang="en-US" smtClean="0"/>
              <a:t>2020/4/10</a:t>
            </a:fld>
            <a:endParaRPr lang="zh-CN" altLang="en-US"/>
          </a:p>
        </p:txBody>
      </p:sp>
      <p:sp>
        <p:nvSpPr>
          <p:cNvPr id="5" name="页脚占位符 4">
            <a:extLst>
              <a:ext uri="{FF2B5EF4-FFF2-40B4-BE49-F238E27FC236}">
                <a16:creationId xmlns:a16="http://schemas.microsoft.com/office/drawing/2014/main" id="{87281F1E-8DB3-414C-A77F-DD23779BAC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87E6BC-5D1B-40B8-86B1-C8B94A35B6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7ECF44-4FC4-4511-B74B-1EFC89955F00}" type="slidenum">
              <a:rPr lang="zh-CN" altLang="en-US" smtClean="0"/>
              <a:t>‹#›</a:t>
            </a:fld>
            <a:endParaRPr lang="zh-CN" altLang="en-US"/>
          </a:p>
        </p:txBody>
      </p:sp>
    </p:spTree>
    <p:extLst>
      <p:ext uri="{BB962C8B-B14F-4D97-AF65-F5344CB8AC3E}">
        <p14:creationId xmlns:p14="http://schemas.microsoft.com/office/powerpoint/2010/main" val="422901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6" r:id="rId16"/>
    <p:sldLayoutId id="2147483667" r:id="rId17"/>
    <p:sldLayoutId id="2147483668" r:id="rId18"/>
    <p:sldLayoutId id="2147483669" r:id="rId19"/>
    <p:sldLayoutId id="2147483670" r:id="rId20"/>
    <p:sldLayoutId id="2147483671"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981200" y="2648954"/>
            <a:ext cx="8636000" cy="2007713"/>
          </a:xfrm>
        </p:spPr>
        <p:txBody>
          <a:bodyPr>
            <a:normAutofit/>
          </a:bodyPr>
          <a:lstStyle/>
          <a:p>
            <a:r>
              <a:rPr lang="zh-CN" altLang="en-US" dirty="0">
                <a:latin typeface="微软雅黑" panose="020B0503020204020204" pitchFamily="34" charset="-122"/>
                <a:ea typeface="微软雅黑" panose="020B0503020204020204" pitchFamily="34" charset="-122"/>
              </a:rPr>
              <a:t>数据库设计</a:t>
            </a:r>
            <a:r>
              <a:rPr lang="en-US" altLang="zh-CN" dirty="0">
                <a:latin typeface="微软雅黑" panose="020B0503020204020204" pitchFamily="34" charset="-122"/>
                <a:ea typeface="微软雅黑" panose="020B0503020204020204" pitchFamily="34" charset="-122"/>
              </a:rPr>
              <a:t>&amp;</a:t>
            </a:r>
            <a:r>
              <a:rPr lang="zh-CN" altLang="en-US" dirty="0">
                <a:latin typeface="微软雅黑" panose="020B0503020204020204" pitchFamily="34" charset="-122"/>
                <a:ea typeface="微软雅黑" panose="020B0503020204020204" pitchFamily="34" charset="-122"/>
              </a:rPr>
              <a:t>系统设计答辩</a:t>
            </a:r>
            <a:br>
              <a:rPr lang="zh-CN" altLang="en-US" dirty="0">
                <a:latin typeface="微软雅黑" panose="020B0503020204020204" pitchFamily="34" charset="-122"/>
                <a:ea typeface="微软雅黑" panose="020B0503020204020204" pitchFamily="34" charset="-122"/>
              </a:rPr>
            </a:br>
            <a:endParaRPr kumimoji="1" lang="zh-CN" altLang="en-US" dirty="0"/>
          </a:p>
        </p:txBody>
      </p:sp>
    </p:spTree>
    <p:extLst>
      <p:ext uri="{BB962C8B-B14F-4D97-AF65-F5344CB8AC3E}">
        <p14:creationId xmlns:p14="http://schemas.microsoft.com/office/powerpoint/2010/main" val="63776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BE4D6F1-E54C-40C6-AF4C-A9ACD5BE90B0}"/>
              </a:ext>
            </a:extLst>
          </p:cNvPr>
          <p:cNvSpPr>
            <a:spLocks noGrp="1"/>
          </p:cNvSpPr>
          <p:nvPr>
            <p:ph type="body" sz="quarter" idx="10"/>
          </p:nvPr>
        </p:nvSpPr>
        <p:spPr>
          <a:xfrm>
            <a:off x="5686034" y="258233"/>
            <a:ext cx="819932" cy="721395"/>
          </a:xfrm>
        </p:spPr>
        <p:txBody>
          <a:bodyPr>
            <a:normAutofit/>
          </a:bodyPr>
          <a:lstStyle/>
          <a:p>
            <a:r>
              <a:rPr lang="zh-CN" altLang="en-US" dirty="0"/>
              <a:t>类图</a:t>
            </a:r>
          </a:p>
        </p:txBody>
      </p:sp>
    </p:spTree>
    <p:extLst>
      <p:ext uri="{BB962C8B-B14F-4D97-AF65-F5344CB8AC3E}">
        <p14:creationId xmlns:p14="http://schemas.microsoft.com/office/powerpoint/2010/main" val="1448345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BE4D6F1-E54C-40C6-AF4C-A9ACD5BE90B0}"/>
              </a:ext>
            </a:extLst>
          </p:cNvPr>
          <p:cNvSpPr>
            <a:spLocks noGrp="1"/>
          </p:cNvSpPr>
          <p:nvPr>
            <p:ph type="body" sz="quarter" idx="10"/>
          </p:nvPr>
        </p:nvSpPr>
        <p:spPr>
          <a:xfrm>
            <a:off x="5686032" y="258233"/>
            <a:ext cx="1089905" cy="703059"/>
          </a:xfrm>
        </p:spPr>
        <p:txBody>
          <a:bodyPr>
            <a:normAutofit/>
          </a:bodyPr>
          <a:lstStyle/>
          <a:p>
            <a:r>
              <a:rPr lang="en-US" altLang="zh-CN" dirty="0"/>
              <a:t>ER</a:t>
            </a:r>
            <a:r>
              <a:rPr lang="zh-CN" altLang="en-US" dirty="0"/>
              <a:t>图</a:t>
            </a:r>
          </a:p>
        </p:txBody>
      </p:sp>
      <p:pic>
        <p:nvPicPr>
          <p:cNvPr id="4" name="内容占位符 7">
            <a:extLst>
              <a:ext uri="{FF2B5EF4-FFF2-40B4-BE49-F238E27FC236}">
                <a16:creationId xmlns:a16="http://schemas.microsoft.com/office/drawing/2014/main" id="{070E0E00-7E42-4BA7-86DC-E624CA869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1677" y="609762"/>
            <a:ext cx="7735248" cy="7093194"/>
          </a:xfrm>
          <a:prstGeom prst="rect">
            <a:avLst/>
          </a:prstGeom>
        </p:spPr>
      </p:pic>
    </p:spTree>
    <p:extLst>
      <p:ext uri="{BB962C8B-B14F-4D97-AF65-F5344CB8AC3E}">
        <p14:creationId xmlns:p14="http://schemas.microsoft.com/office/powerpoint/2010/main" val="2590355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BE4D6F1-E54C-40C6-AF4C-A9ACD5BE90B0}"/>
              </a:ext>
            </a:extLst>
          </p:cNvPr>
          <p:cNvSpPr>
            <a:spLocks noGrp="1"/>
          </p:cNvSpPr>
          <p:nvPr>
            <p:ph type="body" sz="quarter" idx="10"/>
          </p:nvPr>
        </p:nvSpPr>
        <p:spPr>
          <a:xfrm>
            <a:off x="5686033" y="258233"/>
            <a:ext cx="819932" cy="721395"/>
          </a:xfrm>
        </p:spPr>
        <p:txBody>
          <a:bodyPr/>
          <a:lstStyle/>
          <a:p>
            <a:r>
              <a:rPr lang="zh-CN" altLang="en-US" dirty="0"/>
              <a:t>引言</a:t>
            </a:r>
          </a:p>
        </p:txBody>
      </p:sp>
      <p:sp>
        <p:nvSpPr>
          <p:cNvPr id="5" name="文本框 4">
            <a:extLst>
              <a:ext uri="{FF2B5EF4-FFF2-40B4-BE49-F238E27FC236}">
                <a16:creationId xmlns:a16="http://schemas.microsoft.com/office/drawing/2014/main" id="{E1B6EC8E-AF7D-4CC4-B333-3369933D8900}"/>
              </a:ext>
            </a:extLst>
          </p:cNvPr>
          <p:cNvSpPr txBox="1"/>
          <p:nvPr/>
        </p:nvSpPr>
        <p:spPr>
          <a:xfrm>
            <a:off x="1369540" y="1744818"/>
            <a:ext cx="9452919" cy="4269887"/>
          </a:xfrm>
          <a:prstGeom prst="rect">
            <a:avLst/>
          </a:prstGeom>
          <a:noFill/>
        </p:spPr>
        <p:txBody>
          <a:bodyPr wrap="square" rtlCol="0">
            <a:spAutoFit/>
          </a:bodyPr>
          <a:lstStyle/>
          <a:p>
            <a:pPr marL="0" marR="0" lvl="0" indent="0" algn="l" defTabSz="914377" rtl="0" eaLnBrk="1" fontAlgn="auto" latinLnBrk="0" hangingPunct="1">
              <a:lnSpc>
                <a:spcPct val="130000"/>
              </a:lnSpc>
              <a:spcBef>
                <a:spcPts val="60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1.3 </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参考资料</a:t>
            </a:r>
            <a:endPar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endParaRPr>
          </a:p>
          <a:p>
            <a:pPr marL="0" marR="0" lvl="0" indent="0" algn="l" defTabSz="914377" rtl="0" eaLnBrk="1" fontAlgn="auto" latinLnBrk="0" hangingPunct="1">
              <a:lnSpc>
                <a:spcPct val="130000"/>
              </a:lnSpc>
              <a:spcBef>
                <a:spcPts val="60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 </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 </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GB/T8567——2006《</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计算机软件文档编制规范</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a:t>
            </a:r>
          </a:p>
          <a:p>
            <a:pPr marL="0" marR="0" lvl="0" indent="0" algn="l" defTabSz="914377" rtl="0" eaLnBrk="1" fontAlgn="auto" latinLnBrk="0" hangingPunct="1">
              <a:lnSpc>
                <a:spcPct val="130000"/>
              </a:lnSpc>
              <a:spcBef>
                <a:spcPts val="60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软件工程导论</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第五版</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 </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张海藩编著 清华大学出版社</a:t>
            </a:r>
          </a:p>
          <a:p>
            <a:pPr marL="0" marR="0" lvl="0" indent="0" algn="l" defTabSz="914377" rtl="0" eaLnBrk="1" fontAlgn="auto" latinLnBrk="0" hangingPunct="1">
              <a:lnSpc>
                <a:spcPct val="130000"/>
              </a:lnSpc>
              <a:spcBef>
                <a:spcPts val="60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3</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图书馆信息管理系统 </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需求分析与规格说明</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a:t>
            </a:r>
          </a:p>
          <a:p>
            <a:pPr marL="0" marR="0" lvl="0" indent="0" algn="l" defTabSz="914377" rtl="0" eaLnBrk="1" fontAlgn="auto" latinLnBrk="0" hangingPunct="1">
              <a:lnSpc>
                <a:spcPct val="130000"/>
              </a:lnSpc>
              <a:spcBef>
                <a:spcPts val="60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4</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软件工程</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 </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李浪、朱雅莉、熊江主编  华中科技大学出版社；</a:t>
            </a:r>
          </a:p>
          <a:p>
            <a:pPr marL="0" marR="0" lvl="0" indent="0" algn="l" defTabSz="914377" rtl="0" eaLnBrk="1" fontAlgn="auto" latinLnBrk="0" hangingPunct="1">
              <a:lnSpc>
                <a:spcPct val="130000"/>
              </a:lnSpc>
              <a:spcBef>
                <a:spcPts val="60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5</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软件文档写作教程</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 </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马平、黄冬梅编著  电子工业出版社；</a:t>
            </a:r>
          </a:p>
          <a:p>
            <a:pPr marL="0" marR="0" lvl="0" indent="0" algn="l" defTabSz="914377" rtl="0" eaLnBrk="1" fontAlgn="auto" latinLnBrk="0" hangingPunct="1">
              <a:lnSpc>
                <a:spcPct val="130000"/>
              </a:lnSpc>
              <a:spcBef>
                <a:spcPts val="60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6</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青院图书馆管理规章制度</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a:t>
            </a:r>
          </a:p>
          <a:p>
            <a:pPr marL="0" marR="0" lvl="0" indent="0" algn="l" defTabSz="914377" rtl="0" eaLnBrk="1" fontAlgn="auto" latinLnBrk="0" hangingPunct="1">
              <a:lnSpc>
                <a:spcPct val="130000"/>
              </a:lnSpc>
              <a:spcBef>
                <a:spcPts val="60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7</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图书管理系统设计说明书</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 @IT</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学无止境著 </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CSDN</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论坛；</a:t>
            </a:r>
          </a:p>
          <a:p>
            <a:pPr marL="0" marR="0" lvl="0" indent="0" algn="l" defTabSz="914377" rtl="0" eaLnBrk="1" fontAlgn="auto" latinLnBrk="0" hangingPunct="1">
              <a:lnSpc>
                <a:spcPct val="130000"/>
              </a:lnSpc>
              <a:spcBef>
                <a:spcPts val="600"/>
              </a:spcBef>
              <a:spcAft>
                <a:spcPts val="0"/>
              </a:spcAft>
              <a:buClrTx/>
              <a:buSzTx/>
              <a:buFontTx/>
              <a:buNone/>
              <a:tabLst/>
              <a:defRPr/>
            </a:pPr>
            <a:endPar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endParaRPr>
          </a:p>
        </p:txBody>
      </p:sp>
    </p:spTree>
    <p:extLst>
      <p:ext uri="{BB962C8B-B14F-4D97-AF65-F5344CB8AC3E}">
        <p14:creationId xmlns:p14="http://schemas.microsoft.com/office/powerpoint/2010/main" val="1428386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BE4D6F1-E54C-40C6-AF4C-A9ACD5BE90B0}"/>
              </a:ext>
            </a:extLst>
          </p:cNvPr>
          <p:cNvSpPr>
            <a:spLocks noGrp="1"/>
          </p:cNvSpPr>
          <p:nvPr>
            <p:ph type="body" sz="quarter" idx="10"/>
          </p:nvPr>
        </p:nvSpPr>
        <p:spPr>
          <a:xfrm>
            <a:off x="5686033" y="258233"/>
            <a:ext cx="819932" cy="721395"/>
          </a:xfrm>
        </p:spPr>
        <p:txBody>
          <a:bodyPr/>
          <a:lstStyle/>
          <a:p>
            <a:r>
              <a:rPr lang="zh-CN" altLang="en-US" dirty="0"/>
              <a:t>引言</a:t>
            </a:r>
          </a:p>
        </p:txBody>
      </p:sp>
      <p:sp>
        <p:nvSpPr>
          <p:cNvPr id="5" name="文本框 4">
            <a:extLst>
              <a:ext uri="{FF2B5EF4-FFF2-40B4-BE49-F238E27FC236}">
                <a16:creationId xmlns:a16="http://schemas.microsoft.com/office/drawing/2014/main" id="{E1B6EC8E-AF7D-4CC4-B333-3369933D8900}"/>
              </a:ext>
            </a:extLst>
          </p:cNvPr>
          <p:cNvSpPr txBox="1"/>
          <p:nvPr/>
        </p:nvSpPr>
        <p:spPr>
          <a:xfrm>
            <a:off x="1369540" y="1744818"/>
            <a:ext cx="9452919" cy="1499898"/>
          </a:xfrm>
          <a:prstGeom prst="rect">
            <a:avLst/>
          </a:prstGeom>
          <a:noFill/>
        </p:spPr>
        <p:txBody>
          <a:bodyPr wrap="square" rtlCol="0">
            <a:spAutoFit/>
          </a:bodyPr>
          <a:lstStyle/>
          <a:p>
            <a:pPr marL="0" marR="0" lvl="0" indent="0" algn="l" defTabSz="914377" rtl="0" eaLnBrk="1" fontAlgn="auto" latinLnBrk="0" hangingPunct="1">
              <a:lnSpc>
                <a:spcPct val="150000"/>
              </a:lnSpc>
              <a:spcBef>
                <a:spcPts val="60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1.4 </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定义及说明</a:t>
            </a:r>
            <a:endPar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endParaRPr>
          </a:p>
          <a:p>
            <a:pPr marL="0" marR="0" lvl="0" indent="0" algn="l" defTabSz="914377" rtl="0" eaLnBrk="1" fontAlgn="auto" latinLnBrk="0" hangingPunct="1">
              <a:lnSpc>
                <a:spcPct val="150000"/>
              </a:lnSpc>
              <a:spcBef>
                <a:spcPts val="60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非功能性需求：所有用户在使用本系统之前都必须通过自己的用户名和密码登录，才能进行其他操作。该子系统主要负责判断登录时判断用户名和密码的正确性。</a:t>
            </a:r>
          </a:p>
        </p:txBody>
      </p:sp>
    </p:spTree>
    <p:extLst>
      <p:ext uri="{BB962C8B-B14F-4D97-AF65-F5344CB8AC3E}">
        <p14:creationId xmlns:p14="http://schemas.microsoft.com/office/powerpoint/2010/main" val="3700697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normAutofit lnSpcReduction="10000"/>
          </a:bodyPr>
          <a:lstStyle/>
          <a:p>
            <a:r>
              <a:rPr kumimoji="1" lang="en-US" altLang="zh-CN" dirty="0"/>
              <a:t>03</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a:t>系统详细需求分析</a:t>
            </a:r>
          </a:p>
        </p:txBody>
      </p:sp>
    </p:spTree>
    <p:extLst>
      <p:ext uri="{BB962C8B-B14F-4D97-AF65-F5344CB8AC3E}">
        <p14:creationId xmlns:p14="http://schemas.microsoft.com/office/powerpoint/2010/main" val="193152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42E8610-D2E7-4693-BD2E-F6579F190FF4}"/>
              </a:ext>
            </a:extLst>
          </p:cNvPr>
          <p:cNvSpPr>
            <a:spLocks noGrp="1"/>
          </p:cNvSpPr>
          <p:nvPr>
            <p:ph type="body" sz="quarter" idx="10"/>
          </p:nvPr>
        </p:nvSpPr>
        <p:spPr/>
        <p:txBody>
          <a:bodyPr/>
          <a:lstStyle/>
          <a:p>
            <a:pPr lvl="0" algn="l" defTabSz="914377">
              <a:lnSpc>
                <a:spcPct val="150000"/>
              </a:lnSpc>
              <a:spcBef>
                <a:spcPts val="600"/>
              </a:spcBef>
              <a:defRPr/>
            </a:pPr>
            <a:r>
              <a:rPr lang="en-US" altLang="zh-CN" b="0" kern="0" dirty="0">
                <a:solidFill>
                  <a:srgbClr val="41C0B8">
                    <a:lumMod val="50000"/>
                  </a:srgbClr>
                </a:solidFill>
                <a:latin typeface="微软雅黑" panose="020B0503020204020204" pitchFamily="34" charset="-122"/>
                <a:ea typeface="微软雅黑" panose="020B0503020204020204" pitchFamily="34" charset="-122"/>
                <a:cs typeface="+mn-ea"/>
                <a:sym typeface="+mn-lt"/>
              </a:rPr>
              <a:t>			3.1 </a:t>
            </a:r>
            <a:r>
              <a:rPr lang="zh-CN" altLang="en-US" b="0" kern="0" dirty="0">
                <a:solidFill>
                  <a:srgbClr val="41C0B8">
                    <a:lumMod val="50000"/>
                  </a:srgbClr>
                </a:solidFill>
                <a:latin typeface="微软雅黑" panose="020B0503020204020204" pitchFamily="34" charset="-122"/>
                <a:ea typeface="微软雅黑" panose="020B0503020204020204" pitchFamily="34" charset="-122"/>
                <a:cs typeface="+mn-ea"/>
                <a:sym typeface="+mn-lt"/>
              </a:rPr>
              <a:t>详细需求分析</a:t>
            </a:r>
            <a:endParaRPr lang="en-US" altLang="zh-CN" b="0" kern="0" dirty="0">
              <a:solidFill>
                <a:srgbClr val="41C0B8">
                  <a:lumMod val="50000"/>
                </a:srgbClr>
              </a:solidFill>
              <a:latin typeface="微软雅黑" panose="020B0503020204020204" pitchFamily="34" charset="-122"/>
              <a:ea typeface="微软雅黑" panose="020B0503020204020204" pitchFamily="34" charset="-122"/>
              <a:cs typeface="+mn-ea"/>
              <a:sym typeface="+mn-lt"/>
            </a:endParaRPr>
          </a:p>
        </p:txBody>
      </p:sp>
      <p:sp>
        <p:nvSpPr>
          <p:cNvPr id="3" name="文本框 2">
            <a:extLst>
              <a:ext uri="{FF2B5EF4-FFF2-40B4-BE49-F238E27FC236}">
                <a16:creationId xmlns:a16="http://schemas.microsoft.com/office/drawing/2014/main" id="{B06CB3EF-3631-44E6-8678-2E96FB2779E4}"/>
              </a:ext>
            </a:extLst>
          </p:cNvPr>
          <p:cNvSpPr txBox="1"/>
          <p:nvPr/>
        </p:nvSpPr>
        <p:spPr>
          <a:xfrm>
            <a:off x="1887657" y="1021279"/>
            <a:ext cx="9438966" cy="5116272"/>
          </a:xfrm>
          <a:prstGeom prst="rect">
            <a:avLst/>
          </a:prstGeom>
          <a:noFill/>
        </p:spPr>
        <p:txBody>
          <a:bodyPr wrap="square" rtlCol="0">
            <a:spAutoFit/>
          </a:bodyPr>
          <a:lstStyle/>
          <a:p>
            <a:pPr marL="0" marR="0" lvl="0" indent="0" algn="l" defTabSz="914377" rtl="0" eaLnBrk="1" fontAlgn="auto" latinLnBrk="0" hangingPunct="1">
              <a:lnSpc>
                <a:spcPct val="15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endParaRPr>
          </a:p>
          <a:p>
            <a:pPr marL="0" marR="0" lvl="0" indent="0" algn="l" defTabSz="914377" rtl="0" eaLnBrk="1" fontAlgn="auto" latinLnBrk="0" hangingPunct="1">
              <a:lnSpc>
                <a:spcPct val="150000"/>
              </a:lnSpc>
              <a:spcBef>
                <a:spcPts val="0"/>
              </a:spcBef>
              <a:spcAft>
                <a:spcPts val="0"/>
              </a:spcAft>
              <a:buClrTx/>
              <a:buSzTx/>
              <a:buFontTx/>
              <a:buNone/>
              <a:tabLst/>
              <a:defRPr/>
            </a:pPr>
            <a:r>
              <a:rPr kumimoji="0" lang="zh-CN" altLang="zh-CN" sz="2000" b="0" i="0" u="none" strike="noStrike" kern="1200" cap="none" spc="0" normalizeH="0" baseline="0" noProof="0" dirty="0">
                <a:ln>
                  <a:noFill/>
                </a:ln>
                <a:solidFill>
                  <a:srgbClr val="000000"/>
                </a:solidFill>
                <a:effectLst/>
                <a:uLnTx/>
                <a:uFillTx/>
                <a:latin typeface="微软雅黑"/>
                <a:ea typeface="微软雅黑"/>
                <a:cs typeface="+mn-cs"/>
              </a:rPr>
              <a:t>详细功能需求分析：</a:t>
            </a:r>
          </a:p>
          <a:p>
            <a:pPr marL="0" marR="0" lvl="0" indent="0" algn="l" defTabSz="914377"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i:</a:t>
            </a:r>
            <a:r>
              <a:rPr kumimoji="0" lang="zh-CN" altLang="zh-CN" sz="2000" b="0" i="0" u="none" strike="noStrike" kern="1200" cap="none" spc="0" normalizeH="0" baseline="0" noProof="0" dirty="0">
                <a:ln>
                  <a:noFill/>
                </a:ln>
                <a:solidFill>
                  <a:srgbClr val="000000"/>
                </a:solidFill>
                <a:effectLst/>
                <a:uLnTx/>
                <a:uFillTx/>
                <a:latin typeface="微软雅黑"/>
                <a:ea typeface="微软雅黑"/>
                <a:cs typeface="+mn-cs"/>
              </a:rPr>
              <a:t>商家在我们的平台上架自己的窗口及菜品并填上每道菜所需的制作时间，然后给予我们一定的代金券发放权，我们帮助他们进行宣传他们的窗口。</a:t>
            </a:r>
          </a:p>
          <a:p>
            <a:pPr marL="0" marR="0" lvl="0" indent="0" algn="l" defTabSz="914377"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ii:</a:t>
            </a:r>
            <a:r>
              <a:rPr kumimoji="0" lang="zh-CN" altLang="zh-CN" sz="2000" b="0" i="0" u="none" strike="noStrike" kern="1200" cap="none" spc="0" normalizeH="0" baseline="0" noProof="0" dirty="0">
                <a:ln>
                  <a:noFill/>
                </a:ln>
                <a:solidFill>
                  <a:srgbClr val="000000"/>
                </a:solidFill>
                <a:effectLst/>
                <a:uLnTx/>
                <a:uFillTx/>
                <a:latin typeface="微软雅黑"/>
                <a:ea typeface="微软雅黑"/>
                <a:cs typeface="+mn-cs"/>
              </a:rPr>
              <a:t>学生在我们的平台上可以查看食堂每个窗口的排队人数以及等待时间还有各食堂的口碑，然后可以更加精确地根据自己的时间、对菜品质量和价格的要求进行选择自己想要的菜品，然后进行预订。因为堂食往往菜量比外卖大且价格更低，所以学生在一般情况下更愿意堂食。在堂食结束后可以对所点的菜品口味、分量、价格、等待时间进行点评，我们制定了一套较为严谨的评分体系，可以让我们平台的评分更加真实。虽然严谨的评分体系可能会使用户评分过程变得繁琐，但我们还设置了积分、代金券奖励机制来鼓励学生评论和点赞他人的优秀评论。</a:t>
            </a:r>
          </a:p>
        </p:txBody>
      </p:sp>
    </p:spTree>
    <p:extLst>
      <p:ext uri="{BB962C8B-B14F-4D97-AF65-F5344CB8AC3E}">
        <p14:creationId xmlns:p14="http://schemas.microsoft.com/office/powerpoint/2010/main" val="316210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42E8610-D2E7-4693-BD2E-F6579F190FF4}"/>
              </a:ext>
            </a:extLst>
          </p:cNvPr>
          <p:cNvSpPr>
            <a:spLocks noGrp="1"/>
          </p:cNvSpPr>
          <p:nvPr>
            <p:ph type="body" sz="quarter" idx="10"/>
          </p:nvPr>
        </p:nvSpPr>
        <p:spPr/>
        <p:txBody>
          <a:bodyPr/>
          <a:lstStyle/>
          <a:p>
            <a:r>
              <a:rPr lang="en-US" altLang="zh-CN" b="0" kern="0" dirty="0">
                <a:solidFill>
                  <a:srgbClr val="41C0B8">
                    <a:lumMod val="50000"/>
                  </a:srgbClr>
                </a:solidFill>
                <a:latin typeface="微软雅黑" panose="020B0503020204020204" pitchFamily="34" charset="-122"/>
                <a:ea typeface="微软雅黑" panose="020B0503020204020204" pitchFamily="34" charset="-122"/>
                <a:cs typeface="+mn-ea"/>
                <a:sym typeface="+mn-lt"/>
              </a:rPr>
              <a:t>3.1 </a:t>
            </a:r>
            <a:r>
              <a:rPr lang="zh-CN" altLang="en-US" b="0" kern="0" dirty="0">
                <a:solidFill>
                  <a:srgbClr val="41C0B8">
                    <a:lumMod val="50000"/>
                  </a:srgbClr>
                </a:solidFill>
                <a:latin typeface="微软雅黑" panose="020B0503020204020204" pitchFamily="34" charset="-122"/>
                <a:ea typeface="微软雅黑" panose="020B0503020204020204" pitchFamily="34" charset="-122"/>
                <a:cs typeface="+mn-ea"/>
                <a:sym typeface="+mn-lt"/>
              </a:rPr>
              <a:t>详细需求分析</a:t>
            </a:r>
            <a:endParaRPr lang="zh-CN" altLang="en-US" dirty="0"/>
          </a:p>
        </p:txBody>
      </p:sp>
      <p:sp>
        <p:nvSpPr>
          <p:cNvPr id="3" name="文本框 2">
            <a:extLst>
              <a:ext uri="{FF2B5EF4-FFF2-40B4-BE49-F238E27FC236}">
                <a16:creationId xmlns:a16="http://schemas.microsoft.com/office/drawing/2014/main" id="{B06CB3EF-3631-44E6-8678-2E96FB2779E4}"/>
              </a:ext>
            </a:extLst>
          </p:cNvPr>
          <p:cNvSpPr txBox="1"/>
          <p:nvPr/>
        </p:nvSpPr>
        <p:spPr>
          <a:xfrm>
            <a:off x="1887657" y="1581718"/>
            <a:ext cx="9438966" cy="4654608"/>
          </a:xfrm>
          <a:prstGeom prst="rect">
            <a:avLst/>
          </a:prstGeom>
          <a:noFill/>
        </p:spPr>
        <p:txBody>
          <a:bodyPr wrap="square" rtlCol="0">
            <a:spAutoFit/>
          </a:bodyPr>
          <a:lstStyle/>
          <a:p>
            <a:pPr marL="0" marR="0" lvl="0" indent="0" algn="l" defTabSz="914377"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详细性能需求分析：</a:t>
            </a:r>
          </a:p>
          <a:p>
            <a:pPr marL="0" marR="0" lvl="0" indent="0" algn="l" defTabSz="914377"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i: </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易用性指标分析</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en-US" altLang="zh-CN" sz="2000" b="0" i="0" u="none" strike="noStrike" kern="1200" cap="none" spc="0" normalizeH="0" baseline="0" noProof="0" dirty="0" err="1">
                <a:ln>
                  <a:noFill/>
                </a:ln>
                <a:solidFill>
                  <a:srgbClr val="000000"/>
                </a:solidFill>
                <a:effectLst/>
                <a:uLnTx/>
                <a:uFillTx/>
                <a:latin typeface="微软雅黑"/>
                <a:ea typeface="微软雅黑"/>
                <a:cs typeface="+mn-cs"/>
              </a:rPr>
              <a:t>i</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食堂平台设计与开发的目的是为了提高学生前往食堂就餐的效率，为不同的参与者用户提供实用的功能，所以系统必须贴近实际的应用流程，尽量符合用户的操作习惯，真正做到帮助用户提高活动参与和管理效率。同时还应该考虑到不同操作者的手机使用水平不同，在系统的设计时要注重易用性，使大多数的使用者都可以较好地使用系统。</a:t>
            </a:r>
          </a:p>
          <a:p>
            <a:pPr marL="0" marR="0" lvl="0" indent="0" algn="l" defTabSz="914377"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ii: </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可扩展性指标分析</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en-US" altLang="zh-CN" sz="2000" b="0" i="0" u="none" strike="noStrike" kern="1200" cap="none" spc="0" normalizeH="0" baseline="0" noProof="0" dirty="0" err="1">
                <a:ln>
                  <a:noFill/>
                </a:ln>
                <a:solidFill>
                  <a:srgbClr val="000000"/>
                </a:solidFill>
                <a:effectLst/>
                <a:uLnTx/>
                <a:uFillTx/>
                <a:latin typeface="微软雅黑"/>
                <a:ea typeface="微软雅黑"/>
                <a:cs typeface="+mn-cs"/>
              </a:rPr>
              <a:t>i</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食堂平台目前的设计是以当前需求为目标的，但是由于顾客需求，商家需求可能会希望使用时添加更多功能，为了更好地服务用户，必须要考虑到系统的扩展性问题，要达到增加新功能模块时不会对原有系统架构和功能模块造成太大影响的目标，同时又能够根据实际需求的变化对系统的功能进行扩展。</a:t>
            </a:r>
          </a:p>
        </p:txBody>
      </p:sp>
    </p:spTree>
    <p:extLst>
      <p:ext uri="{BB962C8B-B14F-4D97-AF65-F5344CB8AC3E}">
        <p14:creationId xmlns:p14="http://schemas.microsoft.com/office/powerpoint/2010/main" val="2096096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42E8610-D2E7-4693-BD2E-F6579F190FF4}"/>
              </a:ext>
            </a:extLst>
          </p:cNvPr>
          <p:cNvSpPr>
            <a:spLocks noGrp="1"/>
          </p:cNvSpPr>
          <p:nvPr>
            <p:ph type="body" sz="quarter" idx="10"/>
          </p:nvPr>
        </p:nvSpPr>
        <p:spPr/>
        <p:txBody>
          <a:bodyPr/>
          <a:lstStyle/>
          <a:p>
            <a:r>
              <a:rPr lang="en-US" altLang="zh-CN" b="0" kern="0" dirty="0">
                <a:solidFill>
                  <a:srgbClr val="41C0B8">
                    <a:lumMod val="50000"/>
                  </a:srgbClr>
                </a:solidFill>
                <a:latin typeface="微软雅黑" panose="020B0503020204020204" pitchFamily="34" charset="-122"/>
                <a:ea typeface="微软雅黑" panose="020B0503020204020204" pitchFamily="34" charset="-122"/>
                <a:cs typeface="+mn-ea"/>
                <a:sym typeface="+mn-lt"/>
              </a:rPr>
              <a:t>3.1 </a:t>
            </a:r>
            <a:r>
              <a:rPr lang="zh-CN" altLang="en-US" b="0" kern="0" dirty="0">
                <a:solidFill>
                  <a:srgbClr val="41C0B8">
                    <a:lumMod val="50000"/>
                  </a:srgbClr>
                </a:solidFill>
                <a:latin typeface="微软雅黑" panose="020B0503020204020204" pitchFamily="34" charset="-122"/>
                <a:ea typeface="微软雅黑" panose="020B0503020204020204" pitchFamily="34" charset="-122"/>
                <a:cs typeface="+mn-ea"/>
                <a:sym typeface="+mn-lt"/>
              </a:rPr>
              <a:t>详细需求分析</a:t>
            </a:r>
            <a:endParaRPr lang="zh-CN" altLang="en-US" dirty="0"/>
          </a:p>
        </p:txBody>
      </p:sp>
      <p:sp>
        <p:nvSpPr>
          <p:cNvPr id="3" name="文本框 2">
            <a:extLst>
              <a:ext uri="{FF2B5EF4-FFF2-40B4-BE49-F238E27FC236}">
                <a16:creationId xmlns:a16="http://schemas.microsoft.com/office/drawing/2014/main" id="{B06CB3EF-3631-44E6-8678-2E96FB2779E4}"/>
              </a:ext>
            </a:extLst>
          </p:cNvPr>
          <p:cNvSpPr txBox="1"/>
          <p:nvPr/>
        </p:nvSpPr>
        <p:spPr>
          <a:xfrm>
            <a:off x="1887657" y="1581718"/>
            <a:ext cx="9438966" cy="2346283"/>
          </a:xfrm>
          <a:prstGeom prst="rect">
            <a:avLst/>
          </a:prstGeom>
          <a:noFill/>
        </p:spPr>
        <p:txBody>
          <a:bodyPr wrap="square" rtlCol="0">
            <a:spAutoFit/>
          </a:bodyPr>
          <a:lstStyle/>
          <a:p>
            <a:pPr marL="0" marR="0" lvl="0" indent="0" algn="l" defTabSz="914377"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iii: </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系统健壮性指标分析</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系统的健壮性也包括系统的稳定性，功能强大的系统如果在运行的过程中时常出现问题，也会对用户造成较大的困扰，所以必须要提高系统的稳定性。同时，用户在对系统进行操作时，由于各种原因会进行误操作，或者输入错误的数据等，系统应能够对这些情况进行处理，系统应保证个别模块出现问题不会对其他模块造成影响。</a:t>
            </a:r>
          </a:p>
        </p:txBody>
      </p:sp>
    </p:spTree>
    <p:extLst>
      <p:ext uri="{BB962C8B-B14F-4D97-AF65-F5344CB8AC3E}">
        <p14:creationId xmlns:p14="http://schemas.microsoft.com/office/powerpoint/2010/main" val="2280021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normAutofit lnSpcReduction="10000"/>
          </a:bodyPr>
          <a:lstStyle/>
          <a:p>
            <a:r>
              <a:rPr kumimoji="1" lang="en-US" altLang="zh-CN" dirty="0"/>
              <a:t>04</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a:t>系统详细设计</a:t>
            </a:r>
          </a:p>
        </p:txBody>
      </p:sp>
    </p:spTree>
    <p:extLst>
      <p:ext uri="{BB962C8B-B14F-4D97-AF65-F5344CB8AC3E}">
        <p14:creationId xmlns:p14="http://schemas.microsoft.com/office/powerpoint/2010/main" val="65346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6C1C41E-55D7-4056-A7DA-23B81C36A39D}"/>
              </a:ext>
            </a:extLst>
          </p:cNvPr>
          <p:cNvSpPr>
            <a:spLocks noGrp="1"/>
          </p:cNvSpPr>
          <p:nvPr>
            <p:ph type="body" sz="quarter" idx="10"/>
          </p:nvPr>
        </p:nvSpPr>
        <p:spPr/>
        <p:txBody>
          <a:bodyPr/>
          <a:lstStyle/>
          <a:p>
            <a:r>
              <a:rPr lang="zh-CN" altLang="en-US" dirty="0"/>
              <a:t>系统详细设计</a:t>
            </a:r>
          </a:p>
        </p:txBody>
      </p:sp>
      <p:sp>
        <p:nvSpPr>
          <p:cNvPr id="3" name="文本框 2">
            <a:extLst>
              <a:ext uri="{FF2B5EF4-FFF2-40B4-BE49-F238E27FC236}">
                <a16:creationId xmlns:a16="http://schemas.microsoft.com/office/drawing/2014/main" id="{B8BBD7BE-CD9C-432D-8361-8026D6FE5716}"/>
              </a:ext>
            </a:extLst>
          </p:cNvPr>
          <p:cNvSpPr txBox="1"/>
          <p:nvPr/>
        </p:nvSpPr>
        <p:spPr>
          <a:xfrm>
            <a:off x="1887656" y="1581718"/>
            <a:ext cx="4117727" cy="2900281"/>
          </a:xfrm>
          <a:prstGeom prst="rect">
            <a:avLst/>
          </a:prstGeom>
          <a:noFill/>
        </p:spPr>
        <p:txBody>
          <a:bodyPr wrap="square" rtlCol="0">
            <a:spAutoFit/>
          </a:bodyPr>
          <a:lstStyle/>
          <a:p>
            <a:pPr marL="0" marR="0" lvl="0" indent="0" algn="l" defTabSz="914377"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A0CD4E">
                    <a:lumMod val="50000"/>
                  </a:srgbClr>
                </a:solidFill>
                <a:effectLst/>
                <a:uLnTx/>
                <a:uFillTx/>
                <a:latin typeface="微软雅黑"/>
                <a:ea typeface="微软雅黑"/>
                <a:cs typeface="+mn-cs"/>
              </a:rPr>
              <a:t>4.1 </a:t>
            </a:r>
            <a:r>
              <a:rPr kumimoji="0" lang="zh-CN" altLang="en-US" sz="2400" b="0" i="0" u="none" strike="noStrike" kern="1200" cap="none" spc="0" normalizeH="0" baseline="0" noProof="0" dirty="0">
                <a:ln>
                  <a:noFill/>
                </a:ln>
                <a:solidFill>
                  <a:srgbClr val="A0CD4E">
                    <a:lumMod val="50000"/>
                  </a:srgbClr>
                </a:solidFill>
                <a:effectLst/>
                <a:uLnTx/>
                <a:uFillTx/>
                <a:latin typeface="微软雅黑"/>
                <a:ea typeface="微软雅黑"/>
                <a:cs typeface="+mn-cs"/>
              </a:rPr>
              <a:t>系统程序代码架构设计</a:t>
            </a:r>
            <a:endParaRPr kumimoji="0" lang="en-US" altLang="zh-CN" sz="2400" b="0" i="0" u="none" strike="noStrike" kern="1200" cap="none" spc="0" normalizeH="0" baseline="0" noProof="0" dirty="0">
              <a:ln>
                <a:noFill/>
              </a:ln>
              <a:solidFill>
                <a:srgbClr val="A0CD4E">
                  <a:lumMod val="50000"/>
                </a:srgbClr>
              </a:solidFill>
              <a:effectLst/>
              <a:uLnTx/>
              <a:uFillTx/>
              <a:latin typeface="微软雅黑"/>
              <a:ea typeface="微软雅黑"/>
              <a:cs typeface="+mn-cs"/>
            </a:endParaRPr>
          </a:p>
          <a:p>
            <a:pPr marL="0" marR="0" lvl="0" indent="0" algn="l" defTabSz="914377"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系统采用三层架构模型，将应用系统划分为用户界面表示层、业务逻辑层、数据访问层，以及</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Entity Class</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实体类、</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Common</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类库组成，各层的关系如右图所示：</a:t>
            </a:r>
          </a:p>
        </p:txBody>
      </p:sp>
      <p:pic>
        <p:nvPicPr>
          <p:cNvPr id="4" name="图片 3" descr="详细设计说明书（三层） - 杨元 - 杨元的博客">
            <a:extLst>
              <a:ext uri="{FF2B5EF4-FFF2-40B4-BE49-F238E27FC236}">
                <a16:creationId xmlns:a16="http://schemas.microsoft.com/office/drawing/2014/main" id="{6FDE2D2C-B523-4CD6-85C7-23EDD13BE8E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607140" y="1210964"/>
            <a:ext cx="5302783" cy="4895206"/>
          </a:xfrm>
          <a:prstGeom prst="rect">
            <a:avLst/>
          </a:prstGeom>
          <a:noFill/>
          <a:ln>
            <a:noFill/>
          </a:ln>
        </p:spPr>
      </p:pic>
    </p:spTree>
    <p:extLst>
      <p:ext uri="{BB962C8B-B14F-4D97-AF65-F5344CB8AC3E}">
        <p14:creationId xmlns:p14="http://schemas.microsoft.com/office/powerpoint/2010/main" val="805404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lnSpcReduction="10000"/>
          </a:bodyPr>
          <a:lstStyle/>
          <a:p>
            <a:r>
              <a:rPr kumimoji="1" lang="zh-CN" altLang="en-US" dirty="0"/>
              <a:t>目录</a:t>
            </a:r>
          </a:p>
        </p:txBody>
      </p:sp>
      <p:sp>
        <p:nvSpPr>
          <p:cNvPr id="3" name="文本占位符 2"/>
          <p:cNvSpPr>
            <a:spLocks noGrp="1"/>
          </p:cNvSpPr>
          <p:nvPr>
            <p:ph type="body" sz="quarter" idx="14"/>
          </p:nvPr>
        </p:nvSpPr>
        <p:spPr/>
        <p:txBody>
          <a:bodyPr/>
          <a:lstStyle/>
          <a:p>
            <a:r>
              <a:rPr kumimoji="1" lang="en-US" altLang="zh-CN" dirty="0"/>
              <a:t>CONTENTS</a:t>
            </a:r>
            <a:endParaRPr kumimoji="1" lang="zh-CN" altLang="en-US" dirty="0"/>
          </a:p>
        </p:txBody>
      </p:sp>
      <p:sp>
        <p:nvSpPr>
          <p:cNvPr id="4" name="文本占位符 3"/>
          <p:cNvSpPr>
            <a:spLocks noGrp="1"/>
          </p:cNvSpPr>
          <p:nvPr>
            <p:ph type="body" sz="quarter" idx="15"/>
          </p:nvPr>
        </p:nvSpPr>
        <p:spPr>
          <a:xfrm>
            <a:off x="6327856" y="822843"/>
            <a:ext cx="5864144" cy="5435599"/>
          </a:xfrm>
        </p:spPr>
        <p:txBody>
          <a:bodyPr>
            <a:normAutofit fontScale="92500" lnSpcReduction="20000"/>
          </a:bodyPr>
          <a:lstStyle/>
          <a:p>
            <a:r>
              <a:rPr kumimoji="1" lang="en-US" altLang="zh-CN" dirty="0"/>
              <a:t>1.</a:t>
            </a:r>
            <a:r>
              <a:rPr kumimoji="1" lang="zh-CN" altLang="en-US" dirty="0"/>
              <a:t>图设计</a:t>
            </a:r>
          </a:p>
          <a:p>
            <a:r>
              <a:rPr kumimoji="1" lang="en-US" altLang="zh-CN" dirty="0"/>
              <a:t>2.</a:t>
            </a:r>
            <a:r>
              <a:rPr kumimoji="1" lang="zh-CN" altLang="en-US" dirty="0"/>
              <a:t>数据库设计</a:t>
            </a:r>
            <a:endParaRPr kumimoji="1" lang="en-US" altLang="zh-CN" dirty="0"/>
          </a:p>
          <a:p>
            <a:r>
              <a:rPr kumimoji="1" lang="en-US" altLang="zh-CN" dirty="0"/>
              <a:t>3.</a:t>
            </a:r>
            <a:r>
              <a:rPr kumimoji="1" lang="zh-CN" altLang="en-US" dirty="0"/>
              <a:t>系统设计</a:t>
            </a:r>
          </a:p>
          <a:p>
            <a:r>
              <a:rPr kumimoji="1" lang="en-US" altLang="zh-CN" dirty="0"/>
              <a:t>3.</a:t>
            </a:r>
            <a:r>
              <a:rPr kumimoji="1" lang="zh-CN" altLang="en-US" dirty="0"/>
              <a:t>回答问题</a:t>
            </a:r>
          </a:p>
          <a:p>
            <a:r>
              <a:rPr kumimoji="1" lang="en-US" altLang="zh-CN" dirty="0"/>
              <a:t>4.</a:t>
            </a:r>
            <a:r>
              <a:rPr kumimoji="1" lang="zh-CN" altLang="en-US" dirty="0"/>
              <a:t>预期开发计划</a:t>
            </a:r>
          </a:p>
          <a:p>
            <a:r>
              <a:rPr kumimoji="1" lang="en-US" altLang="zh-CN" dirty="0"/>
              <a:t>5.</a:t>
            </a:r>
            <a:r>
              <a:rPr kumimoji="1" lang="zh-CN" altLang="en-US" dirty="0"/>
              <a:t>本次工作流程</a:t>
            </a:r>
          </a:p>
          <a:p>
            <a:r>
              <a:rPr kumimoji="1" lang="en-US" altLang="zh-CN" dirty="0"/>
              <a:t>6.</a:t>
            </a:r>
            <a:r>
              <a:rPr kumimoji="1" lang="zh-CN" altLang="en-US" dirty="0"/>
              <a:t>组员分工</a:t>
            </a:r>
          </a:p>
          <a:p>
            <a:r>
              <a:rPr kumimoji="1" lang="en-US" altLang="zh-CN" dirty="0"/>
              <a:t>7.</a:t>
            </a:r>
            <a:r>
              <a:rPr kumimoji="1" lang="zh-CN" altLang="en-US" dirty="0"/>
              <a:t>组员贡献度比例</a:t>
            </a:r>
          </a:p>
          <a:p>
            <a:endParaRPr kumimoji="1" lang="zh-CN" altLang="en-US" dirty="0"/>
          </a:p>
          <a:p>
            <a:endParaRPr kumimoji="1" lang="zh-CN" altLang="en-US" dirty="0"/>
          </a:p>
        </p:txBody>
      </p:sp>
    </p:spTree>
    <p:extLst>
      <p:ext uri="{BB962C8B-B14F-4D97-AF65-F5344CB8AC3E}">
        <p14:creationId xmlns:p14="http://schemas.microsoft.com/office/powerpoint/2010/main" val="19308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6C1C41E-55D7-4056-A7DA-23B81C36A39D}"/>
              </a:ext>
            </a:extLst>
          </p:cNvPr>
          <p:cNvSpPr>
            <a:spLocks noGrp="1"/>
          </p:cNvSpPr>
          <p:nvPr>
            <p:ph type="body" sz="quarter" idx="10"/>
          </p:nvPr>
        </p:nvSpPr>
        <p:spPr/>
        <p:txBody>
          <a:bodyPr/>
          <a:lstStyle/>
          <a:p>
            <a:r>
              <a:rPr lang="zh-CN" altLang="en-US" dirty="0"/>
              <a:t>系统详细设计</a:t>
            </a:r>
          </a:p>
        </p:txBody>
      </p:sp>
      <p:sp>
        <p:nvSpPr>
          <p:cNvPr id="3" name="文本框 2">
            <a:extLst>
              <a:ext uri="{FF2B5EF4-FFF2-40B4-BE49-F238E27FC236}">
                <a16:creationId xmlns:a16="http://schemas.microsoft.com/office/drawing/2014/main" id="{B8BBD7BE-CD9C-432D-8361-8026D6FE5716}"/>
              </a:ext>
            </a:extLst>
          </p:cNvPr>
          <p:cNvSpPr txBox="1"/>
          <p:nvPr/>
        </p:nvSpPr>
        <p:spPr>
          <a:xfrm>
            <a:off x="1365815" y="1298829"/>
            <a:ext cx="9477633" cy="5300938"/>
          </a:xfrm>
          <a:prstGeom prst="rect">
            <a:avLst/>
          </a:prstGeom>
          <a:noFill/>
        </p:spPr>
        <p:txBody>
          <a:bodyPr wrap="square" rtlCol="0">
            <a:spAutoFit/>
          </a:bodyPr>
          <a:lstStyle/>
          <a:p>
            <a:pPr marL="0" marR="0" lvl="0" indent="0" algn="l" defTabSz="914377"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A0CD4E">
                    <a:lumMod val="50000"/>
                  </a:srgbClr>
                </a:solidFill>
                <a:effectLst/>
                <a:uLnTx/>
                <a:uFillTx/>
                <a:latin typeface="微软雅黑"/>
                <a:ea typeface="微软雅黑"/>
                <a:cs typeface="+mn-cs"/>
              </a:rPr>
              <a:t>4.1.1 </a:t>
            </a:r>
            <a:r>
              <a:rPr kumimoji="0" lang="zh-CN" altLang="en-US" sz="2400" b="0" i="0" u="none" strike="noStrike" kern="1200" cap="none" spc="0" normalizeH="0" baseline="0" noProof="0" dirty="0">
                <a:ln>
                  <a:noFill/>
                </a:ln>
                <a:solidFill>
                  <a:srgbClr val="A0CD4E">
                    <a:lumMod val="50000"/>
                  </a:srgbClr>
                </a:solidFill>
                <a:effectLst/>
                <a:uLnTx/>
                <a:uFillTx/>
                <a:latin typeface="微软雅黑"/>
                <a:ea typeface="微软雅黑"/>
                <a:cs typeface="+mn-cs"/>
              </a:rPr>
              <a:t>用户界面表示层</a:t>
            </a:r>
            <a:endParaRPr kumimoji="0" lang="en-US" altLang="zh-CN" sz="2400" b="0" i="0" u="none" strike="noStrike" kern="1200" cap="none" spc="0" normalizeH="0" baseline="0" noProof="0" dirty="0">
              <a:ln>
                <a:noFill/>
              </a:ln>
              <a:solidFill>
                <a:srgbClr val="A0CD4E">
                  <a:lumMod val="50000"/>
                </a:srgbClr>
              </a:solidFill>
              <a:effectLst/>
              <a:uLnTx/>
              <a:uFillTx/>
              <a:latin typeface="微软雅黑"/>
              <a:ea typeface="微软雅黑"/>
              <a:cs typeface="+mn-cs"/>
            </a:endParaRPr>
          </a:p>
          <a:p>
            <a:pPr marL="0" marR="0" lvl="0" indent="0" algn="l" defTabSz="914377"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负责与用户进行交互，显示、接受数据，与此同时，做一些简单逻辑处理，如：输入数据有效性判断、显示各种异常、处理</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Dataset</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记录集数据。它只与</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BLL(Business Logic Layer)</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业务逻辑层、</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Entity Class</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实体类两个项目发生关联，可能与</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Common</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类库发生关联。</a:t>
            </a:r>
            <a:endPar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endParaRPr>
          </a:p>
          <a:p>
            <a:pPr marL="0" marR="0" lvl="0" indent="0" algn="l" defTabSz="914377"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A0CD4E">
                    <a:lumMod val="50000"/>
                  </a:srgbClr>
                </a:solidFill>
                <a:effectLst/>
                <a:uLnTx/>
                <a:uFillTx/>
                <a:latin typeface="微软雅黑"/>
                <a:ea typeface="微软雅黑"/>
                <a:cs typeface="+mn-cs"/>
              </a:rPr>
              <a:t>4.1.2 </a:t>
            </a:r>
            <a:r>
              <a:rPr kumimoji="0" lang="zh-CN" altLang="en-US" sz="2400" b="0" i="0" u="none" strike="noStrike" kern="1200" cap="none" spc="0" normalizeH="0" baseline="0" noProof="0" dirty="0">
                <a:ln>
                  <a:noFill/>
                </a:ln>
                <a:solidFill>
                  <a:srgbClr val="A0CD4E">
                    <a:lumMod val="50000"/>
                  </a:srgbClr>
                </a:solidFill>
                <a:effectLst/>
                <a:uLnTx/>
                <a:uFillTx/>
                <a:latin typeface="微软雅黑"/>
                <a:ea typeface="微软雅黑"/>
                <a:cs typeface="+mn-cs"/>
              </a:rPr>
              <a:t>业务逻辑层</a:t>
            </a:r>
            <a:endParaRPr kumimoji="0" lang="en-US" altLang="zh-CN" sz="2400" b="0" i="0" u="none" strike="noStrike" kern="1200" cap="none" spc="0" normalizeH="0" baseline="0" noProof="0" dirty="0">
              <a:ln>
                <a:noFill/>
              </a:ln>
              <a:solidFill>
                <a:srgbClr val="A0CD4E">
                  <a:lumMod val="50000"/>
                </a:srgbClr>
              </a:solidFill>
              <a:effectLst/>
              <a:uLnTx/>
              <a:uFillTx/>
              <a:latin typeface="微软雅黑"/>
              <a:ea typeface="微软雅黑"/>
              <a:cs typeface="+mn-cs"/>
            </a:endParaRPr>
          </a:p>
          <a:p>
            <a:pPr marL="0" marR="0" lvl="0" indent="0" algn="l" defTabSz="914377"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业务逻辑层是整个系统的核心，它承担了所有的逻辑判断，实现了程序的功能，它是灵活的。</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BLL</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层既是调用者，又是被调用者，因此，要适当的进行设计达到解耦的效果。</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BLL</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层只关联</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DAL</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层和实体类，可能关联</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Common</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类库。虽然</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BLL</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层被</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U</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层调用，但是</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BLL</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层无需关心</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UI</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层的情况。数据库中每个表都对应一个</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BLL</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类，为了达到解耦效果，</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BLL</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类不能直接调用其他表的</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DAL</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类，可以</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BLL</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类之间相互调用。</a:t>
            </a:r>
            <a:endParaRPr kumimoji="0" lang="en-US" altLang="zh-CN" sz="2400" b="0" i="0" u="none" strike="noStrike" kern="1200" cap="none" spc="0" normalizeH="0" baseline="0" noProof="0" dirty="0">
              <a:ln>
                <a:noFill/>
              </a:ln>
              <a:solidFill>
                <a:srgbClr val="A0CD4E">
                  <a:lumMod val="50000"/>
                </a:srgbClr>
              </a:solidFill>
              <a:effectLst/>
              <a:uLnTx/>
              <a:uFillTx/>
              <a:latin typeface="微软雅黑"/>
              <a:ea typeface="微软雅黑"/>
              <a:cs typeface="+mn-cs"/>
            </a:endParaRPr>
          </a:p>
        </p:txBody>
      </p:sp>
    </p:spTree>
    <p:extLst>
      <p:ext uri="{BB962C8B-B14F-4D97-AF65-F5344CB8AC3E}">
        <p14:creationId xmlns:p14="http://schemas.microsoft.com/office/powerpoint/2010/main" val="218618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6C1C41E-55D7-4056-A7DA-23B81C36A39D}"/>
              </a:ext>
            </a:extLst>
          </p:cNvPr>
          <p:cNvSpPr>
            <a:spLocks noGrp="1"/>
          </p:cNvSpPr>
          <p:nvPr>
            <p:ph type="body" sz="quarter" idx="10"/>
          </p:nvPr>
        </p:nvSpPr>
        <p:spPr/>
        <p:txBody>
          <a:bodyPr/>
          <a:lstStyle/>
          <a:p>
            <a:r>
              <a:rPr lang="zh-CN" altLang="en-US" dirty="0"/>
              <a:t>系统详细设计</a:t>
            </a:r>
          </a:p>
        </p:txBody>
      </p:sp>
      <p:sp>
        <p:nvSpPr>
          <p:cNvPr id="3" name="文本框 2">
            <a:extLst>
              <a:ext uri="{FF2B5EF4-FFF2-40B4-BE49-F238E27FC236}">
                <a16:creationId xmlns:a16="http://schemas.microsoft.com/office/drawing/2014/main" id="{B8BBD7BE-CD9C-432D-8361-8026D6FE5716}"/>
              </a:ext>
            </a:extLst>
          </p:cNvPr>
          <p:cNvSpPr txBox="1"/>
          <p:nvPr/>
        </p:nvSpPr>
        <p:spPr>
          <a:xfrm>
            <a:off x="1868323" y="1581718"/>
            <a:ext cx="9477633" cy="4377609"/>
          </a:xfrm>
          <a:prstGeom prst="rect">
            <a:avLst/>
          </a:prstGeom>
          <a:noFill/>
        </p:spPr>
        <p:txBody>
          <a:bodyPr wrap="square" rtlCol="0">
            <a:spAutoFit/>
          </a:bodyPr>
          <a:lstStyle/>
          <a:p>
            <a:pPr marL="0" marR="0" lvl="0" indent="0" algn="l" defTabSz="914377"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A0CD4E">
                    <a:lumMod val="50000"/>
                  </a:srgbClr>
                </a:solidFill>
                <a:effectLst/>
                <a:uLnTx/>
                <a:uFillTx/>
                <a:latin typeface="微软雅黑"/>
                <a:ea typeface="微软雅黑"/>
                <a:cs typeface="+mn-cs"/>
              </a:rPr>
              <a:t>4.1.3 </a:t>
            </a:r>
            <a:r>
              <a:rPr kumimoji="0" lang="zh-CN" altLang="en-US" sz="2400" b="0" i="0" u="none" strike="noStrike" kern="1200" cap="none" spc="0" normalizeH="0" baseline="0" noProof="0" dirty="0">
                <a:ln>
                  <a:noFill/>
                </a:ln>
                <a:solidFill>
                  <a:srgbClr val="A0CD4E">
                    <a:lumMod val="50000"/>
                  </a:srgbClr>
                </a:solidFill>
                <a:effectLst/>
                <a:uLnTx/>
                <a:uFillTx/>
                <a:latin typeface="微软雅黑"/>
                <a:ea typeface="微软雅黑"/>
                <a:cs typeface="+mn-cs"/>
              </a:rPr>
              <a:t>数据访问层</a:t>
            </a:r>
            <a:endParaRPr kumimoji="0" lang="en-US" altLang="zh-CN" sz="2400" b="0" i="0" u="none" strike="noStrike" kern="1200" cap="none" spc="0" normalizeH="0" baseline="0" noProof="0" dirty="0">
              <a:ln>
                <a:noFill/>
              </a:ln>
              <a:solidFill>
                <a:srgbClr val="A0CD4E">
                  <a:lumMod val="50000"/>
                </a:srgbClr>
              </a:solidFill>
              <a:effectLst/>
              <a:uLnTx/>
              <a:uFillTx/>
              <a:latin typeface="微软雅黑"/>
              <a:ea typeface="微软雅黑"/>
              <a:cs typeface="+mn-cs"/>
            </a:endParaRPr>
          </a:p>
          <a:p>
            <a:pPr marL="0" marR="0" lvl="0" indent="0" algn="l" defTabSz="914377"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提供数据访问的接口，没有任何逻辑。在接口中对数据库操作语句进行组合装配。</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DAL</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层一般关联</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Common</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类库中的最底层，最基础的数据库类（比如：链接数据库），必须关联</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Entity Class</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实体类项目。</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DAL</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层只是数据库的管理者，但不是访问者，不直接与数据库发生关联。数据库中每个表都对应一个</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DAL</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层的接口</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访问控制</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类。</a:t>
            </a:r>
            <a:endPar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endParaRPr>
          </a:p>
          <a:p>
            <a:pPr marL="0" marR="0" lvl="0" indent="0" algn="l" defTabSz="914377"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A0CD4E">
                    <a:lumMod val="50000"/>
                  </a:srgbClr>
                </a:solidFill>
                <a:effectLst/>
                <a:uLnTx/>
                <a:uFillTx/>
                <a:latin typeface="微软雅黑"/>
                <a:ea typeface="微软雅黑"/>
                <a:cs typeface="+mn-cs"/>
              </a:rPr>
              <a:t>4.1.4 Common</a:t>
            </a:r>
            <a:r>
              <a:rPr kumimoji="0" lang="zh-CN" altLang="en-US" sz="2400" b="0" i="0" u="none" strike="noStrike" kern="1200" cap="none" spc="0" normalizeH="0" baseline="0" noProof="0" dirty="0">
                <a:ln>
                  <a:noFill/>
                </a:ln>
                <a:solidFill>
                  <a:srgbClr val="A0CD4E">
                    <a:lumMod val="50000"/>
                  </a:srgbClr>
                </a:solidFill>
                <a:effectLst/>
                <a:uLnTx/>
                <a:uFillTx/>
                <a:latin typeface="微软雅黑"/>
                <a:ea typeface="微软雅黑"/>
                <a:cs typeface="+mn-cs"/>
              </a:rPr>
              <a:t>类库</a:t>
            </a:r>
            <a:endParaRPr kumimoji="0" lang="en-US" altLang="zh-CN" sz="2400" b="0" i="0" u="none" strike="noStrike" kern="1200" cap="none" spc="0" normalizeH="0" baseline="0" noProof="0" dirty="0">
              <a:ln>
                <a:noFill/>
              </a:ln>
              <a:solidFill>
                <a:srgbClr val="A0CD4E">
                  <a:lumMod val="50000"/>
                </a:srgbClr>
              </a:solidFill>
              <a:effectLst/>
              <a:uLnTx/>
              <a:uFillTx/>
              <a:latin typeface="微软雅黑"/>
              <a:ea typeface="微软雅黑"/>
              <a:cs typeface="+mn-cs"/>
            </a:endParaRPr>
          </a:p>
          <a:p>
            <a:pPr marL="0" marR="0" lvl="0" indent="0" algn="l" defTabSz="914377"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用于存放公用的类。最常用的就是数据库访问类，比如：链接字符串，数据库引擎类。它直接与数据库进行机械式的交换，无任何逻辑。</a:t>
            </a:r>
            <a:endPar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endParaRPr>
          </a:p>
        </p:txBody>
      </p:sp>
    </p:spTree>
    <p:extLst>
      <p:ext uri="{BB962C8B-B14F-4D97-AF65-F5344CB8AC3E}">
        <p14:creationId xmlns:p14="http://schemas.microsoft.com/office/powerpoint/2010/main" val="2104470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6C1C41E-55D7-4056-A7DA-23B81C36A39D}"/>
              </a:ext>
            </a:extLst>
          </p:cNvPr>
          <p:cNvSpPr>
            <a:spLocks noGrp="1"/>
          </p:cNvSpPr>
          <p:nvPr>
            <p:ph type="body" sz="quarter" idx="10"/>
          </p:nvPr>
        </p:nvSpPr>
        <p:spPr/>
        <p:txBody>
          <a:bodyPr/>
          <a:lstStyle/>
          <a:p>
            <a:r>
              <a:rPr lang="zh-CN" altLang="en-US" dirty="0"/>
              <a:t>系统详细设计</a:t>
            </a:r>
          </a:p>
        </p:txBody>
      </p:sp>
      <p:sp>
        <p:nvSpPr>
          <p:cNvPr id="3" name="文本框 2">
            <a:extLst>
              <a:ext uri="{FF2B5EF4-FFF2-40B4-BE49-F238E27FC236}">
                <a16:creationId xmlns:a16="http://schemas.microsoft.com/office/drawing/2014/main" id="{B8BBD7BE-CD9C-432D-8361-8026D6FE5716}"/>
              </a:ext>
            </a:extLst>
          </p:cNvPr>
          <p:cNvSpPr txBox="1"/>
          <p:nvPr/>
        </p:nvSpPr>
        <p:spPr>
          <a:xfrm>
            <a:off x="1868323" y="1581718"/>
            <a:ext cx="9477633" cy="1976951"/>
          </a:xfrm>
          <a:prstGeom prst="rect">
            <a:avLst/>
          </a:prstGeom>
          <a:noFill/>
        </p:spPr>
        <p:txBody>
          <a:bodyPr wrap="square" rtlCol="0">
            <a:spAutoFit/>
          </a:bodyPr>
          <a:lstStyle/>
          <a:p>
            <a:pPr marL="0" marR="0" lvl="0" indent="0" algn="l" defTabSz="914377"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A0CD4E">
                    <a:lumMod val="50000"/>
                  </a:srgbClr>
                </a:solidFill>
                <a:effectLst/>
                <a:uLnTx/>
                <a:uFillTx/>
                <a:latin typeface="微软雅黑"/>
                <a:ea typeface="微软雅黑"/>
                <a:cs typeface="+mn-cs"/>
              </a:rPr>
              <a:t>4.1.5 </a:t>
            </a:r>
            <a:r>
              <a:rPr kumimoji="0" lang="zh-CN" altLang="en-US" sz="2400" b="0" i="0" u="none" strike="noStrike" kern="1200" cap="none" spc="0" normalizeH="0" baseline="0" noProof="0" dirty="0">
                <a:ln>
                  <a:noFill/>
                </a:ln>
                <a:solidFill>
                  <a:srgbClr val="A0CD4E">
                    <a:lumMod val="50000"/>
                  </a:srgbClr>
                </a:solidFill>
                <a:effectLst/>
                <a:uLnTx/>
                <a:uFillTx/>
                <a:latin typeface="微软雅黑"/>
                <a:ea typeface="微软雅黑"/>
                <a:cs typeface="+mn-cs"/>
              </a:rPr>
              <a:t>实体类</a:t>
            </a:r>
            <a:endParaRPr kumimoji="0" lang="en-US" altLang="zh-CN" sz="2400" b="0" i="0" u="none" strike="noStrike" kern="1200" cap="none" spc="0" normalizeH="0" baseline="0" noProof="0" dirty="0">
              <a:ln>
                <a:noFill/>
              </a:ln>
              <a:solidFill>
                <a:srgbClr val="A0CD4E">
                  <a:lumMod val="50000"/>
                </a:srgbClr>
              </a:solidFill>
              <a:effectLst/>
              <a:uLnTx/>
              <a:uFillTx/>
              <a:latin typeface="微软雅黑"/>
              <a:ea typeface="微软雅黑"/>
              <a:cs typeface="+mn-cs"/>
            </a:endParaRPr>
          </a:p>
          <a:p>
            <a:pPr marL="0" marR="0" lvl="0" indent="0" algn="l" defTabSz="914377"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相当于加强的数据结构，实现了对数据的封装。数据库中每个表都对应一个实体类，表的字段就是实体类的属性，类型一一对应。</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UI</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BLL</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DAL</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这三层的交互主要就是通过实体类作为参数，并</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Return</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回信息。</a:t>
            </a:r>
            <a:endPar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endParaRPr>
          </a:p>
        </p:txBody>
      </p:sp>
    </p:spTree>
    <p:extLst>
      <p:ext uri="{BB962C8B-B14F-4D97-AF65-F5344CB8AC3E}">
        <p14:creationId xmlns:p14="http://schemas.microsoft.com/office/powerpoint/2010/main" val="2899533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6C1C41E-55D7-4056-A7DA-23B81C36A39D}"/>
              </a:ext>
            </a:extLst>
          </p:cNvPr>
          <p:cNvSpPr>
            <a:spLocks noGrp="1"/>
          </p:cNvSpPr>
          <p:nvPr>
            <p:ph type="body" sz="quarter" idx="10"/>
          </p:nvPr>
        </p:nvSpPr>
        <p:spPr/>
        <p:txBody>
          <a:bodyPr/>
          <a:lstStyle/>
          <a:p>
            <a:r>
              <a:rPr lang="zh-CN" altLang="en-US" dirty="0"/>
              <a:t>系统详细设计</a:t>
            </a:r>
          </a:p>
        </p:txBody>
      </p:sp>
      <p:sp>
        <p:nvSpPr>
          <p:cNvPr id="3" name="文本框 2">
            <a:extLst>
              <a:ext uri="{FF2B5EF4-FFF2-40B4-BE49-F238E27FC236}">
                <a16:creationId xmlns:a16="http://schemas.microsoft.com/office/drawing/2014/main" id="{B8BBD7BE-CD9C-432D-8361-8026D6FE5716}"/>
              </a:ext>
            </a:extLst>
          </p:cNvPr>
          <p:cNvSpPr txBox="1"/>
          <p:nvPr/>
        </p:nvSpPr>
        <p:spPr>
          <a:xfrm>
            <a:off x="1868323" y="1581718"/>
            <a:ext cx="9477633" cy="1515287"/>
          </a:xfrm>
          <a:prstGeom prst="rect">
            <a:avLst/>
          </a:prstGeom>
          <a:noFill/>
        </p:spPr>
        <p:txBody>
          <a:bodyPr wrap="square" rtlCol="0">
            <a:spAutoFit/>
          </a:bodyPr>
          <a:lstStyle/>
          <a:p>
            <a:pPr marL="0" marR="0" lvl="0" indent="0" algn="l" defTabSz="914377"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A0CD4E">
                    <a:lumMod val="50000"/>
                  </a:srgbClr>
                </a:solidFill>
                <a:effectLst/>
                <a:uLnTx/>
                <a:uFillTx/>
                <a:latin typeface="微软雅黑"/>
                <a:ea typeface="微软雅黑"/>
                <a:cs typeface="+mn-cs"/>
              </a:rPr>
              <a:t>4.2 </a:t>
            </a:r>
            <a:r>
              <a:rPr kumimoji="0" lang="zh-CN" altLang="en-US" sz="2400" b="0" i="0" u="none" strike="noStrike" kern="1200" cap="none" spc="0" normalizeH="0" baseline="0" noProof="0" dirty="0">
                <a:ln>
                  <a:noFill/>
                </a:ln>
                <a:solidFill>
                  <a:srgbClr val="A0CD4E">
                    <a:lumMod val="50000"/>
                  </a:srgbClr>
                </a:solidFill>
                <a:effectLst/>
                <a:uLnTx/>
                <a:uFillTx/>
                <a:latin typeface="微软雅黑"/>
                <a:ea typeface="微软雅黑"/>
                <a:cs typeface="+mn-cs"/>
              </a:rPr>
              <a:t>系统结构设计及子系统划分</a:t>
            </a:r>
          </a:p>
          <a:p>
            <a:pPr marL="0" marR="0" lvl="0" indent="0" algn="l" defTabSz="914377"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    根据业务和功能，将系统的逻辑结构划分为订单管理子系统、用户管理子系等</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6</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个子系统，如下图所示：</a:t>
            </a:r>
            <a:endPar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endParaRPr>
          </a:p>
        </p:txBody>
      </p:sp>
      <p:cxnSp>
        <p:nvCxnSpPr>
          <p:cNvPr id="4" name="Line 130">
            <a:extLst>
              <a:ext uri="{FF2B5EF4-FFF2-40B4-BE49-F238E27FC236}">
                <a16:creationId xmlns:a16="http://schemas.microsoft.com/office/drawing/2014/main" id="{220BAD39-FF7D-4536-B9F9-F064DBAAC342}"/>
              </a:ext>
            </a:extLst>
          </p:cNvPr>
          <p:cNvCxnSpPr/>
          <p:nvPr/>
        </p:nvCxnSpPr>
        <p:spPr bwMode="auto">
          <a:xfrm>
            <a:off x="9142095" y="4038600"/>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5" name="画布 6">
            <a:extLst>
              <a:ext uri="{FF2B5EF4-FFF2-40B4-BE49-F238E27FC236}">
                <a16:creationId xmlns:a16="http://schemas.microsoft.com/office/drawing/2014/main" id="{BF83A079-684F-474F-BCC7-2DB11C1E5B15}"/>
              </a:ext>
            </a:extLst>
          </p:cNvPr>
          <p:cNvGrpSpPr/>
          <p:nvPr/>
        </p:nvGrpSpPr>
        <p:grpSpPr>
          <a:xfrm>
            <a:off x="2101811" y="3260171"/>
            <a:ext cx="9010657" cy="3072428"/>
            <a:chOff x="0" y="0"/>
            <a:chExt cx="6065520" cy="1752600"/>
          </a:xfrm>
        </p:grpSpPr>
        <p:sp>
          <p:nvSpPr>
            <p:cNvPr id="6" name="矩形 5">
              <a:extLst>
                <a:ext uri="{FF2B5EF4-FFF2-40B4-BE49-F238E27FC236}">
                  <a16:creationId xmlns:a16="http://schemas.microsoft.com/office/drawing/2014/main" id="{771C8B01-02DC-4E2B-8929-363BD27C98C9}"/>
                </a:ext>
              </a:extLst>
            </p:cNvPr>
            <p:cNvSpPr/>
            <p:nvPr/>
          </p:nvSpPr>
          <p:spPr>
            <a:xfrm>
              <a:off x="0" y="0"/>
              <a:ext cx="6065520" cy="1752600"/>
            </a:xfrm>
            <a:prstGeom prst="rect">
              <a:avLst/>
            </a:prstGeom>
            <a:noFill/>
            <a:ln>
              <a:noFill/>
            </a:ln>
          </p:spPr>
        </p:sp>
        <p:sp>
          <p:nvSpPr>
            <p:cNvPr id="7" name="Rectangle 8">
              <a:extLst>
                <a:ext uri="{FF2B5EF4-FFF2-40B4-BE49-F238E27FC236}">
                  <a16:creationId xmlns:a16="http://schemas.microsoft.com/office/drawing/2014/main" id="{8FE30E11-BAE3-4E31-9B0E-37AC661D0FA3}"/>
                </a:ext>
              </a:extLst>
            </p:cNvPr>
            <p:cNvSpPr>
              <a:spLocks noChangeArrowheads="1"/>
            </p:cNvSpPr>
            <p:nvPr/>
          </p:nvSpPr>
          <p:spPr bwMode="auto">
            <a:xfrm>
              <a:off x="2045970" y="152400"/>
              <a:ext cx="1933575" cy="457200"/>
            </a:xfrm>
            <a:prstGeom prst="rect">
              <a:avLst/>
            </a:prstGeom>
            <a:solidFill>
              <a:srgbClr val="FFFFFF"/>
            </a:solidFill>
            <a:ln w="28575">
              <a:solidFill>
                <a:srgbClr val="000000"/>
              </a:solidFill>
              <a:miter lim="800000"/>
              <a:headEnd/>
              <a:tailEnd/>
            </a:ln>
          </p:spPr>
          <p:txBody>
            <a:bodyPr rot="0" vert="horz" wrap="square" lIns="91440" tIns="129600" rIns="91440" bIns="45720" anchor="t" anchorCtr="0" upright="1">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i</a:t>
              </a:r>
              <a:r>
                <a:rPr kumimoji="0" lang="zh-CN" altLang="en-US" sz="105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食堂系统</a:t>
              </a:r>
            </a:p>
          </p:txBody>
        </p:sp>
        <p:sp>
          <p:nvSpPr>
            <p:cNvPr id="8" name="Rectangle 21">
              <a:extLst>
                <a:ext uri="{FF2B5EF4-FFF2-40B4-BE49-F238E27FC236}">
                  <a16:creationId xmlns:a16="http://schemas.microsoft.com/office/drawing/2014/main" id="{43E05013-80EA-4FD8-89FD-C041F6D4E011}"/>
                </a:ext>
              </a:extLst>
            </p:cNvPr>
            <p:cNvSpPr>
              <a:spLocks noChangeArrowheads="1"/>
            </p:cNvSpPr>
            <p:nvPr/>
          </p:nvSpPr>
          <p:spPr bwMode="auto">
            <a:xfrm>
              <a:off x="1160145" y="1143000"/>
              <a:ext cx="819150" cy="4572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105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用户</a:t>
              </a:r>
              <a:r>
                <a:rPr kumimoji="0" lang="en-US" sz="105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管理</a:t>
              </a:r>
              <a:endParaRPr kumimoji="0" lang="zh-CN" altLang="en-US" sz="105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子系统</a:t>
              </a:r>
              <a:endParaRPr kumimoji="0" lang="zh-CN" altLang="en-US" sz="105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9" name="Rectangle 28">
              <a:extLst>
                <a:ext uri="{FF2B5EF4-FFF2-40B4-BE49-F238E27FC236}">
                  <a16:creationId xmlns:a16="http://schemas.microsoft.com/office/drawing/2014/main" id="{890E83D2-1E67-4323-9068-B52BD4695832}"/>
                </a:ext>
              </a:extLst>
            </p:cNvPr>
            <p:cNvSpPr>
              <a:spLocks noChangeArrowheads="1"/>
            </p:cNvSpPr>
            <p:nvPr/>
          </p:nvSpPr>
          <p:spPr bwMode="auto">
            <a:xfrm>
              <a:off x="179070" y="1143000"/>
              <a:ext cx="819150" cy="4572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105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订单</a:t>
              </a:r>
              <a:r>
                <a:rPr kumimoji="0" lang="en-US" sz="105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管理</a:t>
              </a:r>
              <a:endParaRPr kumimoji="0" lang="zh-CN" altLang="en-US" sz="105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子系统</a:t>
              </a:r>
              <a:endParaRPr kumimoji="0" lang="zh-CN" altLang="en-US" sz="105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0" name="Rectangle 29">
              <a:extLst>
                <a:ext uri="{FF2B5EF4-FFF2-40B4-BE49-F238E27FC236}">
                  <a16:creationId xmlns:a16="http://schemas.microsoft.com/office/drawing/2014/main" id="{9ED0DACF-B855-4D7F-BF2C-901419F34143}"/>
                </a:ext>
              </a:extLst>
            </p:cNvPr>
            <p:cNvSpPr>
              <a:spLocks noChangeArrowheads="1"/>
            </p:cNvSpPr>
            <p:nvPr/>
          </p:nvSpPr>
          <p:spPr bwMode="auto">
            <a:xfrm>
              <a:off x="4046220" y="1143000"/>
              <a:ext cx="819150" cy="4572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105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前台操作</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子系统</a:t>
              </a:r>
              <a:endParaRPr kumimoji="0" lang="zh-CN" altLang="en-US" sz="105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1" name="Rectangle 30">
              <a:extLst>
                <a:ext uri="{FF2B5EF4-FFF2-40B4-BE49-F238E27FC236}">
                  <a16:creationId xmlns:a16="http://schemas.microsoft.com/office/drawing/2014/main" id="{D822F068-FF31-409E-9137-8DA22964A716}"/>
                </a:ext>
              </a:extLst>
            </p:cNvPr>
            <p:cNvSpPr>
              <a:spLocks noChangeArrowheads="1"/>
            </p:cNvSpPr>
            <p:nvPr/>
          </p:nvSpPr>
          <p:spPr bwMode="auto">
            <a:xfrm>
              <a:off x="5027295" y="1143000"/>
              <a:ext cx="819150" cy="4572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105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后台管理</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子系统</a:t>
              </a:r>
              <a:endParaRPr kumimoji="0" lang="zh-CN" altLang="en-US" sz="105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2" name="Rectangle 101">
              <a:extLst>
                <a:ext uri="{FF2B5EF4-FFF2-40B4-BE49-F238E27FC236}">
                  <a16:creationId xmlns:a16="http://schemas.microsoft.com/office/drawing/2014/main" id="{6F8FD1E7-A140-4735-BA78-7EEEA2E77702}"/>
                </a:ext>
              </a:extLst>
            </p:cNvPr>
            <p:cNvSpPr>
              <a:spLocks noChangeArrowheads="1"/>
            </p:cNvSpPr>
            <p:nvPr/>
          </p:nvSpPr>
          <p:spPr bwMode="auto">
            <a:xfrm>
              <a:off x="3112770" y="1143000"/>
              <a:ext cx="800100" cy="4572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105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顾客端</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子系统</a:t>
              </a:r>
              <a:endParaRPr kumimoji="0" lang="zh-CN" altLang="en-US" sz="105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3" name="Rectangle 123">
              <a:extLst>
                <a:ext uri="{FF2B5EF4-FFF2-40B4-BE49-F238E27FC236}">
                  <a16:creationId xmlns:a16="http://schemas.microsoft.com/office/drawing/2014/main" id="{2014DD33-705C-49A5-8795-1C39BBA4645A}"/>
                </a:ext>
              </a:extLst>
            </p:cNvPr>
            <p:cNvSpPr>
              <a:spLocks noChangeArrowheads="1"/>
            </p:cNvSpPr>
            <p:nvPr/>
          </p:nvSpPr>
          <p:spPr bwMode="auto">
            <a:xfrm>
              <a:off x="2112645" y="1143000"/>
              <a:ext cx="866775" cy="4572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105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商家端</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子系统</a:t>
              </a:r>
              <a:endParaRPr kumimoji="0" lang="zh-CN" altLang="en-US" sz="105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cxnSp>
          <p:nvCxnSpPr>
            <p:cNvPr id="14" name="Line 124">
              <a:extLst>
                <a:ext uri="{FF2B5EF4-FFF2-40B4-BE49-F238E27FC236}">
                  <a16:creationId xmlns:a16="http://schemas.microsoft.com/office/drawing/2014/main" id="{7305F610-8464-447F-9B74-C4A78F66FE5B}"/>
                </a:ext>
              </a:extLst>
            </p:cNvPr>
            <p:cNvCxnSpPr/>
            <p:nvPr/>
          </p:nvCxnSpPr>
          <p:spPr bwMode="auto">
            <a:xfrm>
              <a:off x="579120" y="838200"/>
              <a:ext cx="4867275"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Line 130">
              <a:extLst>
                <a:ext uri="{FF2B5EF4-FFF2-40B4-BE49-F238E27FC236}">
                  <a16:creationId xmlns:a16="http://schemas.microsoft.com/office/drawing/2014/main" id="{0828D82C-7C2C-4C1E-A1C1-CF875B52177A}"/>
                </a:ext>
              </a:extLst>
            </p:cNvPr>
            <p:cNvCxnSpPr/>
            <p:nvPr/>
          </p:nvCxnSpPr>
          <p:spPr bwMode="auto">
            <a:xfrm>
              <a:off x="3046095" y="609600"/>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 name="Line 131">
              <a:extLst>
                <a:ext uri="{FF2B5EF4-FFF2-40B4-BE49-F238E27FC236}">
                  <a16:creationId xmlns:a16="http://schemas.microsoft.com/office/drawing/2014/main" id="{F153186F-ABC0-43C0-9908-98843B9D0FF8}"/>
                </a:ext>
              </a:extLst>
            </p:cNvPr>
            <p:cNvCxnSpPr/>
            <p:nvPr/>
          </p:nvCxnSpPr>
          <p:spPr bwMode="auto">
            <a:xfrm>
              <a:off x="579120" y="838200"/>
              <a:ext cx="635" cy="304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7" name="Line 132">
              <a:extLst>
                <a:ext uri="{FF2B5EF4-FFF2-40B4-BE49-F238E27FC236}">
                  <a16:creationId xmlns:a16="http://schemas.microsoft.com/office/drawing/2014/main" id="{03AC3CF0-2E67-44E3-99B2-38A36B74E3F8}"/>
                </a:ext>
              </a:extLst>
            </p:cNvPr>
            <p:cNvCxnSpPr/>
            <p:nvPr/>
          </p:nvCxnSpPr>
          <p:spPr bwMode="auto">
            <a:xfrm>
              <a:off x="1579245" y="838200"/>
              <a:ext cx="635" cy="304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8" name="Line 133">
              <a:extLst>
                <a:ext uri="{FF2B5EF4-FFF2-40B4-BE49-F238E27FC236}">
                  <a16:creationId xmlns:a16="http://schemas.microsoft.com/office/drawing/2014/main" id="{90828666-498A-45AC-B63B-BE14B9781E7B}"/>
                </a:ext>
              </a:extLst>
            </p:cNvPr>
            <p:cNvCxnSpPr/>
            <p:nvPr/>
          </p:nvCxnSpPr>
          <p:spPr bwMode="auto">
            <a:xfrm>
              <a:off x="2512695" y="838200"/>
              <a:ext cx="635" cy="304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9" name="Line 134">
              <a:extLst>
                <a:ext uri="{FF2B5EF4-FFF2-40B4-BE49-F238E27FC236}">
                  <a16:creationId xmlns:a16="http://schemas.microsoft.com/office/drawing/2014/main" id="{4C0564BA-1DF0-433B-8A5D-14A01D3975ED}"/>
                </a:ext>
              </a:extLst>
            </p:cNvPr>
            <p:cNvCxnSpPr/>
            <p:nvPr/>
          </p:nvCxnSpPr>
          <p:spPr bwMode="auto">
            <a:xfrm>
              <a:off x="3512820" y="838200"/>
              <a:ext cx="635" cy="304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Line 135">
              <a:extLst>
                <a:ext uri="{FF2B5EF4-FFF2-40B4-BE49-F238E27FC236}">
                  <a16:creationId xmlns:a16="http://schemas.microsoft.com/office/drawing/2014/main" id="{CD4945C0-CADD-4E34-84BB-169EBD3DEDAD}"/>
                </a:ext>
              </a:extLst>
            </p:cNvPr>
            <p:cNvCxnSpPr/>
            <p:nvPr/>
          </p:nvCxnSpPr>
          <p:spPr bwMode="auto">
            <a:xfrm>
              <a:off x="4446270" y="838200"/>
              <a:ext cx="635" cy="304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 name="Line 136">
              <a:extLst>
                <a:ext uri="{FF2B5EF4-FFF2-40B4-BE49-F238E27FC236}">
                  <a16:creationId xmlns:a16="http://schemas.microsoft.com/office/drawing/2014/main" id="{FA8CFECF-0FB5-4F2C-AB81-B8DF61E45975}"/>
                </a:ext>
              </a:extLst>
            </p:cNvPr>
            <p:cNvCxnSpPr/>
            <p:nvPr/>
          </p:nvCxnSpPr>
          <p:spPr bwMode="auto">
            <a:xfrm>
              <a:off x="5446395" y="838200"/>
              <a:ext cx="635" cy="304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395683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6C1C41E-55D7-4056-A7DA-23B81C36A39D}"/>
              </a:ext>
            </a:extLst>
          </p:cNvPr>
          <p:cNvSpPr>
            <a:spLocks noGrp="1"/>
          </p:cNvSpPr>
          <p:nvPr>
            <p:ph type="body" sz="quarter" idx="10"/>
          </p:nvPr>
        </p:nvSpPr>
        <p:spPr/>
        <p:txBody>
          <a:bodyPr/>
          <a:lstStyle/>
          <a:p>
            <a:r>
              <a:rPr lang="zh-CN" altLang="en-US" dirty="0"/>
              <a:t>系统详细设计</a:t>
            </a:r>
          </a:p>
        </p:txBody>
      </p:sp>
      <p:sp>
        <p:nvSpPr>
          <p:cNvPr id="3" name="文本框 2">
            <a:extLst>
              <a:ext uri="{FF2B5EF4-FFF2-40B4-BE49-F238E27FC236}">
                <a16:creationId xmlns:a16="http://schemas.microsoft.com/office/drawing/2014/main" id="{B8BBD7BE-CD9C-432D-8361-8026D6FE5716}"/>
              </a:ext>
            </a:extLst>
          </p:cNvPr>
          <p:cNvSpPr txBox="1"/>
          <p:nvPr/>
        </p:nvSpPr>
        <p:spPr>
          <a:xfrm>
            <a:off x="1868323" y="1581718"/>
            <a:ext cx="9477633" cy="3731278"/>
          </a:xfrm>
          <a:prstGeom prst="rect">
            <a:avLst/>
          </a:prstGeom>
          <a:noFill/>
        </p:spPr>
        <p:txBody>
          <a:bodyPr wrap="square" rtlCol="0">
            <a:spAutoFit/>
          </a:bodyPr>
          <a:lstStyle/>
          <a:p>
            <a:pPr marL="0" marR="0" lvl="0" indent="0" algn="l" defTabSz="914377"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各个子系统按照功能角度分解，划分出若干不同的功能模块：</a:t>
            </a:r>
          </a:p>
          <a:p>
            <a:pPr marL="0" marR="0" lvl="0" indent="0" algn="l" defTabSz="914377"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 </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订单管理子系统：该子系统主要负责订单的创建、查询和删除功能的实现。</a:t>
            </a:r>
          </a:p>
          <a:p>
            <a:pPr marL="0" marR="0" lvl="0" indent="0" algn="l" defTabSz="914377"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 </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用户管理子系统：包括顾客和商家信息的添加、查询、修改、删除等功能。</a:t>
            </a:r>
          </a:p>
          <a:p>
            <a:pPr marL="0" marR="0" lvl="0" indent="0" algn="l" defTabSz="914377"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3</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 </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商家端子系统：该子系统主要负责商家管理窗口上的菜品信息，还支持商家查询已处理和未处理的订单信息，对用户反馈的订单问题进行审核。</a:t>
            </a:r>
          </a:p>
          <a:p>
            <a:pPr marL="0" marR="0" lvl="0" indent="0" algn="l" defTabSz="914377"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4</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 </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顾客端子系统：该子系统主要负责顾客管理自己的已选菜品和预约时间，还支持顾客查询自己完成和未完成的订单信息，允许顾客对订单信息存在的问题进行反馈。</a:t>
            </a:r>
          </a:p>
        </p:txBody>
      </p:sp>
    </p:spTree>
    <p:extLst>
      <p:ext uri="{BB962C8B-B14F-4D97-AF65-F5344CB8AC3E}">
        <p14:creationId xmlns:p14="http://schemas.microsoft.com/office/powerpoint/2010/main" val="1970659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6C1C41E-55D7-4056-A7DA-23B81C36A39D}"/>
              </a:ext>
            </a:extLst>
          </p:cNvPr>
          <p:cNvSpPr>
            <a:spLocks noGrp="1"/>
          </p:cNvSpPr>
          <p:nvPr>
            <p:ph type="body" sz="quarter" idx="10"/>
          </p:nvPr>
        </p:nvSpPr>
        <p:spPr/>
        <p:txBody>
          <a:bodyPr/>
          <a:lstStyle/>
          <a:p>
            <a:r>
              <a:rPr lang="zh-CN" altLang="en-US" dirty="0"/>
              <a:t>系统详细设计</a:t>
            </a:r>
          </a:p>
        </p:txBody>
      </p:sp>
      <p:sp>
        <p:nvSpPr>
          <p:cNvPr id="3" name="文本框 2">
            <a:extLst>
              <a:ext uri="{FF2B5EF4-FFF2-40B4-BE49-F238E27FC236}">
                <a16:creationId xmlns:a16="http://schemas.microsoft.com/office/drawing/2014/main" id="{B8BBD7BE-CD9C-432D-8361-8026D6FE5716}"/>
              </a:ext>
            </a:extLst>
          </p:cNvPr>
          <p:cNvSpPr txBox="1"/>
          <p:nvPr/>
        </p:nvSpPr>
        <p:spPr>
          <a:xfrm>
            <a:off x="1868323" y="1581718"/>
            <a:ext cx="9477633" cy="3269613"/>
          </a:xfrm>
          <a:prstGeom prst="rect">
            <a:avLst/>
          </a:prstGeom>
          <a:noFill/>
        </p:spPr>
        <p:txBody>
          <a:bodyPr wrap="square" rtlCol="0">
            <a:spAutoFit/>
          </a:bodyPr>
          <a:lstStyle/>
          <a:p>
            <a:pPr marL="0" marR="0" lvl="0" indent="0" algn="l" defTabSz="914377"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5</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  </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前台操作子系统：该子系统主要负责提供食堂中可预约的菜品供顾客选择；如果该菜品可预约，则正常预约，提示“预约成功”；如果该菜品不可预约，则弹出窗口提示。评价时需要提供详细的评分说明以及菜品图；若顾客积分达到一定数额，点击“兑换代金券”按钮即可兑换所需的代金券； </a:t>
            </a:r>
          </a:p>
          <a:p>
            <a:pPr marL="0" marR="0" lvl="0" indent="0" algn="l" defTabSz="914377"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6</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  </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后台管理子系统：该子系统主要负责添加、查询、修改、删除所有用户的信息，还支持管理员查看商家信息、顾客信息、订单信息，发放代金券和积分，调节订单矛盾等功能。</a:t>
            </a:r>
          </a:p>
        </p:txBody>
      </p:sp>
    </p:spTree>
    <p:extLst>
      <p:ext uri="{BB962C8B-B14F-4D97-AF65-F5344CB8AC3E}">
        <p14:creationId xmlns:p14="http://schemas.microsoft.com/office/powerpoint/2010/main" val="1111534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5AD07A-9034-4B77-9069-AC559F51FCDE}"/>
              </a:ext>
            </a:extLst>
          </p:cNvPr>
          <p:cNvSpPr>
            <a:spLocks noGrp="1"/>
          </p:cNvSpPr>
          <p:nvPr>
            <p:ph type="title"/>
          </p:nvPr>
        </p:nvSpPr>
        <p:spPr/>
        <p:txBody>
          <a:bodyPr/>
          <a:lstStyle/>
          <a:p>
            <a:r>
              <a:rPr lang="zh-CN" altLang="en-US" dirty="0">
                <a:solidFill>
                  <a:schemeClr val="bg1"/>
                </a:solidFill>
                <a:latin typeface="微软雅黑" panose="020B0503020204020204" pitchFamily="34" charset="-122"/>
                <a:ea typeface="微软雅黑" panose="020B0503020204020204" pitchFamily="34" charset="-122"/>
              </a:rPr>
              <a:t>回答需求分析答辩时老师提出的问题</a:t>
            </a:r>
          </a:p>
        </p:txBody>
      </p:sp>
      <p:sp>
        <p:nvSpPr>
          <p:cNvPr id="4" name="Rectangle 1">
            <a:extLst>
              <a:ext uri="{FF2B5EF4-FFF2-40B4-BE49-F238E27FC236}">
                <a16:creationId xmlns:a16="http://schemas.microsoft.com/office/drawing/2014/main" id="{E5701B73-510B-49D2-9055-3D57C59D2BCB}"/>
              </a:ext>
            </a:extLst>
          </p:cNvPr>
          <p:cNvSpPr>
            <a:spLocks noGrp="1" noChangeArrowheads="1"/>
          </p:cNvSpPr>
          <p:nvPr>
            <p:ph idx="1"/>
          </p:nvPr>
        </p:nvSpPr>
        <p:spPr bwMode="auto">
          <a:xfrm>
            <a:off x="838200" y="1691122"/>
            <a:ext cx="10052304"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buNone/>
            </a:pPr>
            <a:r>
              <a:rPr lang="zh-CN" altLang="en-US" sz="1800" dirty="0">
                <a:solidFill>
                  <a:srgbClr val="002060"/>
                </a:solidFill>
                <a:latin typeface="微软雅黑" panose="020B0503020204020204" pitchFamily="34" charset="-122"/>
                <a:ea typeface="微软雅黑" panose="020B0503020204020204" pitchFamily="34" charset="-122"/>
              </a:rPr>
              <a:t>问：类图中有错误的类操作</a:t>
            </a:r>
            <a:br>
              <a:rPr lang="zh-CN" altLang="en-US" sz="1800" dirty="0">
                <a:solidFill>
                  <a:srgbClr val="002060"/>
                </a:solidFill>
                <a:latin typeface="微软雅黑" panose="020B0503020204020204" pitchFamily="34" charset="-122"/>
                <a:ea typeface="微软雅黑" panose="020B0503020204020204" pitchFamily="34" charset="-122"/>
              </a:rPr>
            </a:br>
            <a:r>
              <a:rPr lang="zh-CN" altLang="en-US" sz="1800" dirty="0">
                <a:solidFill>
                  <a:srgbClr val="002060"/>
                </a:solidFill>
                <a:latin typeface="微软雅黑" panose="020B0503020204020204" pitchFamily="34" charset="-122"/>
                <a:ea typeface="微软雅黑" panose="020B0503020204020204" pitchFamily="34" charset="-122"/>
              </a:rPr>
              <a:t>答：我们将预约订单、取消订单放到了订单类中，新增了评论类来存放发表评价、修改评价、删除操作，新增了优惠券类来存放兑换优惠券、使用优惠券操作。</a:t>
            </a:r>
          </a:p>
          <a:p>
            <a:pPr marL="0" indent="0">
              <a:buNone/>
            </a:pPr>
            <a:endParaRPr lang="zh-CN" altLang="en-US" sz="1800" dirty="0">
              <a:solidFill>
                <a:srgbClr val="002060"/>
              </a:solidFill>
              <a:latin typeface="微软雅黑" panose="020B0503020204020204" pitchFamily="34" charset="-122"/>
              <a:ea typeface="微软雅黑" panose="020B0503020204020204" pitchFamily="34" charset="-122"/>
            </a:endParaRPr>
          </a:p>
          <a:p>
            <a:pPr marL="0" indent="0">
              <a:buNone/>
            </a:pPr>
            <a:endParaRPr lang="zh-CN" altLang="en-US" sz="1800" dirty="0">
              <a:solidFill>
                <a:srgbClr val="002060"/>
              </a:solidFill>
              <a:latin typeface="微软雅黑" panose="020B0503020204020204" pitchFamily="34" charset="-122"/>
              <a:ea typeface="微软雅黑" panose="020B0503020204020204" pitchFamily="34" charset="-122"/>
            </a:endParaRPr>
          </a:p>
          <a:p>
            <a:pPr marL="0" indent="0">
              <a:buNone/>
            </a:pPr>
            <a:endParaRPr lang="zh-CN" altLang="en-US" sz="1800" dirty="0">
              <a:solidFill>
                <a:srgbClr val="002060"/>
              </a:solidFill>
              <a:latin typeface="微软雅黑" panose="020B0503020204020204" pitchFamily="34" charset="-122"/>
              <a:ea typeface="微软雅黑" panose="020B0503020204020204" pitchFamily="34" charset="-122"/>
            </a:endParaRPr>
          </a:p>
          <a:p>
            <a:pPr marL="0" indent="0">
              <a:buNone/>
            </a:pPr>
            <a:r>
              <a:rPr lang="zh-CN" altLang="en-US" sz="1800" dirty="0">
                <a:solidFill>
                  <a:srgbClr val="002060"/>
                </a:solidFill>
                <a:latin typeface="微软雅黑" panose="020B0503020204020204" pitchFamily="34" charset="-122"/>
                <a:ea typeface="微软雅黑" panose="020B0503020204020204" pitchFamily="34" charset="-122"/>
              </a:rPr>
              <a:t>问：一个订单只能订购一种菜品吗？如果一个学生在一个摊位买两种菜品，目前的类图能支持吗？</a:t>
            </a:r>
            <a:br>
              <a:rPr lang="zh-CN" altLang="en-US" sz="1800" dirty="0">
                <a:solidFill>
                  <a:srgbClr val="002060"/>
                </a:solidFill>
                <a:latin typeface="微软雅黑" panose="020B0503020204020204" pitchFamily="34" charset="-122"/>
                <a:ea typeface="微软雅黑" panose="020B0503020204020204" pitchFamily="34" charset="-122"/>
              </a:rPr>
            </a:br>
            <a:r>
              <a:rPr lang="zh-CN" altLang="en-US" sz="1800" dirty="0">
                <a:solidFill>
                  <a:srgbClr val="002060"/>
                </a:solidFill>
                <a:latin typeface="微软雅黑" panose="020B0503020204020204" pitchFamily="34" charset="-122"/>
                <a:ea typeface="微软雅黑" panose="020B0503020204020204" pitchFamily="34" charset="-122"/>
              </a:rPr>
              <a:t>答：经老师提醒，我们添加了一个订单项类关联订单类来解决这个问题。</a:t>
            </a:r>
          </a:p>
          <a:p>
            <a:pPr marL="0" indent="0">
              <a:buNone/>
            </a:pPr>
            <a:endParaRPr lang="zh-CN" altLang="en-US" sz="1800" dirty="0">
              <a:solidFill>
                <a:srgbClr val="002060"/>
              </a:solidFill>
              <a:latin typeface="微软雅黑" panose="020B0503020204020204" pitchFamily="34" charset="-122"/>
              <a:ea typeface="微软雅黑" panose="020B0503020204020204" pitchFamily="34" charset="-122"/>
            </a:endParaRPr>
          </a:p>
          <a:p>
            <a:pPr marL="0" indent="0">
              <a:buNone/>
            </a:pPr>
            <a:endParaRPr lang="zh-CN" altLang="en-US" sz="1800" dirty="0">
              <a:solidFill>
                <a:srgbClr val="002060"/>
              </a:solidFill>
              <a:latin typeface="微软雅黑" panose="020B0503020204020204" pitchFamily="34" charset="-122"/>
              <a:ea typeface="微软雅黑" panose="020B0503020204020204" pitchFamily="34" charset="-122"/>
            </a:endParaRPr>
          </a:p>
          <a:p>
            <a:pPr marL="0" indent="0">
              <a:buNone/>
            </a:pPr>
            <a:endParaRPr lang="zh-CN" altLang="en-US" sz="1800" dirty="0">
              <a:solidFill>
                <a:srgbClr val="002060"/>
              </a:solidFill>
              <a:latin typeface="微软雅黑" panose="020B0503020204020204" pitchFamily="34" charset="-122"/>
              <a:ea typeface="微软雅黑" panose="020B0503020204020204" pitchFamily="34" charset="-122"/>
            </a:endParaRPr>
          </a:p>
          <a:p>
            <a:pPr marL="0" indent="0">
              <a:buNone/>
            </a:pPr>
            <a:r>
              <a:rPr lang="zh-CN" altLang="en-US" sz="1800" dirty="0">
                <a:solidFill>
                  <a:srgbClr val="002060"/>
                </a:solidFill>
                <a:latin typeface="微软雅黑" panose="020B0503020204020204" pitchFamily="34" charset="-122"/>
                <a:ea typeface="微软雅黑" panose="020B0503020204020204" pitchFamily="34" charset="-122"/>
              </a:rPr>
              <a:t>问：预约就餐功能有哪些类支持？不需要增加预约类吗？</a:t>
            </a:r>
            <a:br>
              <a:rPr lang="zh-CN" altLang="en-US" sz="1800" dirty="0">
                <a:solidFill>
                  <a:srgbClr val="002060"/>
                </a:solidFill>
                <a:latin typeface="微软雅黑" panose="020B0503020204020204" pitchFamily="34" charset="-122"/>
                <a:ea typeface="微软雅黑" panose="020B0503020204020204" pitchFamily="34" charset="-122"/>
              </a:rPr>
            </a:br>
            <a:r>
              <a:rPr lang="zh-CN" altLang="en-US" sz="1800" dirty="0">
                <a:solidFill>
                  <a:srgbClr val="002060"/>
                </a:solidFill>
                <a:latin typeface="微软雅黑" panose="020B0503020204020204" pitchFamily="34" charset="-122"/>
                <a:ea typeface="微软雅黑" panose="020B0503020204020204" pitchFamily="34" charset="-122"/>
              </a:rPr>
              <a:t>答：小组讨论后目前还是认为可以将预约操作放到订单类中，不额外增加预约预约类。可能这个讨论结果有一些错误的地方还希望老师能指点迷津</a:t>
            </a:r>
          </a:p>
          <a:p>
            <a:pPr marL="0" indent="0">
              <a:buNone/>
            </a:pPr>
            <a:endParaRPr lang="en-US" altLang="zh-CN" sz="1800" dirty="0">
              <a:solidFill>
                <a:srgbClr val="002060"/>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4590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746B6-E4E4-4F04-829E-F7A681C87984}"/>
              </a:ext>
            </a:extLst>
          </p:cNvPr>
          <p:cNvSpPr>
            <a:spLocks noGrp="1"/>
          </p:cNvSpPr>
          <p:nvPr>
            <p:ph type="title"/>
          </p:nvPr>
        </p:nvSpPr>
        <p:spPr/>
        <p:txBody>
          <a:bodyPr/>
          <a:lstStyle/>
          <a:p>
            <a:r>
              <a:rPr lang="zh-CN" altLang="en-US" dirty="0">
                <a:solidFill>
                  <a:schemeClr val="bg1"/>
                </a:solidFill>
                <a:latin typeface="微软雅黑" panose="020B0503020204020204" pitchFamily="34" charset="-122"/>
                <a:ea typeface="微软雅黑" panose="020B0503020204020204" pitchFamily="34" charset="-122"/>
              </a:rPr>
              <a:t>预期开发计划时间、分工安排</a:t>
            </a:r>
            <a:endParaRPr lang="zh-CN" altLang="en-US" dirty="0"/>
          </a:p>
        </p:txBody>
      </p:sp>
      <p:graphicFrame>
        <p:nvGraphicFramePr>
          <p:cNvPr id="7" name="表格 6">
            <a:extLst>
              <a:ext uri="{FF2B5EF4-FFF2-40B4-BE49-F238E27FC236}">
                <a16:creationId xmlns:a16="http://schemas.microsoft.com/office/drawing/2014/main" id="{CB49A0C1-59B0-42B1-AEE9-A4C387B5591E}"/>
              </a:ext>
            </a:extLst>
          </p:cNvPr>
          <p:cNvGraphicFramePr>
            <a:graphicFrameLocks noGrp="1"/>
          </p:cNvGraphicFramePr>
          <p:nvPr/>
        </p:nvGraphicFramePr>
        <p:xfrm>
          <a:off x="838200" y="1880661"/>
          <a:ext cx="4586057" cy="3499480"/>
        </p:xfrm>
        <a:graphic>
          <a:graphicData uri="http://schemas.openxmlformats.org/drawingml/2006/table">
            <a:tbl>
              <a:tblPr firstRow="1" firstCol="1" bandRow="1">
                <a:tableStyleId>{5C22544A-7EE6-4342-B048-85BDC9FD1C3A}</a:tableStyleId>
              </a:tblPr>
              <a:tblGrid>
                <a:gridCol w="2083564">
                  <a:extLst>
                    <a:ext uri="{9D8B030D-6E8A-4147-A177-3AD203B41FA5}">
                      <a16:colId xmlns:a16="http://schemas.microsoft.com/office/drawing/2014/main" val="1112406651"/>
                    </a:ext>
                  </a:extLst>
                </a:gridCol>
                <a:gridCol w="2502493">
                  <a:extLst>
                    <a:ext uri="{9D8B030D-6E8A-4147-A177-3AD203B41FA5}">
                      <a16:colId xmlns:a16="http://schemas.microsoft.com/office/drawing/2014/main" val="193361242"/>
                    </a:ext>
                  </a:extLst>
                </a:gridCol>
              </a:tblGrid>
              <a:tr h="310688">
                <a:tc>
                  <a:txBody>
                    <a:bodyPr/>
                    <a:lstStyle/>
                    <a:p>
                      <a:pPr algn="ctr"/>
                      <a:r>
                        <a:rPr lang="zh-CN" altLang="en-US" sz="2000" kern="100" dirty="0">
                          <a:effectLst/>
                        </a:rPr>
                        <a:t>时间</a:t>
                      </a:r>
                    </a:p>
                  </a:txBody>
                  <a:tcPr marL="155344" marR="155344" marT="0" marB="0"/>
                </a:tc>
                <a:tc>
                  <a:txBody>
                    <a:bodyPr/>
                    <a:lstStyle/>
                    <a:p>
                      <a:pPr algn="ctr"/>
                      <a:r>
                        <a:rPr lang="zh-CN" altLang="en-US" sz="2000" kern="100" dirty="0">
                          <a:effectLst/>
                        </a:rPr>
                        <a:t>具体安排</a:t>
                      </a:r>
                    </a:p>
                  </a:txBody>
                  <a:tcPr marL="155344" marR="155344" marT="0" marB="0"/>
                </a:tc>
                <a:extLst>
                  <a:ext uri="{0D108BD9-81ED-4DB2-BD59-A6C34878D82A}">
                    <a16:rowId xmlns:a16="http://schemas.microsoft.com/office/drawing/2014/main" val="277682445"/>
                  </a:ext>
                </a:extLst>
              </a:tr>
              <a:tr h="310688">
                <a:tc>
                  <a:txBody>
                    <a:bodyPr/>
                    <a:lstStyle/>
                    <a:p>
                      <a:r>
                        <a:rPr lang="zh-CN" altLang="en-US" sz="1100" dirty="0">
                          <a:effectLst/>
                        </a:rPr>
                        <a:t>第</a:t>
                      </a:r>
                      <a:r>
                        <a:rPr lang="en-US" altLang="zh-CN" sz="1100" dirty="0">
                          <a:effectLst/>
                        </a:rPr>
                        <a:t>8</a:t>
                      </a:r>
                      <a:r>
                        <a:rPr lang="zh-CN" altLang="en-US" sz="1100" dirty="0">
                          <a:effectLst/>
                        </a:rPr>
                        <a:t>周（</a:t>
                      </a:r>
                      <a:r>
                        <a:rPr lang="en-US" altLang="zh-CN" sz="1100" dirty="0">
                          <a:effectLst/>
                        </a:rPr>
                        <a:t>4.4-4.10</a:t>
                      </a:r>
                      <a:r>
                        <a:rPr lang="zh-CN" altLang="en-US" sz="1100" dirty="0">
                          <a:effectLst/>
                        </a:rPr>
                        <a:t>）</a:t>
                      </a:r>
                    </a:p>
                  </a:txBody>
                  <a:tcPr marL="64363" marR="64363" marT="36779" marB="36779" anchor="ctr"/>
                </a:tc>
                <a:tc>
                  <a:txBody>
                    <a:bodyPr/>
                    <a:lstStyle/>
                    <a:p>
                      <a:r>
                        <a:rPr lang="zh-CN" altLang="en-US" sz="1100" dirty="0">
                          <a:effectLst/>
                        </a:rPr>
                        <a:t>系统设计与数据库设计</a:t>
                      </a:r>
                    </a:p>
                  </a:txBody>
                  <a:tcPr marL="64363" marR="64363" marT="36779" marB="36779" anchor="ctr"/>
                </a:tc>
                <a:extLst>
                  <a:ext uri="{0D108BD9-81ED-4DB2-BD59-A6C34878D82A}">
                    <a16:rowId xmlns:a16="http://schemas.microsoft.com/office/drawing/2014/main" val="2175212677"/>
                  </a:ext>
                </a:extLst>
              </a:tr>
              <a:tr h="310688">
                <a:tc>
                  <a:txBody>
                    <a:bodyPr/>
                    <a:lstStyle/>
                    <a:p>
                      <a:r>
                        <a:rPr lang="zh-CN" altLang="en-US" sz="1100" dirty="0">
                          <a:effectLst/>
                        </a:rPr>
                        <a:t>第</a:t>
                      </a:r>
                      <a:r>
                        <a:rPr lang="en-US" altLang="zh-CN" sz="1100" dirty="0">
                          <a:effectLst/>
                        </a:rPr>
                        <a:t>9</a:t>
                      </a:r>
                      <a:r>
                        <a:rPr lang="zh-CN" altLang="en-US" sz="1100" dirty="0">
                          <a:effectLst/>
                        </a:rPr>
                        <a:t>周（</a:t>
                      </a:r>
                      <a:r>
                        <a:rPr lang="en-US" altLang="zh-CN" sz="1100" dirty="0">
                          <a:effectLst/>
                        </a:rPr>
                        <a:t>4.11-4.17</a:t>
                      </a:r>
                      <a:r>
                        <a:rPr lang="zh-CN" altLang="en-US" sz="1100" dirty="0">
                          <a:effectLst/>
                        </a:rPr>
                        <a:t>）</a:t>
                      </a:r>
                    </a:p>
                  </a:txBody>
                  <a:tcPr marL="64363" marR="64363" marT="36779" marB="36779" anchor="ctr"/>
                </a:tc>
                <a:tc>
                  <a:txBody>
                    <a:bodyPr/>
                    <a:lstStyle/>
                    <a:p>
                      <a:r>
                        <a:rPr lang="zh-CN" altLang="en-US" sz="1100" dirty="0">
                          <a:effectLst/>
                        </a:rPr>
                        <a:t>编写数据库与实体类，初步分析所需要的接口类并且攥写相应代码</a:t>
                      </a:r>
                    </a:p>
                  </a:txBody>
                  <a:tcPr marL="64363" marR="64363" marT="36779" marB="36779" anchor="ctr"/>
                </a:tc>
                <a:extLst>
                  <a:ext uri="{0D108BD9-81ED-4DB2-BD59-A6C34878D82A}">
                    <a16:rowId xmlns:a16="http://schemas.microsoft.com/office/drawing/2014/main" val="3573884356"/>
                  </a:ext>
                </a:extLst>
              </a:tr>
              <a:tr h="310688">
                <a:tc>
                  <a:txBody>
                    <a:bodyPr/>
                    <a:lstStyle/>
                    <a:p>
                      <a:r>
                        <a:rPr lang="zh-CN" altLang="en-US" sz="1100">
                          <a:effectLst/>
                        </a:rPr>
                        <a:t>第</a:t>
                      </a:r>
                      <a:r>
                        <a:rPr lang="en-US" altLang="zh-CN" sz="1100">
                          <a:effectLst/>
                        </a:rPr>
                        <a:t>10</a:t>
                      </a:r>
                      <a:r>
                        <a:rPr lang="zh-CN" altLang="en-US" sz="1100">
                          <a:effectLst/>
                        </a:rPr>
                        <a:t>周（</a:t>
                      </a:r>
                      <a:r>
                        <a:rPr lang="en-US" altLang="zh-CN" sz="1100">
                          <a:effectLst/>
                        </a:rPr>
                        <a:t>4.18-4.24</a:t>
                      </a:r>
                      <a:r>
                        <a:rPr lang="zh-CN" altLang="en-US" sz="1100">
                          <a:effectLst/>
                        </a:rPr>
                        <a:t>）</a:t>
                      </a:r>
                    </a:p>
                  </a:txBody>
                  <a:tcPr marL="64363" marR="64363" marT="36779" marB="36779" anchor="ctr"/>
                </a:tc>
                <a:tc>
                  <a:txBody>
                    <a:bodyPr/>
                    <a:lstStyle/>
                    <a:p>
                      <a:r>
                        <a:rPr lang="zh-CN" altLang="en-US" sz="1100" dirty="0">
                          <a:effectLst/>
                        </a:rPr>
                        <a:t>完善类操作，按照原型设计界面逐步完成前端界面</a:t>
                      </a:r>
                    </a:p>
                  </a:txBody>
                  <a:tcPr marL="64363" marR="64363" marT="36779" marB="36779" anchor="ctr"/>
                </a:tc>
                <a:extLst>
                  <a:ext uri="{0D108BD9-81ED-4DB2-BD59-A6C34878D82A}">
                    <a16:rowId xmlns:a16="http://schemas.microsoft.com/office/drawing/2014/main" val="3404909089"/>
                  </a:ext>
                </a:extLst>
              </a:tr>
              <a:tr h="310688">
                <a:tc>
                  <a:txBody>
                    <a:bodyPr/>
                    <a:lstStyle/>
                    <a:p>
                      <a:r>
                        <a:rPr lang="zh-CN" altLang="en-US" sz="1100">
                          <a:effectLst/>
                        </a:rPr>
                        <a:t>第</a:t>
                      </a:r>
                      <a:r>
                        <a:rPr lang="en-US" altLang="zh-CN" sz="1100">
                          <a:effectLst/>
                        </a:rPr>
                        <a:t>11</a:t>
                      </a:r>
                      <a:r>
                        <a:rPr lang="zh-CN" altLang="en-US" sz="1100">
                          <a:effectLst/>
                        </a:rPr>
                        <a:t>周（</a:t>
                      </a:r>
                      <a:r>
                        <a:rPr lang="en-US" altLang="zh-CN" sz="1100">
                          <a:effectLst/>
                        </a:rPr>
                        <a:t>4.25-5.1</a:t>
                      </a:r>
                      <a:r>
                        <a:rPr lang="zh-CN" altLang="en-US" sz="1100">
                          <a:effectLst/>
                        </a:rPr>
                        <a:t>）</a:t>
                      </a:r>
                    </a:p>
                  </a:txBody>
                  <a:tcPr marL="64363" marR="64363" marT="36779" marB="36779" anchor="ctr"/>
                </a:tc>
                <a:tc>
                  <a:txBody>
                    <a:bodyPr/>
                    <a:lstStyle/>
                    <a:p>
                      <a:r>
                        <a:rPr lang="zh-CN" altLang="en-US" sz="1100" dirty="0">
                          <a:effectLst/>
                        </a:rPr>
                        <a:t>完成项目</a:t>
                      </a:r>
                      <a:r>
                        <a:rPr lang="en-US" altLang="zh-CN" sz="1100" dirty="0">
                          <a:effectLst/>
                        </a:rPr>
                        <a:t>1.0</a:t>
                      </a:r>
                      <a:r>
                        <a:rPr lang="zh-CN" altLang="en-US" sz="1100" dirty="0">
                          <a:effectLst/>
                        </a:rPr>
                        <a:t>版本，用户商家买卖评论等相关功能的基本实现</a:t>
                      </a:r>
                    </a:p>
                  </a:txBody>
                  <a:tcPr marL="64363" marR="64363" marT="36779" marB="36779" anchor="ctr"/>
                </a:tc>
                <a:extLst>
                  <a:ext uri="{0D108BD9-81ED-4DB2-BD59-A6C34878D82A}">
                    <a16:rowId xmlns:a16="http://schemas.microsoft.com/office/drawing/2014/main" val="3563575392"/>
                  </a:ext>
                </a:extLst>
              </a:tr>
              <a:tr h="310688">
                <a:tc>
                  <a:txBody>
                    <a:bodyPr/>
                    <a:lstStyle/>
                    <a:p>
                      <a:r>
                        <a:rPr lang="zh-CN" altLang="en-US" sz="1100">
                          <a:effectLst/>
                        </a:rPr>
                        <a:t>第</a:t>
                      </a:r>
                      <a:r>
                        <a:rPr lang="en-US" altLang="zh-CN" sz="1100">
                          <a:effectLst/>
                        </a:rPr>
                        <a:t>12</a:t>
                      </a:r>
                      <a:r>
                        <a:rPr lang="zh-CN" altLang="en-US" sz="1100">
                          <a:effectLst/>
                        </a:rPr>
                        <a:t>周（</a:t>
                      </a:r>
                      <a:r>
                        <a:rPr lang="en-US" altLang="zh-CN" sz="1100">
                          <a:effectLst/>
                        </a:rPr>
                        <a:t>5.2-5.8</a:t>
                      </a:r>
                      <a:r>
                        <a:rPr lang="zh-CN" altLang="en-US" sz="1100">
                          <a:effectLst/>
                        </a:rPr>
                        <a:t>）</a:t>
                      </a:r>
                    </a:p>
                  </a:txBody>
                  <a:tcPr marL="64363" marR="64363" marT="36779" marB="36779" anchor="ctr"/>
                </a:tc>
                <a:tc>
                  <a:txBody>
                    <a:bodyPr/>
                    <a:lstStyle/>
                    <a:p>
                      <a:r>
                        <a:rPr lang="zh-CN" altLang="en-US" sz="1100" dirty="0">
                          <a:effectLst/>
                        </a:rPr>
                        <a:t>管理员相关的审核等功能的实现</a:t>
                      </a:r>
                    </a:p>
                  </a:txBody>
                  <a:tcPr marL="64363" marR="64363" marT="36779" marB="36779" anchor="ctr"/>
                </a:tc>
                <a:extLst>
                  <a:ext uri="{0D108BD9-81ED-4DB2-BD59-A6C34878D82A}">
                    <a16:rowId xmlns:a16="http://schemas.microsoft.com/office/drawing/2014/main" val="1147903273"/>
                  </a:ext>
                </a:extLst>
              </a:tr>
              <a:tr h="310688">
                <a:tc>
                  <a:txBody>
                    <a:bodyPr/>
                    <a:lstStyle/>
                    <a:p>
                      <a:r>
                        <a:rPr lang="zh-CN" altLang="en-US" sz="1100">
                          <a:effectLst/>
                        </a:rPr>
                        <a:t>第</a:t>
                      </a:r>
                      <a:r>
                        <a:rPr lang="en-US" altLang="zh-CN" sz="1100">
                          <a:effectLst/>
                        </a:rPr>
                        <a:t>13</a:t>
                      </a:r>
                      <a:r>
                        <a:rPr lang="zh-CN" altLang="en-US" sz="1100">
                          <a:effectLst/>
                        </a:rPr>
                        <a:t>周（</a:t>
                      </a:r>
                      <a:r>
                        <a:rPr lang="en-US" altLang="zh-CN" sz="1100">
                          <a:effectLst/>
                        </a:rPr>
                        <a:t>5.9-5.15</a:t>
                      </a:r>
                      <a:r>
                        <a:rPr lang="zh-CN" altLang="en-US" sz="1100">
                          <a:effectLst/>
                        </a:rPr>
                        <a:t>）</a:t>
                      </a:r>
                    </a:p>
                  </a:txBody>
                  <a:tcPr marL="64363" marR="64363" marT="36779" marB="36779" anchor="ctr"/>
                </a:tc>
                <a:tc>
                  <a:txBody>
                    <a:bodyPr/>
                    <a:lstStyle/>
                    <a:p>
                      <a:r>
                        <a:rPr lang="zh-CN" altLang="en-US" sz="1100" dirty="0">
                          <a:effectLst/>
                        </a:rPr>
                        <a:t>增加模糊搜索等功能，问卷调查意见反馈</a:t>
                      </a:r>
                    </a:p>
                  </a:txBody>
                  <a:tcPr marL="64363" marR="64363" marT="36779" marB="36779" anchor="ctr"/>
                </a:tc>
                <a:extLst>
                  <a:ext uri="{0D108BD9-81ED-4DB2-BD59-A6C34878D82A}">
                    <a16:rowId xmlns:a16="http://schemas.microsoft.com/office/drawing/2014/main" val="41933179"/>
                  </a:ext>
                </a:extLst>
              </a:tr>
              <a:tr h="310688">
                <a:tc>
                  <a:txBody>
                    <a:bodyPr/>
                    <a:lstStyle/>
                    <a:p>
                      <a:r>
                        <a:rPr lang="zh-CN" altLang="en-US" sz="1100">
                          <a:effectLst/>
                        </a:rPr>
                        <a:t>第</a:t>
                      </a:r>
                      <a:r>
                        <a:rPr lang="en-US" altLang="zh-CN" sz="1100">
                          <a:effectLst/>
                        </a:rPr>
                        <a:t>14</a:t>
                      </a:r>
                      <a:r>
                        <a:rPr lang="zh-CN" altLang="en-US" sz="1100">
                          <a:effectLst/>
                        </a:rPr>
                        <a:t>周（</a:t>
                      </a:r>
                      <a:r>
                        <a:rPr lang="en-US" altLang="zh-CN" sz="1100">
                          <a:effectLst/>
                        </a:rPr>
                        <a:t>5.16-5.22</a:t>
                      </a:r>
                      <a:r>
                        <a:rPr lang="zh-CN" altLang="en-US" sz="1100">
                          <a:effectLst/>
                        </a:rPr>
                        <a:t>）</a:t>
                      </a:r>
                    </a:p>
                  </a:txBody>
                  <a:tcPr marL="64363" marR="64363" marT="36779" marB="36779" anchor="ctr"/>
                </a:tc>
                <a:tc>
                  <a:txBody>
                    <a:bodyPr/>
                    <a:lstStyle/>
                    <a:p>
                      <a:r>
                        <a:rPr lang="zh-CN" altLang="en-US" sz="1100" dirty="0">
                          <a:effectLst/>
                        </a:rPr>
                        <a:t>实现首页等区域推广</a:t>
                      </a:r>
                    </a:p>
                  </a:txBody>
                  <a:tcPr marL="64363" marR="64363" marT="36779" marB="36779" anchor="ctr"/>
                </a:tc>
                <a:extLst>
                  <a:ext uri="{0D108BD9-81ED-4DB2-BD59-A6C34878D82A}">
                    <a16:rowId xmlns:a16="http://schemas.microsoft.com/office/drawing/2014/main" val="2631601676"/>
                  </a:ext>
                </a:extLst>
              </a:tr>
              <a:tr h="310688">
                <a:tc>
                  <a:txBody>
                    <a:bodyPr/>
                    <a:lstStyle/>
                    <a:p>
                      <a:r>
                        <a:rPr lang="zh-CN" altLang="en-US" sz="1100">
                          <a:effectLst/>
                        </a:rPr>
                        <a:t>第</a:t>
                      </a:r>
                      <a:r>
                        <a:rPr lang="en-US" altLang="zh-CN" sz="1100">
                          <a:effectLst/>
                        </a:rPr>
                        <a:t>15</a:t>
                      </a:r>
                      <a:r>
                        <a:rPr lang="zh-CN" altLang="en-US" sz="1100">
                          <a:effectLst/>
                        </a:rPr>
                        <a:t>周（</a:t>
                      </a:r>
                      <a:r>
                        <a:rPr lang="en-US" altLang="zh-CN" sz="1100">
                          <a:effectLst/>
                        </a:rPr>
                        <a:t>5.23-5.29</a:t>
                      </a:r>
                      <a:r>
                        <a:rPr lang="zh-CN" altLang="en-US" sz="1100">
                          <a:effectLst/>
                        </a:rPr>
                        <a:t>）</a:t>
                      </a:r>
                    </a:p>
                  </a:txBody>
                  <a:tcPr marL="64363" marR="64363" marT="36779" marB="36779" anchor="ctr"/>
                </a:tc>
                <a:tc>
                  <a:txBody>
                    <a:bodyPr/>
                    <a:lstStyle/>
                    <a:p>
                      <a:r>
                        <a:rPr lang="zh-CN" altLang="en-US" sz="1100" dirty="0">
                          <a:effectLst/>
                        </a:rPr>
                        <a:t>前端美化</a:t>
                      </a:r>
                    </a:p>
                  </a:txBody>
                  <a:tcPr marL="64363" marR="64363" marT="36779" marB="36779" anchor="ctr"/>
                </a:tc>
                <a:extLst>
                  <a:ext uri="{0D108BD9-81ED-4DB2-BD59-A6C34878D82A}">
                    <a16:rowId xmlns:a16="http://schemas.microsoft.com/office/drawing/2014/main" val="1048975432"/>
                  </a:ext>
                </a:extLst>
              </a:tr>
              <a:tr h="310688">
                <a:tc>
                  <a:txBody>
                    <a:bodyPr/>
                    <a:lstStyle/>
                    <a:p>
                      <a:r>
                        <a:rPr lang="zh-CN" altLang="en-US" sz="1100" dirty="0">
                          <a:effectLst/>
                        </a:rPr>
                        <a:t>第</a:t>
                      </a:r>
                      <a:r>
                        <a:rPr lang="en-US" altLang="zh-CN" sz="1100" dirty="0">
                          <a:effectLst/>
                        </a:rPr>
                        <a:t>16</a:t>
                      </a:r>
                      <a:r>
                        <a:rPr lang="zh-CN" altLang="en-US" sz="1100" dirty="0">
                          <a:effectLst/>
                        </a:rPr>
                        <a:t>周（</a:t>
                      </a:r>
                      <a:r>
                        <a:rPr lang="en-US" altLang="zh-CN" sz="1100" dirty="0">
                          <a:effectLst/>
                        </a:rPr>
                        <a:t>5.30-6.5</a:t>
                      </a:r>
                      <a:r>
                        <a:rPr lang="zh-CN" altLang="en-US" sz="1100" dirty="0">
                          <a:effectLst/>
                        </a:rPr>
                        <a:t>）</a:t>
                      </a:r>
                    </a:p>
                  </a:txBody>
                  <a:tcPr marL="64363" marR="64363" marT="36779" marB="36779" anchor="ctr"/>
                </a:tc>
                <a:tc>
                  <a:txBody>
                    <a:bodyPr/>
                    <a:lstStyle/>
                    <a:p>
                      <a:r>
                        <a:rPr lang="zh-CN" altLang="en-US" sz="1100" dirty="0">
                          <a:effectLst/>
                        </a:rPr>
                        <a:t>测试，纠错</a:t>
                      </a:r>
                    </a:p>
                  </a:txBody>
                  <a:tcPr marL="64363" marR="64363" marT="36779" marB="36779" anchor="ctr"/>
                </a:tc>
                <a:extLst>
                  <a:ext uri="{0D108BD9-81ED-4DB2-BD59-A6C34878D82A}">
                    <a16:rowId xmlns:a16="http://schemas.microsoft.com/office/drawing/2014/main" val="2725407578"/>
                  </a:ext>
                </a:extLst>
              </a:tr>
            </a:tbl>
          </a:graphicData>
        </a:graphic>
      </p:graphicFrame>
      <p:graphicFrame>
        <p:nvGraphicFramePr>
          <p:cNvPr id="8" name="表格 7">
            <a:extLst>
              <a:ext uri="{FF2B5EF4-FFF2-40B4-BE49-F238E27FC236}">
                <a16:creationId xmlns:a16="http://schemas.microsoft.com/office/drawing/2014/main" id="{7CAE1D98-1E82-479A-A9EF-405BB35ED2C7}"/>
              </a:ext>
            </a:extLst>
          </p:cNvPr>
          <p:cNvGraphicFramePr>
            <a:graphicFrameLocks noGrp="1"/>
          </p:cNvGraphicFramePr>
          <p:nvPr/>
        </p:nvGraphicFramePr>
        <p:xfrm>
          <a:off x="6210669" y="3560697"/>
          <a:ext cx="4886418" cy="2779388"/>
        </p:xfrm>
        <a:graphic>
          <a:graphicData uri="http://schemas.openxmlformats.org/drawingml/2006/table">
            <a:tbl>
              <a:tblPr firstRow="1" firstCol="1" bandRow="1">
                <a:tableStyleId>{5C22544A-7EE6-4342-B048-85BDC9FD1C3A}</a:tableStyleId>
              </a:tblPr>
              <a:tblGrid>
                <a:gridCol w="1296360">
                  <a:extLst>
                    <a:ext uri="{9D8B030D-6E8A-4147-A177-3AD203B41FA5}">
                      <a16:colId xmlns:a16="http://schemas.microsoft.com/office/drawing/2014/main" val="1112406651"/>
                    </a:ext>
                  </a:extLst>
                </a:gridCol>
                <a:gridCol w="3590058">
                  <a:extLst>
                    <a:ext uri="{9D8B030D-6E8A-4147-A177-3AD203B41FA5}">
                      <a16:colId xmlns:a16="http://schemas.microsoft.com/office/drawing/2014/main" val="193361242"/>
                    </a:ext>
                  </a:extLst>
                </a:gridCol>
              </a:tblGrid>
              <a:tr h="310688">
                <a:tc>
                  <a:txBody>
                    <a:bodyPr/>
                    <a:lstStyle/>
                    <a:p>
                      <a:r>
                        <a:rPr lang="zh-CN" altLang="en-US" sz="1100" dirty="0">
                          <a:effectLst/>
                        </a:rPr>
                        <a:t>学号</a:t>
                      </a:r>
                    </a:p>
                  </a:txBody>
                  <a:tcPr marL="66649" marR="66649" marT="38085" marB="38085" anchor="ctr"/>
                </a:tc>
                <a:tc>
                  <a:txBody>
                    <a:bodyPr/>
                    <a:lstStyle/>
                    <a:p>
                      <a:r>
                        <a:rPr lang="zh-CN" altLang="en-US" sz="1100" dirty="0">
                          <a:effectLst/>
                        </a:rPr>
                        <a:t>具体安排</a:t>
                      </a:r>
                    </a:p>
                  </a:txBody>
                  <a:tcPr marL="66649" marR="66649" marT="38085" marB="38085" anchor="ctr"/>
                </a:tc>
                <a:extLst>
                  <a:ext uri="{0D108BD9-81ED-4DB2-BD59-A6C34878D82A}">
                    <a16:rowId xmlns:a16="http://schemas.microsoft.com/office/drawing/2014/main" val="277682445"/>
                  </a:ext>
                </a:extLst>
              </a:tr>
              <a:tr h="310688">
                <a:tc>
                  <a:txBody>
                    <a:bodyPr/>
                    <a:lstStyle/>
                    <a:p>
                      <a:r>
                        <a:rPr lang="en-US" altLang="zh-CN" sz="1100">
                          <a:effectLst/>
                        </a:rPr>
                        <a:t>081700308</a:t>
                      </a:r>
                    </a:p>
                  </a:txBody>
                  <a:tcPr marL="66649" marR="66649" marT="38085" marB="38085" anchor="ctr"/>
                </a:tc>
                <a:tc>
                  <a:txBody>
                    <a:bodyPr/>
                    <a:lstStyle/>
                    <a:p>
                      <a:r>
                        <a:rPr lang="zh-CN" altLang="en-US" sz="1100">
                          <a:effectLst/>
                        </a:rPr>
                        <a:t>用户端首页、搜索页、菜品评论页、商家评价页、登录页（用户、商家、管理员）</a:t>
                      </a:r>
                    </a:p>
                  </a:txBody>
                  <a:tcPr marL="66649" marR="66649" marT="38085" marB="38085" anchor="ctr"/>
                </a:tc>
                <a:extLst>
                  <a:ext uri="{0D108BD9-81ED-4DB2-BD59-A6C34878D82A}">
                    <a16:rowId xmlns:a16="http://schemas.microsoft.com/office/drawing/2014/main" val="2175212677"/>
                  </a:ext>
                </a:extLst>
              </a:tr>
              <a:tr h="310688">
                <a:tc>
                  <a:txBody>
                    <a:bodyPr/>
                    <a:lstStyle/>
                    <a:p>
                      <a:r>
                        <a:rPr lang="en-US" altLang="zh-CN" sz="1100">
                          <a:effectLst/>
                        </a:rPr>
                        <a:t>221701140</a:t>
                      </a:r>
                    </a:p>
                  </a:txBody>
                  <a:tcPr marL="66649" marR="66649" marT="38085" marB="38085" anchor="ctr"/>
                </a:tc>
                <a:tc>
                  <a:txBody>
                    <a:bodyPr/>
                    <a:lstStyle/>
                    <a:p>
                      <a:r>
                        <a:rPr lang="zh-CN" altLang="en-US" sz="1100" dirty="0">
                          <a:effectLst/>
                        </a:rPr>
                        <a:t>用户端商家页（商家端预览页）、菜品详细信息页、店铺介绍页面、菜品信息编辑</a:t>
                      </a:r>
                      <a:r>
                        <a:rPr lang="en-US" altLang="zh-CN" sz="1100" dirty="0">
                          <a:effectLst/>
                        </a:rPr>
                        <a:t>/</a:t>
                      </a:r>
                      <a:r>
                        <a:rPr lang="zh-CN" altLang="en-US" sz="1100" dirty="0">
                          <a:effectLst/>
                        </a:rPr>
                        <a:t>新增页面</a:t>
                      </a:r>
                    </a:p>
                  </a:txBody>
                  <a:tcPr marL="66649" marR="66649" marT="38085" marB="38085" anchor="ctr"/>
                </a:tc>
                <a:extLst>
                  <a:ext uri="{0D108BD9-81ED-4DB2-BD59-A6C34878D82A}">
                    <a16:rowId xmlns:a16="http://schemas.microsoft.com/office/drawing/2014/main" val="3573884356"/>
                  </a:ext>
                </a:extLst>
              </a:tr>
              <a:tr h="310688">
                <a:tc>
                  <a:txBody>
                    <a:bodyPr/>
                    <a:lstStyle/>
                    <a:p>
                      <a:r>
                        <a:rPr lang="en-US" altLang="zh-CN" sz="1100" dirty="0">
                          <a:effectLst/>
                        </a:rPr>
                        <a:t>221701130</a:t>
                      </a:r>
                    </a:p>
                  </a:txBody>
                  <a:tcPr marL="66649" marR="66649" marT="38085" marB="38085" anchor="ctr"/>
                </a:tc>
                <a:tc>
                  <a:txBody>
                    <a:bodyPr/>
                    <a:lstStyle/>
                    <a:p>
                      <a:r>
                        <a:rPr lang="zh-CN" altLang="en-US" sz="1100" dirty="0">
                          <a:effectLst/>
                        </a:rPr>
                        <a:t>订单详情以及购物车相关页面、用户个人主页、商家个人主页、管理员管理页（评论、用户、商家）</a:t>
                      </a:r>
                    </a:p>
                  </a:txBody>
                  <a:tcPr marL="66649" marR="66649" marT="38085" marB="38085" anchor="ctr"/>
                </a:tc>
                <a:extLst>
                  <a:ext uri="{0D108BD9-81ED-4DB2-BD59-A6C34878D82A}">
                    <a16:rowId xmlns:a16="http://schemas.microsoft.com/office/drawing/2014/main" val="3404909089"/>
                  </a:ext>
                </a:extLst>
              </a:tr>
              <a:tr h="310688">
                <a:tc>
                  <a:txBody>
                    <a:bodyPr/>
                    <a:lstStyle/>
                    <a:p>
                      <a:r>
                        <a:rPr lang="en-US" altLang="zh-CN" sz="1100">
                          <a:effectLst/>
                        </a:rPr>
                        <a:t>221701111</a:t>
                      </a:r>
                    </a:p>
                  </a:txBody>
                  <a:tcPr marL="66649" marR="66649" marT="38085" marB="38085" anchor="ctr"/>
                </a:tc>
                <a:tc>
                  <a:txBody>
                    <a:bodyPr/>
                    <a:lstStyle/>
                    <a:p>
                      <a:r>
                        <a:rPr lang="zh-CN" altLang="en-US" sz="1100">
                          <a:effectLst/>
                        </a:rPr>
                        <a:t>商家信息接口、菜品信息接口；搜索页、首页内功能模块的逻辑代码编写、过滤器</a:t>
                      </a:r>
                    </a:p>
                  </a:txBody>
                  <a:tcPr marL="66649" marR="66649" marT="38085" marB="38085" anchor="ctr"/>
                </a:tc>
                <a:extLst>
                  <a:ext uri="{0D108BD9-81ED-4DB2-BD59-A6C34878D82A}">
                    <a16:rowId xmlns:a16="http://schemas.microsoft.com/office/drawing/2014/main" val="3563575392"/>
                  </a:ext>
                </a:extLst>
              </a:tr>
              <a:tr h="310688">
                <a:tc>
                  <a:txBody>
                    <a:bodyPr/>
                    <a:lstStyle/>
                    <a:p>
                      <a:r>
                        <a:rPr lang="en-US" altLang="zh-CN" sz="1100">
                          <a:effectLst/>
                        </a:rPr>
                        <a:t>041701602</a:t>
                      </a:r>
                    </a:p>
                  </a:txBody>
                  <a:tcPr marL="66649" marR="66649" marT="38085" marB="38085" anchor="ctr"/>
                </a:tc>
                <a:tc>
                  <a:txBody>
                    <a:bodyPr/>
                    <a:lstStyle/>
                    <a:p>
                      <a:r>
                        <a:rPr lang="zh-CN" altLang="en-US" sz="1100">
                          <a:effectLst/>
                        </a:rPr>
                        <a:t>用户信息、管理员信息、评论信息接口；评论页、登录页、管理页功能模块的逻辑代码编写</a:t>
                      </a:r>
                    </a:p>
                  </a:txBody>
                  <a:tcPr marL="66649" marR="66649" marT="38085" marB="38085" anchor="ctr"/>
                </a:tc>
                <a:extLst>
                  <a:ext uri="{0D108BD9-81ED-4DB2-BD59-A6C34878D82A}">
                    <a16:rowId xmlns:a16="http://schemas.microsoft.com/office/drawing/2014/main" val="1147903273"/>
                  </a:ext>
                </a:extLst>
              </a:tr>
              <a:tr h="310688">
                <a:tc>
                  <a:txBody>
                    <a:bodyPr/>
                    <a:lstStyle/>
                    <a:p>
                      <a:r>
                        <a:rPr lang="en-US" altLang="zh-CN" sz="1100">
                          <a:effectLst/>
                        </a:rPr>
                        <a:t>021700915</a:t>
                      </a:r>
                    </a:p>
                  </a:txBody>
                  <a:tcPr marL="66649" marR="66649" marT="38085" marB="38085" anchor="ctr"/>
                </a:tc>
                <a:tc>
                  <a:txBody>
                    <a:bodyPr/>
                    <a:lstStyle/>
                    <a:p>
                      <a:r>
                        <a:rPr lang="zh-CN" altLang="en-US" sz="1100" dirty="0">
                          <a:effectLst/>
                        </a:rPr>
                        <a:t>代金券、订单、购物车接口、数据库建立；购物车、订单页功能模块的逻辑代码编写</a:t>
                      </a:r>
                    </a:p>
                  </a:txBody>
                  <a:tcPr marL="66649" marR="66649" marT="38085" marB="38085" anchor="ctr"/>
                </a:tc>
                <a:extLst>
                  <a:ext uri="{0D108BD9-81ED-4DB2-BD59-A6C34878D82A}">
                    <a16:rowId xmlns:a16="http://schemas.microsoft.com/office/drawing/2014/main" val="41933179"/>
                  </a:ext>
                </a:extLst>
              </a:tr>
            </a:tbl>
          </a:graphicData>
        </a:graphic>
      </p:graphicFrame>
    </p:spTree>
    <p:extLst>
      <p:ext uri="{BB962C8B-B14F-4D97-AF65-F5344CB8AC3E}">
        <p14:creationId xmlns:p14="http://schemas.microsoft.com/office/powerpoint/2010/main" val="839227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C4127-EEE6-46FD-8075-4C8F2C19A13D}"/>
              </a:ext>
            </a:extLst>
          </p:cNvPr>
          <p:cNvSpPr>
            <a:spLocks noGrp="1"/>
          </p:cNvSpPr>
          <p:nvPr>
            <p:ph type="title"/>
          </p:nvPr>
        </p:nvSpPr>
        <p:spPr/>
        <p:txBody>
          <a:bodyPr/>
          <a:lstStyle/>
          <a:p>
            <a:r>
              <a:rPr lang="zh-CN" altLang="en-US" dirty="0">
                <a:solidFill>
                  <a:schemeClr val="bg1"/>
                </a:solidFill>
                <a:latin typeface="微软雅黑" panose="020B0503020204020204" pitchFamily="34" charset="-122"/>
                <a:ea typeface="微软雅黑" panose="020B0503020204020204" pitchFamily="34" charset="-122"/>
              </a:rPr>
              <a:t>工作流程、组员分工、贡献度比例</a:t>
            </a:r>
            <a:endParaRPr lang="zh-CN" altLang="en-US" dirty="0"/>
          </a:p>
        </p:txBody>
      </p:sp>
      <p:sp>
        <p:nvSpPr>
          <p:cNvPr id="5" name="Rectangle 1">
            <a:extLst>
              <a:ext uri="{FF2B5EF4-FFF2-40B4-BE49-F238E27FC236}">
                <a16:creationId xmlns:a16="http://schemas.microsoft.com/office/drawing/2014/main" id="{F5F874D0-B70C-4E14-B156-39A35299A13A}"/>
              </a:ext>
            </a:extLst>
          </p:cNvPr>
          <p:cNvSpPr>
            <a:spLocks noChangeArrowheads="1"/>
          </p:cNvSpPr>
          <p:nvPr/>
        </p:nvSpPr>
        <p:spPr bwMode="auto">
          <a:xfrm>
            <a:off x="1107627" y="2002522"/>
            <a:ext cx="91871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zh-CN" altLang="en-US" dirty="0">
                <a:solidFill>
                  <a:srgbClr val="002060"/>
                </a:solidFill>
                <a:latin typeface="微软雅黑" panose="020B0503020204020204" pitchFamily="34" charset="-122"/>
                <a:ea typeface="微软雅黑" panose="020B0503020204020204" pitchFamily="34" charset="-122"/>
              </a:rPr>
              <a:t>首先是改进上次作业的类图，再由类图衍生制作其他图，完成数据库部分的相关设计</a:t>
            </a:r>
            <a:endParaRPr lang="en-US" altLang="zh-CN" dirty="0">
              <a:solidFill>
                <a:srgbClr val="002060"/>
              </a:solidFill>
              <a:latin typeface="微软雅黑" panose="020B0503020204020204" pitchFamily="34" charset="-122"/>
              <a:ea typeface="微软雅黑" panose="020B0503020204020204" pitchFamily="34" charset="-122"/>
            </a:endParaRPr>
          </a:p>
          <a:p>
            <a:pPr lvl="0"/>
            <a:r>
              <a:rPr lang="zh-CN" altLang="en-US" dirty="0">
                <a:solidFill>
                  <a:srgbClr val="002060"/>
                </a:solidFill>
                <a:latin typeface="微软雅黑" panose="020B0503020204020204" pitchFamily="34" charset="-122"/>
                <a:ea typeface="微软雅黑" panose="020B0503020204020204" pitchFamily="34" charset="-122"/>
              </a:rPr>
              <a:t>这些工作基本完成后开始系统设计的相关工作，最后花一些时间整合一下两个部分的工作</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表格 5">
            <a:extLst>
              <a:ext uri="{FF2B5EF4-FFF2-40B4-BE49-F238E27FC236}">
                <a16:creationId xmlns:a16="http://schemas.microsoft.com/office/drawing/2014/main" id="{0AD7F2D6-8D6D-429E-AC7D-E5E09CA1D073}"/>
              </a:ext>
            </a:extLst>
          </p:cNvPr>
          <p:cNvGraphicFramePr>
            <a:graphicFrameLocks noGrp="1"/>
          </p:cNvGraphicFramePr>
          <p:nvPr/>
        </p:nvGraphicFramePr>
        <p:xfrm>
          <a:off x="714065" y="2960688"/>
          <a:ext cx="9974255" cy="2308558"/>
        </p:xfrm>
        <a:graphic>
          <a:graphicData uri="http://schemas.openxmlformats.org/drawingml/2006/table">
            <a:tbl>
              <a:tblPr firstRow="1" firstCol="1" bandRow="1">
                <a:tableStyleId>{5C22544A-7EE6-4342-B048-85BDC9FD1C3A}</a:tableStyleId>
              </a:tblPr>
              <a:tblGrid>
                <a:gridCol w="1173594">
                  <a:extLst>
                    <a:ext uri="{9D8B030D-6E8A-4147-A177-3AD203B41FA5}">
                      <a16:colId xmlns:a16="http://schemas.microsoft.com/office/drawing/2014/main" val="1112406651"/>
                    </a:ext>
                  </a:extLst>
                </a:gridCol>
                <a:gridCol w="7307141">
                  <a:extLst>
                    <a:ext uri="{9D8B030D-6E8A-4147-A177-3AD203B41FA5}">
                      <a16:colId xmlns:a16="http://schemas.microsoft.com/office/drawing/2014/main" val="193361242"/>
                    </a:ext>
                  </a:extLst>
                </a:gridCol>
                <a:gridCol w="1493520">
                  <a:extLst>
                    <a:ext uri="{9D8B030D-6E8A-4147-A177-3AD203B41FA5}">
                      <a16:colId xmlns:a16="http://schemas.microsoft.com/office/drawing/2014/main" val="3428481527"/>
                    </a:ext>
                  </a:extLst>
                </a:gridCol>
              </a:tblGrid>
              <a:tr h="310688">
                <a:tc>
                  <a:txBody>
                    <a:bodyPr/>
                    <a:lstStyle/>
                    <a:p>
                      <a:r>
                        <a:rPr lang="zh-CN" altLang="en-US" sz="1500" dirty="0">
                          <a:effectLst/>
                        </a:rPr>
                        <a:t>学号</a:t>
                      </a:r>
                    </a:p>
                  </a:txBody>
                  <a:tcPr marL="88545" marR="88545" marT="50597" marB="50597" anchor="ctr"/>
                </a:tc>
                <a:tc>
                  <a:txBody>
                    <a:bodyPr/>
                    <a:lstStyle/>
                    <a:p>
                      <a:pPr algn="ctr"/>
                      <a:r>
                        <a:rPr lang="zh-CN" altLang="en-US" sz="1500">
                          <a:effectLst/>
                        </a:rPr>
                        <a:t>工作内容</a:t>
                      </a:r>
                    </a:p>
                  </a:txBody>
                  <a:tcPr marL="88545" marR="88545" marT="50597" marB="50597" anchor="ctr"/>
                </a:tc>
                <a:tc>
                  <a:txBody>
                    <a:bodyPr/>
                    <a:lstStyle/>
                    <a:p>
                      <a:pPr algn="ctr"/>
                      <a:r>
                        <a:rPr lang="zh-CN" altLang="en-US" sz="1500">
                          <a:effectLst/>
                        </a:rPr>
                        <a:t>贡献度</a:t>
                      </a:r>
                    </a:p>
                  </a:txBody>
                  <a:tcPr marL="88545" marR="88545" marT="50597" marB="50597" anchor="ctr"/>
                </a:tc>
                <a:extLst>
                  <a:ext uri="{0D108BD9-81ED-4DB2-BD59-A6C34878D82A}">
                    <a16:rowId xmlns:a16="http://schemas.microsoft.com/office/drawing/2014/main" val="277682445"/>
                  </a:ext>
                </a:extLst>
              </a:tr>
              <a:tr h="310688">
                <a:tc>
                  <a:txBody>
                    <a:bodyPr/>
                    <a:lstStyle/>
                    <a:p>
                      <a:r>
                        <a:rPr lang="en-US" altLang="zh-CN" sz="1500" dirty="0">
                          <a:effectLst/>
                        </a:rPr>
                        <a:t>221701111</a:t>
                      </a:r>
                    </a:p>
                  </a:txBody>
                  <a:tcPr marL="88545" marR="88545" marT="50597" marB="50597" anchor="ctr"/>
                </a:tc>
                <a:tc>
                  <a:txBody>
                    <a:bodyPr/>
                    <a:lstStyle/>
                    <a:p>
                      <a:pPr algn="ctr"/>
                      <a:r>
                        <a:rPr lang="zh-CN" altLang="en-US" sz="1500">
                          <a:effectLst/>
                        </a:rPr>
                        <a:t>改进类图、制作</a:t>
                      </a:r>
                      <a:r>
                        <a:rPr lang="en-US" altLang="zh-CN" sz="1500">
                          <a:effectLst/>
                        </a:rPr>
                        <a:t>ER</a:t>
                      </a:r>
                      <a:r>
                        <a:rPr lang="zh-CN" altLang="en-US" sz="1500">
                          <a:effectLst/>
                        </a:rPr>
                        <a:t>图、制作泳道图、制作数据流图</a:t>
                      </a:r>
                    </a:p>
                  </a:txBody>
                  <a:tcPr marL="88545" marR="88545" marT="50597" marB="50597" anchor="ctr"/>
                </a:tc>
                <a:tc>
                  <a:txBody>
                    <a:bodyPr/>
                    <a:lstStyle/>
                    <a:p>
                      <a:pPr algn="ctr"/>
                      <a:r>
                        <a:rPr lang="en-US" altLang="zh-CN" sz="1500" dirty="0">
                          <a:effectLst/>
                        </a:rPr>
                        <a:t>16.5</a:t>
                      </a:r>
                    </a:p>
                  </a:txBody>
                  <a:tcPr marL="88545" marR="88545" marT="50597" marB="50597" anchor="ctr"/>
                </a:tc>
                <a:extLst>
                  <a:ext uri="{0D108BD9-81ED-4DB2-BD59-A6C34878D82A}">
                    <a16:rowId xmlns:a16="http://schemas.microsoft.com/office/drawing/2014/main" val="2085260392"/>
                  </a:ext>
                </a:extLst>
              </a:tr>
              <a:tr h="310688">
                <a:tc>
                  <a:txBody>
                    <a:bodyPr/>
                    <a:lstStyle/>
                    <a:p>
                      <a:r>
                        <a:rPr lang="en-US" altLang="zh-CN" sz="1500" dirty="0">
                          <a:effectLst/>
                        </a:rPr>
                        <a:t>041701602</a:t>
                      </a:r>
                    </a:p>
                  </a:txBody>
                  <a:tcPr marL="88545" marR="88545" marT="50597" marB="50597" anchor="ctr"/>
                </a:tc>
                <a:tc>
                  <a:txBody>
                    <a:bodyPr/>
                    <a:lstStyle/>
                    <a:p>
                      <a:pPr algn="ctr"/>
                      <a:r>
                        <a:rPr lang="zh-CN" altLang="en-US" sz="1500" dirty="0">
                          <a:effectLst/>
                        </a:rPr>
                        <a:t>小组汇报与答辩、制作</a:t>
                      </a:r>
                      <a:r>
                        <a:rPr lang="en-US" altLang="zh-CN" sz="1500" dirty="0">
                          <a:effectLst/>
                        </a:rPr>
                        <a:t>《</a:t>
                      </a:r>
                      <a:r>
                        <a:rPr lang="zh-CN" altLang="en-US" sz="1500" dirty="0">
                          <a:effectLst/>
                        </a:rPr>
                        <a:t>数据库使用说明书</a:t>
                      </a:r>
                      <a:r>
                        <a:rPr lang="en-US" altLang="zh-CN" sz="1500" dirty="0">
                          <a:effectLst/>
                        </a:rPr>
                        <a:t>》</a:t>
                      </a:r>
                      <a:r>
                        <a:rPr lang="zh-CN" altLang="en-US" sz="1500" dirty="0">
                          <a:effectLst/>
                        </a:rPr>
                        <a:t>、校对类图、部分博客编辑</a:t>
                      </a:r>
                    </a:p>
                  </a:txBody>
                  <a:tcPr marL="88545" marR="88545" marT="50597" marB="50597" anchor="ctr"/>
                </a:tc>
                <a:tc>
                  <a:txBody>
                    <a:bodyPr/>
                    <a:lstStyle/>
                    <a:p>
                      <a:pPr algn="ctr"/>
                      <a:r>
                        <a:rPr lang="en-US" altLang="zh-CN" sz="1500">
                          <a:effectLst/>
                        </a:rPr>
                        <a:t>17.5</a:t>
                      </a:r>
                    </a:p>
                  </a:txBody>
                  <a:tcPr marL="88545" marR="88545" marT="50597" marB="50597" anchor="ctr"/>
                </a:tc>
                <a:extLst>
                  <a:ext uri="{0D108BD9-81ED-4DB2-BD59-A6C34878D82A}">
                    <a16:rowId xmlns:a16="http://schemas.microsoft.com/office/drawing/2014/main" val="2175212677"/>
                  </a:ext>
                </a:extLst>
              </a:tr>
              <a:tr h="310688">
                <a:tc>
                  <a:txBody>
                    <a:bodyPr/>
                    <a:lstStyle/>
                    <a:p>
                      <a:r>
                        <a:rPr lang="en-US" altLang="zh-CN" sz="1500">
                          <a:effectLst/>
                        </a:rPr>
                        <a:t>081700308</a:t>
                      </a:r>
                    </a:p>
                  </a:txBody>
                  <a:tcPr marL="88545" marR="88545" marT="50597" marB="50597" anchor="ctr"/>
                </a:tc>
                <a:tc>
                  <a:txBody>
                    <a:bodyPr/>
                    <a:lstStyle/>
                    <a:p>
                      <a:pPr algn="ctr"/>
                      <a:r>
                        <a:rPr lang="zh-CN" altLang="en-US" sz="1500" dirty="0">
                          <a:effectLst/>
                        </a:rPr>
                        <a:t>制作数据库设计部分答辩</a:t>
                      </a:r>
                      <a:r>
                        <a:rPr lang="en-US" altLang="zh-CN" sz="1500" dirty="0">
                          <a:effectLst/>
                        </a:rPr>
                        <a:t>PPT </a:t>
                      </a:r>
                      <a:r>
                        <a:rPr lang="zh-CN" altLang="en-US" sz="1500" dirty="0">
                          <a:effectLst/>
                        </a:rPr>
                        <a:t>、部分博客编辑、校对类图</a:t>
                      </a:r>
                    </a:p>
                  </a:txBody>
                  <a:tcPr marL="88545" marR="88545" marT="50597" marB="50597" anchor="ctr"/>
                </a:tc>
                <a:tc>
                  <a:txBody>
                    <a:bodyPr/>
                    <a:lstStyle/>
                    <a:p>
                      <a:pPr algn="ctr"/>
                      <a:r>
                        <a:rPr lang="en-US" altLang="zh-CN" sz="1500">
                          <a:effectLst/>
                        </a:rPr>
                        <a:t>16.5</a:t>
                      </a:r>
                    </a:p>
                  </a:txBody>
                  <a:tcPr marL="88545" marR="88545" marT="50597" marB="50597" anchor="ctr"/>
                </a:tc>
                <a:extLst>
                  <a:ext uri="{0D108BD9-81ED-4DB2-BD59-A6C34878D82A}">
                    <a16:rowId xmlns:a16="http://schemas.microsoft.com/office/drawing/2014/main" val="41933179"/>
                  </a:ext>
                </a:extLst>
              </a:tr>
              <a:tr h="310688">
                <a:tc>
                  <a:txBody>
                    <a:bodyPr/>
                    <a:lstStyle/>
                    <a:p>
                      <a:r>
                        <a:rPr lang="en-US" altLang="zh-CN" sz="1500">
                          <a:effectLst/>
                        </a:rPr>
                        <a:t>021700915</a:t>
                      </a:r>
                    </a:p>
                  </a:txBody>
                  <a:tcPr marL="88545" marR="88545" marT="50597" marB="50597" anchor="ctr"/>
                </a:tc>
                <a:tc>
                  <a:txBody>
                    <a:bodyPr/>
                    <a:lstStyle/>
                    <a:p>
                      <a:pPr algn="ctr"/>
                      <a:r>
                        <a:rPr lang="zh-CN" altLang="en-US" sz="1500" dirty="0">
                          <a:effectLst/>
                        </a:rPr>
                        <a:t>制作系统设计部分答辩</a:t>
                      </a:r>
                      <a:r>
                        <a:rPr lang="en-US" altLang="zh-CN" sz="1500" dirty="0">
                          <a:effectLst/>
                        </a:rPr>
                        <a:t>PPT</a:t>
                      </a:r>
                      <a:r>
                        <a:rPr lang="zh-CN" altLang="en-US" sz="1500" dirty="0">
                          <a:effectLst/>
                        </a:rPr>
                        <a:t>、系统安全和权限设计、校对功能模块层次图</a:t>
                      </a:r>
                    </a:p>
                  </a:txBody>
                  <a:tcPr marL="88545" marR="88545" marT="50597" marB="50597" anchor="ctr"/>
                </a:tc>
                <a:tc>
                  <a:txBody>
                    <a:bodyPr/>
                    <a:lstStyle/>
                    <a:p>
                      <a:pPr algn="ctr"/>
                      <a:r>
                        <a:rPr lang="en-US" altLang="zh-CN" sz="1500" dirty="0">
                          <a:effectLst/>
                        </a:rPr>
                        <a:t>16</a:t>
                      </a:r>
                    </a:p>
                  </a:txBody>
                  <a:tcPr marL="88545" marR="88545" marT="50597" marB="50597" anchor="ctr"/>
                </a:tc>
                <a:extLst>
                  <a:ext uri="{0D108BD9-81ED-4DB2-BD59-A6C34878D82A}">
                    <a16:rowId xmlns:a16="http://schemas.microsoft.com/office/drawing/2014/main" val="2631601676"/>
                  </a:ext>
                </a:extLst>
              </a:tr>
              <a:tr h="310688">
                <a:tc>
                  <a:txBody>
                    <a:bodyPr/>
                    <a:lstStyle/>
                    <a:p>
                      <a:r>
                        <a:rPr lang="en-US" altLang="zh-CN" sz="1500">
                          <a:effectLst/>
                        </a:rPr>
                        <a:t>221701130</a:t>
                      </a:r>
                    </a:p>
                  </a:txBody>
                  <a:tcPr marL="88545" marR="88545" marT="50597" marB="50597" anchor="ctr"/>
                </a:tc>
                <a:tc>
                  <a:txBody>
                    <a:bodyPr/>
                    <a:lstStyle/>
                    <a:p>
                      <a:pPr algn="ctr"/>
                      <a:r>
                        <a:rPr lang="zh-CN" altLang="en-US" sz="1500">
                          <a:effectLst/>
                        </a:rPr>
                        <a:t>编辑博客及完成</a:t>
                      </a:r>
                      <a:r>
                        <a:rPr lang="en-US" altLang="zh-CN" sz="1500">
                          <a:effectLst/>
                        </a:rPr>
                        <a:t>《</a:t>
                      </a:r>
                      <a:r>
                        <a:rPr lang="zh-CN" altLang="en-US" sz="1500">
                          <a:effectLst/>
                        </a:rPr>
                        <a:t>系统设计说明书</a:t>
                      </a:r>
                      <a:r>
                        <a:rPr lang="en-US" altLang="zh-CN" sz="1500">
                          <a:effectLst/>
                        </a:rPr>
                        <a:t>》</a:t>
                      </a:r>
                      <a:r>
                        <a:rPr lang="zh-CN" altLang="en-US" sz="1500">
                          <a:effectLst/>
                        </a:rPr>
                        <a:t>、校对功能模块层次图</a:t>
                      </a:r>
                    </a:p>
                  </a:txBody>
                  <a:tcPr marL="88545" marR="88545" marT="50597" marB="50597" anchor="ctr"/>
                </a:tc>
                <a:tc>
                  <a:txBody>
                    <a:bodyPr/>
                    <a:lstStyle/>
                    <a:p>
                      <a:pPr algn="ctr"/>
                      <a:r>
                        <a:rPr lang="en-US" altLang="zh-CN" sz="1500" dirty="0">
                          <a:effectLst/>
                        </a:rPr>
                        <a:t>17</a:t>
                      </a:r>
                    </a:p>
                  </a:txBody>
                  <a:tcPr marL="88545" marR="88545" marT="50597" marB="50597" anchor="ctr"/>
                </a:tc>
                <a:extLst>
                  <a:ext uri="{0D108BD9-81ED-4DB2-BD59-A6C34878D82A}">
                    <a16:rowId xmlns:a16="http://schemas.microsoft.com/office/drawing/2014/main" val="1048975432"/>
                  </a:ext>
                </a:extLst>
              </a:tr>
              <a:tr h="310688">
                <a:tc>
                  <a:txBody>
                    <a:bodyPr/>
                    <a:lstStyle/>
                    <a:p>
                      <a:r>
                        <a:rPr lang="en-US" altLang="zh-CN" sz="1500">
                          <a:effectLst/>
                        </a:rPr>
                        <a:t>221701140</a:t>
                      </a:r>
                    </a:p>
                  </a:txBody>
                  <a:tcPr marL="88545" marR="88545" marT="50597" marB="50597" anchor="ctr"/>
                </a:tc>
                <a:tc>
                  <a:txBody>
                    <a:bodyPr/>
                    <a:lstStyle/>
                    <a:p>
                      <a:pPr algn="ctr"/>
                      <a:r>
                        <a:rPr lang="zh-CN" altLang="en-US" sz="1500">
                          <a:effectLst/>
                        </a:rPr>
                        <a:t>制作功能模块层次图 、部分博客内容编辑、</a:t>
                      </a:r>
                      <a:r>
                        <a:rPr lang="en-US" altLang="zh-CN" sz="1500">
                          <a:effectLst/>
                        </a:rPr>
                        <a:t>《</a:t>
                      </a:r>
                      <a:r>
                        <a:rPr lang="zh-CN" altLang="en-US" sz="1500">
                          <a:effectLst/>
                        </a:rPr>
                        <a:t>系统设计说明书</a:t>
                      </a:r>
                      <a:r>
                        <a:rPr lang="en-US" altLang="zh-CN" sz="1500">
                          <a:effectLst/>
                        </a:rPr>
                        <a:t>》</a:t>
                      </a:r>
                      <a:r>
                        <a:rPr lang="zh-CN" altLang="en-US" sz="1500">
                          <a:effectLst/>
                        </a:rPr>
                        <a:t>部分编辑</a:t>
                      </a:r>
                    </a:p>
                  </a:txBody>
                  <a:tcPr marL="88545" marR="88545" marT="50597" marB="50597" anchor="ctr"/>
                </a:tc>
                <a:tc>
                  <a:txBody>
                    <a:bodyPr/>
                    <a:lstStyle/>
                    <a:p>
                      <a:pPr algn="ctr"/>
                      <a:r>
                        <a:rPr lang="en-US" altLang="zh-CN" sz="1500" dirty="0">
                          <a:effectLst/>
                        </a:rPr>
                        <a:t>16.5</a:t>
                      </a:r>
                    </a:p>
                  </a:txBody>
                  <a:tcPr marL="88545" marR="88545" marT="50597" marB="50597" anchor="ctr"/>
                </a:tc>
                <a:extLst>
                  <a:ext uri="{0D108BD9-81ED-4DB2-BD59-A6C34878D82A}">
                    <a16:rowId xmlns:a16="http://schemas.microsoft.com/office/drawing/2014/main" val="2725407578"/>
                  </a:ext>
                </a:extLst>
              </a:tr>
            </a:tbl>
          </a:graphicData>
        </a:graphic>
      </p:graphicFrame>
    </p:spTree>
    <p:extLst>
      <p:ext uri="{BB962C8B-B14F-4D97-AF65-F5344CB8AC3E}">
        <p14:creationId xmlns:p14="http://schemas.microsoft.com/office/powerpoint/2010/main" val="191153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699361" y="2648954"/>
            <a:ext cx="4793277" cy="1041761"/>
          </a:xfrm>
        </p:spPr>
        <p:txBody>
          <a:bodyPr/>
          <a:lstStyle/>
          <a:p>
            <a:r>
              <a:rPr kumimoji="1" lang="en-US" altLang="zh-CN" dirty="0"/>
              <a:t>THANK</a:t>
            </a:r>
            <a:r>
              <a:rPr kumimoji="1" lang="zh-CN" altLang="en-US" dirty="0"/>
              <a:t> </a:t>
            </a:r>
            <a:r>
              <a:rPr kumimoji="1" lang="en-US" altLang="zh-CN" dirty="0"/>
              <a:t>YOU!</a:t>
            </a:r>
            <a:endParaRPr kumimoji="1" lang="zh-CN" altLang="en-US" dirty="0"/>
          </a:p>
        </p:txBody>
      </p:sp>
    </p:spTree>
    <p:extLst>
      <p:ext uri="{BB962C8B-B14F-4D97-AF65-F5344CB8AC3E}">
        <p14:creationId xmlns:p14="http://schemas.microsoft.com/office/powerpoint/2010/main" val="831768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normAutofit lnSpcReduction="10000"/>
          </a:bodyPr>
          <a:lstStyle/>
          <a:p>
            <a:r>
              <a:rPr kumimoji="1" lang="en-US" altLang="zh-CN" dirty="0"/>
              <a:t>01</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a:t>图设计</a:t>
            </a:r>
          </a:p>
        </p:txBody>
      </p:sp>
    </p:spTree>
    <p:extLst>
      <p:ext uri="{BB962C8B-B14F-4D97-AF65-F5344CB8AC3E}">
        <p14:creationId xmlns:p14="http://schemas.microsoft.com/office/powerpoint/2010/main" val="211757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DBF8CAC-DC42-4F3E-9671-F6A54C0F964C}"/>
              </a:ext>
            </a:extLst>
          </p:cNvPr>
          <p:cNvSpPr>
            <a:spLocks noGrp="1"/>
          </p:cNvSpPr>
          <p:nvPr>
            <p:ph type="body" sz="quarter" idx="10"/>
          </p:nvPr>
        </p:nvSpPr>
        <p:spPr/>
        <p:txBody>
          <a:bodyPr/>
          <a:lstStyle/>
          <a:p>
            <a:r>
              <a:rPr lang="zh-CN" altLang="en-US" dirty="0"/>
              <a:t>类图</a:t>
            </a:r>
          </a:p>
        </p:txBody>
      </p:sp>
      <p:pic>
        <p:nvPicPr>
          <p:cNvPr id="4" name="内容占位符 3">
            <a:extLst>
              <a:ext uri="{FF2B5EF4-FFF2-40B4-BE49-F238E27FC236}">
                <a16:creationId xmlns:a16="http://schemas.microsoft.com/office/drawing/2014/main" id="{A201837F-E21F-49D6-B157-6A44025DA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632" y="438951"/>
            <a:ext cx="7630880" cy="5980097"/>
          </a:xfrm>
          <a:prstGeom prst="rect">
            <a:avLst/>
          </a:prstGeom>
        </p:spPr>
      </p:pic>
    </p:spTree>
    <p:extLst>
      <p:ext uri="{BB962C8B-B14F-4D97-AF65-F5344CB8AC3E}">
        <p14:creationId xmlns:p14="http://schemas.microsoft.com/office/powerpoint/2010/main" val="2858609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DBF8CAC-DC42-4F3E-9671-F6A54C0F964C}"/>
              </a:ext>
            </a:extLst>
          </p:cNvPr>
          <p:cNvSpPr>
            <a:spLocks noGrp="1"/>
          </p:cNvSpPr>
          <p:nvPr>
            <p:ph type="body" sz="quarter" idx="10"/>
          </p:nvPr>
        </p:nvSpPr>
        <p:spPr/>
        <p:txBody>
          <a:bodyPr/>
          <a:lstStyle/>
          <a:p>
            <a:r>
              <a:rPr lang="en-US" altLang="zh-CN" dirty="0"/>
              <a:t>ER</a:t>
            </a:r>
            <a:r>
              <a:rPr lang="zh-CN" altLang="en-US" dirty="0"/>
              <a:t>图</a:t>
            </a:r>
          </a:p>
        </p:txBody>
      </p:sp>
      <p:pic>
        <p:nvPicPr>
          <p:cNvPr id="4" name="内容占位符 7">
            <a:extLst>
              <a:ext uri="{FF2B5EF4-FFF2-40B4-BE49-F238E27FC236}">
                <a16:creationId xmlns:a16="http://schemas.microsoft.com/office/drawing/2014/main" id="{99F0955A-3EE7-436D-ACD6-B313E1E29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448" y="0"/>
            <a:ext cx="7621014" cy="6988442"/>
          </a:xfrm>
          <a:prstGeom prst="rect">
            <a:avLst/>
          </a:prstGeom>
        </p:spPr>
      </p:pic>
    </p:spTree>
    <p:extLst>
      <p:ext uri="{BB962C8B-B14F-4D97-AF65-F5344CB8AC3E}">
        <p14:creationId xmlns:p14="http://schemas.microsoft.com/office/powerpoint/2010/main" val="2413768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DBF8CAC-DC42-4F3E-9671-F6A54C0F964C}"/>
              </a:ext>
            </a:extLst>
          </p:cNvPr>
          <p:cNvSpPr>
            <a:spLocks noGrp="1"/>
          </p:cNvSpPr>
          <p:nvPr>
            <p:ph type="body" sz="quarter" idx="10"/>
          </p:nvPr>
        </p:nvSpPr>
        <p:spPr/>
        <p:txBody>
          <a:bodyPr/>
          <a:lstStyle/>
          <a:p>
            <a:r>
              <a:rPr lang="zh-CN" altLang="en-US" dirty="0"/>
              <a:t>数据流图</a:t>
            </a:r>
          </a:p>
        </p:txBody>
      </p:sp>
      <p:pic>
        <p:nvPicPr>
          <p:cNvPr id="4" name="内容占位符 5">
            <a:extLst>
              <a:ext uri="{FF2B5EF4-FFF2-40B4-BE49-F238E27FC236}">
                <a16:creationId xmlns:a16="http://schemas.microsoft.com/office/drawing/2014/main" id="{55B30D24-1DB3-4507-8E51-0CE9ADDC6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545097"/>
            <a:ext cx="9770337" cy="6312903"/>
          </a:xfrm>
          <a:prstGeom prst="rect">
            <a:avLst/>
          </a:prstGeom>
        </p:spPr>
      </p:pic>
    </p:spTree>
    <p:extLst>
      <p:ext uri="{BB962C8B-B14F-4D97-AF65-F5344CB8AC3E}">
        <p14:creationId xmlns:p14="http://schemas.microsoft.com/office/powerpoint/2010/main" val="1387564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DBF8CAC-DC42-4F3E-9671-F6A54C0F964C}"/>
              </a:ext>
            </a:extLst>
          </p:cNvPr>
          <p:cNvSpPr>
            <a:spLocks noGrp="1"/>
          </p:cNvSpPr>
          <p:nvPr>
            <p:ph type="body" sz="quarter" idx="10"/>
          </p:nvPr>
        </p:nvSpPr>
        <p:spPr/>
        <p:txBody>
          <a:bodyPr/>
          <a:lstStyle/>
          <a:p>
            <a:r>
              <a:rPr lang="en-US" altLang="zh-CN" dirty="0"/>
              <a:t>2.1 </a:t>
            </a:r>
            <a:r>
              <a:rPr lang="zh-CN" altLang="en-US" dirty="0"/>
              <a:t>任务和目标</a:t>
            </a:r>
          </a:p>
        </p:txBody>
      </p:sp>
      <p:sp>
        <p:nvSpPr>
          <p:cNvPr id="3" name="文本框 2">
            <a:extLst>
              <a:ext uri="{FF2B5EF4-FFF2-40B4-BE49-F238E27FC236}">
                <a16:creationId xmlns:a16="http://schemas.microsoft.com/office/drawing/2014/main" id="{EE7AB4AD-5846-4954-B6D1-73E6D68DDC42}"/>
              </a:ext>
            </a:extLst>
          </p:cNvPr>
          <p:cNvSpPr txBox="1"/>
          <p:nvPr/>
        </p:nvSpPr>
        <p:spPr>
          <a:xfrm>
            <a:off x="322289" y="979628"/>
            <a:ext cx="10996500" cy="930511"/>
          </a:xfrm>
          <a:prstGeom prst="rect">
            <a:avLst/>
          </a:prstGeom>
          <a:noFill/>
        </p:spPr>
        <p:txBody>
          <a:bodyPr wrap="square" rtlCol="0">
            <a:spAutoFit/>
          </a:bodyPr>
          <a:lstStyle/>
          <a:p>
            <a:pPr marL="0" marR="0" lvl="0" indent="0" algn="l" defTabSz="914377" rtl="0" eaLnBrk="1" fontAlgn="auto" latinLnBrk="0" hangingPunct="1">
              <a:lnSpc>
                <a:spcPct val="130000"/>
              </a:lnSpc>
              <a:spcBef>
                <a:spcPts val="600"/>
              </a:spcBef>
              <a:spcAft>
                <a:spcPts val="0"/>
              </a:spcAft>
              <a:buClrTx/>
              <a:buSzTx/>
              <a:buFontTx/>
              <a:buNone/>
              <a:tabLst/>
              <a:defRPr/>
            </a:pPr>
            <a:r>
              <a:rPr kumimoji="0" lang="en-US" altLang="zh-CN" sz="2000" b="0" i="0" u="none" strike="noStrike" kern="1200" cap="none" spc="0" normalizeH="0" baseline="0" noProof="0" dirty="0">
                <a:ln>
                  <a:noFill/>
                </a:ln>
                <a:solidFill>
                  <a:srgbClr val="838FD4">
                    <a:lumMod val="75000"/>
                  </a:srgbClr>
                </a:solidFill>
                <a:effectLst/>
                <a:uLnTx/>
                <a:uFillTx/>
                <a:latin typeface="微软雅黑"/>
                <a:ea typeface="微软雅黑"/>
                <a:cs typeface="+mn-cs"/>
              </a:rPr>
              <a:t>2.1.4 </a:t>
            </a:r>
            <a:r>
              <a:rPr kumimoji="0" lang="zh-CN" altLang="en-US" sz="2000" b="0" i="0" u="none" strike="noStrike" kern="1200" cap="none" spc="0" normalizeH="0" baseline="0" noProof="0" dirty="0">
                <a:ln>
                  <a:noFill/>
                </a:ln>
                <a:solidFill>
                  <a:srgbClr val="838FD4">
                    <a:lumMod val="75000"/>
                  </a:srgbClr>
                </a:solidFill>
                <a:effectLst/>
                <a:uLnTx/>
                <a:uFillTx/>
                <a:latin typeface="微软雅黑"/>
                <a:ea typeface="微软雅黑"/>
                <a:cs typeface="+mn-cs"/>
              </a:rPr>
              <a:t>详细设计方法</a:t>
            </a:r>
            <a:endParaRPr kumimoji="0" lang="en-US" altLang="zh-CN" sz="2000" b="0" i="0" u="none" strike="noStrike" kern="1200" cap="none" spc="0" normalizeH="0" baseline="0" noProof="0" dirty="0">
              <a:ln>
                <a:noFill/>
              </a:ln>
              <a:solidFill>
                <a:srgbClr val="838FD4">
                  <a:lumMod val="75000"/>
                </a:srgbClr>
              </a:solidFill>
              <a:effectLst/>
              <a:uLnTx/>
              <a:uFillTx/>
              <a:latin typeface="微软雅黑"/>
              <a:ea typeface="微软雅黑"/>
              <a:cs typeface="+mn-cs"/>
            </a:endParaRPr>
          </a:p>
          <a:p>
            <a:pPr marL="0" marR="0" lvl="0" indent="0" algn="l" defTabSz="914377" rtl="0" eaLnBrk="1" fontAlgn="auto" latinLnBrk="0" hangingPunct="1">
              <a:lnSpc>
                <a:spcPct val="130000"/>
              </a:lnSpc>
              <a:spcBef>
                <a:spcPts val="600"/>
              </a:spcBef>
              <a:spcAft>
                <a:spcPts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ea"/>
                <a:sym typeface="+mn-lt"/>
              </a:rPr>
              <a:t>（</a:t>
            </a: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ea"/>
                <a:sym typeface="+mn-lt"/>
              </a:rPr>
              <a:t>1</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ea"/>
                <a:sym typeface="+mn-lt"/>
              </a:rPr>
              <a:t>）类图</a:t>
            </a:r>
          </a:p>
        </p:txBody>
      </p:sp>
      <p:pic>
        <p:nvPicPr>
          <p:cNvPr id="4" name="图片 3">
            <a:extLst>
              <a:ext uri="{FF2B5EF4-FFF2-40B4-BE49-F238E27FC236}">
                <a16:creationId xmlns:a16="http://schemas.microsoft.com/office/drawing/2014/main" id="{26976B23-4555-488D-B150-0DC6E8F6C31E}"/>
              </a:ext>
            </a:extLst>
          </p:cNvPr>
          <p:cNvPicPr/>
          <p:nvPr/>
        </p:nvPicPr>
        <p:blipFill>
          <a:blip r:embed="rId2"/>
          <a:stretch>
            <a:fillRect/>
          </a:stretch>
        </p:blipFill>
        <p:spPr>
          <a:xfrm>
            <a:off x="322289" y="1894716"/>
            <a:ext cx="8537506" cy="4705051"/>
          </a:xfrm>
          <a:prstGeom prst="rect">
            <a:avLst/>
          </a:prstGeom>
          <a:noFill/>
          <a:ln>
            <a:noFill/>
          </a:ln>
        </p:spPr>
      </p:pic>
    </p:spTree>
    <p:extLst>
      <p:ext uri="{BB962C8B-B14F-4D97-AF65-F5344CB8AC3E}">
        <p14:creationId xmlns:p14="http://schemas.microsoft.com/office/powerpoint/2010/main" val="2369017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DBF8CAC-DC42-4F3E-9671-F6A54C0F964C}"/>
              </a:ext>
            </a:extLst>
          </p:cNvPr>
          <p:cNvSpPr>
            <a:spLocks noGrp="1"/>
          </p:cNvSpPr>
          <p:nvPr>
            <p:ph type="body" sz="quarter" idx="10"/>
          </p:nvPr>
        </p:nvSpPr>
        <p:spPr/>
        <p:txBody>
          <a:bodyPr/>
          <a:lstStyle/>
          <a:p>
            <a:r>
              <a:rPr lang="en-US" altLang="zh-CN" dirty="0"/>
              <a:t>2.1 </a:t>
            </a:r>
            <a:r>
              <a:rPr lang="zh-CN" altLang="en-US" dirty="0"/>
              <a:t>任务和目标</a:t>
            </a:r>
          </a:p>
        </p:txBody>
      </p:sp>
      <p:sp>
        <p:nvSpPr>
          <p:cNvPr id="3" name="文本框 2">
            <a:extLst>
              <a:ext uri="{FF2B5EF4-FFF2-40B4-BE49-F238E27FC236}">
                <a16:creationId xmlns:a16="http://schemas.microsoft.com/office/drawing/2014/main" id="{EE7AB4AD-5846-4954-B6D1-73E6D68DDC42}"/>
              </a:ext>
            </a:extLst>
          </p:cNvPr>
          <p:cNvSpPr txBox="1"/>
          <p:nvPr/>
        </p:nvSpPr>
        <p:spPr>
          <a:xfrm>
            <a:off x="322289" y="979628"/>
            <a:ext cx="10996500" cy="453457"/>
          </a:xfrm>
          <a:prstGeom prst="rect">
            <a:avLst/>
          </a:prstGeom>
          <a:noFill/>
        </p:spPr>
        <p:txBody>
          <a:bodyPr wrap="square" rtlCol="0">
            <a:spAutoFit/>
          </a:bodyPr>
          <a:lstStyle/>
          <a:p>
            <a:pPr marL="0" marR="0" lvl="0" indent="0" algn="l" defTabSz="914377" rtl="0" eaLnBrk="1" fontAlgn="auto" latinLnBrk="0" hangingPunct="1">
              <a:lnSpc>
                <a:spcPct val="130000"/>
              </a:lnSpc>
              <a:spcBef>
                <a:spcPts val="60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000000"/>
                </a:solidFill>
                <a:effectLst/>
                <a:uLnTx/>
                <a:uFillTx/>
                <a:latin typeface="微软雅黑"/>
                <a:ea typeface="微软雅黑"/>
                <a:cs typeface="+mn-cs"/>
              </a:rPr>
              <a:t>ER</a:t>
            </a:r>
            <a:r>
              <a:rPr kumimoji="0" lang="zh-CN" altLang="en-US" sz="2000" b="0" i="0" u="none" strike="noStrike" kern="1200" cap="none" spc="0" normalizeH="0" baseline="0" noProof="0" dirty="0">
                <a:ln>
                  <a:noFill/>
                </a:ln>
                <a:solidFill>
                  <a:srgbClr val="000000"/>
                </a:solidFill>
                <a:effectLst/>
                <a:uLnTx/>
                <a:uFillTx/>
                <a:latin typeface="微软雅黑"/>
                <a:ea typeface="微软雅黑"/>
                <a:cs typeface="+mn-cs"/>
              </a:rPr>
              <a:t>图</a:t>
            </a:r>
            <a:endPar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ea"/>
              <a:sym typeface="+mn-lt"/>
            </a:endParaRPr>
          </a:p>
        </p:txBody>
      </p:sp>
      <p:pic>
        <p:nvPicPr>
          <p:cNvPr id="4" name="图片 3" descr="未命名">
            <a:extLst>
              <a:ext uri="{FF2B5EF4-FFF2-40B4-BE49-F238E27FC236}">
                <a16:creationId xmlns:a16="http://schemas.microsoft.com/office/drawing/2014/main" id="{86038D8A-28A7-41B4-AF72-5DA625D52CB0}"/>
              </a:ext>
            </a:extLst>
          </p:cNvPr>
          <p:cNvPicPr/>
          <p:nvPr/>
        </p:nvPicPr>
        <p:blipFill>
          <a:blip r:embed="rId2"/>
          <a:stretch>
            <a:fillRect/>
          </a:stretch>
        </p:blipFill>
        <p:spPr>
          <a:xfrm>
            <a:off x="562104" y="1537523"/>
            <a:ext cx="5533896" cy="5062243"/>
          </a:xfrm>
          <a:prstGeom prst="rect">
            <a:avLst/>
          </a:prstGeom>
        </p:spPr>
      </p:pic>
    </p:spTree>
    <p:extLst>
      <p:ext uri="{BB962C8B-B14F-4D97-AF65-F5344CB8AC3E}">
        <p14:creationId xmlns:p14="http://schemas.microsoft.com/office/powerpoint/2010/main" val="3639472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normAutofit lnSpcReduction="10000"/>
          </a:bodyPr>
          <a:lstStyle/>
          <a:p>
            <a:r>
              <a:rPr kumimoji="1" lang="en-US" altLang="zh-CN" dirty="0"/>
              <a:t>01</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a:t>图设计</a:t>
            </a:r>
          </a:p>
        </p:txBody>
      </p:sp>
    </p:spTree>
    <p:extLst>
      <p:ext uri="{BB962C8B-B14F-4D97-AF65-F5344CB8AC3E}">
        <p14:creationId xmlns:p14="http://schemas.microsoft.com/office/powerpoint/2010/main" val="48600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2174</Words>
  <Application>Microsoft Office PowerPoint</Application>
  <PresentationFormat>宽屏</PresentationFormat>
  <Paragraphs>170</Paragraphs>
  <Slides>29</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等线</vt:lpstr>
      <vt:lpstr>等线 Light</vt:lpstr>
      <vt:lpstr>宋体</vt:lpstr>
      <vt:lpstr>微软雅黑</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回答需求分析答辩时老师提出的问题</vt:lpstr>
      <vt:lpstr>预期开发计划时间、分工安排</vt:lpstr>
      <vt:lpstr>工作流程、组员分工、贡献度比例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晟</dc:creator>
  <cp:lastModifiedBy>陈 晟</cp:lastModifiedBy>
  <cp:revision>2</cp:revision>
  <dcterms:created xsi:type="dcterms:W3CDTF">2020-04-10T13:22:13Z</dcterms:created>
  <dcterms:modified xsi:type="dcterms:W3CDTF">2020-04-10T13:32:24Z</dcterms:modified>
</cp:coreProperties>
</file>