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8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81" d="100"/>
          <a:sy n="81" d="100"/>
        </p:scale>
        <p:origin x="-18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BB47-0706-994A-A70F-D9861CA2FCC0}" type="datetimeFigureOut">
              <a:rPr lang="en-US" smtClean="0"/>
              <a:t>5/22/13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BFC0-644A-0948-8382-4687CA4973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BB47-0706-994A-A70F-D9861CA2FCC0}" type="datetimeFigureOut">
              <a:rPr lang="en-US" smtClean="0"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BFC0-644A-0948-8382-4687CA4973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BB47-0706-994A-A70F-D9861CA2FCC0}" type="datetimeFigureOut">
              <a:rPr lang="en-US" smtClean="0"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BFC0-644A-0948-8382-4687CA4973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BB47-0706-994A-A70F-D9861CA2FCC0}" type="datetimeFigureOut">
              <a:rPr lang="en-US" smtClean="0"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BFC0-644A-0948-8382-4687CA4973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BB47-0706-994A-A70F-D9861CA2FCC0}" type="datetimeFigureOut">
              <a:rPr lang="en-US" smtClean="0"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BFC0-644A-0948-8382-4687CA4973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BB47-0706-994A-A70F-D9861CA2FCC0}" type="datetimeFigureOut">
              <a:rPr lang="en-US" smtClean="0"/>
              <a:t>5/22/13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BFC0-644A-0948-8382-4687CA4973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BB47-0706-994A-A70F-D9861CA2FCC0}" type="datetimeFigureOut">
              <a:rPr lang="en-US" smtClean="0"/>
              <a:t>5/22/13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BFC0-644A-0948-8382-4687CA4973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BB47-0706-994A-A70F-D9861CA2FCC0}" type="datetimeFigureOut">
              <a:rPr lang="en-US" smtClean="0"/>
              <a:t>5/22/13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BFC0-644A-0948-8382-4687CA4973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BB47-0706-994A-A70F-D9861CA2FCC0}" type="datetimeFigureOut">
              <a:rPr lang="en-US" smtClean="0"/>
              <a:t>5/22/13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BFC0-644A-0948-8382-4687CA4973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BB47-0706-994A-A70F-D9861CA2FCC0}" type="datetimeFigureOut">
              <a:rPr lang="en-US" smtClean="0"/>
              <a:t>5/22/13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BFC0-644A-0948-8382-4687CA4973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BB47-0706-994A-A70F-D9861CA2FCC0}" type="datetimeFigureOut">
              <a:rPr lang="en-US" smtClean="0"/>
              <a:t>5/22/13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CA0BFC0-644A-0948-8382-4687CA4973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2CBB47-0706-994A-A70F-D9861CA2FCC0}" type="datetimeFigureOut">
              <a:rPr lang="en-US" smtClean="0"/>
              <a:t>5/22/13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A0BFC0-644A-0948-8382-4687CA49732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file://localhost/Users/Matt/Downloads/paper-airplane.p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file://localhost/Users/Matt/Downloads/paper-airplane.p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file://localhost/Users/Matt/Downloads/paper-airplane.p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file://localhost/Users/Matt/Downloads/paper-airplane.pn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file://localhost/Users/Matt/Downloads/paper-airplane.png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file://localhost/Users/Matt/Downloads/paper-airplane.png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file://localhost/Users/Matt/Downloads/paper-airplane.png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os.org/wiki/" TargetMode="External"/><Relationship Id="rId3" Type="http://schemas.openxmlformats.org/officeDocument/2006/relationships/hyperlink" Target="http://www.ros.org/wiki/Robots/TurtleBo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file://localhost/Users/Matt/Downloads/ROS_basic_concepts.p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ROS-Based UAV Flight Control and Collision Avoidance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Jones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beginning…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95600" y="4191000"/>
            <a:ext cx="2971800" cy="2209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X-Bee IO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aper-airplane.png" descr="/Users/Matt/Downloads/paper-airplane.png"/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3581400" y="1847088"/>
            <a:ext cx="1536090" cy="1170354"/>
          </a:xfrm>
          <a:prstGeom prst="rect">
            <a:avLst/>
          </a:prstGeom>
        </p:spPr>
      </p:pic>
      <p:pic>
        <p:nvPicPr>
          <p:cNvPr id="6" name="paper-airplane.png" descr="/Users/Matt/Downloads/paper-airplane.png"/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5486400" y="2432265"/>
            <a:ext cx="1536090" cy="1170354"/>
          </a:xfrm>
          <a:prstGeom prst="rect">
            <a:avLst/>
          </a:prstGeom>
        </p:spPr>
      </p:pic>
      <p:pic>
        <p:nvPicPr>
          <p:cNvPr id="7" name="paper-airplane.png" descr="/Users/Matt/Downloads/paper-airplane.png"/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1676400" y="2584665"/>
            <a:ext cx="1536090" cy="1170354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7" idx="2"/>
            <a:endCxn id="4" idx="1"/>
          </p:cNvCxnSpPr>
          <p:nvPr/>
        </p:nvCxnSpPr>
        <p:spPr>
          <a:xfrm rot="16200000" flipH="1">
            <a:off x="2507828" y="3691635"/>
            <a:ext cx="759599" cy="8863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4" idx="0"/>
          </p:cNvCxnSpPr>
          <p:nvPr/>
        </p:nvCxnSpPr>
        <p:spPr>
          <a:xfrm rot="16200000" flipH="1">
            <a:off x="3778693" y="3588193"/>
            <a:ext cx="1173558" cy="320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4" idx="7"/>
          </p:cNvCxnSpPr>
          <p:nvPr/>
        </p:nvCxnSpPr>
        <p:spPr>
          <a:xfrm rot="5400000">
            <a:off x="5387319" y="3647491"/>
            <a:ext cx="911999" cy="8222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X-Bee IO – Component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JAVA code from last summer</a:t>
            </a:r>
          </a:p>
          <a:p>
            <a:r>
              <a:rPr lang="en-US" dirty="0" smtClean="0"/>
              <a:t>Ported into ROS framework</a:t>
            </a:r>
          </a:p>
          <a:p>
            <a:r>
              <a:rPr lang="en-US" dirty="0" smtClean="0"/>
              <a:t>Responsible for:</a:t>
            </a:r>
          </a:p>
          <a:p>
            <a:pPr lvl="1"/>
            <a:r>
              <a:rPr lang="en-US" dirty="0" smtClean="0"/>
              <a:t>X-Bee communication</a:t>
            </a:r>
          </a:p>
          <a:p>
            <a:pPr lvl="1"/>
            <a:r>
              <a:rPr lang="en-US" dirty="0" smtClean="0"/>
              <a:t>Translation from internal data to a message understood by the </a:t>
            </a:r>
            <a:r>
              <a:rPr lang="en-US" dirty="0" err="1" smtClean="0"/>
              <a:t>ArduPilot</a:t>
            </a:r>
            <a:r>
              <a:rPr lang="en-US" dirty="0" smtClean="0"/>
              <a:t> and vice versa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it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57600" y="1938332"/>
            <a:ext cx="2109032" cy="1849952"/>
            <a:chOff x="1676400" y="1847088"/>
            <a:chExt cx="5346090" cy="4553712"/>
          </a:xfrm>
        </p:grpSpPr>
        <p:sp>
          <p:nvSpPr>
            <p:cNvPr id="5" name="Oval 4"/>
            <p:cNvSpPr/>
            <p:nvPr/>
          </p:nvSpPr>
          <p:spPr>
            <a:xfrm>
              <a:off x="2895600" y="4191000"/>
              <a:ext cx="2971800" cy="2209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X-Bee IO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" name="paper-airplane.png" descr="/Users/Matt/Downloads/paper-airplane.png"/>
            <p:cNvPicPr>
              <a:picLocks noChangeAspect="1"/>
            </p:cNvPicPr>
            <p:nvPr/>
          </p:nvPicPr>
          <p:blipFill>
            <a:blip r:embed="rId2" r:link="rId3"/>
            <a:stretch>
              <a:fillRect/>
            </a:stretch>
          </p:blipFill>
          <p:spPr>
            <a:xfrm>
              <a:off x="3581400" y="1847088"/>
              <a:ext cx="1536090" cy="1170354"/>
            </a:xfrm>
            <a:prstGeom prst="rect">
              <a:avLst/>
            </a:prstGeom>
          </p:spPr>
        </p:pic>
        <p:pic>
          <p:nvPicPr>
            <p:cNvPr id="7" name="paper-airplane.png" descr="/Users/Matt/Downloads/paper-airplane.png"/>
            <p:cNvPicPr>
              <a:picLocks noChangeAspect="1"/>
            </p:cNvPicPr>
            <p:nvPr/>
          </p:nvPicPr>
          <p:blipFill>
            <a:blip r:embed="rId2" r:link="rId3"/>
            <a:stretch>
              <a:fillRect/>
            </a:stretch>
          </p:blipFill>
          <p:spPr>
            <a:xfrm>
              <a:off x="5486400" y="2432265"/>
              <a:ext cx="1536090" cy="1170354"/>
            </a:xfrm>
            <a:prstGeom prst="rect">
              <a:avLst/>
            </a:prstGeom>
          </p:spPr>
        </p:pic>
        <p:pic>
          <p:nvPicPr>
            <p:cNvPr id="8" name="paper-airplane.png" descr="/Users/Matt/Downloads/paper-airplane.png"/>
            <p:cNvPicPr>
              <a:picLocks noChangeAspect="1"/>
            </p:cNvPicPr>
            <p:nvPr/>
          </p:nvPicPr>
          <p:blipFill>
            <a:blip r:embed="rId2" r:link="rId3"/>
            <a:stretch>
              <a:fillRect/>
            </a:stretch>
          </p:blipFill>
          <p:spPr>
            <a:xfrm>
              <a:off x="1676400" y="2584665"/>
              <a:ext cx="1536090" cy="1170354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>
              <a:stCxn id="8" idx="2"/>
              <a:endCxn id="5" idx="1"/>
            </p:cNvCxnSpPr>
            <p:nvPr/>
          </p:nvCxnSpPr>
          <p:spPr>
            <a:xfrm rot="16200000" flipH="1">
              <a:off x="2507828" y="3691635"/>
              <a:ext cx="759599" cy="88636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5" idx="0"/>
            </p:cNvCxnSpPr>
            <p:nvPr/>
          </p:nvCxnSpPr>
          <p:spPr>
            <a:xfrm rot="16200000" flipH="1">
              <a:off x="3778693" y="3588193"/>
              <a:ext cx="1173558" cy="3205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2"/>
              <a:endCxn id="5" idx="7"/>
            </p:cNvCxnSpPr>
            <p:nvPr/>
          </p:nvCxnSpPr>
          <p:spPr>
            <a:xfrm rot="5400000">
              <a:off x="5387319" y="3647491"/>
              <a:ext cx="911999" cy="82225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3960593" y="4267200"/>
            <a:ext cx="1503047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Telemetry Updates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5" idx="4"/>
            <a:endCxn id="12" idx="0"/>
          </p:cNvCxnSpPr>
          <p:nvPr/>
        </p:nvCxnSpPr>
        <p:spPr>
          <a:xfrm rot="5400000">
            <a:off x="4478982" y="4021420"/>
            <a:ext cx="478916" cy="12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Telemetry Updates – Topic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 consisting of information sent FROM a UAV</a:t>
            </a:r>
          </a:p>
          <a:p>
            <a:r>
              <a:rPr lang="en-US" dirty="0" smtClean="0"/>
              <a:t>Types of information:</a:t>
            </a:r>
          </a:p>
          <a:p>
            <a:pPr lvl="1"/>
            <a:r>
              <a:rPr lang="en-US" dirty="0" smtClean="0"/>
              <a:t>Plane ID</a:t>
            </a:r>
          </a:p>
          <a:p>
            <a:pPr lvl="1"/>
            <a:r>
              <a:rPr lang="en-US" dirty="0" smtClean="0"/>
              <a:t>Position (Latitude, Longitude, Altitude)</a:t>
            </a:r>
          </a:p>
          <a:p>
            <a:pPr lvl="1"/>
            <a:r>
              <a:rPr lang="en-US" dirty="0" smtClean="0"/>
              <a:t>Destination (Lat., Long., Alt.)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Bearing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it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29000" y="1481132"/>
            <a:ext cx="1981200" cy="2709868"/>
            <a:chOff x="3429000" y="1481132"/>
            <a:chExt cx="1981200" cy="2709868"/>
          </a:xfrm>
        </p:grpSpPr>
        <p:grpSp>
          <p:nvGrpSpPr>
            <p:cNvPr id="4" name="Group 3"/>
            <p:cNvGrpSpPr/>
            <p:nvPr/>
          </p:nvGrpSpPr>
          <p:grpSpPr>
            <a:xfrm>
              <a:off x="3429000" y="1481132"/>
              <a:ext cx="1981200" cy="1510220"/>
              <a:chOff x="1676400" y="1847088"/>
              <a:chExt cx="5346090" cy="4553712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895600" y="4191000"/>
                <a:ext cx="2971800" cy="22098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X-Bee IO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" name="paper-airplane.png" descr="/Users/Matt/Downloads/paper-airplane.png"/>
              <p:cNvPicPr>
                <a:picLocks noChangeAspect="1"/>
              </p:cNvPicPr>
              <p:nvPr/>
            </p:nvPicPr>
            <p:blipFill>
              <a:blip r:embed="rId2" r:link="rId3"/>
              <a:stretch>
                <a:fillRect/>
              </a:stretch>
            </p:blipFill>
            <p:spPr>
              <a:xfrm>
                <a:off x="3581400" y="1847088"/>
                <a:ext cx="1536090" cy="1170354"/>
              </a:xfrm>
              <a:prstGeom prst="rect">
                <a:avLst/>
              </a:prstGeom>
            </p:spPr>
          </p:pic>
          <p:pic>
            <p:nvPicPr>
              <p:cNvPr id="7" name="paper-airplane.png" descr="/Users/Matt/Downloads/paper-airplane.png"/>
              <p:cNvPicPr>
                <a:picLocks noChangeAspect="1"/>
              </p:cNvPicPr>
              <p:nvPr/>
            </p:nvPicPr>
            <p:blipFill>
              <a:blip r:embed="rId2" r:link="rId3"/>
              <a:stretch>
                <a:fillRect/>
              </a:stretch>
            </p:blipFill>
            <p:spPr>
              <a:xfrm>
                <a:off x="5486400" y="2432265"/>
                <a:ext cx="1536090" cy="1170354"/>
              </a:xfrm>
              <a:prstGeom prst="rect">
                <a:avLst/>
              </a:prstGeom>
            </p:spPr>
          </p:pic>
          <p:pic>
            <p:nvPicPr>
              <p:cNvPr id="8" name="paper-airplane.png" descr="/Users/Matt/Downloads/paper-airplane.png"/>
              <p:cNvPicPr>
                <a:picLocks noChangeAspect="1"/>
              </p:cNvPicPr>
              <p:nvPr/>
            </p:nvPicPr>
            <p:blipFill>
              <a:blip r:embed="rId2" r:link="rId3"/>
              <a:stretch>
                <a:fillRect/>
              </a:stretch>
            </p:blipFill>
            <p:spPr>
              <a:xfrm>
                <a:off x="1676400" y="2584665"/>
                <a:ext cx="1536090" cy="1170354"/>
              </a:xfrm>
              <a:prstGeom prst="rect">
                <a:avLst/>
              </a:prstGeom>
            </p:spPr>
          </p:pic>
          <p:cxnSp>
            <p:nvCxnSpPr>
              <p:cNvPr id="9" name="Straight Arrow Connector 8"/>
              <p:cNvCxnSpPr>
                <a:stCxn id="8" idx="2"/>
                <a:endCxn id="5" idx="1"/>
              </p:cNvCxnSpPr>
              <p:nvPr/>
            </p:nvCxnSpPr>
            <p:spPr>
              <a:xfrm rot="16200000" flipH="1">
                <a:off x="2507828" y="3691635"/>
                <a:ext cx="759599" cy="88636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6" idx="2"/>
                <a:endCxn id="5" idx="0"/>
              </p:cNvCxnSpPr>
              <p:nvPr/>
            </p:nvCxnSpPr>
            <p:spPr>
              <a:xfrm rot="16200000" flipH="1">
                <a:off x="3778693" y="3588193"/>
                <a:ext cx="1173558" cy="3205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7" idx="2"/>
                <a:endCxn id="5" idx="7"/>
              </p:cNvCxnSpPr>
              <p:nvPr/>
            </p:nvCxnSpPr>
            <p:spPr>
              <a:xfrm rot="5400000">
                <a:off x="5387319" y="3647491"/>
                <a:ext cx="911999" cy="82225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3713628" y="3382318"/>
              <a:ext cx="1411945" cy="8086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Telemetry Updates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5" idx="4"/>
              <a:endCxn id="12" idx="0"/>
            </p:cNvCxnSpPr>
            <p:nvPr/>
          </p:nvCxnSpPr>
          <p:spPr>
            <a:xfrm rot="5400000">
              <a:off x="4230058" y="3180896"/>
              <a:ext cx="390966" cy="118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Oval 14"/>
          <p:cNvSpPr/>
          <p:nvPr/>
        </p:nvSpPr>
        <p:spPr>
          <a:xfrm>
            <a:off x="3429000" y="4572000"/>
            <a:ext cx="1981200" cy="7328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Coordinator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2" idx="2"/>
            <a:endCxn id="15" idx="0"/>
          </p:cNvCxnSpPr>
          <p:nvPr/>
        </p:nvCxnSpPr>
        <p:spPr>
          <a:xfrm rot="5400000">
            <a:off x="4229101" y="4381500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Coordinator – Component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Primarily in charge of monitoring the planes and communicating the next destination of a plane</a:t>
            </a:r>
          </a:p>
          <a:p>
            <a:r>
              <a:rPr lang="en-US" dirty="0" smtClean="0"/>
              <a:t>Responsibilities:</a:t>
            </a:r>
          </a:p>
          <a:p>
            <a:pPr lvl="1"/>
            <a:r>
              <a:rPr lang="en-US" dirty="0" smtClean="0"/>
              <a:t>Detect when a plane has reached a destination</a:t>
            </a:r>
          </a:p>
          <a:p>
            <a:pPr lvl="1"/>
            <a:r>
              <a:rPr lang="en-US" dirty="0" smtClean="0"/>
              <a:t>Sending next destination (whether it’s a true destination or avoidance destination)</a:t>
            </a:r>
          </a:p>
          <a:p>
            <a:pPr lvl="1"/>
            <a:r>
              <a:rPr lang="en-US" dirty="0" smtClean="0"/>
              <a:t>Alerting planes to collision avoidance maneuvers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we go now?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447799" y="1869275"/>
            <a:ext cx="4648201" cy="3823739"/>
            <a:chOff x="1447799" y="1869275"/>
            <a:chExt cx="4648201" cy="3823739"/>
          </a:xfrm>
        </p:grpSpPr>
        <p:grpSp>
          <p:nvGrpSpPr>
            <p:cNvPr id="5" name="Group 3"/>
            <p:cNvGrpSpPr/>
            <p:nvPr/>
          </p:nvGrpSpPr>
          <p:grpSpPr>
            <a:xfrm>
              <a:off x="1447799" y="1869275"/>
              <a:ext cx="1981201" cy="1510220"/>
              <a:chOff x="1676400" y="1847088"/>
              <a:chExt cx="5346093" cy="4553712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895600" y="4191000"/>
                <a:ext cx="2971800" cy="22098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X-Bee IO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" name="paper-airplane.png" descr="/Users/Matt/Downloads/paper-airplane.png"/>
              <p:cNvPicPr>
                <a:picLocks noChangeAspect="1"/>
              </p:cNvPicPr>
              <p:nvPr/>
            </p:nvPicPr>
            <p:blipFill>
              <a:blip r:embed="rId2" r:link="rId3"/>
              <a:stretch>
                <a:fillRect/>
              </a:stretch>
            </p:blipFill>
            <p:spPr>
              <a:xfrm>
                <a:off x="3581400" y="1847088"/>
                <a:ext cx="1536090" cy="1170354"/>
              </a:xfrm>
              <a:prstGeom prst="rect">
                <a:avLst/>
              </a:prstGeom>
            </p:spPr>
          </p:pic>
          <p:pic>
            <p:nvPicPr>
              <p:cNvPr id="10" name="paper-airplane.png" descr="/Users/Matt/Downloads/paper-airplane.png"/>
              <p:cNvPicPr>
                <a:picLocks noChangeAspect="1"/>
              </p:cNvPicPr>
              <p:nvPr/>
            </p:nvPicPr>
            <p:blipFill>
              <a:blip r:embed="rId2" r:link="rId3"/>
              <a:stretch>
                <a:fillRect/>
              </a:stretch>
            </p:blipFill>
            <p:spPr>
              <a:xfrm>
                <a:off x="5486404" y="2365364"/>
                <a:ext cx="1536089" cy="1170354"/>
              </a:xfrm>
              <a:prstGeom prst="rect">
                <a:avLst/>
              </a:prstGeom>
            </p:spPr>
          </p:pic>
          <p:pic>
            <p:nvPicPr>
              <p:cNvPr id="11" name="paper-airplane.png" descr="/Users/Matt/Downloads/paper-airplane.png"/>
              <p:cNvPicPr>
                <a:picLocks noChangeAspect="1"/>
              </p:cNvPicPr>
              <p:nvPr/>
            </p:nvPicPr>
            <p:blipFill>
              <a:blip r:embed="rId2" r:link="rId3"/>
              <a:stretch>
                <a:fillRect/>
              </a:stretch>
            </p:blipFill>
            <p:spPr>
              <a:xfrm>
                <a:off x="1676400" y="2584665"/>
                <a:ext cx="1536090" cy="1170354"/>
              </a:xfrm>
              <a:prstGeom prst="rect">
                <a:avLst/>
              </a:prstGeom>
            </p:spPr>
          </p:pic>
          <p:cxnSp>
            <p:nvCxnSpPr>
              <p:cNvPr id="12" name="Straight Arrow Connector 11"/>
              <p:cNvCxnSpPr>
                <a:stCxn id="11" idx="2"/>
                <a:endCxn id="8" idx="1"/>
              </p:cNvCxnSpPr>
              <p:nvPr/>
            </p:nvCxnSpPr>
            <p:spPr>
              <a:xfrm rot="16200000" flipH="1">
                <a:off x="2507828" y="3691635"/>
                <a:ext cx="759599" cy="88636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9" idx="2"/>
                <a:endCxn id="8" idx="0"/>
              </p:cNvCxnSpPr>
              <p:nvPr/>
            </p:nvCxnSpPr>
            <p:spPr>
              <a:xfrm rot="16200000" flipH="1">
                <a:off x="3778693" y="3588193"/>
                <a:ext cx="1173558" cy="3205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10" idx="2"/>
                <a:endCxn id="8" idx="7"/>
              </p:cNvCxnSpPr>
              <p:nvPr/>
            </p:nvCxnSpPr>
            <p:spPr>
              <a:xfrm rot="5400000">
                <a:off x="5353870" y="3614037"/>
                <a:ext cx="978899" cy="82226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/>
            <p:cNvSpPr/>
            <p:nvPr/>
          </p:nvSpPr>
          <p:spPr>
            <a:xfrm>
              <a:off x="4684055" y="3770461"/>
              <a:ext cx="1411945" cy="8086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Telemetry Updates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8" idx="5"/>
              <a:endCxn id="6" idx="0"/>
            </p:cNvCxnSpPr>
            <p:nvPr/>
          </p:nvCxnSpPr>
          <p:spPr>
            <a:xfrm rot="16200000" flipH="1">
              <a:off x="3865694" y="2246127"/>
              <a:ext cx="498292" cy="25503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447799" y="4960143"/>
              <a:ext cx="1981200" cy="7328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Coordinator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6" idx="2"/>
              <a:endCxn id="15" idx="7"/>
            </p:cNvCxnSpPr>
            <p:nvPr/>
          </p:nvCxnSpPr>
          <p:spPr>
            <a:xfrm rot="5400000">
              <a:off x="4020281" y="3697722"/>
              <a:ext cx="488326" cy="22511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1732427" y="3770461"/>
            <a:ext cx="1411945" cy="8086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Commands</a:t>
            </a:r>
          </a:p>
        </p:txBody>
      </p:sp>
      <p:cxnSp>
        <p:nvCxnSpPr>
          <p:cNvPr id="23" name="Straight Arrow Connector 22"/>
          <p:cNvCxnSpPr>
            <a:stCxn id="19" idx="0"/>
            <a:endCxn id="8" idx="4"/>
          </p:cNvCxnSpPr>
          <p:nvPr/>
        </p:nvCxnSpPr>
        <p:spPr>
          <a:xfrm rot="5400000" flipH="1" flipV="1">
            <a:off x="2248856" y="3569039"/>
            <a:ext cx="390966" cy="11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0"/>
            <a:endCxn id="19" idx="2"/>
          </p:cNvCxnSpPr>
          <p:nvPr/>
        </p:nvCxnSpPr>
        <p:spPr>
          <a:xfrm rot="5400000" flipH="1" flipV="1">
            <a:off x="2247899" y="4769643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– Topic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 for sending new commands to a UAV</a:t>
            </a:r>
          </a:p>
          <a:p>
            <a:r>
              <a:rPr lang="en-US" dirty="0" smtClean="0"/>
              <a:t>ONLY the coordinator updates this topic, I would prefer to keep it this way if possible</a:t>
            </a:r>
          </a:p>
          <a:p>
            <a:r>
              <a:rPr lang="en-US" dirty="0" smtClean="0"/>
              <a:t>Types of information:</a:t>
            </a:r>
          </a:p>
          <a:p>
            <a:pPr lvl="1"/>
            <a:r>
              <a:rPr lang="en-US" dirty="0" smtClean="0"/>
              <a:t>Plane ID of recipient</a:t>
            </a:r>
          </a:p>
          <a:p>
            <a:pPr lvl="1"/>
            <a:r>
              <a:rPr lang="en-US" dirty="0" smtClean="0"/>
              <a:t>Waypoint index</a:t>
            </a:r>
          </a:p>
          <a:p>
            <a:pPr lvl="1"/>
            <a:r>
              <a:rPr lang="en-US" dirty="0" smtClean="0"/>
              <a:t>New Destination (Lat., Long., Alt.)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can dodge a wrench…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447799" y="1869275"/>
            <a:ext cx="4648201" cy="3823739"/>
            <a:chOff x="1447799" y="1869275"/>
            <a:chExt cx="4648201" cy="3823739"/>
          </a:xfrm>
        </p:grpSpPr>
        <p:grpSp>
          <p:nvGrpSpPr>
            <p:cNvPr id="4" name="Group 3"/>
            <p:cNvGrpSpPr/>
            <p:nvPr/>
          </p:nvGrpSpPr>
          <p:grpSpPr>
            <a:xfrm>
              <a:off x="1447799" y="1869275"/>
              <a:ext cx="4648201" cy="3823739"/>
              <a:chOff x="1447799" y="1869275"/>
              <a:chExt cx="4648201" cy="3823739"/>
            </a:xfrm>
          </p:grpSpPr>
          <p:grpSp>
            <p:nvGrpSpPr>
              <p:cNvPr id="5" name="Group 3"/>
              <p:cNvGrpSpPr/>
              <p:nvPr/>
            </p:nvGrpSpPr>
            <p:grpSpPr>
              <a:xfrm>
                <a:off x="1447798" y="1869275"/>
                <a:ext cx="1981200" cy="1510220"/>
                <a:chOff x="1676400" y="1847088"/>
                <a:chExt cx="5346093" cy="4553712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2895600" y="4191000"/>
                  <a:ext cx="2971800" cy="22098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X-Bee IO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1" name="paper-airplane.png" descr="/Users/Matt/Downloads/paper-airplane.png"/>
                <p:cNvPicPr>
                  <a:picLocks noChangeAspect="1"/>
                </p:cNvPicPr>
                <p:nvPr/>
              </p:nvPicPr>
              <p:blipFill>
                <a:blip r:embed="rId2" r:link="rId3"/>
                <a:stretch>
                  <a:fillRect/>
                </a:stretch>
              </p:blipFill>
              <p:spPr>
                <a:xfrm>
                  <a:off x="3581400" y="1847088"/>
                  <a:ext cx="1536090" cy="1170354"/>
                </a:xfrm>
                <a:prstGeom prst="rect">
                  <a:avLst/>
                </a:prstGeom>
              </p:spPr>
            </p:pic>
            <p:pic>
              <p:nvPicPr>
                <p:cNvPr id="12" name="paper-airplane.png" descr="/Users/Matt/Downloads/paper-airplane.png"/>
                <p:cNvPicPr>
                  <a:picLocks noChangeAspect="1"/>
                </p:cNvPicPr>
                <p:nvPr/>
              </p:nvPicPr>
              <p:blipFill>
                <a:blip r:embed="rId2" r:link="rId3"/>
                <a:stretch>
                  <a:fillRect/>
                </a:stretch>
              </p:blipFill>
              <p:spPr>
                <a:xfrm>
                  <a:off x="5486404" y="2365364"/>
                  <a:ext cx="1536089" cy="1170354"/>
                </a:xfrm>
                <a:prstGeom prst="rect">
                  <a:avLst/>
                </a:prstGeom>
              </p:spPr>
            </p:pic>
            <p:pic>
              <p:nvPicPr>
                <p:cNvPr id="13" name="paper-airplane.png" descr="/Users/Matt/Downloads/paper-airplane.png"/>
                <p:cNvPicPr>
                  <a:picLocks noChangeAspect="1"/>
                </p:cNvPicPr>
                <p:nvPr/>
              </p:nvPicPr>
              <p:blipFill>
                <a:blip r:embed="rId2" r:link="rId3"/>
                <a:stretch>
                  <a:fillRect/>
                </a:stretch>
              </p:blipFill>
              <p:spPr>
                <a:xfrm>
                  <a:off x="1676400" y="2584665"/>
                  <a:ext cx="1536090" cy="1170354"/>
                </a:xfrm>
                <a:prstGeom prst="rect">
                  <a:avLst/>
                </a:prstGeom>
              </p:spPr>
            </p:pic>
            <p:cxnSp>
              <p:nvCxnSpPr>
                <p:cNvPr id="14" name="Straight Arrow Connector 13"/>
                <p:cNvCxnSpPr>
                  <a:stCxn id="13" idx="2"/>
                  <a:endCxn id="10" idx="1"/>
                </p:cNvCxnSpPr>
                <p:nvPr/>
              </p:nvCxnSpPr>
              <p:spPr>
                <a:xfrm rot="16200000" flipH="1">
                  <a:off x="2507828" y="3691635"/>
                  <a:ext cx="759599" cy="886365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>
                  <a:stCxn id="11" idx="2"/>
                  <a:endCxn id="10" idx="0"/>
                </p:cNvCxnSpPr>
                <p:nvPr/>
              </p:nvCxnSpPr>
              <p:spPr>
                <a:xfrm rot="16200000" flipH="1">
                  <a:off x="3778693" y="3588193"/>
                  <a:ext cx="1173558" cy="32055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>
                  <a:stCxn id="12" idx="2"/>
                  <a:endCxn id="10" idx="7"/>
                </p:cNvCxnSpPr>
                <p:nvPr/>
              </p:nvCxnSpPr>
              <p:spPr>
                <a:xfrm rot="5400000">
                  <a:off x="5353870" y="3614037"/>
                  <a:ext cx="978899" cy="82226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Rectangle 5"/>
              <p:cNvSpPr/>
              <p:nvPr/>
            </p:nvSpPr>
            <p:spPr>
              <a:xfrm>
                <a:off x="4684055" y="3770461"/>
                <a:ext cx="1411945" cy="80868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Telemetry Updates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Straight Arrow Connector 6"/>
              <p:cNvCxnSpPr>
                <a:stCxn id="10" idx="5"/>
                <a:endCxn id="6" idx="0"/>
              </p:cNvCxnSpPr>
              <p:nvPr/>
            </p:nvCxnSpPr>
            <p:spPr>
              <a:xfrm rot="16200000" flipH="1">
                <a:off x="3865694" y="2246127"/>
                <a:ext cx="498292" cy="255037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7"/>
              <p:cNvSpPr/>
              <p:nvPr/>
            </p:nvSpPr>
            <p:spPr>
              <a:xfrm>
                <a:off x="1447799" y="4960143"/>
                <a:ext cx="1981200" cy="73287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Coordinator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6" idx="2"/>
                <a:endCxn id="8" idx="7"/>
              </p:cNvCxnSpPr>
              <p:nvPr/>
            </p:nvCxnSpPr>
            <p:spPr>
              <a:xfrm rot="5400000">
                <a:off x="4020281" y="3697722"/>
                <a:ext cx="488326" cy="225116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732427" y="3770461"/>
              <a:ext cx="1411945" cy="8086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Commands</a:t>
              </a:r>
            </a:p>
          </p:txBody>
        </p:sp>
        <p:cxnSp>
          <p:nvCxnSpPr>
            <p:cNvPr id="18" name="Straight Arrow Connector 17"/>
            <p:cNvCxnSpPr>
              <a:stCxn id="17" idx="0"/>
              <a:endCxn id="10" idx="4"/>
            </p:cNvCxnSpPr>
            <p:nvPr/>
          </p:nvCxnSpPr>
          <p:spPr>
            <a:xfrm rot="5400000" flipH="1" flipV="1">
              <a:off x="2248856" y="3569039"/>
              <a:ext cx="390966" cy="118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0"/>
              <a:endCxn id="17" idx="2"/>
            </p:cNvCxnSpPr>
            <p:nvPr/>
          </p:nvCxnSpPr>
          <p:spPr>
            <a:xfrm rot="5400000" flipH="1" flipV="1">
              <a:off x="2247899" y="4769643"/>
              <a:ext cx="381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Oval 20"/>
          <p:cNvSpPr/>
          <p:nvPr/>
        </p:nvSpPr>
        <p:spPr>
          <a:xfrm>
            <a:off x="4399429" y="4960144"/>
            <a:ext cx="1981200" cy="7328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Collision Avoidance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6" idx="2"/>
          </p:cNvCxnSpPr>
          <p:nvPr/>
        </p:nvCxnSpPr>
        <p:spPr>
          <a:xfrm rot="16200000" flipH="1">
            <a:off x="5199528" y="4769642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2"/>
            <a:endCxn id="8" idx="6"/>
          </p:cNvCxnSpPr>
          <p:nvPr/>
        </p:nvCxnSpPr>
        <p:spPr>
          <a:xfrm rot="10800000">
            <a:off x="3428999" y="5326580"/>
            <a:ext cx="970430" cy="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Collision Avoidance – Component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charge of monitoring UAV position to avoid collisions</a:t>
            </a:r>
          </a:p>
          <a:p>
            <a:r>
              <a:rPr lang="en-US" dirty="0" smtClean="0"/>
              <a:t>Responsibilities:</a:t>
            </a:r>
          </a:p>
          <a:p>
            <a:pPr lvl="1"/>
            <a:r>
              <a:rPr lang="en-US" dirty="0" smtClean="0"/>
              <a:t>UAV monitoring</a:t>
            </a:r>
          </a:p>
          <a:p>
            <a:pPr lvl="1"/>
            <a:r>
              <a:rPr lang="en-US" dirty="0" smtClean="0"/>
              <a:t>Report avoidance maneuvers to Coordinator</a:t>
            </a:r>
          </a:p>
          <a:p>
            <a:r>
              <a:rPr lang="en-US" dirty="0" smtClean="0"/>
              <a:t>How it works is up to you!</a:t>
            </a:r>
          </a:p>
          <a:p>
            <a:r>
              <a:rPr lang="en-US" dirty="0" smtClean="0"/>
              <a:t>If you need special information or a way to report a maneuver for a particular algorithm/system, let me know and we’ll see what we can do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Covers:</a:t>
            </a:r>
          </a:p>
          <a:p>
            <a:pPr lvl="1"/>
            <a:r>
              <a:rPr lang="en-US" dirty="0" smtClean="0"/>
              <a:t>What is ROS?</a:t>
            </a:r>
          </a:p>
          <a:p>
            <a:pPr lvl="1"/>
            <a:r>
              <a:rPr lang="en-US" dirty="0" smtClean="0"/>
              <a:t>ROS Concepts</a:t>
            </a:r>
          </a:p>
          <a:p>
            <a:pPr lvl="1"/>
            <a:r>
              <a:rPr lang="en-US" dirty="0" smtClean="0"/>
              <a:t>Our current ROS implementation</a:t>
            </a:r>
          </a:p>
          <a:p>
            <a:endParaRPr lang="en-US" smtClean="0"/>
          </a:p>
          <a:p>
            <a:r>
              <a:rPr lang="en-US" smtClean="0"/>
              <a:t>Doesn’t </a:t>
            </a:r>
            <a:r>
              <a:rPr lang="en-US" dirty="0" smtClean="0"/>
              <a:t>cover:</a:t>
            </a:r>
          </a:p>
          <a:p>
            <a:pPr lvl="1"/>
            <a:r>
              <a:rPr lang="en-US" dirty="0" smtClean="0"/>
              <a:t>ROS Install (Google it!)</a:t>
            </a:r>
          </a:p>
          <a:p>
            <a:pPr lvl="1"/>
            <a:r>
              <a:rPr lang="en-US" dirty="0" smtClean="0"/>
              <a:t>Specific ROS syntax (Google it!)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fake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219200" y="2109176"/>
            <a:ext cx="4932830" cy="3823740"/>
            <a:chOff x="1447799" y="1869275"/>
            <a:chExt cx="4932830" cy="3823740"/>
          </a:xfrm>
        </p:grpSpPr>
        <p:grpSp>
          <p:nvGrpSpPr>
            <p:cNvPr id="4" name="Group 3"/>
            <p:cNvGrpSpPr/>
            <p:nvPr/>
          </p:nvGrpSpPr>
          <p:grpSpPr>
            <a:xfrm>
              <a:off x="1447799" y="1869275"/>
              <a:ext cx="4648201" cy="3823739"/>
              <a:chOff x="1447799" y="1869275"/>
              <a:chExt cx="4648201" cy="3823739"/>
            </a:xfrm>
          </p:grpSpPr>
          <p:grpSp>
            <p:nvGrpSpPr>
              <p:cNvPr id="5" name="Group 3"/>
              <p:cNvGrpSpPr/>
              <p:nvPr/>
            </p:nvGrpSpPr>
            <p:grpSpPr>
              <a:xfrm>
                <a:off x="1447798" y="1869275"/>
                <a:ext cx="4648202" cy="3823739"/>
                <a:chOff x="1447798" y="1869275"/>
                <a:chExt cx="4648202" cy="3823739"/>
              </a:xfrm>
            </p:grpSpPr>
            <p:grpSp>
              <p:nvGrpSpPr>
                <p:cNvPr id="9" name="Group 3"/>
                <p:cNvGrpSpPr/>
                <p:nvPr/>
              </p:nvGrpSpPr>
              <p:grpSpPr>
                <a:xfrm>
                  <a:off x="1447798" y="1869275"/>
                  <a:ext cx="1981200" cy="1510220"/>
                  <a:chOff x="1676400" y="1847088"/>
                  <a:chExt cx="5346093" cy="4553712"/>
                </a:xfrm>
              </p:grpSpPr>
              <p:sp>
                <p:nvSpPr>
                  <p:cNvPr id="14" name="Oval 13"/>
                  <p:cNvSpPr/>
                  <p:nvPr/>
                </p:nvSpPr>
                <p:spPr>
                  <a:xfrm>
                    <a:off x="2895600" y="4191000"/>
                    <a:ext cx="2971800" cy="2209800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X-Bee IO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5" name="paper-airplane.png" descr="/Users/Matt/Downloads/paper-airplane.png"/>
                  <p:cNvPicPr>
                    <a:picLocks noChangeAspect="1"/>
                  </p:cNvPicPr>
                  <p:nvPr/>
                </p:nvPicPr>
                <p:blipFill>
                  <a:blip r:embed="rId2" r:link="rId3"/>
                  <a:stretch>
                    <a:fillRect/>
                  </a:stretch>
                </p:blipFill>
                <p:spPr>
                  <a:xfrm>
                    <a:off x="3581400" y="1847088"/>
                    <a:ext cx="1536090" cy="1170354"/>
                  </a:xfrm>
                  <a:prstGeom prst="rect">
                    <a:avLst/>
                  </a:prstGeom>
                </p:spPr>
              </p:pic>
              <p:pic>
                <p:nvPicPr>
                  <p:cNvPr id="16" name="paper-airplane.png" descr="/Users/Matt/Downloads/paper-airplane.png"/>
                  <p:cNvPicPr>
                    <a:picLocks noChangeAspect="1"/>
                  </p:cNvPicPr>
                  <p:nvPr/>
                </p:nvPicPr>
                <p:blipFill>
                  <a:blip r:embed="rId2" r:link="rId3"/>
                  <a:stretch>
                    <a:fillRect/>
                  </a:stretch>
                </p:blipFill>
                <p:spPr>
                  <a:xfrm>
                    <a:off x="5486404" y="2365364"/>
                    <a:ext cx="1536089" cy="1170354"/>
                  </a:xfrm>
                  <a:prstGeom prst="rect">
                    <a:avLst/>
                  </a:prstGeom>
                </p:spPr>
              </p:pic>
              <p:pic>
                <p:nvPicPr>
                  <p:cNvPr id="17" name="paper-airplane.png" descr="/Users/Matt/Downloads/paper-airplane.png"/>
                  <p:cNvPicPr>
                    <a:picLocks noChangeAspect="1"/>
                  </p:cNvPicPr>
                  <p:nvPr/>
                </p:nvPicPr>
                <p:blipFill>
                  <a:blip r:embed="rId2" r:link="rId3"/>
                  <a:stretch>
                    <a:fillRect/>
                  </a:stretch>
                </p:blipFill>
                <p:spPr>
                  <a:xfrm>
                    <a:off x="1676400" y="2584665"/>
                    <a:ext cx="1536090" cy="1170354"/>
                  </a:xfrm>
                  <a:prstGeom prst="rect">
                    <a:avLst/>
                  </a:prstGeom>
                </p:spPr>
              </p:pic>
              <p:cxnSp>
                <p:nvCxnSpPr>
                  <p:cNvPr id="18" name="Straight Arrow Connector 17"/>
                  <p:cNvCxnSpPr>
                    <a:stCxn id="17" idx="2"/>
                    <a:endCxn id="14" idx="1"/>
                  </p:cNvCxnSpPr>
                  <p:nvPr/>
                </p:nvCxnSpPr>
                <p:spPr>
                  <a:xfrm rot="16200000" flipH="1">
                    <a:off x="2507828" y="3691635"/>
                    <a:ext cx="759599" cy="886365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>
                    <a:stCxn id="15" idx="2"/>
                    <a:endCxn id="14" idx="0"/>
                  </p:cNvCxnSpPr>
                  <p:nvPr/>
                </p:nvCxnSpPr>
                <p:spPr>
                  <a:xfrm rot="16200000" flipH="1">
                    <a:off x="3778693" y="3588193"/>
                    <a:ext cx="1173558" cy="32055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/>
                  <p:cNvCxnSpPr>
                    <a:stCxn id="16" idx="2"/>
                    <a:endCxn id="14" idx="7"/>
                  </p:cNvCxnSpPr>
                  <p:nvPr/>
                </p:nvCxnSpPr>
                <p:spPr>
                  <a:xfrm rot="5400000">
                    <a:off x="5353870" y="3614037"/>
                    <a:ext cx="978899" cy="822260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Rectangle 9"/>
                <p:cNvSpPr/>
                <p:nvPr/>
              </p:nvSpPr>
              <p:spPr>
                <a:xfrm>
                  <a:off x="4684055" y="3770461"/>
                  <a:ext cx="1411945" cy="80868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Telemetry Updates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" name="Straight Arrow Connector 6"/>
                <p:cNvCxnSpPr>
                  <a:stCxn id="14" idx="5"/>
                  <a:endCxn id="10" idx="0"/>
                </p:cNvCxnSpPr>
                <p:nvPr/>
              </p:nvCxnSpPr>
              <p:spPr>
                <a:xfrm rot="16200000" flipH="1">
                  <a:off x="3865694" y="2246127"/>
                  <a:ext cx="498292" cy="255037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/>
                <p:cNvSpPr/>
                <p:nvPr/>
              </p:nvSpPr>
              <p:spPr>
                <a:xfrm>
                  <a:off x="1447799" y="4960143"/>
                  <a:ext cx="1981200" cy="732871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Coordinator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" name="Straight Arrow Connector 12"/>
                <p:cNvCxnSpPr>
                  <a:stCxn id="10" idx="2"/>
                  <a:endCxn id="12" idx="7"/>
                </p:cNvCxnSpPr>
                <p:nvPr/>
              </p:nvCxnSpPr>
              <p:spPr>
                <a:xfrm rot="5400000">
                  <a:off x="4020281" y="3697722"/>
                  <a:ext cx="488326" cy="225116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Rectangle 5"/>
              <p:cNvSpPr/>
              <p:nvPr/>
            </p:nvSpPr>
            <p:spPr>
              <a:xfrm>
                <a:off x="1732427" y="3770461"/>
                <a:ext cx="1411945" cy="80868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Commands</a:t>
                </a:r>
              </a:p>
            </p:txBody>
          </p:sp>
          <p:cxnSp>
            <p:nvCxnSpPr>
              <p:cNvPr id="7" name="Straight Arrow Connector 6"/>
              <p:cNvCxnSpPr>
                <a:stCxn id="6" idx="0"/>
                <a:endCxn id="14" idx="4"/>
              </p:cNvCxnSpPr>
              <p:nvPr/>
            </p:nvCxnSpPr>
            <p:spPr>
              <a:xfrm rot="5400000" flipH="1" flipV="1">
                <a:off x="2248856" y="3569039"/>
                <a:ext cx="390966" cy="118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2" idx="0"/>
                <a:endCxn id="6" idx="2"/>
              </p:cNvCxnSpPr>
              <p:nvPr/>
            </p:nvCxnSpPr>
            <p:spPr>
              <a:xfrm rot="5400000" flipH="1" flipV="1">
                <a:off x="2247899" y="4769643"/>
                <a:ext cx="38100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Oval 20"/>
            <p:cNvSpPr/>
            <p:nvPr/>
          </p:nvSpPr>
          <p:spPr>
            <a:xfrm>
              <a:off x="4399429" y="4960144"/>
              <a:ext cx="1981200" cy="732871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Collision Avoidance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10" idx="2"/>
            </p:cNvCxnSpPr>
            <p:nvPr/>
          </p:nvCxnSpPr>
          <p:spPr>
            <a:xfrm rot="16200000" flipH="1">
              <a:off x="5199528" y="4769642"/>
              <a:ext cx="381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1" idx="2"/>
              <a:endCxn id="12" idx="6"/>
            </p:cNvCxnSpPr>
            <p:nvPr/>
          </p:nvCxnSpPr>
          <p:spPr>
            <a:xfrm rot="10800000">
              <a:off x="3428999" y="5326580"/>
              <a:ext cx="970430" cy="1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4170828" y="2886525"/>
            <a:ext cx="1981200" cy="7328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6" idx="0"/>
            <a:endCxn id="25" idx="3"/>
          </p:cNvCxnSpPr>
          <p:nvPr/>
        </p:nvCxnSpPr>
        <p:spPr>
          <a:xfrm rot="5400000" flipH="1" flipV="1">
            <a:off x="3086238" y="2635633"/>
            <a:ext cx="498292" cy="22511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4"/>
            <a:endCxn id="10" idx="0"/>
          </p:cNvCxnSpPr>
          <p:nvPr/>
        </p:nvCxnSpPr>
        <p:spPr>
          <a:xfrm rot="16200000" flipH="1">
            <a:off x="4965945" y="3814878"/>
            <a:ext cx="39096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Simulator – Component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Responsible for simulating a UAV</a:t>
            </a:r>
          </a:p>
          <a:p>
            <a:r>
              <a:rPr lang="en-US" dirty="0" smtClean="0"/>
              <a:t>Very basic simulation this summer</a:t>
            </a:r>
          </a:p>
          <a:p>
            <a:r>
              <a:rPr lang="en-US" dirty="0" smtClean="0"/>
              <a:t>Potential room for extra work here</a:t>
            </a:r>
          </a:p>
          <a:p>
            <a:r>
              <a:rPr lang="en-US" dirty="0" smtClean="0"/>
              <a:t>Responsibilities</a:t>
            </a:r>
          </a:p>
          <a:p>
            <a:pPr lvl="1"/>
            <a:r>
              <a:rPr lang="en-US" dirty="0" smtClean="0"/>
              <a:t>Sending simulated updates</a:t>
            </a:r>
          </a:p>
          <a:p>
            <a:pPr lvl="1"/>
            <a:r>
              <a:rPr lang="en-US" dirty="0" smtClean="0"/>
              <a:t>Receiving commands and changing “trajectory” accordingly</a:t>
            </a:r>
          </a:p>
          <a:p>
            <a:pPr lvl="1"/>
            <a:r>
              <a:rPr lang="en-US" dirty="0" smtClean="0"/>
              <a:t>Detecting a “crash”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Nothing like HD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219200" y="2109176"/>
            <a:ext cx="4932830" cy="3823740"/>
            <a:chOff x="1219200" y="2109176"/>
            <a:chExt cx="4932830" cy="3823740"/>
          </a:xfrm>
        </p:grpSpPr>
        <p:grpSp>
          <p:nvGrpSpPr>
            <p:cNvPr id="4" name="Group 3"/>
            <p:cNvGrpSpPr/>
            <p:nvPr/>
          </p:nvGrpSpPr>
          <p:grpSpPr>
            <a:xfrm>
              <a:off x="1219200" y="2109176"/>
              <a:ext cx="4932830" cy="3823740"/>
              <a:chOff x="1447799" y="1869275"/>
              <a:chExt cx="4932830" cy="3823740"/>
            </a:xfrm>
          </p:grpSpPr>
          <p:grpSp>
            <p:nvGrpSpPr>
              <p:cNvPr id="5" name="Group 3"/>
              <p:cNvGrpSpPr/>
              <p:nvPr/>
            </p:nvGrpSpPr>
            <p:grpSpPr>
              <a:xfrm>
                <a:off x="1447798" y="1869275"/>
                <a:ext cx="4648202" cy="3823739"/>
                <a:chOff x="1447798" y="1869275"/>
                <a:chExt cx="4648202" cy="3823739"/>
              </a:xfrm>
            </p:grpSpPr>
            <p:grpSp>
              <p:nvGrpSpPr>
                <p:cNvPr id="9" name="Group 3"/>
                <p:cNvGrpSpPr/>
                <p:nvPr/>
              </p:nvGrpSpPr>
              <p:grpSpPr>
                <a:xfrm>
                  <a:off x="1447798" y="1869275"/>
                  <a:ext cx="4648202" cy="3823739"/>
                  <a:chOff x="1447798" y="1869275"/>
                  <a:chExt cx="4648202" cy="3823739"/>
                </a:xfrm>
              </p:grpSpPr>
              <p:grpSp>
                <p:nvGrpSpPr>
                  <p:cNvPr id="13" name="Group 3"/>
                  <p:cNvGrpSpPr/>
                  <p:nvPr/>
                </p:nvGrpSpPr>
                <p:grpSpPr>
                  <a:xfrm>
                    <a:off x="1447798" y="1869275"/>
                    <a:ext cx="1981200" cy="1510220"/>
                    <a:chOff x="1676400" y="1847088"/>
                    <a:chExt cx="5346093" cy="4553712"/>
                  </a:xfrm>
                </p:grpSpPr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2895600" y="4191000"/>
                      <a:ext cx="2971800" cy="2209800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X-Bee IO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9" name="paper-airplane.png" descr="/Users/Matt/Downloads/paper-airplane.png"/>
                    <p:cNvPicPr>
                      <a:picLocks noChangeAspect="1"/>
                    </p:cNvPicPr>
                    <p:nvPr/>
                  </p:nvPicPr>
                  <p:blipFill>
                    <a:blip r:embed="rId2" r:link="rId3"/>
                    <a:stretch>
                      <a:fillRect/>
                    </a:stretch>
                  </p:blipFill>
                  <p:spPr>
                    <a:xfrm>
                      <a:off x="3581400" y="1847088"/>
                      <a:ext cx="1536090" cy="117035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" name="paper-airplane.png" descr="/Users/Matt/Downloads/paper-airplane.png"/>
                    <p:cNvPicPr>
                      <a:picLocks noChangeAspect="1"/>
                    </p:cNvPicPr>
                    <p:nvPr/>
                  </p:nvPicPr>
                  <p:blipFill>
                    <a:blip r:embed="rId2" r:link="rId3"/>
                    <a:stretch>
                      <a:fillRect/>
                    </a:stretch>
                  </p:blipFill>
                  <p:spPr>
                    <a:xfrm>
                      <a:off x="5486404" y="2365364"/>
                      <a:ext cx="1536089" cy="117035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1" name="paper-airplane.png" descr="/Users/Matt/Downloads/paper-airplane.png"/>
                    <p:cNvPicPr>
                      <a:picLocks noChangeAspect="1"/>
                    </p:cNvPicPr>
                    <p:nvPr/>
                  </p:nvPicPr>
                  <p:blipFill>
                    <a:blip r:embed="rId2" r:link="rId3"/>
                    <a:stretch>
                      <a:fillRect/>
                    </a:stretch>
                  </p:blipFill>
                  <p:spPr>
                    <a:xfrm>
                      <a:off x="1676400" y="2584665"/>
                      <a:ext cx="1536090" cy="1170354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22" name="Straight Arrow Connector 21"/>
                    <p:cNvCxnSpPr>
                      <a:stCxn id="21" idx="2"/>
                      <a:endCxn id="18" idx="1"/>
                    </p:cNvCxnSpPr>
                    <p:nvPr/>
                  </p:nvCxnSpPr>
                  <p:spPr>
                    <a:xfrm rot="16200000" flipH="1">
                      <a:off x="2507828" y="3691635"/>
                      <a:ext cx="759599" cy="886365"/>
                    </a:xfrm>
                    <a:prstGeom prst="straightConnector1">
                      <a:avLst/>
                    </a:prstGeom>
                    <a:ln>
                      <a:headEnd type="arrow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>
                      <a:stCxn id="19" idx="2"/>
                      <a:endCxn id="18" idx="0"/>
                    </p:cNvCxnSpPr>
                    <p:nvPr/>
                  </p:nvCxnSpPr>
                  <p:spPr>
                    <a:xfrm rot="16200000" flipH="1">
                      <a:off x="3778693" y="3588193"/>
                      <a:ext cx="1173558" cy="32055"/>
                    </a:xfrm>
                    <a:prstGeom prst="straightConnector1">
                      <a:avLst/>
                    </a:prstGeom>
                    <a:ln>
                      <a:headEnd type="arrow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Arrow Connector 23"/>
                    <p:cNvCxnSpPr>
                      <a:stCxn id="20" idx="2"/>
                      <a:endCxn id="18" idx="7"/>
                    </p:cNvCxnSpPr>
                    <p:nvPr/>
                  </p:nvCxnSpPr>
                  <p:spPr>
                    <a:xfrm rot="5400000">
                      <a:off x="5353870" y="3614037"/>
                      <a:ext cx="978899" cy="822260"/>
                    </a:xfrm>
                    <a:prstGeom prst="straightConnector1">
                      <a:avLst/>
                    </a:prstGeom>
                    <a:ln>
                      <a:headEnd type="arrow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" name="Rectangle 13"/>
                  <p:cNvSpPr/>
                  <p:nvPr/>
                </p:nvSpPr>
                <p:spPr>
                  <a:xfrm>
                    <a:off x="4684055" y="3770461"/>
                    <a:ext cx="1411945" cy="808682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Telemetry Updates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5" name="Straight Arrow Connector 6"/>
                  <p:cNvCxnSpPr>
                    <a:stCxn id="18" idx="5"/>
                    <a:endCxn id="14" idx="0"/>
                  </p:cNvCxnSpPr>
                  <p:nvPr/>
                </p:nvCxnSpPr>
                <p:spPr>
                  <a:xfrm rot="16200000" flipH="1">
                    <a:off x="3865694" y="2246127"/>
                    <a:ext cx="498292" cy="2550376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Oval 15"/>
                  <p:cNvSpPr/>
                  <p:nvPr/>
                </p:nvSpPr>
                <p:spPr>
                  <a:xfrm>
                    <a:off x="1447799" y="4960143"/>
                    <a:ext cx="1981200" cy="732871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Coordinator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" name="Straight Arrow Connector 16"/>
                  <p:cNvCxnSpPr>
                    <a:stCxn id="14" idx="2"/>
                    <a:endCxn id="16" idx="7"/>
                  </p:cNvCxnSpPr>
                  <p:nvPr/>
                </p:nvCxnSpPr>
                <p:spPr>
                  <a:xfrm rot="5400000">
                    <a:off x="4020281" y="3697722"/>
                    <a:ext cx="488326" cy="2251169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Rectangle 9"/>
                <p:cNvSpPr/>
                <p:nvPr/>
              </p:nvSpPr>
              <p:spPr>
                <a:xfrm>
                  <a:off x="1732427" y="3770461"/>
                  <a:ext cx="1411945" cy="80868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Commands</a:t>
                  </a:r>
                </a:p>
              </p:txBody>
            </p:sp>
            <p:cxnSp>
              <p:nvCxnSpPr>
                <p:cNvPr id="11" name="Straight Arrow Connector 6"/>
                <p:cNvCxnSpPr>
                  <a:stCxn id="10" idx="0"/>
                  <a:endCxn id="18" idx="4"/>
                </p:cNvCxnSpPr>
                <p:nvPr/>
              </p:nvCxnSpPr>
              <p:spPr>
                <a:xfrm rot="5400000" flipH="1" flipV="1">
                  <a:off x="2248856" y="3569039"/>
                  <a:ext cx="390966" cy="1187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>
                  <a:stCxn id="16" idx="0"/>
                  <a:endCxn id="10" idx="2"/>
                </p:cNvCxnSpPr>
                <p:nvPr/>
              </p:nvCxnSpPr>
              <p:spPr>
                <a:xfrm rot="5400000" flipH="1" flipV="1">
                  <a:off x="2247899" y="4769643"/>
                  <a:ext cx="381000" cy="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Oval 5"/>
              <p:cNvSpPr/>
              <p:nvPr/>
            </p:nvSpPr>
            <p:spPr>
              <a:xfrm>
                <a:off x="4399429" y="4960144"/>
                <a:ext cx="1981200" cy="73287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Collision Avoidance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Straight Arrow Connector 6"/>
              <p:cNvCxnSpPr>
                <a:stCxn id="14" idx="2"/>
              </p:cNvCxnSpPr>
              <p:nvPr/>
            </p:nvCxnSpPr>
            <p:spPr>
              <a:xfrm rot="16200000" flipH="1">
                <a:off x="5199528" y="4769642"/>
                <a:ext cx="38100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6" idx="2"/>
                <a:endCxn id="16" idx="6"/>
              </p:cNvCxnSpPr>
              <p:nvPr/>
            </p:nvCxnSpPr>
            <p:spPr>
              <a:xfrm rot="10800000">
                <a:off x="3428999" y="5326580"/>
                <a:ext cx="970430" cy="1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Oval 24"/>
            <p:cNvSpPr/>
            <p:nvPr/>
          </p:nvSpPr>
          <p:spPr>
            <a:xfrm>
              <a:off x="4170828" y="2886525"/>
              <a:ext cx="1981200" cy="7328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Simulator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0" idx="0"/>
              <a:endCxn id="25" idx="3"/>
            </p:cNvCxnSpPr>
            <p:nvPr/>
          </p:nvCxnSpPr>
          <p:spPr>
            <a:xfrm rot="5400000" flipH="1" flipV="1">
              <a:off x="3086238" y="2635633"/>
              <a:ext cx="498292" cy="22511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4"/>
              <a:endCxn id="14" idx="0"/>
            </p:cNvCxnSpPr>
            <p:nvPr/>
          </p:nvCxnSpPr>
          <p:spPr>
            <a:xfrm rot="16200000" flipH="1">
              <a:off x="4965945" y="3814878"/>
              <a:ext cx="39096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6553200" y="5210729"/>
            <a:ext cx="2133600" cy="7328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Visualization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1"/>
          </p:cNvCxnSpPr>
          <p:nvPr/>
        </p:nvCxnSpPr>
        <p:spPr>
          <a:xfrm rot="16200000" flipH="1">
            <a:off x="5769380" y="4221777"/>
            <a:ext cx="488326" cy="17042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– Component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component visualizes the UAV positions on a map or something similar</a:t>
            </a:r>
          </a:p>
          <a:p>
            <a:r>
              <a:rPr lang="en-US" dirty="0" smtClean="0"/>
              <a:t>Responsibilities:</a:t>
            </a:r>
          </a:p>
          <a:p>
            <a:pPr lvl="1"/>
            <a:r>
              <a:rPr lang="en-US" dirty="0" smtClean="0"/>
              <a:t>Receiving new telemetry</a:t>
            </a:r>
          </a:p>
          <a:p>
            <a:pPr lvl="1"/>
            <a:r>
              <a:rPr lang="en-US" dirty="0" smtClean="0"/>
              <a:t>Displaying the position/path of the UAV</a:t>
            </a:r>
          </a:p>
          <a:p>
            <a:pPr lvl="1"/>
            <a:r>
              <a:rPr lang="en-US" dirty="0" smtClean="0"/>
              <a:t>Looking awesome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/>
          <a:lstStyle/>
          <a:p>
            <a:r>
              <a:rPr lang="en-US" dirty="0" smtClean="0"/>
              <a:t>Final Product – Questions?</a:t>
            </a:r>
            <a:endParaRPr lang="en-US" dirty="0"/>
          </a:p>
        </p:txBody>
      </p:sp>
      <p:pic>
        <p:nvPicPr>
          <p:cNvPr id="32" name="Picture 3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5400"/>
            <a:ext cx="7620000" cy="5347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Robot Operating System (ROS), more like a </a:t>
            </a:r>
            <a:r>
              <a:rPr lang="en-US" smtClean="0"/>
              <a:t>framework than an OS</a:t>
            </a:r>
          </a:p>
          <a:p>
            <a:r>
              <a:rPr lang="en-US" dirty="0" smtClean="0"/>
              <a:t>Library of component intended for robot applications</a:t>
            </a:r>
          </a:p>
          <a:p>
            <a:r>
              <a:rPr lang="en-US" dirty="0" smtClean="0"/>
              <a:t>Many standard components for devices on robots</a:t>
            </a:r>
          </a:p>
          <a:p>
            <a:r>
              <a:rPr lang="en-US" dirty="0" smtClean="0"/>
              <a:t>Simplified methods of:</a:t>
            </a:r>
          </a:p>
          <a:p>
            <a:pPr lvl="1"/>
            <a:r>
              <a:rPr lang="en-US" dirty="0" smtClean="0"/>
              <a:t>Multi-process applications</a:t>
            </a:r>
          </a:p>
          <a:p>
            <a:pPr lvl="1"/>
            <a:r>
              <a:rPr lang="en-US" dirty="0" smtClean="0"/>
              <a:t>Communication standards</a:t>
            </a:r>
          </a:p>
          <a:p>
            <a:r>
              <a:rPr lang="en-US" dirty="0" smtClean="0"/>
              <a:t>Primarily runs C++ and Python on </a:t>
            </a:r>
            <a:r>
              <a:rPr lang="en-US" dirty="0" err="1" smtClean="0"/>
              <a:t>Ubuntu</a:t>
            </a:r>
            <a:r>
              <a:rPr lang="en-US" dirty="0" smtClean="0"/>
              <a:t>, Mac OS X functionality is mostly there also</a:t>
            </a:r>
          </a:p>
          <a:p>
            <a:r>
              <a:rPr lang="en-US" dirty="0" smtClean="0"/>
              <a:t>Webpage: </a:t>
            </a:r>
            <a:r>
              <a:rPr lang="en-US" dirty="0" smtClean="0">
                <a:hlinkClick r:id="rId2"/>
              </a:rPr>
              <a:t>http://www.ros.org/wiki/</a:t>
            </a:r>
            <a:r>
              <a:rPr lang="en-US" dirty="0" smtClean="0"/>
              <a:t> </a:t>
            </a:r>
          </a:p>
          <a:p>
            <a:r>
              <a:rPr lang="en-US" dirty="0" smtClean="0"/>
              <a:t>Example of </a:t>
            </a:r>
            <a:r>
              <a:rPr lang="en-US" dirty="0" err="1" smtClean="0"/>
              <a:t>Kinect</a:t>
            </a:r>
            <a:r>
              <a:rPr lang="en-US" dirty="0" smtClean="0"/>
              <a:t> mounted on </a:t>
            </a:r>
            <a:r>
              <a:rPr lang="en-US" dirty="0" err="1" smtClean="0"/>
              <a:t>Roomba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http://www.ros.org/wiki/Robots/TurtleBot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Node – ROS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Thought of as a process</a:t>
            </a:r>
          </a:p>
          <a:p>
            <a:r>
              <a:rPr lang="en-US" dirty="0" smtClean="0"/>
              <a:t>Performs a specific task</a:t>
            </a:r>
          </a:p>
          <a:p>
            <a:r>
              <a:rPr lang="en-US" dirty="0" smtClean="0"/>
              <a:t>Must register with the master process (</a:t>
            </a:r>
            <a:r>
              <a:rPr lang="en-US" dirty="0" err="1" smtClean="0"/>
              <a:t>roscore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Many Nodes form a single application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– ROS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Much like a bulletin board, many-to-many</a:t>
            </a:r>
          </a:p>
          <a:p>
            <a:r>
              <a:rPr lang="en-US" dirty="0" smtClean="0"/>
              <a:t>Messages are posted to it</a:t>
            </a:r>
          </a:p>
          <a:p>
            <a:r>
              <a:rPr lang="en-US" dirty="0" smtClean="0"/>
              <a:t>Publishers</a:t>
            </a:r>
          </a:p>
          <a:p>
            <a:pPr lvl="1"/>
            <a:r>
              <a:rPr lang="en-US" dirty="0" smtClean="0"/>
              <a:t>Post TO the topic</a:t>
            </a:r>
          </a:p>
          <a:p>
            <a:pPr lvl="1"/>
            <a:r>
              <a:rPr lang="en-US" dirty="0" smtClean="0"/>
              <a:t>May have many or none</a:t>
            </a:r>
          </a:p>
          <a:p>
            <a:r>
              <a:rPr lang="en-US" dirty="0" smtClean="0"/>
              <a:t>Subscribers</a:t>
            </a:r>
          </a:p>
          <a:p>
            <a:pPr lvl="1"/>
            <a:r>
              <a:rPr lang="en-US" dirty="0" smtClean="0"/>
              <a:t>Reads FROM the topic</a:t>
            </a:r>
          </a:p>
          <a:p>
            <a:pPr lvl="1"/>
            <a:r>
              <a:rPr lang="en-US" dirty="0" smtClean="0"/>
              <a:t>Typically has a callback for when a message is received</a:t>
            </a:r>
          </a:p>
          <a:p>
            <a:pPr lvl="1"/>
            <a:r>
              <a:rPr lang="en-US" dirty="0" smtClean="0"/>
              <a:t>May have many or none</a:t>
            </a:r>
          </a:p>
          <a:p>
            <a:r>
              <a:rPr lang="en-US" dirty="0" smtClean="0"/>
              <a:t>Once declared a publisher or subscriber, ROS handles all communication channels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– ROS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One-to-one communication</a:t>
            </a:r>
          </a:p>
          <a:p>
            <a:r>
              <a:rPr lang="en-US" dirty="0" smtClean="0"/>
              <a:t>Request/response communication</a:t>
            </a:r>
          </a:p>
          <a:p>
            <a:r>
              <a:rPr lang="en-US" dirty="0" smtClean="0"/>
              <a:t>Also has a callback to some function</a:t>
            </a:r>
          </a:p>
          <a:p>
            <a:r>
              <a:rPr lang="en-US" dirty="0" smtClean="0"/>
              <a:t>Generally used for one-time functions or things requiring a response</a:t>
            </a:r>
          </a:p>
          <a:p>
            <a:r>
              <a:rPr lang="en-US" dirty="0" smtClean="0"/>
              <a:t>Nodes advertise services for other nodes to use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ROS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rosmake</a:t>
            </a:r>
            <a:r>
              <a:rPr lang="en-US" dirty="0" smtClean="0"/>
              <a:t> – like “make” only it performs additional tasks such as creating the headers for messages and services</a:t>
            </a:r>
          </a:p>
          <a:p>
            <a:r>
              <a:rPr lang="en-US" dirty="0" err="1" smtClean="0"/>
              <a:t>roscore</a:t>
            </a:r>
            <a:r>
              <a:rPr lang="en-US" dirty="0" smtClean="0"/>
              <a:t> – necessary to be running in order to use other ROS components</a:t>
            </a:r>
          </a:p>
          <a:p>
            <a:r>
              <a:rPr lang="en-US" dirty="0" err="1" smtClean="0"/>
              <a:t>rosrun</a:t>
            </a:r>
            <a:r>
              <a:rPr lang="en-US" dirty="0" smtClean="0"/>
              <a:t> – used to run a specific component</a:t>
            </a:r>
          </a:p>
          <a:p>
            <a:r>
              <a:rPr lang="en-US" dirty="0" err="1" smtClean="0"/>
              <a:t>roslaunch</a:t>
            </a:r>
            <a:r>
              <a:rPr lang="en-US" dirty="0" smtClean="0"/>
              <a:t> – will launch multiple components along with </a:t>
            </a:r>
            <a:r>
              <a:rPr lang="en-US" dirty="0" err="1" smtClean="0"/>
              <a:t>roscore</a:t>
            </a:r>
            <a:endParaRPr lang="en-US" dirty="0" smtClean="0"/>
          </a:p>
          <a:p>
            <a:r>
              <a:rPr lang="en-US" dirty="0" err="1" smtClean="0"/>
              <a:t>rxgraph</a:t>
            </a:r>
            <a:r>
              <a:rPr lang="en-US" dirty="0" smtClean="0"/>
              <a:t> – displays a graphical menu much like…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ROS</a:t>
            </a:r>
            <a:endParaRPr lang="en-US" dirty="0"/>
          </a:p>
        </p:txBody>
      </p:sp>
      <p:pic>
        <p:nvPicPr>
          <p:cNvPr id="6" name="ROS_basic_concepts.png" descr="/Users/Matt/Downloads/ROS_basic_concepts.png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 t="-2647" b="-2647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AU_UAV_ROS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ROS package we created</a:t>
            </a:r>
          </a:p>
          <a:p>
            <a:r>
              <a:rPr lang="en-US" dirty="0" smtClean="0"/>
              <a:t>Major Components:</a:t>
            </a:r>
          </a:p>
          <a:p>
            <a:pPr lvl="1"/>
            <a:r>
              <a:rPr lang="en-US" dirty="0" smtClean="0"/>
              <a:t>X-Bee IO</a:t>
            </a:r>
          </a:p>
          <a:p>
            <a:pPr lvl="1"/>
            <a:r>
              <a:rPr lang="en-US" dirty="0" smtClean="0"/>
              <a:t>Simulator</a:t>
            </a:r>
          </a:p>
          <a:p>
            <a:pPr lvl="1"/>
            <a:r>
              <a:rPr lang="en-US" dirty="0" smtClean="0"/>
              <a:t>Coordinator</a:t>
            </a:r>
          </a:p>
          <a:p>
            <a:r>
              <a:rPr lang="en-US" dirty="0" smtClean="0"/>
              <a:t>Components for you:</a:t>
            </a:r>
          </a:p>
          <a:p>
            <a:pPr lvl="1"/>
            <a:r>
              <a:rPr lang="en-US" dirty="0" smtClean="0"/>
              <a:t>Collision Avoidance</a:t>
            </a:r>
          </a:p>
          <a:p>
            <a:pPr lvl="1"/>
            <a:r>
              <a:rPr lang="en-US" dirty="0" smtClean="0"/>
              <a:t>Visualization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240</TotalTime>
  <Words>737</Words>
  <Application>Microsoft Macintosh PowerPoint</Application>
  <PresentationFormat>On-screen Show (4:3)</PresentationFormat>
  <Paragraphs>143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ROS-Based UAV Flight Control and Collision Avoidance</vt:lpstr>
      <vt:lpstr>This Presentation</vt:lpstr>
      <vt:lpstr>What is ROS?</vt:lpstr>
      <vt:lpstr>The Node – ROS Concepts</vt:lpstr>
      <vt:lpstr>Topics – ROS Concepts</vt:lpstr>
      <vt:lpstr>Services – ROS Concepts</vt:lpstr>
      <vt:lpstr>Useful ROS Commands</vt:lpstr>
      <vt:lpstr>Example From ROS</vt:lpstr>
      <vt:lpstr>AU_UAV_ROS</vt:lpstr>
      <vt:lpstr>In the beginning…</vt:lpstr>
      <vt:lpstr>X-Bee IO – Component </vt:lpstr>
      <vt:lpstr>Post it</vt:lpstr>
      <vt:lpstr>Telemetry Updates – Topic </vt:lpstr>
      <vt:lpstr>Read it</vt:lpstr>
      <vt:lpstr>Coordinator – Component </vt:lpstr>
      <vt:lpstr>Where do we go now?</vt:lpstr>
      <vt:lpstr>Commands – Topic </vt:lpstr>
      <vt:lpstr>If you can dodge a wrench…</vt:lpstr>
      <vt:lpstr>Collision Avoidance – Component </vt:lpstr>
      <vt:lpstr>Real fake</vt:lpstr>
      <vt:lpstr>Simulator – Component </vt:lpstr>
      <vt:lpstr>Nothing like HD</vt:lpstr>
      <vt:lpstr>Visualization – Component </vt:lpstr>
      <vt:lpstr>Final Product – 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ROS-Based UAV Flight Control and Collision Avoidance</dc:title>
  <dc:creator>James Holt</dc:creator>
  <cp:lastModifiedBy>David Jones</cp:lastModifiedBy>
  <cp:revision>150</cp:revision>
  <dcterms:created xsi:type="dcterms:W3CDTF">2011-05-16T15:14:46Z</dcterms:created>
  <dcterms:modified xsi:type="dcterms:W3CDTF">2013-05-23T04:02:52Z</dcterms:modified>
</cp:coreProperties>
</file>