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307" r:id="rId9"/>
    <p:sldId id="264" r:id="rId10"/>
    <p:sldId id="308" r:id="rId11"/>
    <p:sldId id="265" r:id="rId12"/>
    <p:sldId id="309" r:id="rId13"/>
    <p:sldId id="266" r:id="rId14"/>
    <p:sldId id="286" r:id="rId15"/>
    <p:sldId id="310" r:id="rId16"/>
    <p:sldId id="267" r:id="rId17"/>
    <p:sldId id="268" r:id="rId18"/>
    <p:sldId id="270" r:id="rId19"/>
    <p:sldId id="287" r:id="rId20"/>
    <p:sldId id="272" r:id="rId21"/>
    <p:sldId id="274" r:id="rId22"/>
    <p:sldId id="311" r:id="rId23"/>
    <p:sldId id="289" r:id="rId24"/>
    <p:sldId id="291" r:id="rId25"/>
    <p:sldId id="304" r:id="rId26"/>
    <p:sldId id="290" r:id="rId27"/>
    <p:sldId id="293" r:id="rId28"/>
    <p:sldId id="305" r:id="rId29"/>
    <p:sldId id="295" r:id="rId30"/>
    <p:sldId id="306" r:id="rId31"/>
    <p:sldId id="297" r:id="rId32"/>
    <p:sldId id="298" r:id="rId33"/>
    <p:sldId id="299" r:id="rId34"/>
    <p:sldId id="300" r:id="rId35"/>
    <p:sldId id="301" r:id="rId36"/>
    <p:sldId id="315" r:id="rId37"/>
    <p:sldId id="302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332E"/>
    <a:srgbClr val="6977FD"/>
    <a:srgbClr val="EA7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894" autoAdjust="0"/>
  </p:normalViewPr>
  <p:slideViewPr>
    <p:cSldViewPr>
      <p:cViewPr varScale="1">
        <p:scale>
          <a:sx n="85" d="100"/>
          <a:sy n="85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5540C8-5414-41E0-A398-2496D0626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242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B307-8B42-4C1A-8A62-D6226163030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71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D2910-7D7E-4753-BF40-670ABD38AEF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智能体通过传感器感知环境；</a:t>
            </a:r>
          </a:p>
          <a:p>
            <a:r>
              <a:rPr lang="zh-CN" altLang="en-US"/>
              <a:t>通过执行器作用到环境</a:t>
            </a:r>
          </a:p>
        </p:txBody>
      </p:sp>
    </p:spTree>
    <p:extLst>
      <p:ext uri="{BB962C8B-B14F-4D97-AF65-F5344CB8AC3E}">
        <p14:creationId xmlns:p14="http://schemas.microsoft.com/office/powerpoint/2010/main" val="222366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8F5CD-37EF-4E41-96A3-617A26163A5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后续我们会看到，如何对这种</a:t>
            </a:r>
            <a:r>
              <a:rPr lang="en-US" altLang="zh-CN"/>
              <a:t>Agent</a:t>
            </a:r>
            <a:r>
              <a:rPr lang="zh-CN" altLang="en-US"/>
              <a:t>进行改进</a:t>
            </a:r>
          </a:p>
        </p:txBody>
      </p:sp>
    </p:spTree>
    <p:extLst>
      <p:ext uri="{BB962C8B-B14F-4D97-AF65-F5344CB8AC3E}">
        <p14:creationId xmlns:p14="http://schemas.microsoft.com/office/powerpoint/2010/main" val="60188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C0B9C-4FBB-49BF-9822-87A13692206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性能度量非常重要！对智能体的设计取决定性的作用，因为环境是受限的，如何在受限的条件下达到最大的性能，是设计每个智能体的目标。</a:t>
            </a:r>
          </a:p>
        </p:txBody>
      </p:sp>
    </p:spTree>
    <p:extLst>
      <p:ext uri="{BB962C8B-B14F-4D97-AF65-F5344CB8AC3E}">
        <p14:creationId xmlns:p14="http://schemas.microsoft.com/office/powerpoint/2010/main" val="32453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B42784-13E3-40D6-B958-10FBCB5007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A4D-1709-48C0-A62B-F87DAED195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E7C9-4DDB-4752-80E8-C74864AC8F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12434D-3873-4890-ABB8-2CAC4272A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4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6E82-A21E-4698-8AE1-9C0999F343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2DE4-844A-4E5A-BBA7-D0B659CE745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24BD-A726-4F37-B688-A84F4ED685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C15-0612-4184-9B3C-077F57FAD02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0193-6067-478D-9401-E9EB982059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1CBF-FD25-4A76-B361-9627B781B8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EA6A-2CF1-46BA-9C84-850BD3DF92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DBC-E1A8-4D44-9101-B776776AB8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045781-38D8-4673-B376-D15A8A94D4A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kr.com/p/206573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371601"/>
          </a:xfrm>
        </p:spPr>
        <p:txBody>
          <a:bodyPr/>
          <a:lstStyle/>
          <a:p>
            <a:r>
              <a:rPr lang="zh-CN" altLang="en-US" sz="7200" dirty="0" smtClean="0"/>
              <a:t>智能化</a:t>
            </a:r>
            <a:r>
              <a:rPr lang="zh-CN" altLang="en-US" sz="7200" dirty="0"/>
              <a:t>智能体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理性智能体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性能度量</a:t>
            </a:r>
            <a:r>
              <a:rPr lang="en-US" altLang="zh-CN" sz="3600" b="1" dirty="0"/>
              <a:t>(Performance measure)</a:t>
            </a:r>
            <a:endParaRPr lang="en-US" altLang="zh-CN" sz="3600" dirty="0"/>
          </a:p>
          <a:p>
            <a:pPr lvl="1"/>
            <a:r>
              <a:rPr lang="zh-CN" altLang="en-US" sz="2400" dirty="0"/>
              <a:t>度量智能体行为成功程度的判断标准</a:t>
            </a:r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如：真空吸尘器智能体的不同性能度量 </a:t>
            </a:r>
          </a:p>
          <a:p>
            <a:pPr lvl="2"/>
            <a:r>
              <a:rPr lang="zh-CN" altLang="en-US" sz="2400" dirty="0"/>
              <a:t>清扫的灰尘数量</a:t>
            </a:r>
          </a:p>
          <a:p>
            <a:pPr lvl="2"/>
            <a:r>
              <a:rPr lang="zh-CN" altLang="en-US" sz="2400" dirty="0"/>
              <a:t>花费的时间</a:t>
            </a:r>
          </a:p>
          <a:p>
            <a:pPr lvl="2"/>
            <a:r>
              <a:rPr lang="zh-CN" altLang="en-US" sz="2400" dirty="0"/>
              <a:t>耗电量</a:t>
            </a:r>
          </a:p>
          <a:p>
            <a:pPr lvl="2"/>
            <a:r>
              <a:rPr lang="zh-CN" altLang="en-US" sz="2400" dirty="0"/>
              <a:t>产生的噪声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66E6-0CAE-424A-AC4E-EF9DA0E9BC51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148484" name="Picture 4" descr="vacuum2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4038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理性智能体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理性智能体的定义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给定</a:t>
            </a:r>
            <a:r>
              <a:rPr lang="zh-CN" altLang="en-US" sz="2400" b="1" dirty="0"/>
              <a:t>感知序列</a:t>
            </a:r>
            <a:r>
              <a:rPr lang="en-US" altLang="zh-CN" sz="2400" b="1" dirty="0"/>
              <a:t>(percept sequence)</a:t>
            </a:r>
            <a:r>
              <a:rPr lang="zh-CN" altLang="en-US" sz="2400" b="1" dirty="0"/>
              <a:t>和内在知识</a:t>
            </a:r>
            <a:r>
              <a:rPr lang="en-US" altLang="zh-CN" sz="2400" b="1" dirty="0"/>
              <a:t>(built-in knowledge</a:t>
            </a:r>
            <a:r>
              <a:rPr lang="en-US" altLang="zh-CN" sz="2400" dirty="0"/>
              <a:t>)</a:t>
            </a:r>
            <a:r>
              <a:rPr lang="zh-CN" altLang="en-US" sz="2400" dirty="0"/>
              <a:t>，理性智能体能够选择使得性能度量的</a:t>
            </a:r>
            <a:r>
              <a:rPr lang="zh-CN" altLang="en-US" sz="2400" b="1" dirty="0"/>
              <a:t>期望值</a:t>
            </a:r>
            <a:r>
              <a:rPr lang="en-US" altLang="zh-CN" sz="2400" dirty="0"/>
              <a:t>(</a:t>
            </a:r>
            <a:r>
              <a:rPr lang="en-US" altLang="zh-CN" sz="2400" b="1" dirty="0"/>
              <a:t>expected value)</a:t>
            </a:r>
            <a:r>
              <a:rPr lang="zh-CN" altLang="en-US" sz="2400" b="1" dirty="0"/>
              <a:t>最大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行动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r>
              <a:rPr lang="zh-CN" altLang="en-US" sz="3600" dirty="0"/>
              <a:t>理性取决于</a:t>
            </a:r>
          </a:p>
          <a:p>
            <a:pPr lvl="1"/>
            <a:r>
              <a:rPr lang="zh-CN" altLang="en-US" sz="2400" b="1" dirty="0"/>
              <a:t>给定的性能度量</a:t>
            </a:r>
          </a:p>
          <a:p>
            <a:pPr lvl="1"/>
            <a:r>
              <a:rPr lang="zh-CN" altLang="en-US" sz="2400" dirty="0"/>
              <a:t>内在的先验知识</a:t>
            </a:r>
          </a:p>
          <a:p>
            <a:pPr lvl="1"/>
            <a:r>
              <a:rPr lang="zh-CN" altLang="en-US" sz="2400" dirty="0"/>
              <a:t>可以执行的行动</a:t>
            </a:r>
          </a:p>
          <a:p>
            <a:pPr lvl="1"/>
            <a:r>
              <a:rPr lang="zh-CN" altLang="en-US" sz="2400" dirty="0"/>
              <a:t>感知序列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0B7-2384-4D09-8A56-B107844EFA1D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思考：</a:t>
            </a:r>
            <a:br>
              <a:rPr lang="zh-CN" altLang="en-US" sz="4800" dirty="0"/>
            </a:br>
            <a:r>
              <a:rPr lang="zh-CN" altLang="en-US" sz="4800" dirty="0"/>
              <a:t>真空吸尘器智能体是理性的吗？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吸尘器的设计原则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如果所处方格有垃圾，则清洁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否则，移动到另一个方格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在这样的假设下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性能度量：</a:t>
            </a:r>
            <a:r>
              <a:rPr lang="zh-CN" altLang="en-US" sz="2200" dirty="0" smtClean="0"/>
              <a:t>每个单位时间</a:t>
            </a:r>
            <a:r>
              <a:rPr lang="zh-CN" altLang="en-US" sz="2200" dirty="0"/>
              <a:t>内，每个清洁的方格数</a:t>
            </a:r>
            <a:r>
              <a:rPr lang="en-US" altLang="zh-CN" sz="2200" dirty="0"/>
              <a:t>+1</a:t>
            </a:r>
            <a:r>
              <a:rPr lang="zh-CN" altLang="en-US" sz="2200" dirty="0"/>
              <a:t>，总时间为</a:t>
            </a:r>
            <a:r>
              <a:rPr lang="en-US" altLang="zh-CN" sz="2200" dirty="0" smtClean="0"/>
              <a:t>1000</a:t>
            </a:r>
            <a:r>
              <a:rPr lang="zh-CN" altLang="en-US" sz="2200" dirty="0" smtClean="0"/>
              <a:t>个单位</a:t>
            </a:r>
            <a:r>
              <a:rPr lang="zh-CN" altLang="en-US" sz="2200" dirty="0"/>
              <a:t>时间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先验知识：只有两个方格（环境）、吸尘能清洁不干净的方格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动作：左移、右移、吸尘、发呆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感知：所在位置、是否干净</a:t>
            </a:r>
          </a:p>
          <a:p>
            <a:pPr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如果性能</a:t>
            </a:r>
            <a:r>
              <a:rPr lang="zh-CN" altLang="en-US" sz="2600" dirty="0" smtClean="0">
                <a:solidFill>
                  <a:srgbClr val="FF0000"/>
                </a:solidFill>
              </a:rPr>
              <a:t>度量加上一條：</a:t>
            </a:r>
            <a:r>
              <a:rPr lang="zh-CN" altLang="en-US" sz="2600" dirty="0">
                <a:solidFill>
                  <a:srgbClr val="FF0000"/>
                </a:solidFill>
              </a:rPr>
              <a:t>每移动一次 </a:t>
            </a:r>
            <a:r>
              <a:rPr lang="en-US" altLang="zh-CN" sz="2600" dirty="0">
                <a:solidFill>
                  <a:srgbClr val="FF0000"/>
                </a:solidFill>
              </a:rPr>
              <a:t>-1</a:t>
            </a:r>
            <a:r>
              <a:rPr lang="zh-CN" altLang="en-US" sz="2600" dirty="0">
                <a:solidFill>
                  <a:srgbClr val="FF0000"/>
                </a:solidFill>
              </a:rPr>
              <a:t>，又如何？</a:t>
            </a:r>
          </a:p>
          <a:p>
            <a:pPr lvl="1">
              <a:lnSpc>
                <a:spcPct val="90000"/>
              </a:lnSpc>
            </a:pPr>
            <a:endParaRPr lang="en-US" altLang="zh-CN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E4B-4E8F-4C28-B4DE-D37B25375AE1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理性智能体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理性 </a:t>
            </a:r>
            <a:r>
              <a:rPr lang="zh-CN" altLang="en-US" sz="4000" dirty="0">
                <a:sym typeface="Symbol" pitchFamily="18" charset="2"/>
              </a:rPr>
              <a:t> 全知</a:t>
            </a:r>
            <a:r>
              <a:rPr lang="en-US" altLang="zh-CN" sz="4000" dirty="0">
                <a:sym typeface="Symbol" pitchFamily="18" charset="2"/>
              </a:rPr>
              <a:t>(omniscience)</a:t>
            </a:r>
            <a:endParaRPr lang="en-US" altLang="zh-CN" sz="3200" dirty="0"/>
          </a:p>
          <a:p>
            <a:pPr lvl="1"/>
            <a:r>
              <a:rPr lang="zh-CN" altLang="en-US" sz="2000" dirty="0"/>
              <a:t>全知：知道它的行动的</a:t>
            </a:r>
            <a:r>
              <a:rPr lang="zh-CN" altLang="en-US" sz="2000" b="1" dirty="0"/>
              <a:t>实际效果</a:t>
            </a:r>
            <a:r>
              <a:rPr lang="zh-CN" altLang="en-US" sz="2000" dirty="0"/>
              <a:t>并作出相应的行动</a:t>
            </a:r>
          </a:p>
          <a:p>
            <a:pPr lvl="1"/>
            <a:r>
              <a:rPr lang="zh-CN" altLang="en-US" sz="2000" dirty="0"/>
              <a:t>如： </a:t>
            </a:r>
            <a:r>
              <a:rPr lang="zh-CN" altLang="en-US" sz="2000" dirty="0" smtClean="0"/>
              <a:t>过马路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r>
              <a:rPr lang="zh-CN" altLang="en-US" sz="4000" dirty="0"/>
              <a:t>理性 </a:t>
            </a:r>
            <a:r>
              <a:rPr lang="zh-CN" altLang="en-US" sz="4000" dirty="0">
                <a:sym typeface="Symbol" pitchFamily="18" charset="2"/>
              </a:rPr>
              <a:t> 完美</a:t>
            </a:r>
            <a:r>
              <a:rPr lang="en-US" altLang="zh-CN" sz="4000" dirty="0">
                <a:sym typeface="Symbol" pitchFamily="18" charset="2"/>
              </a:rPr>
              <a:t>(</a:t>
            </a:r>
            <a:r>
              <a:rPr lang="en-US" altLang="zh-CN" sz="4000" dirty="0"/>
              <a:t>perfect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000" dirty="0"/>
              <a:t>行动的结果可能不如预期</a:t>
            </a:r>
          </a:p>
          <a:p>
            <a:pPr lvl="1"/>
            <a:r>
              <a:rPr lang="zh-CN" altLang="en-US" sz="2000" dirty="0"/>
              <a:t>结构约束：时间、内存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r>
              <a:rPr lang="zh-CN" altLang="en-US" sz="3200" dirty="0"/>
              <a:t>所以：</a:t>
            </a:r>
            <a:r>
              <a:rPr lang="zh-CN" altLang="en-US" sz="4000" dirty="0"/>
              <a:t>理性 </a:t>
            </a:r>
            <a:r>
              <a:rPr lang="zh-CN" altLang="en-US" sz="4000" dirty="0">
                <a:sym typeface="Symbol" pitchFamily="18" charset="2"/>
              </a:rPr>
              <a:t> 成功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441-3604-4A8E-896B-697796ADE486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理性智能体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为了更加成功，理性智能体需要：</a:t>
            </a:r>
          </a:p>
          <a:p>
            <a:pPr lvl="1"/>
            <a:r>
              <a:rPr lang="zh-CN" altLang="en-US" sz="2400" dirty="0"/>
              <a:t>观察：信息收集</a:t>
            </a:r>
          </a:p>
          <a:p>
            <a:pPr lvl="2"/>
            <a:r>
              <a:rPr lang="zh-CN" altLang="en-US" sz="2400" dirty="0"/>
              <a:t>如：过马路需要首先观察</a:t>
            </a:r>
            <a:r>
              <a:rPr lang="zh-CN" altLang="en-US" sz="2400" dirty="0" smtClean="0"/>
              <a:t>路况</a:t>
            </a:r>
            <a:endParaRPr lang="en-US" altLang="zh-CN" sz="2400" dirty="0" smtClean="0"/>
          </a:p>
          <a:p>
            <a:pPr lvl="2"/>
            <a:endParaRPr lang="zh-CN" altLang="en-US" sz="2400" dirty="0"/>
          </a:p>
          <a:p>
            <a:pPr lvl="1"/>
            <a:r>
              <a:rPr lang="zh-CN" altLang="en-US" sz="2400" dirty="0"/>
              <a:t>学习</a:t>
            </a:r>
          </a:p>
          <a:p>
            <a:pPr lvl="2"/>
            <a:r>
              <a:rPr lang="zh-CN" altLang="en-US" sz="2400" dirty="0"/>
              <a:t>环境是先验知识，</a:t>
            </a:r>
            <a:r>
              <a:rPr lang="zh-CN" altLang="en-US" sz="2400" dirty="0" smtClean="0"/>
              <a:t>但是也需</a:t>
            </a:r>
            <a:r>
              <a:rPr lang="zh-CN" altLang="en-US" sz="2400" dirty="0"/>
              <a:t>根据感知进行学习（</a:t>
            </a:r>
            <a:r>
              <a:rPr lang="zh-CN" altLang="en-US" sz="2400" b="1" dirty="0"/>
              <a:t>自主性</a:t>
            </a:r>
            <a:r>
              <a:rPr lang="zh-CN" altLang="en-US" sz="2400" dirty="0" smtClean="0"/>
              <a:t>），以改變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增加這些知識。</a:t>
            </a:r>
            <a:endParaRPr lang="zh-CN" altLang="en-US" sz="2400" dirty="0"/>
          </a:p>
          <a:p>
            <a:pPr lvl="2"/>
            <a:r>
              <a:rPr lang="zh-CN" altLang="en-US" sz="2400" dirty="0" smtClean="0"/>
              <a:t>反例如：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蜣螂推糞球堵住窩的入口，即便糞球業已丟失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黑</a:t>
            </a:r>
            <a:r>
              <a:rPr lang="zh-CN" altLang="en-US" sz="2400" dirty="0"/>
              <a:t>足泥蜂 “拖毛虫到地洞</a:t>
            </a:r>
            <a:r>
              <a:rPr lang="zh-CN" altLang="en-US" sz="2400" dirty="0" smtClean="0"/>
              <a:t>”（即便毛蟲被多次移開幾英寸，黑足泥蜂仍然固守“把毛蟲拖至洞口，放下，入洞檢查，再出洞將毛蟲拖入洞內”的內建程序）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0D2-2506-4535-AC76-EDFA191972B8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智能体和环境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理性的概念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solidFill>
                  <a:srgbClr val="F6332E"/>
                </a:solidFill>
                <a:latin typeface="Berlin Sans FB" pitchFamily="34" charset="0"/>
              </a:rPr>
              <a:t>环境的本质和类型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智能体类型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4C42-42F1-4906-A247-4B8438800E19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任务环境</a:t>
            </a:r>
            <a:r>
              <a:rPr lang="en-US" altLang="zh-CN" dirty="0"/>
              <a:t>PEAS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PEAS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性能度量（</a:t>
            </a:r>
            <a:r>
              <a:rPr lang="en-US" altLang="zh-CN" sz="2200"/>
              <a:t>Performance measure</a:t>
            </a:r>
            <a:r>
              <a:rPr lang="zh-CN" altLang="en-US" sz="22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环境（</a:t>
            </a:r>
            <a:r>
              <a:rPr lang="en-US" altLang="zh-CN" sz="2200"/>
              <a:t>Environment</a:t>
            </a:r>
            <a:r>
              <a:rPr lang="zh-CN" altLang="en-US" sz="22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执行器（</a:t>
            </a:r>
            <a:r>
              <a:rPr lang="en-US" altLang="zh-CN" sz="2200"/>
              <a:t>Actuators</a:t>
            </a:r>
            <a:r>
              <a:rPr lang="zh-CN" altLang="en-US" sz="22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传感器（</a:t>
            </a:r>
            <a:r>
              <a:rPr lang="en-US" altLang="zh-CN" sz="2200"/>
              <a:t>Sensors</a:t>
            </a:r>
            <a:r>
              <a:rPr lang="zh-CN" altLang="en-US" sz="2200"/>
              <a:t>）</a:t>
            </a:r>
          </a:p>
          <a:p>
            <a:pPr>
              <a:lnSpc>
                <a:spcPct val="90000"/>
              </a:lnSpc>
            </a:pPr>
            <a:endParaRPr lang="zh-CN" altLang="en-US" sz="2600"/>
          </a:p>
          <a:p>
            <a:pPr>
              <a:lnSpc>
                <a:spcPct val="90000"/>
              </a:lnSpc>
            </a:pPr>
            <a:r>
              <a:rPr lang="zh-CN" altLang="en-US" sz="2600" b="1">
                <a:solidFill>
                  <a:srgbClr val="F6332E"/>
                </a:solidFill>
              </a:rPr>
              <a:t>在设计智能化智能体时必须首先指定</a:t>
            </a:r>
          </a:p>
          <a:p>
            <a:pPr lvl="1">
              <a:lnSpc>
                <a:spcPct val="90000"/>
              </a:lnSpc>
              <a:buFont typeface="Wingdings" pitchFamily="1" charset="2"/>
              <a:buChar char="Ø"/>
            </a:pPr>
            <a:r>
              <a:rPr lang="zh-CN" altLang="en-US" sz="2200" b="1"/>
              <a:t>还记得“真空吸尘器智能体”的任务环境吗？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84F5-DD7B-4436-A3BA-3D6546D3C328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智能体</a:t>
            </a:r>
            <a:r>
              <a:rPr lang="en-US" altLang="zh-CN" dirty="0"/>
              <a:t>: </a:t>
            </a:r>
            <a:r>
              <a:rPr lang="zh-CN" altLang="en-US" dirty="0"/>
              <a:t>自动出租车司机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性能度量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安全、快速、守法、舒适、利润最大</a:t>
            </a:r>
          </a:p>
          <a:p>
            <a:pPr lvl="1"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环境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 路况、其他车辆、乘客、行人</a:t>
            </a:r>
          </a:p>
          <a:p>
            <a:pPr lvl="1"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执行器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 方向盘、加速器、刹车、</a:t>
            </a:r>
            <a:r>
              <a:rPr lang="zh-CN" altLang="en-US" sz="2400" dirty="0" smtClean="0"/>
              <a:t>信号灯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传感器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摄像头、声波传感器、</a:t>
            </a:r>
            <a:r>
              <a:rPr lang="en-US" altLang="zh-CN" sz="2400" dirty="0"/>
              <a:t>GPS</a:t>
            </a:r>
            <a:r>
              <a:rPr lang="zh-CN" altLang="en-US" sz="2400" dirty="0"/>
              <a:t>、速度计、里程计、键盘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9C61-551C-4123-B5D8-BC96563ABED7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智能体</a:t>
            </a:r>
            <a:r>
              <a:rPr lang="en-US" altLang="zh-CN" dirty="0"/>
              <a:t>: </a:t>
            </a:r>
            <a:r>
              <a:rPr lang="zh-CN" altLang="en-US" dirty="0"/>
              <a:t>挑选零件的机器人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性能度量</a:t>
            </a:r>
          </a:p>
          <a:p>
            <a:pPr lvl="1"/>
            <a:r>
              <a:rPr lang="zh-CN" altLang="en-US" sz="2000" dirty="0"/>
              <a:t>放进正确的箱子的零件的百分比</a:t>
            </a:r>
          </a:p>
          <a:p>
            <a:r>
              <a:rPr lang="zh-CN" altLang="en-US" sz="3200" dirty="0"/>
              <a:t>环境</a:t>
            </a:r>
          </a:p>
          <a:p>
            <a:pPr lvl="1"/>
            <a:r>
              <a:rPr lang="zh-CN" altLang="en-US" sz="2000" dirty="0"/>
              <a:t>载有箱子的传送带、箱子</a:t>
            </a:r>
          </a:p>
          <a:p>
            <a:r>
              <a:rPr lang="zh-CN" altLang="en-US" sz="3200" dirty="0"/>
              <a:t>执行器</a:t>
            </a:r>
          </a:p>
          <a:p>
            <a:pPr lvl="1"/>
            <a:r>
              <a:rPr lang="zh-CN" altLang="en-US" sz="2000" dirty="0"/>
              <a:t> 有关节的胳膊和手</a:t>
            </a:r>
          </a:p>
          <a:p>
            <a:r>
              <a:rPr lang="zh-CN" altLang="en-US" sz="3200" dirty="0"/>
              <a:t>传感器</a:t>
            </a:r>
          </a:p>
          <a:p>
            <a:pPr lvl="1"/>
            <a:r>
              <a:rPr lang="zh-CN" altLang="en-US" sz="2000" dirty="0"/>
              <a:t> 摄像头、关节角度传感器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DDA-72B7-43AE-A199-2EF8C72CC47A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智能体</a:t>
            </a:r>
            <a:r>
              <a:rPr lang="en-US" altLang="zh-CN" dirty="0"/>
              <a:t>: </a:t>
            </a:r>
            <a:r>
              <a:rPr lang="zh-CN" altLang="en-US" dirty="0"/>
              <a:t>网上购物智能体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性能度量</a:t>
            </a:r>
          </a:p>
          <a:p>
            <a:pPr lvl="1"/>
            <a:r>
              <a:rPr lang="zh-CN" altLang="en-US" sz="2000" dirty="0"/>
              <a:t>价格、质量、效率</a:t>
            </a:r>
          </a:p>
          <a:p>
            <a:r>
              <a:rPr lang="zh-CN" altLang="en-US" sz="3200" dirty="0"/>
              <a:t>环境</a:t>
            </a:r>
          </a:p>
          <a:p>
            <a:pPr lvl="1"/>
            <a:r>
              <a:rPr lang="zh-CN" altLang="en-US" sz="2000" dirty="0"/>
              <a:t>万维网网站、商家</a:t>
            </a:r>
          </a:p>
          <a:p>
            <a:r>
              <a:rPr lang="zh-CN" altLang="en-US" sz="3200" dirty="0"/>
              <a:t>执行器</a:t>
            </a:r>
          </a:p>
          <a:p>
            <a:pPr lvl="1"/>
            <a:r>
              <a:rPr lang="zh-CN" altLang="en-US" sz="2000" dirty="0"/>
              <a:t> 显示给用户、填写表单、链接</a:t>
            </a:r>
            <a:r>
              <a:rPr lang="en-US" altLang="zh-CN" sz="2000" dirty="0"/>
              <a:t>URL</a:t>
            </a:r>
          </a:p>
          <a:p>
            <a:r>
              <a:rPr lang="zh-CN" altLang="en-US" sz="3200" dirty="0"/>
              <a:t>传感器</a:t>
            </a:r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HTML</a:t>
            </a:r>
            <a:r>
              <a:rPr lang="zh-CN" altLang="en-US" sz="2000" dirty="0"/>
              <a:t>页面、用户输入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FBE-AE69-428D-9724-6F2945F3D69D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100">
                <a:solidFill>
                  <a:srgbClr val="F6332E"/>
                </a:solidFill>
                <a:latin typeface="Berlin Sans FB" pitchFamily="34" charset="0"/>
              </a:rPr>
              <a:t>智能体和环境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理性的概念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环境的本质和类型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智能体类型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7D43-0DE7-4F36-8A38-D841F8AB922C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任务环境的类型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完全可观察 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部分可观察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传感器是否获取环境的所有状态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确定性的 </a:t>
            </a:r>
            <a:r>
              <a:rPr lang="en-US" altLang="zh-CN" sz="2400" b="1" dirty="0"/>
              <a:t>vs.  </a:t>
            </a:r>
            <a:r>
              <a:rPr lang="zh-CN" altLang="en-US" sz="2400" b="1" dirty="0"/>
              <a:t>随机的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环境的下一个状态是否完全取决于当前状态和智能体的行动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片段式的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延续式的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智能体当前行动的选择是否不依赖于以前的行动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静态的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动态的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环境是否随着智能体的</a:t>
            </a:r>
            <a:r>
              <a:rPr lang="zh-CN" altLang="en-US" sz="2000" dirty="0" smtClean="0"/>
              <a:t>思考（亦即時間流逝）发生</a:t>
            </a:r>
            <a:r>
              <a:rPr lang="zh-CN" altLang="en-US" sz="2000" dirty="0"/>
              <a:t>改变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离散的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连续的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环境的状态、时间处理、智能体的行动等是离散或连续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单智能体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多智能体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7972-9E2A-43BE-B3DA-4264B3982BFA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环境类型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78486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/>
              <a:t>环境类型决定了智能体的设计</a:t>
            </a:r>
          </a:p>
        </p:txBody>
      </p:sp>
      <p:graphicFrame>
        <p:nvGraphicFramePr>
          <p:cNvPr id="110847" name="Group 255"/>
          <p:cNvGraphicFramePr>
            <a:graphicFrameLocks noGrp="1"/>
          </p:cNvGraphicFramePr>
          <p:nvPr>
            <p:ph sz="half" idx="2"/>
          </p:nvPr>
        </p:nvGraphicFramePr>
        <p:xfrm>
          <a:off x="1066800" y="2667000"/>
          <a:ext cx="7024688" cy="3045778"/>
        </p:xfrm>
        <a:graphic>
          <a:graphicData uri="http://schemas.openxmlformats.org/drawingml/2006/table">
            <a:tbl>
              <a:tblPr/>
              <a:tblGrid>
                <a:gridCol w="1716088"/>
                <a:gridCol w="1382712"/>
                <a:gridCol w="1587500"/>
                <a:gridCol w="2338388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1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出租车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零件挑选机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网上购物机器人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可观察？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部分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部分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部分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确定的？</a:t>
                      </a:r>
                      <a:endParaRPr kumimoji="0" lang="zh-CN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片段的？</a:t>
                      </a:r>
                      <a:endParaRPr kumimoji="0" lang="zh-CN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静态的？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离散的？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" charset="0"/>
                          <a:ea typeface="宋体" charset="-122"/>
                          <a:cs typeface="Times New Roman" pitchFamily="1" charset="0"/>
                        </a:rPr>
                        <a:t>单智能体？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0C4-BB81-4AC6-A2ED-252F11F7226B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智能体和环境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理性的概念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环境的本质和类型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solidFill>
                  <a:srgbClr val="F6332E"/>
                </a:solidFill>
                <a:latin typeface="Berlin Sans FB" pitchFamily="34" charset="0"/>
              </a:rPr>
              <a:t>智能体类型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4244-F708-4CC8-8119-78CD0CDD1F91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智能体类型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600" dirty="0"/>
              <a:t>智能体 </a:t>
            </a:r>
            <a:r>
              <a:rPr lang="en-US" altLang="zh-CN" sz="2600" dirty="0"/>
              <a:t>= </a:t>
            </a:r>
            <a:r>
              <a:rPr lang="zh-CN" altLang="en-US" sz="2600" dirty="0"/>
              <a:t>体系结构 </a:t>
            </a:r>
            <a:r>
              <a:rPr lang="en-US" altLang="zh-CN" sz="2600" dirty="0"/>
              <a:t>+ </a:t>
            </a:r>
            <a:r>
              <a:rPr lang="zh-CN" altLang="en-US" sz="2600" dirty="0"/>
              <a:t>智能体程序</a:t>
            </a:r>
          </a:p>
          <a:p>
            <a:endParaRPr lang="zh-CN" altLang="en-US" sz="2600" dirty="0"/>
          </a:p>
          <a:p>
            <a:endParaRPr lang="zh-CN" altLang="en-US" sz="2600" dirty="0"/>
          </a:p>
          <a:p>
            <a:endParaRPr lang="zh-CN" altLang="en-US" sz="2600" dirty="0"/>
          </a:p>
          <a:p>
            <a:endParaRPr lang="zh-CN" altLang="en-US" sz="2600" dirty="0"/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所有</a:t>
            </a:r>
            <a:r>
              <a:rPr lang="zh-CN" altLang="en-US" sz="2600" dirty="0"/>
              <a:t>的智能体程序都具有相同的架构</a:t>
            </a:r>
          </a:p>
          <a:p>
            <a:pPr lvl="1"/>
            <a:r>
              <a:rPr lang="zh-CN" altLang="en-US" sz="2400" dirty="0"/>
              <a:t>输入 </a:t>
            </a:r>
            <a:r>
              <a:rPr lang="en-US" altLang="zh-CN" sz="2400" dirty="0"/>
              <a:t>= </a:t>
            </a:r>
            <a:r>
              <a:rPr lang="zh-CN" altLang="en-US" sz="2400" dirty="0"/>
              <a:t>当前感知</a:t>
            </a:r>
          </a:p>
          <a:p>
            <a:pPr lvl="1"/>
            <a:r>
              <a:rPr lang="zh-CN" altLang="en-US" sz="2400" dirty="0"/>
              <a:t>输出 </a:t>
            </a:r>
            <a:r>
              <a:rPr lang="en-US" altLang="zh-CN" sz="2400" dirty="0"/>
              <a:t>= </a:t>
            </a:r>
            <a:r>
              <a:rPr lang="zh-CN" altLang="en-US" sz="2400" dirty="0"/>
              <a:t>行动</a:t>
            </a:r>
          </a:p>
          <a:p>
            <a:pPr lvl="1"/>
            <a:r>
              <a:rPr lang="zh-CN" altLang="en-US" sz="2400" dirty="0"/>
              <a:t>程序 </a:t>
            </a:r>
            <a:r>
              <a:rPr lang="en-US" altLang="zh-CN" sz="2400" dirty="0"/>
              <a:t>= </a:t>
            </a:r>
            <a:r>
              <a:rPr lang="zh-CN" altLang="en-US" sz="2400" dirty="0"/>
              <a:t>操作输入产生输出</a:t>
            </a:r>
            <a:endParaRPr lang="zh-CN" altLang="en-US" sz="22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1AA-81B8-407B-86E9-8743265C0147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126981" name="Picture 5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54238"/>
            <a:ext cx="4343400" cy="19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/>
              <a:t>最简单的智能体：表驱动的智能体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2ADA-2E03-47C5-B91F-AF96F59D1B1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98500" y="1676400"/>
            <a:ext cx="80645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Berlin Sans FB" pitchFamily="34" charset="0"/>
                <a:sym typeface="Wingdings" pitchFamily="1" charset="2"/>
              </a:rPr>
              <a:t>一个表记录所有的感知序列及其最佳行动。在运行时只需要根据感知，查询表格来决定行动。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0548"/>
            <a:ext cx="882658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表驱动的智能体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/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</a:p>
          <a:p>
            <a:pPr lvl="1"/>
            <a:r>
              <a:rPr lang="zh-CN" altLang="en-US" sz="2800" dirty="0"/>
              <a:t>大量的可能感知序列</a:t>
            </a:r>
          </a:p>
          <a:p>
            <a:pPr lvl="2"/>
            <a:r>
              <a:rPr lang="zh-CN" altLang="en-US" sz="2800" dirty="0"/>
              <a:t>查询表会非常巨大</a:t>
            </a:r>
          </a:p>
          <a:p>
            <a:pPr lvl="2"/>
            <a:r>
              <a:rPr lang="zh-CN" altLang="en-US" sz="2800" dirty="0" smtClean="0"/>
              <a:t>花费</a:t>
            </a:r>
            <a:r>
              <a:rPr lang="zh-CN" altLang="en-US" sz="2800" dirty="0"/>
              <a:t>大量的时间构建表，甚至无法</a:t>
            </a:r>
            <a:r>
              <a:rPr lang="zh-CN" altLang="en-US" sz="2800" dirty="0" smtClean="0"/>
              <a:t>构建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例如，國際象棋的查找表 </a:t>
            </a:r>
            <a:r>
              <a:rPr lang="en-US" altLang="zh-CN" sz="2800" dirty="0" smtClean="0"/>
              <a:t>10</a:t>
            </a:r>
            <a:r>
              <a:rPr lang="en-US" altLang="zh-CN" sz="2800" baseline="30000" dirty="0" smtClean="0"/>
              <a:t>150</a:t>
            </a:r>
            <a:r>
              <a:rPr lang="zh-CN" altLang="en-US" sz="2800" baseline="30000" dirty="0"/>
              <a:t> </a:t>
            </a:r>
            <a:r>
              <a:rPr lang="zh-CN" altLang="en-US" sz="2800" dirty="0" smtClean="0"/>
              <a:t>，而目前可觀測的宇宙中所有原子的數目小於</a:t>
            </a:r>
            <a:r>
              <a:rPr lang="en-US" altLang="zh-CN" sz="2800" dirty="0" smtClean="0"/>
              <a:t>10</a:t>
            </a:r>
            <a:r>
              <a:rPr lang="en-US" altLang="zh-CN" sz="2800" baseline="30000" dirty="0"/>
              <a:t>8</a:t>
            </a:r>
            <a:r>
              <a:rPr lang="en-US" altLang="zh-CN" sz="2800" baseline="30000" dirty="0" smtClean="0"/>
              <a:t>0</a:t>
            </a:r>
          </a:p>
          <a:p>
            <a:pPr lvl="2"/>
            <a:endParaRPr lang="zh-CN" altLang="en-US" sz="2800" dirty="0"/>
          </a:p>
          <a:p>
            <a:pPr lvl="1"/>
            <a:r>
              <a:rPr lang="zh-CN" altLang="en-US" sz="2800" dirty="0"/>
              <a:t> 一般很难获取所有的表的条目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FA9-C2BE-428E-8488-5DA3664E786E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智能体类型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五</a:t>
            </a:r>
            <a:r>
              <a:rPr lang="zh-CN" altLang="en-US" sz="3600" dirty="0" smtClean="0"/>
              <a:t>种</a:t>
            </a:r>
            <a:r>
              <a:rPr lang="zh-CN" altLang="en-US" sz="3600" dirty="0"/>
              <a:t>基本的智能体类型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Berlin Sans FB" pitchFamily="34" charset="0"/>
              </a:rPr>
              <a:t>简单反射型（ </a:t>
            </a:r>
            <a:r>
              <a:rPr lang="en-US" altLang="zh-CN" sz="2400" dirty="0">
                <a:latin typeface="Berlin Sans FB" pitchFamily="34" charset="0"/>
              </a:rPr>
              <a:t>Simple reflex agents </a:t>
            </a:r>
            <a:r>
              <a:rPr lang="zh-CN" altLang="en-US" sz="2400" dirty="0">
                <a:latin typeface="Berlin Sans FB" pitchFamily="34" charset="0"/>
              </a:rPr>
              <a:t>）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Berlin Sans FB" pitchFamily="34" charset="0"/>
              </a:rPr>
              <a:t>基于模型的反射型（ </a:t>
            </a:r>
            <a:r>
              <a:rPr lang="en-US" altLang="zh-CN" sz="2400" dirty="0">
                <a:latin typeface="Berlin Sans FB" pitchFamily="34" charset="0"/>
              </a:rPr>
              <a:t>Model-based reflex agents </a:t>
            </a:r>
            <a:r>
              <a:rPr lang="zh-CN" altLang="en-US" sz="2400" dirty="0">
                <a:latin typeface="Berlin Sans FB" pitchFamily="34" charset="0"/>
              </a:rPr>
              <a:t>）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Berlin Sans FB" pitchFamily="34" charset="0"/>
              </a:rPr>
              <a:t>基于目标的（ </a:t>
            </a:r>
            <a:r>
              <a:rPr lang="en-US" altLang="zh-CN" sz="2400" dirty="0">
                <a:latin typeface="Berlin Sans FB" pitchFamily="34" charset="0"/>
              </a:rPr>
              <a:t>Goal-based agents </a:t>
            </a:r>
            <a:r>
              <a:rPr lang="zh-CN" altLang="en-US" sz="2400" dirty="0">
                <a:latin typeface="Berlin Sans FB" pitchFamily="34" charset="0"/>
              </a:rPr>
              <a:t>）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Berlin Sans FB" pitchFamily="34" charset="0"/>
              </a:rPr>
              <a:t>基于效用的（</a:t>
            </a:r>
            <a:r>
              <a:rPr lang="en-US" altLang="zh-CN" sz="2400" dirty="0">
                <a:latin typeface="Berlin Sans FB" pitchFamily="34" charset="0"/>
              </a:rPr>
              <a:t>Utility-based agents </a:t>
            </a:r>
            <a:r>
              <a:rPr lang="zh-CN" altLang="en-US" sz="2400" dirty="0" smtClean="0">
                <a:latin typeface="Berlin Sans FB" pitchFamily="34" charset="0"/>
              </a:rPr>
              <a:t>）</a:t>
            </a:r>
            <a:endParaRPr lang="en-US" altLang="zh-CN" sz="2400" dirty="0" smtClean="0">
              <a:latin typeface="Berlin Sans FB" pitchFamily="34" charset="0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Berlin Sans FB" pitchFamily="34" charset="0"/>
              </a:rPr>
              <a:t>學習型</a:t>
            </a:r>
            <a:r>
              <a:rPr lang="zh-CN" altLang="en-US" sz="2400" dirty="0" smtClean="0">
                <a:latin typeface="Berlin Sans FB" pitchFamily="34" charset="0"/>
              </a:rPr>
              <a:t> （</a:t>
            </a:r>
            <a:r>
              <a:rPr lang="en-US" altLang="zh-CN" sz="2400" dirty="0" smtClean="0">
                <a:latin typeface="Berlin Sans FB" pitchFamily="34" charset="0"/>
              </a:rPr>
              <a:t>Learning agents</a:t>
            </a:r>
            <a:r>
              <a:rPr lang="zh-CN" altLang="en-US" sz="2400" dirty="0" smtClean="0">
                <a:latin typeface="Berlin Sans FB" pitchFamily="34" charset="0"/>
              </a:rPr>
              <a:t>）</a:t>
            </a:r>
            <a:endParaRPr lang="zh-CN" altLang="en-US" sz="2400" dirty="0">
              <a:latin typeface="Berlin Sans FB" pitchFamily="34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9B1-ECF7-4243-8A14-F8DD15EF8C5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7810630" y="2024062"/>
            <a:ext cx="18920" cy="2928937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7099538" y="50292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" charset="0"/>
              </a:rPr>
              <a:t>更加复杂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  <p:bldP spid="1280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简单反射型智能体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F805-E06C-4B2A-8674-988814AAA62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762000" y="4495800"/>
            <a:ext cx="73914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Berlin Sans FB" pitchFamily="34" charset="0"/>
                <a:sym typeface="Wingdings" pitchFamily="1" charset="2"/>
              </a:rPr>
              <a:t>简单反射型智能体寻找一条规则，其条件满足当前的状态（感知），然后执行该规则的行动。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Berlin Sans FB" pitchFamily="34" charset="0"/>
                <a:sym typeface="Wingdings" pitchFamily="1" charset="2"/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  <a:latin typeface="Berlin Sans FB" pitchFamily="34" charset="0"/>
                <a:sym typeface="Wingdings" pitchFamily="1" charset="2"/>
              </a:rPr>
              <a:t>当前的感知选择行动，忽略感知历史。</a:t>
            </a:r>
          </a:p>
        </p:txBody>
      </p:sp>
      <p:pic>
        <p:nvPicPr>
          <p:cNvPr id="13109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086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4775" y="5842441"/>
            <a:ext cx="6858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你們的哪些行為體現了簡單反射型智能？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1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简单反射型智能体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62375"/>
            <a:ext cx="8229600" cy="12668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樓房著火了，火警鈴聲大作，你在屋子裡聽到了報警，沖到了大門口，你聽到了門外大火燃燒的聲音，門口的把手是銅做的</a:t>
            </a:r>
            <a:r>
              <a:rPr lang="en-US" altLang="zh-CN" dirty="0" smtClean="0"/>
              <a:t>……</a:t>
            </a:r>
            <a:endParaRPr lang="zh-CN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0536-20E5-4897-969C-C4610B8B86EE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7724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>
                <a:latin typeface="Berlin Sans FB" pitchFamily="34" charset="0"/>
              </a:rPr>
              <a:t>基于模型的反射型智能体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A3CD-7C44-482A-90FF-7CDF122D45D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72390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Berlin Sans FB" pitchFamily="34" charset="0"/>
                <a:sym typeface="Wingdings" pitchFamily="1" charset="2"/>
              </a:rPr>
              <a:t>智慧體根據內部狀態和當前感知更新當前狀態的描述，選擇符合當前狀態的規則，然後執行對應規則的行動。</a:t>
            </a:r>
            <a:endParaRPr lang="zh-CN" altLang="en-US" sz="2800" dirty="0">
              <a:latin typeface="Berlin Sans FB" pitchFamily="34" charset="0"/>
              <a:sym typeface="Wingdings" pitchFamily="1" charset="2"/>
            </a:endParaRPr>
          </a:p>
        </p:txBody>
      </p:sp>
      <p:pic>
        <p:nvPicPr>
          <p:cNvPr id="13315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248400" cy="39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52400" y="1219200"/>
            <a:ext cx="2438400" cy="1569660"/>
            <a:chOff x="152400" y="1219200"/>
            <a:chExt cx="2438400" cy="1569660"/>
          </a:xfrm>
        </p:grpSpPr>
        <p:sp>
          <p:nvSpPr>
            <p:cNvPr id="2" name="TextBox 1"/>
            <p:cNvSpPr txBox="1"/>
            <p:nvPr/>
          </p:nvSpPr>
          <p:spPr>
            <a:xfrm>
              <a:off x="152400" y="1219200"/>
              <a:ext cx="1295400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b="1" dirty="0"/>
                <a:t>取決於感知歷史的內部狀態</a:t>
              </a:r>
              <a:endParaRPr lang="zh-CN" altLang="en-US" sz="2400" b="1" dirty="0"/>
            </a:p>
          </p:txBody>
        </p:sp>
        <p:sp>
          <p:nvSpPr>
            <p:cNvPr id="3" name="右箭头 2"/>
            <p:cNvSpPr/>
            <p:nvPr/>
          </p:nvSpPr>
          <p:spPr>
            <a:xfrm>
              <a:off x="1447800" y="1752600"/>
              <a:ext cx="1143000" cy="25143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68958" y="914399"/>
            <a:ext cx="1046440" cy="4820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你們的哪些行為體現了基於模型的反射型智能？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500">
                <a:latin typeface="Berlin Sans FB" pitchFamily="34" charset="0"/>
              </a:rPr>
              <a:t>智能体和环境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 sz="340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06A2-EF97-42A5-B65F-2F90595338F8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391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00">
                <a:latin typeface="Berlin Sans FB" pitchFamily="34" charset="0"/>
              </a:rPr>
              <a:t>基于模型的反射型智能体</a:t>
            </a:r>
          </a:p>
        </p:txBody>
      </p:sp>
      <p:pic>
        <p:nvPicPr>
          <p:cNvPr id="144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95400"/>
            <a:ext cx="8354195" cy="3276600"/>
          </a:xfrm>
          <a:noFill/>
          <a:ln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44B3-8E54-457A-B4AB-C0EE19A9099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648200"/>
            <a:ext cx="8229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樓房著火了，火警鈴聲大作，你在屋子裡聽到了報警，沖到了大門口，你聽到了門外大火燃燒的聲音，門口的把手是銅做的</a:t>
            </a:r>
            <a:r>
              <a:rPr lang="en-US" altLang="zh-CN" dirty="0"/>
              <a:t>……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erlin Sans FB" pitchFamily="34" charset="0"/>
              </a:rPr>
              <a:t>基于目标的智能体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1ACB-8255-4882-971B-B7EB3EB2ADC7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135201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858000" cy="46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Berlin Sans FB" pitchFamily="34" charset="0"/>
              </a:rPr>
              <a:t>基于目标的智能体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8229600" cy="35814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Berlin Sans FB" pitchFamily="34" charset="0"/>
              </a:rPr>
              <a:t>为了达到目标选择合适的行动</a:t>
            </a:r>
          </a:p>
          <a:p>
            <a:pPr lvl="1"/>
            <a:r>
              <a:rPr lang="zh-CN" altLang="en-US" sz="2000" dirty="0">
                <a:latin typeface="Berlin Sans FB" pitchFamily="34" charset="0"/>
              </a:rPr>
              <a:t>如：出租车的目的地</a:t>
            </a:r>
          </a:p>
          <a:p>
            <a:endParaRPr lang="zh-CN" altLang="en-US" dirty="0">
              <a:latin typeface="Berlin Sans FB" pitchFamily="34" charset="0"/>
            </a:endParaRPr>
          </a:p>
          <a:p>
            <a:r>
              <a:rPr lang="zh-CN" altLang="en-US" dirty="0">
                <a:latin typeface="Berlin Sans FB" pitchFamily="34" charset="0"/>
              </a:rPr>
              <a:t>为达到目标，可能会考虑一个很长的可能行动序列</a:t>
            </a:r>
          </a:p>
          <a:p>
            <a:pPr lvl="1"/>
            <a:r>
              <a:rPr lang="zh-CN" altLang="en-US" sz="2000" dirty="0">
                <a:latin typeface="Berlin Sans FB" pitchFamily="34" charset="0"/>
              </a:rPr>
              <a:t>考虑：“当问我这么做的话，会发生什么？” </a:t>
            </a:r>
            <a:r>
              <a:rPr lang="en-US" altLang="zh-CN" sz="2000" dirty="0">
                <a:latin typeface="Berlin Sans FB" pitchFamily="34" charset="0"/>
              </a:rPr>
              <a:t>(</a:t>
            </a:r>
            <a:r>
              <a:rPr lang="zh-CN" altLang="en-US" sz="2000" dirty="0">
                <a:solidFill>
                  <a:srgbClr val="F6332E"/>
                </a:solidFill>
                <a:latin typeface="Berlin Sans FB" pitchFamily="34" charset="0"/>
              </a:rPr>
              <a:t>搜索</a:t>
            </a:r>
            <a:r>
              <a:rPr lang="zh-CN" altLang="en-US" sz="2000" dirty="0">
                <a:latin typeface="Berlin Sans FB" pitchFamily="34" charset="0"/>
              </a:rPr>
              <a:t>和</a:t>
            </a:r>
            <a:r>
              <a:rPr lang="zh-CN" altLang="en-US" sz="2000" dirty="0">
                <a:solidFill>
                  <a:srgbClr val="F6332E"/>
                </a:solidFill>
                <a:latin typeface="Berlin Sans FB" pitchFamily="34" charset="0"/>
              </a:rPr>
              <a:t>规划</a:t>
            </a:r>
            <a:r>
              <a:rPr lang="en-US" altLang="zh-CN" sz="2000" dirty="0">
                <a:latin typeface="Berlin Sans FB" pitchFamily="34" charset="0"/>
              </a:rPr>
              <a:t>)</a:t>
            </a:r>
          </a:p>
          <a:p>
            <a:endParaRPr lang="en-US" altLang="zh-CN" dirty="0">
              <a:latin typeface="Berlin Sans FB" pitchFamily="34" charset="0"/>
            </a:endParaRPr>
          </a:p>
          <a:p>
            <a:r>
              <a:rPr lang="zh-CN" altLang="en-US" dirty="0">
                <a:latin typeface="Berlin Sans FB" pitchFamily="34" charset="0"/>
              </a:rPr>
              <a:t>比反射型智能体更灵活</a:t>
            </a:r>
          </a:p>
          <a:p>
            <a:pPr lvl="1"/>
            <a:r>
              <a:rPr lang="zh-CN" altLang="en-US" sz="2000" dirty="0">
                <a:latin typeface="Berlin Sans FB" pitchFamily="34" charset="0"/>
              </a:rPr>
              <a:t>在反射型智能体中，所有的规则</a:t>
            </a:r>
            <a:r>
              <a:rPr lang="zh-CN" altLang="en-US" sz="2000" dirty="0" smtClean="0">
                <a:latin typeface="Berlin Sans FB" pitchFamily="34" charset="0"/>
              </a:rPr>
              <a:t>数据都</a:t>
            </a:r>
            <a:r>
              <a:rPr lang="zh-CN" altLang="en-US" sz="2000" dirty="0">
                <a:latin typeface="Berlin Sans FB" pitchFamily="34" charset="0"/>
              </a:rPr>
              <a:t>必须写出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DD2-CCFC-49A6-8375-5AC44E170B8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8768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樓房著火了，火警鈴聲大作，你在屋子裡聽到了報警，沖到了大門口，你聽到了門外大火燃燒的聲音，門口的把手是銅做的</a:t>
            </a:r>
            <a:r>
              <a:rPr lang="en-US" altLang="zh-CN" dirty="0"/>
              <a:t>……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Berlin Sans FB" pitchFamily="34" charset="0"/>
              </a:rPr>
              <a:t>基于效用的智能体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1A5-37A3-4DAF-AB3C-33F3CDB00270}" type="slidenum">
              <a:rPr lang="en-US" altLang="zh-CN"/>
              <a:pPr/>
              <a:t>33</a:t>
            </a:fld>
            <a:endParaRPr lang="en-US" altLang="zh-CN"/>
          </a:p>
        </p:txBody>
      </p:sp>
      <p:pic>
        <p:nvPicPr>
          <p:cNvPr id="137251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162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基于效用的智能体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>
                <a:latin typeface="Berlin Sans FB" pitchFamily="34" charset="0"/>
              </a:rPr>
              <a:t>如何决定最好的选择</a:t>
            </a:r>
          </a:p>
          <a:p>
            <a:pPr lvl="1"/>
            <a:r>
              <a:rPr lang="zh-CN" altLang="en-US" sz="3000">
                <a:latin typeface="Berlin Sans FB" pitchFamily="34" charset="0"/>
              </a:rPr>
              <a:t>目标比较粗</a:t>
            </a:r>
          </a:p>
          <a:p>
            <a:pPr lvl="2"/>
            <a:r>
              <a:rPr lang="zh-CN" altLang="en-US" sz="2700">
                <a:latin typeface="Berlin Sans FB" pitchFamily="34" charset="0"/>
              </a:rPr>
              <a:t> 达到或者未达到</a:t>
            </a:r>
          </a:p>
          <a:p>
            <a:pPr lvl="1"/>
            <a:r>
              <a:rPr lang="zh-CN" altLang="en-US" sz="3000">
                <a:latin typeface="Berlin Sans FB" pitchFamily="34" charset="0"/>
              </a:rPr>
              <a:t>需要更通用的性能度量</a:t>
            </a:r>
          </a:p>
          <a:p>
            <a:r>
              <a:rPr lang="zh-CN" altLang="en-US" sz="3400">
                <a:latin typeface="Berlin Sans FB" pitchFamily="34" charset="0"/>
              </a:rPr>
              <a:t>效用函数 </a:t>
            </a:r>
          </a:p>
          <a:p>
            <a:pPr lvl="1"/>
            <a:r>
              <a:rPr lang="en-US" altLang="zh-CN" sz="3000">
                <a:latin typeface="Berlin Sans FB" pitchFamily="34" charset="0"/>
              </a:rPr>
              <a:t>U: State </a:t>
            </a:r>
            <a:r>
              <a:rPr lang="en-US" altLang="zh-CN" sz="3000">
                <a:latin typeface="Berlin Sans FB" pitchFamily="34" charset="0"/>
                <a:sym typeface="Wingdings" pitchFamily="1" charset="2"/>
              </a:rPr>
              <a:t> R  </a:t>
            </a:r>
          </a:p>
          <a:p>
            <a:pPr lvl="1"/>
            <a:r>
              <a:rPr lang="zh-CN" altLang="en-US" sz="3000">
                <a:latin typeface="Berlin Sans FB" pitchFamily="34" charset="0"/>
                <a:sym typeface="Wingdings" pitchFamily="1" charset="2"/>
              </a:rPr>
              <a:t>指定在给定状态下成功或者高兴的度量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DDC-A2DB-4046-B44B-746247E91F7B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学习型智能</a:t>
            </a:r>
            <a:r>
              <a:rPr lang="zh-CN" altLang="en-US" dirty="0"/>
              <a:t>体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执行元件是前面所提到的各种智能体的整体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学习元件可根据评论元件得出的结论来修正执行元件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设计时： 先设计执行元件，然后才是学习</a:t>
            </a:r>
            <a:r>
              <a:rPr lang="zh-CN" altLang="en-US" dirty="0" smtClean="0"/>
              <a:t>元件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問題產生器：提出關於探索性行動的建議，該行動可以導致新的和增進知識的體驗。（短期非最優的行動對長期而言也許會更好。）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3707-7C2A-4788-9403-CB848D15B38D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705600" cy="289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zh-CN" altLang="en-US" dirty="0" smtClean="0"/>
              <a:t>表徵環境的不同方式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6E82-A21E-4698-8AE1-9C0999F343A3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45452" cy="3157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3400" y="4494486"/>
            <a:ext cx="8193052" cy="822600"/>
            <a:chOff x="533400" y="4494486"/>
            <a:chExt cx="8193052" cy="822600"/>
          </a:xfrm>
        </p:grpSpPr>
        <p:sp>
          <p:nvSpPr>
            <p:cNvPr id="5" name="右箭头 4"/>
            <p:cNvSpPr/>
            <p:nvPr/>
          </p:nvSpPr>
          <p:spPr>
            <a:xfrm>
              <a:off x="533400" y="4494486"/>
              <a:ext cx="807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8800" y="4793866"/>
              <a:ext cx="30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Expressiveness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800" y="563880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</a:rPr>
              <a:t>TruckAheadBackingIntoDairyFarmDrivewayBlockedByLooseCow</a:t>
            </a:r>
            <a:r>
              <a:rPr lang="en-US" altLang="zh-CN" sz="2000" dirty="0" smtClean="0">
                <a:solidFill>
                  <a:srgbClr val="0000FF"/>
                </a:solidFill>
              </a:rPr>
              <a:t> = True ?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矩形 2">
            <a:hlinkClick r:id="rId3"/>
          </p:cNvPr>
          <p:cNvSpPr/>
          <p:nvPr/>
        </p:nvSpPr>
        <p:spPr>
          <a:xfrm>
            <a:off x="5791200" y="1371600"/>
            <a:ext cx="2819400" cy="2743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智能体通过执行器和传感器与环境交互</a:t>
            </a:r>
            <a:endParaRPr lang="zh-CN" altLang="en-US" sz="2800">
              <a:solidFill>
                <a:srgbClr val="F6332E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理性智能体最大化期望性能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环境根据不同维度进行划分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可观察？可确定？片段式？静态的？离散的？单智能体？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存在几种基本的智能体体系结构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简单反射型、基于模型的反射型、基于目标的、基于效用的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752-8074-4DFB-883A-96B3F906D33E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500">
                <a:latin typeface="Berlin Sans FB" pitchFamily="34" charset="0"/>
              </a:rPr>
              <a:t>智能体和环境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什么是智能体</a:t>
            </a:r>
          </a:p>
          <a:p>
            <a:pPr lvl="1"/>
            <a:r>
              <a:rPr lang="zh-CN" altLang="en-US" sz="2800" dirty="0"/>
              <a:t>通过</a:t>
            </a:r>
            <a:r>
              <a:rPr lang="zh-CN" altLang="en-US" sz="2800" dirty="0">
                <a:solidFill>
                  <a:srgbClr val="F6332E"/>
                </a:solidFill>
              </a:rPr>
              <a:t>传感器</a:t>
            </a:r>
            <a:r>
              <a:rPr lang="en-US" altLang="zh-CN" sz="2800" dirty="0">
                <a:solidFill>
                  <a:srgbClr val="F6332E"/>
                </a:solidFill>
              </a:rPr>
              <a:t>(Sensor)</a:t>
            </a:r>
            <a:r>
              <a:rPr lang="zh-CN" altLang="en-US" sz="2800" dirty="0"/>
              <a:t>感知环境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6332E"/>
                </a:solidFill>
              </a:rPr>
              <a:t>Environment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800" dirty="0"/>
              <a:t>通过</a:t>
            </a:r>
            <a:r>
              <a:rPr lang="zh-CN" altLang="en-US" sz="2800" dirty="0">
                <a:solidFill>
                  <a:srgbClr val="F6332E"/>
                </a:solidFill>
              </a:rPr>
              <a:t>执行器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actuator)</a:t>
            </a:r>
            <a:r>
              <a:rPr lang="zh-CN" altLang="en-US" sz="2800" dirty="0"/>
              <a:t>作用到</a:t>
            </a:r>
            <a:r>
              <a:rPr lang="zh-CN" altLang="en-US" sz="2800" dirty="0">
                <a:solidFill>
                  <a:srgbClr val="FF0000"/>
                </a:solidFill>
              </a:rPr>
              <a:t>环境</a:t>
            </a:r>
            <a:endParaRPr lang="zh-CN" altLang="en-US" sz="2800" dirty="0"/>
          </a:p>
          <a:p>
            <a:r>
              <a:rPr lang="zh-CN" altLang="en-US" sz="3200" dirty="0"/>
              <a:t>例如</a:t>
            </a:r>
          </a:p>
          <a:p>
            <a:pPr lvl="1"/>
            <a:r>
              <a:rPr lang="zh-CN" altLang="en-US" sz="2800" dirty="0"/>
              <a:t>人类智能体</a:t>
            </a:r>
          </a:p>
          <a:p>
            <a:pPr lvl="2"/>
            <a:r>
              <a:rPr lang="zh-CN" altLang="en-US" sz="2000" dirty="0"/>
              <a:t>传感器</a:t>
            </a:r>
            <a:r>
              <a:rPr lang="en-US" altLang="zh-CN" sz="2000" dirty="0"/>
              <a:t>: </a:t>
            </a:r>
            <a:r>
              <a:rPr lang="zh-CN" altLang="en-US" sz="2000" dirty="0"/>
              <a:t>眼、耳、鼻等</a:t>
            </a:r>
          </a:p>
          <a:p>
            <a:pPr lvl="2"/>
            <a:r>
              <a:rPr lang="zh-CN" altLang="en-US" sz="2000" dirty="0"/>
              <a:t>执行器</a:t>
            </a:r>
            <a:r>
              <a:rPr lang="en-US" altLang="zh-CN" sz="2000" dirty="0"/>
              <a:t>: </a:t>
            </a:r>
            <a:r>
              <a:rPr lang="zh-CN" altLang="en-US" sz="2000" dirty="0"/>
              <a:t>手、足、嘴等</a:t>
            </a:r>
          </a:p>
          <a:p>
            <a:pPr lvl="1"/>
            <a:r>
              <a:rPr lang="zh-CN" altLang="en-US" sz="2800" dirty="0"/>
              <a:t>机器人智能体</a:t>
            </a:r>
          </a:p>
          <a:p>
            <a:pPr lvl="2"/>
            <a:r>
              <a:rPr lang="zh-CN" altLang="en-US" sz="2000" dirty="0"/>
              <a:t>传感器</a:t>
            </a:r>
            <a:r>
              <a:rPr lang="en-US" altLang="zh-CN" sz="2000" dirty="0"/>
              <a:t>: </a:t>
            </a:r>
            <a:r>
              <a:rPr lang="zh-CN" altLang="en-US" sz="2000" dirty="0"/>
              <a:t>摄像机、红外设备等</a:t>
            </a:r>
          </a:p>
          <a:p>
            <a:pPr lvl="2"/>
            <a:r>
              <a:rPr lang="zh-CN" altLang="en-US" sz="2000" dirty="0"/>
              <a:t>执行器</a:t>
            </a:r>
            <a:r>
              <a:rPr lang="en-US" altLang="zh-CN" sz="2000" dirty="0"/>
              <a:t>: </a:t>
            </a:r>
            <a:r>
              <a:rPr lang="zh-CN" altLang="en-US" sz="2000" dirty="0"/>
              <a:t>各种马达等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A7DF-5E63-4E2E-BD30-30A7F97FD302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500">
                <a:latin typeface="Berlin Sans FB" pitchFamily="34" charset="0"/>
              </a:rPr>
              <a:t>智能体和环境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411662"/>
          </a:xfrm>
        </p:spPr>
        <p:txBody>
          <a:bodyPr/>
          <a:lstStyle/>
          <a:p>
            <a:pPr>
              <a:buFont typeface="Wingdings" pitchFamily="1" charset="2"/>
              <a:buNone/>
            </a:pPr>
            <a:endParaRPr lang="en-US" altLang="zh-CN" sz="2600" dirty="0"/>
          </a:p>
          <a:p>
            <a:pPr>
              <a:buFont typeface="Wingdings" pitchFamily="1" charset="2"/>
              <a:buNone/>
            </a:pPr>
            <a:endParaRPr lang="en-US" altLang="zh-CN" sz="2600" dirty="0"/>
          </a:p>
          <a:p>
            <a:pPr>
              <a:buFont typeface="Wingdings" pitchFamily="1" charset="2"/>
              <a:buNone/>
            </a:pPr>
            <a:endParaRPr lang="en-US" altLang="zh-CN" sz="2600" dirty="0"/>
          </a:p>
          <a:p>
            <a:r>
              <a:rPr lang="zh-CN" altLang="en-US" sz="2600" dirty="0"/>
              <a:t>形式化描述</a:t>
            </a:r>
          </a:p>
          <a:p>
            <a:pPr lvl="1"/>
            <a:r>
              <a:rPr lang="zh-CN" altLang="en-US" sz="2200" dirty="0"/>
              <a:t>智能体函数</a:t>
            </a:r>
            <a:r>
              <a:rPr lang="en-US" altLang="zh-CN" sz="2200" i="1" dirty="0"/>
              <a:t>f</a:t>
            </a:r>
            <a:r>
              <a:rPr lang="zh-CN" altLang="en-US" sz="2200" dirty="0"/>
              <a:t>：从感知历史</a:t>
            </a:r>
            <a:r>
              <a:rPr lang="en-US" altLang="zh-CN" sz="2200" dirty="0"/>
              <a:t>(percept history)</a:t>
            </a:r>
            <a:r>
              <a:rPr lang="zh-CN" altLang="en-US" sz="2200" dirty="0"/>
              <a:t>到行动</a:t>
            </a:r>
            <a:r>
              <a:rPr lang="en-US" altLang="zh-CN" sz="2200" dirty="0"/>
              <a:t>(action)</a:t>
            </a:r>
          </a:p>
          <a:p>
            <a:pPr algn="ctr">
              <a:buFont typeface="Wingdings" pitchFamily="1" charset="2"/>
              <a:buNone/>
            </a:pPr>
            <a:r>
              <a:rPr lang="en-US" altLang="zh-CN" sz="2600" dirty="0"/>
              <a:t>[</a:t>
            </a:r>
            <a:r>
              <a:rPr lang="en-US" altLang="zh-CN" sz="2600" i="1" dirty="0"/>
              <a:t>f</a:t>
            </a:r>
            <a:r>
              <a:rPr lang="en-US" altLang="zh-CN" sz="2600" dirty="0"/>
              <a:t>: </a:t>
            </a:r>
            <a:r>
              <a:rPr lang="en-US" altLang="zh-CN" sz="2600" dirty="0">
                <a:latin typeface="Monotype Corsiva" pitchFamily="66" charset="0"/>
              </a:rPr>
              <a:t>P*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Wingdings" pitchFamily="1" charset="2"/>
              </a:rPr>
              <a:t> </a:t>
            </a:r>
            <a:r>
              <a:rPr lang="en-US" altLang="zh-CN" sz="2600" dirty="0">
                <a:latin typeface="Monotype Corsiva" pitchFamily="66" charset="0"/>
              </a:rPr>
              <a:t>A</a:t>
            </a:r>
            <a:r>
              <a:rPr lang="en-US" altLang="zh-CN" sz="2600" dirty="0"/>
              <a:t>]
</a:t>
            </a:r>
          </a:p>
          <a:p>
            <a:pPr lvl="1"/>
            <a:r>
              <a:rPr lang="zh-CN" altLang="en-US" sz="2200" dirty="0"/>
              <a:t>智能体程序：在物理体系结构</a:t>
            </a:r>
            <a:r>
              <a:rPr lang="zh-CN" altLang="en-US" sz="2200" dirty="0" smtClean="0"/>
              <a:t>上运行</a:t>
            </a:r>
            <a:r>
              <a:rPr lang="zh-CN" altLang="en-US" sz="2200" dirty="0"/>
              <a:t>以实现</a:t>
            </a:r>
            <a:r>
              <a:rPr lang="en-US" altLang="zh-CN" sz="2200" dirty="0"/>
              <a:t>f</a:t>
            </a:r>
          </a:p>
          <a:p>
            <a:pPr lvl="1"/>
            <a:r>
              <a:rPr lang="zh-CN" altLang="en-US" sz="2200" dirty="0"/>
              <a:t>智能体 </a:t>
            </a:r>
            <a:r>
              <a:rPr lang="en-US" altLang="zh-CN" sz="2200" dirty="0"/>
              <a:t>= </a:t>
            </a:r>
            <a:r>
              <a:rPr lang="zh-CN" altLang="en-US" sz="2200" dirty="0"/>
              <a:t>体系结构 </a:t>
            </a:r>
            <a:r>
              <a:rPr lang="en-US" altLang="zh-CN" sz="2200" dirty="0"/>
              <a:t>+ </a:t>
            </a:r>
            <a:r>
              <a:rPr lang="zh-CN" altLang="en-US" sz="2200" dirty="0"/>
              <a:t>程序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A601-C73B-418A-A032-C46225782990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97284" name="Picture 4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4343400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例：真空吸尘器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感知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位置和是否干净</a:t>
            </a:r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如：</a:t>
            </a:r>
            <a:r>
              <a:rPr lang="en-US" altLang="zh-CN" sz="2800" i="1" dirty="0"/>
              <a:t>[A, Dirty]</a:t>
            </a:r>
            <a:r>
              <a:rPr lang="en-US" altLang="zh-CN" sz="2800" dirty="0"/>
              <a:t>
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行动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左移</a:t>
            </a:r>
            <a:r>
              <a:rPr lang="en-US" altLang="zh-CN" sz="1800" i="1" dirty="0"/>
              <a:t>(Left)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右移</a:t>
            </a:r>
            <a:r>
              <a:rPr lang="en-US" altLang="zh-CN" sz="1800" dirty="0"/>
              <a:t>(</a:t>
            </a:r>
            <a:r>
              <a:rPr lang="en-US" altLang="zh-CN" sz="1800" i="1" dirty="0"/>
              <a:t>Right)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吸尘</a:t>
            </a:r>
            <a:r>
              <a:rPr lang="en-US" altLang="zh-CN" sz="1800" dirty="0"/>
              <a:t>(</a:t>
            </a:r>
            <a:r>
              <a:rPr lang="en-US" altLang="zh-CN" sz="1800" i="1" dirty="0"/>
              <a:t>Suck)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发呆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NoOP</a:t>
            </a:r>
            <a:r>
              <a:rPr lang="en-US" altLang="zh-CN" sz="1800" i="1" dirty="0"/>
              <a:t>)</a:t>
            </a:r>
            <a:endParaRPr lang="en-US" altLang="zh-CN" sz="24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240C-8429-4A3A-95AC-9BC0981FB3B7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98308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038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真空吸尘器智能体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403-C47C-4FBE-9BC6-C0A7D5114CA7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99358" name="Group 30"/>
          <p:cNvGraphicFramePr>
            <a:graphicFrameLocks noGrp="1"/>
          </p:cNvGraphicFramePr>
          <p:nvPr/>
        </p:nvGraphicFramePr>
        <p:xfrm>
          <a:off x="1143000" y="1752600"/>
          <a:ext cx="6858000" cy="4389120"/>
        </p:xfrm>
        <a:graphic>
          <a:graphicData uri="http://schemas.openxmlformats.org/drawingml/2006/table">
            <a:tbl>
              <a:tblPr/>
              <a:tblGrid>
                <a:gridCol w="5057775"/>
                <a:gridCol w="1800225"/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感知序列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行动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[A,Clean]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[A, Dirty]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[B, Clean]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[B, Dirty]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[A, Clean],[A, Clean]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[A, Clean],[A, Dirty]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智能体和环境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solidFill>
                  <a:srgbClr val="F6332E"/>
                </a:solidFill>
                <a:latin typeface="Berlin Sans FB" pitchFamily="34" charset="0"/>
              </a:rPr>
              <a:t>理性的概念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环境的本质和类型</a:t>
            </a:r>
          </a:p>
          <a:p>
            <a:pPr>
              <a:lnSpc>
                <a:spcPct val="200000"/>
              </a:lnSpc>
            </a:pPr>
            <a:r>
              <a:rPr lang="zh-CN" altLang="en-US" sz="3100">
                <a:latin typeface="Berlin Sans FB" pitchFamily="34" charset="0"/>
              </a:rPr>
              <a:t>智能体类型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15FB-6561-42BC-8D0E-209B0025F11B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理性智能体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能够</a:t>
            </a:r>
            <a:r>
              <a:rPr lang="zh-CN" altLang="en-US" sz="3600" dirty="0">
                <a:solidFill>
                  <a:srgbClr val="F6332E"/>
                </a:solidFill>
              </a:rPr>
              <a:t>“做正确的事”</a:t>
            </a:r>
            <a:r>
              <a:rPr lang="en-US" altLang="zh-CN" sz="3600" dirty="0">
                <a:solidFill>
                  <a:srgbClr val="F6332E"/>
                </a:solidFill>
              </a:rPr>
              <a:t>(do the right thing)</a:t>
            </a:r>
            <a:r>
              <a:rPr lang="zh-CN" altLang="en-US" sz="3600" dirty="0"/>
              <a:t>的智能体</a:t>
            </a:r>
          </a:p>
          <a:p>
            <a:pPr lvl="1"/>
            <a:r>
              <a:rPr lang="zh-CN" altLang="en-US" sz="2400" dirty="0"/>
              <a:t>基于它的感知及它能执行的行动</a:t>
            </a:r>
          </a:p>
          <a:p>
            <a:pPr lvl="1"/>
            <a:r>
              <a:rPr lang="zh-CN" altLang="en-US" sz="2400" dirty="0"/>
              <a:t>如 </a:t>
            </a:r>
          </a:p>
          <a:p>
            <a:pPr lvl="2"/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A,Dirty</a:t>
            </a:r>
            <a:r>
              <a:rPr lang="en-US" altLang="zh-CN" sz="2400" dirty="0"/>
              <a:t>] -&gt; Suck  </a:t>
            </a:r>
          </a:p>
          <a:p>
            <a:pPr lvl="2"/>
            <a:r>
              <a:rPr lang="en-US" altLang="zh-CN" sz="2400" dirty="0"/>
              <a:t>* [A, Dirty] -&gt; </a:t>
            </a:r>
            <a:r>
              <a:rPr lang="en-US" altLang="zh-CN" sz="2400" dirty="0" err="1"/>
              <a:t>NoOp</a:t>
            </a:r>
            <a:r>
              <a:rPr lang="en-US" altLang="zh-CN" sz="2400" dirty="0"/>
              <a:t> </a:t>
            </a:r>
          </a:p>
          <a:p>
            <a:pPr lvl="2"/>
            <a:r>
              <a:rPr lang="en-US" altLang="zh-CN" sz="2400" dirty="0"/>
              <a:t>* [A, Dirty] -&gt; Beep</a:t>
            </a:r>
          </a:p>
          <a:p>
            <a:endParaRPr lang="en-US" altLang="zh-CN" sz="3600" dirty="0"/>
          </a:p>
          <a:p>
            <a:r>
              <a:rPr lang="zh-CN" altLang="en-US" sz="3600" dirty="0"/>
              <a:t>正确的行动</a:t>
            </a:r>
          </a:p>
          <a:p>
            <a:pPr lvl="1"/>
            <a:r>
              <a:rPr lang="zh-CN" altLang="en-US" sz="2400" dirty="0"/>
              <a:t>使智能体更加成功的</a:t>
            </a:r>
            <a:r>
              <a:rPr lang="zh-CN" altLang="en-US" sz="2400" dirty="0" smtClean="0"/>
              <a:t>行动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C1BD-CA09-49E0-BA56-39C282DE8BBD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緒論</Template>
  <TotalTime>6547</TotalTime>
  <Words>1875</Words>
  <Application>Microsoft Office PowerPoint</Application>
  <PresentationFormat>全屏显示(4:3)</PresentationFormat>
  <Paragraphs>330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新細明體</vt:lpstr>
      <vt:lpstr>宋体</vt:lpstr>
      <vt:lpstr>幼圆</vt:lpstr>
      <vt:lpstr>Arial</vt:lpstr>
      <vt:lpstr>Berlin Sans FB</vt:lpstr>
      <vt:lpstr>Century Gothic</vt:lpstr>
      <vt:lpstr>Courier New</vt:lpstr>
      <vt:lpstr>Monotype Corsiva</vt:lpstr>
      <vt:lpstr>Palatino Linotype</vt:lpstr>
      <vt:lpstr>Symbol</vt:lpstr>
      <vt:lpstr>Times New Roman</vt:lpstr>
      <vt:lpstr>Wingdings</vt:lpstr>
      <vt:lpstr>主管人员</vt:lpstr>
      <vt:lpstr>智能化智能体</vt:lpstr>
      <vt:lpstr>大纲</vt:lpstr>
      <vt:lpstr>智能体和环境</vt:lpstr>
      <vt:lpstr>智能体和环境</vt:lpstr>
      <vt:lpstr>智能体和环境</vt:lpstr>
      <vt:lpstr>例：真空吸尘器</vt:lpstr>
      <vt:lpstr>真空吸尘器智能体</vt:lpstr>
      <vt:lpstr>大纲</vt:lpstr>
      <vt:lpstr>理性智能体</vt:lpstr>
      <vt:lpstr>理性智能体</vt:lpstr>
      <vt:lpstr>理性智能体</vt:lpstr>
      <vt:lpstr>思考： 真空吸尘器智能体是理性的吗？</vt:lpstr>
      <vt:lpstr>理性智能体</vt:lpstr>
      <vt:lpstr>理性智能体</vt:lpstr>
      <vt:lpstr>大纲</vt:lpstr>
      <vt:lpstr>任务环境PEAS</vt:lpstr>
      <vt:lpstr>智能体: 自动出租车司机 </vt:lpstr>
      <vt:lpstr>智能体: 挑选零件的机器人</vt:lpstr>
      <vt:lpstr>智能体: 网上购物智能体</vt:lpstr>
      <vt:lpstr>任务环境的类型</vt:lpstr>
      <vt:lpstr>环境类型</vt:lpstr>
      <vt:lpstr>大纲</vt:lpstr>
      <vt:lpstr>智能体类型</vt:lpstr>
      <vt:lpstr>最简单的智能体：表驱动的智能体</vt:lpstr>
      <vt:lpstr>表驱动的智能体</vt:lpstr>
      <vt:lpstr>智能体类型</vt:lpstr>
      <vt:lpstr>简单反射型智能体</vt:lpstr>
      <vt:lpstr>简单反射型智能体</vt:lpstr>
      <vt:lpstr>基于模型的反射型智能体</vt:lpstr>
      <vt:lpstr>基于模型的反射型智能体</vt:lpstr>
      <vt:lpstr>基于目标的智能体</vt:lpstr>
      <vt:lpstr>基于目标的智能体</vt:lpstr>
      <vt:lpstr>基于效用的智能体</vt:lpstr>
      <vt:lpstr>基于效用的智能体</vt:lpstr>
      <vt:lpstr>学习型智能体</vt:lpstr>
      <vt:lpstr>表徵環境的不同方式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Mi</dc:creator>
  <cp:lastModifiedBy>周密</cp:lastModifiedBy>
  <cp:revision>561</cp:revision>
  <cp:lastPrinted>1601-01-01T00:00:00Z</cp:lastPrinted>
  <dcterms:created xsi:type="dcterms:W3CDTF">1601-01-01T00:00:00Z</dcterms:created>
  <dcterms:modified xsi:type="dcterms:W3CDTF">2016-03-17T13:05:59Z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