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2"/>
  </p:notesMasterIdLst>
  <p:handoutMasterIdLst>
    <p:handoutMasterId r:id="rId93"/>
  </p:handoutMasterIdLst>
  <p:sldIdLst>
    <p:sldId id="293" r:id="rId2"/>
    <p:sldId id="546" r:id="rId3"/>
    <p:sldId id="482" r:id="rId4"/>
    <p:sldId id="526" r:id="rId5"/>
    <p:sldId id="527" r:id="rId6"/>
    <p:sldId id="484" r:id="rId7"/>
    <p:sldId id="485" r:id="rId8"/>
    <p:sldId id="516" r:id="rId9"/>
    <p:sldId id="295" r:id="rId10"/>
    <p:sldId id="486" r:id="rId11"/>
    <p:sldId id="300" r:id="rId12"/>
    <p:sldId id="543" r:id="rId13"/>
    <p:sldId id="487" r:id="rId14"/>
    <p:sldId id="488" r:id="rId15"/>
    <p:sldId id="297" r:id="rId16"/>
    <p:sldId id="544" r:id="rId17"/>
    <p:sldId id="545" r:id="rId18"/>
    <p:sldId id="528" r:id="rId19"/>
    <p:sldId id="303" r:id="rId20"/>
    <p:sldId id="529" r:id="rId21"/>
    <p:sldId id="490" r:id="rId22"/>
    <p:sldId id="338" r:id="rId23"/>
    <p:sldId id="309" r:id="rId24"/>
    <p:sldId id="313" r:id="rId25"/>
    <p:sldId id="537" r:id="rId26"/>
    <p:sldId id="531" r:id="rId27"/>
    <p:sldId id="532" r:id="rId28"/>
    <p:sldId id="533" r:id="rId29"/>
    <p:sldId id="534" r:id="rId30"/>
    <p:sldId id="535" r:id="rId31"/>
    <p:sldId id="538" r:id="rId32"/>
    <p:sldId id="312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33" r:id="rId43"/>
    <p:sldId id="323" r:id="rId44"/>
    <p:sldId id="325" r:id="rId45"/>
    <p:sldId id="326" r:id="rId46"/>
    <p:sldId id="327" r:id="rId47"/>
    <p:sldId id="328" r:id="rId48"/>
    <p:sldId id="489" r:id="rId49"/>
    <p:sldId id="425" r:id="rId50"/>
    <p:sldId id="426" r:id="rId51"/>
    <p:sldId id="427" r:id="rId52"/>
    <p:sldId id="428" r:id="rId53"/>
    <p:sldId id="519" r:id="rId54"/>
    <p:sldId id="520" r:id="rId55"/>
    <p:sldId id="521" r:id="rId56"/>
    <p:sldId id="522" r:id="rId57"/>
    <p:sldId id="523" r:id="rId58"/>
    <p:sldId id="524" r:id="rId59"/>
    <p:sldId id="491" r:id="rId60"/>
    <p:sldId id="539" r:id="rId61"/>
    <p:sldId id="492" r:id="rId62"/>
    <p:sldId id="493" r:id="rId63"/>
    <p:sldId id="494" r:id="rId64"/>
    <p:sldId id="495" r:id="rId65"/>
    <p:sldId id="496" r:id="rId66"/>
    <p:sldId id="547" r:id="rId67"/>
    <p:sldId id="497" r:id="rId68"/>
    <p:sldId id="498" r:id="rId69"/>
    <p:sldId id="499" r:id="rId70"/>
    <p:sldId id="540" r:id="rId71"/>
    <p:sldId id="500" r:id="rId72"/>
    <p:sldId id="514" r:id="rId73"/>
    <p:sldId id="501" r:id="rId74"/>
    <p:sldId id="542" r:id="rId75"/>
    <p:sldId id="515" r:id="rId76"/>
    <p:sldId id="541" r:id="rId77"/>
    <p:sldId id="505" r:id="rId78"/>
    <p:sldId id="506" r:id="rId79"/>
    <p:sldId id="507" r:id="rId80"/>
    <p:sldId id="508" r:id="rId81"/>
    <p:sldId id="509" r:id="rId82"/>
    <p:sldId id="510" r:id="rId83"/>
    <p:sldId id="511" r:id="rId84"/>
    <p:sldId id="512" r:id="rId85"/>
    <p:sldId id="334" r:id="rId86"/>
    <p:sldId id="339" r:id="rId87"/>
    <p:sldId id="340" r:id="rId88"/>
    <p:sldId id="331" r:id="rId89"/>
    <p:sldId id="479" r:id="rId90"/>
    <p:sldId id="513" r:id="rId91"/>
  </p:sldIdLst>
  <p:sldSz cx="9144000" cy="6858000" type="screen4x3"/>
  <p:notesSz cx="7026275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  <a:srgbClr val="FF33CC"/>
    <a:srgbClr val="339933"/>
    <a:srgbClr val="000000"/>
    <a:srgbClr val="CC6600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6" autoAdjust="0"/>
    <p:restoredTop sz="94660"/>
  </p:normalViewPr>
  <p:slideViewPr>
    <p:cSldViewPr>
      <p:cViewPr varScale="1">
        <p:scale>
          <a:sx n="84" d="100"/>
          <a:sy n="84" d="100"/>
        </p:scale>
        <p:origin x="-13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6.xml"/><Relationship Id="rId2" Type="http://schemas.openxmlformats.org/officeDocument/2006/relationships/slide" Target="slides/slide24.xml"/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145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145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/>
            </a:lvl1pPr>
          </a:lstStyle>
          <a:p>
            <a:pPr>
              <a:defRPr/>
            </a:pPr>
            <a:fld id="{AE9C9585-21E7-4AFB-AA3A-5D3CCB1FC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677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3025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/>
            </a:lvl1pPr>
          </a:lstStyle>
          <a:p>
            <a:pPr>
              <a:defRPr/>
            </a:pPr>
            <a:fld id="{B3388740-DCAE-4155-A9D1-E62F80276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448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310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4310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7395D-AB5A-4E6F-899E-3F3CDCE1E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34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23989-8AA8-4059-8ABA-722B99476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8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53C0-7C87-4237-BAF5-90F7050C4C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50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01269-368C-439A-8997-992DD0C65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791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C60AD-937B-4287-B979-2AE1FDD57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41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E8109-C563-44E2-870C-3DB86FD46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42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67F88-A050-4478-B985-DE99B0265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9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CBED6-FFB2-4BDF-8DA5-D3AD19D6D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9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FF31-DB9A-41F5-A875-D3946D2B5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4D11-7DDA-48DC-803E-787FAFDC9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7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7347E-A9BA-43E5-97E9-401EF6C31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4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45A3-10E4-4D77-9655-534EF2DE1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10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5F6A4-2B3D-418B-858A-027DBF5B9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29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4208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208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208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6B9C8DC-B363-496B-B620-A7101F84D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Constraint Satisfaction Problems</a:t>
            </a:r>
          </a:p>
        </p:txBody>
      </p:sp>
      <p:sp>
        <p:nvSpPr>
          <p:cNvPr id="3075" name="副标题 1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Points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3095625"/>
            <a:ext cx="7772400" cy="162877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Large search space</a:t>
            </a: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Commutability</a:t>
            </a: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What about using bfs or dfs?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fixed depth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11713" y="5867400"/>
            <a:ext cx="3886200" cy="52387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800">
                <a:ea typeface="宋体" pitchFamily="2" charset="-122"/>
              </a:rPr>
              <a:t>We can do better…….</a:t>
            </a: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838200" y="1447800"/>
            <a:ext cx="7315200" cy="16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2"/>
              </a:buBlip>
            </a:pPr>
            <a:r>
              <a:rPr lang="en-US" altLang="zh-CN" sz="2800" dirty="0">
                <a:ea typeface="宋体" pitchFamily="2" charset="-122"/>
              </a:rPr>
              <a:t>Branching factor b at the top level is </a:t>
            </a:r>
            <a:r>
              <a:rPr lang="en-US" altLang="zh-CN" sz="2800" b="1" i="1" dirty="0" err="1">
                <a:ea typeface="宋体" pitchFamily="2" charset="-122"/>
              </a:rPr>
              <a:t>nd</a:t>
            </a:r>
            <a:r>
              <a:rPr lang="en-US" altLang="zh-CN" sz="2800" dirty="0">
                <a:ea typeface="宋体" pitchFamily="2" charset="-12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2"/>
              </a:buBlip>
            </a:pPr>
            <a:r>
              <a:rPr lang="en-US" altLang="zh-CN" sz="2800" b="1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b=(n-l)d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at </a:t>
            </a:r>
            <a:r>
              <a:rPr lang="en-US" altLang="zh-CN" sz="2800" dirty="0">
                <a:ea typeface="宋体" pitchFamily="2" charset="-122"/>
              </a:rPr>
              <a:t>depth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ea typeface="宋体" pitchFamily="2" charset="-122"/>
              </a:rPr>
              <a:t> hence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n!d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leaves (only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30000" dirty="0" smtClean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complete assignments).</a:t>
            </a:r>
          </a:p>
          <a:p>
            <a:pPr eaLnBrk="1" hangingPunct="1"/>
            <a:endParaRPr lang="zh-CN" altLang="en-US" sz="1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What else is needed?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Not just a successor function and goal test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But also a means to </a:t>
            </a:r>
            <a:r>
              <a:rPr lang="en-US" altLang="zh-CN" smtClean="0">
                <a:solidFill>
                  <a:srgbClr val="CC6600"/>
                </a:solidFill>
                <a:ea typeface="宋体" pitchFamily="2" charset="-122"/>
              </a:rPr>
              <a:t>propagate the constraints</a:t>
            </a:r>
            <a:r>
              <a:rPr lang="en-US" altLang="zh-CN" smtClean="0">
                <a:ea typeface="宋体" pitchFamily="2" charset="-122"/>
              </a:rPr>
              <a:t> imposed by one move on the others and an early </a:t>
            </a:r>
            <a:r>
              <a:rPr lang="en-US" altLang="zh-CN" smtClean="0">
                <a:solidFill>
                  <a:srgbClr val="CC6600"/>
                </a:solidFill>
                <a:ea typeface="宋体" pitchFamily="2" charset="-122"/>
              </a:rPr>
              <a:t>failure test</a:t>
            </a:r>
          </a:p>
          <a:p>
            <a:pPr eaLnBrk="1" hangingPunct="1"/>
            <a:r>
              <a:rPr lang="en-US" altLang="zh-CN" smtClean="0">
                <a:solidFill>
                  <a:schemeClr val="hlink"/>
                </a:solidFill>
                <a:ea typeface="宋体" pitchFamily="2" charset="-122"/>
                <a:sym typeface="Wingdings" pitchFamily="2" charset="2"/>
              </a:rPr>
              <a:t> Explicit representation of constraints and constraint manipulation algorithms</a:t>
            </a:r>
            <a:endParaRPr lang="en-US" altLang="zh-CN" smtClean="0">
              <a:solidFill>
                <a:schemeClr val="hlink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6410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3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Example: Sudoku CSP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C6600"/>
                </a:solidFill>
                <a:ea typeface="宋体" pitchFamily="2" charset="-122"/>
              </a:rPr>
              <a:t>variables:</a:t>
            </a: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en-US" altLang="zh-CN" sz="2800" smtClean="0">
                <a:solidFill>
                  <a:srgbClr val="CC6600"/>
                </a:solidFill>
                <a:ea typeface="宋体" pitchFamily="2" charset="-122"/>
              </a:rPr>
              <a:t>domains</a:t>
            </a:r>
            <a:r>
              <a:rPr lang="en-US" altLang="zh-CN" sz="2800" smtClean="0">
                <a:ea typeface="宋体" pitchFamily="2" charset="-122"/>
              </a:rPr>
              <a:t>:</a:t>
            </a: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en-US" altLang="zh-CN" sz="2800" smtClean="0">
                <a:solidFill>
                  <a:srgbClr val="CC6600"/>
                </a:solidFill>
                <a:ea typeface="宋体" pitchFamily="2" charset="-122"/>
              </a:rPr>
              <a:t>constraints: </a:t>
            </a:r>
          </a:p>
          <a:p>
            <a:pPr eaLnBrk="1" hangingPunct="1"/>
            <a:endParaRPr lang="en-US" altLang="zh-CN" sz="2800" smtClean="0">
              <a:solidFill>
                <a:srgbClr val="CC6600"/>
              </a:solidFill>
              <a:ea typeface="宋体" pitchFamily="2" charset="-122"/>
            </a:endParaRPr>
          </a:p>
          <a:p>
            <a:pPr eaLnBrk="1" hangingPunct="1"/>
            <a:endParaRPr lang="en-US" altLang="zh-CN" sz="2800" smtClean="0">
              <a:solidFill>
                <a:srgbClr val="CC66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2800" smtClean="0">
                <a:solidFill>
                  <a:srgbClr val="CC6600"/>
                </a:solidFill>
                <a:ea typeface="宋体" pitchFamily="2" charset="-122"/>
              </a:rPr>
              <a:t>Goal:</a:t>
            </a:r>
            <a:r>
              <a:rPr lang="en-US" altLang="zh-CN" sz="2800" smtClean="0">
                <a:ea typeface="宋体" pitchFamily="2" charset="-122"/>
              </a:rPr>
              <a:t> Assign a value to every variable such that all constraints are satisfied</a:t>
            </a:r>
          </a:p>
          <a:p>
            <a:pPr eaLnBrk="1" hangingPunct="1"/>
            <a:endParaRPr lang="en-US" altLang="zh-CN" sz="16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Example: Sudoku CSP</a:t>
            </a:r>
          </a:p>
        </p:txBody>
      </p:sp>
      <p:sp>
        <p:nvSpPr>
          <p:cNvPr id="356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C6600"/>
                </a:solidFill>
                <a:ea typeface="宋体" pitchFamily="2" charset="-122"/>
              </a:rPr>
              <a:t>variables: </a:t>
            </a:r>
            <a:r>
              <a:rPr lang="en-US" altLang="zh-CN" sz="2400" smtClean="0">
                <a:ea typeface="宋体" pitchFamily="2" charset="-122"/>
              </a:rPr>
              <a:t>X</a:t>
            </a:r>
            <a:r>
              <a:rPr lang="en-US" altLang="zh-CN" sz="2400" baseline="-25000" smtClean="0">
                <a:ea typeface="宋体" pitchFamily="2" charset="-122"/>
              </a:rPr>
              <a:t>11</a:t>
            </a:r>
            <a:r>
              <a:rPr lang="en-US" altLang="zh-CN" sz="2400" smtClean="0">
                <a:ea typeface="宋体" pitchFamily="2" charset="-122"/>
              </a:rPr>
              <a:t>, …, X</a:t>
            </a:r>
            <a:r>
              <a:rPr lang="en-US" altLang="zh-CN" sz="2400" baseline="-25000" smtClean="0">
                <a:ea typeface="宋体" pitchFamily="2" charset="-122"/>
              </a:rPr>
              <a:t>99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C6600"/>
                </a:solidFill>
                <a:ea typeface="宋体" pitchFamily="2" charset="-122"/>
              </a:rPr>
              <a:t>domains</a:t>
            </a:r>
            <a:r>
              <a:rPr lang="en-US" altLang="zh-CN" sz="2400" smtClean="0">
                <a:ea typeface="宋体" pitchFamily="2" charset="-122"/>
              </a:rPr>
              <a:t>: {1,…,9}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C6600"/>
                </a:solidFill>
                <a:ea typeface="宋体" pitchFamily="2" charset="-122"/>
              </a:rPr>
              <a:t>constraints: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6600"/>
                </a:solidFill>
                <a:ea typeface="宋体" pitchFamily="2" charset="-122"/>
              </a:rPr>
              <a:t>row constraint: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11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12</a:t>
            </a:r>
            <a:r>
              <a:rPr lang="en-US" altLang="zh-CN" sz="2000" smtClean="0">
                <a:ea typeface="宋体" pitchFamily="2" charset="-122"/>
              </a:rPr>
              <a:t>, …, X</a:t>
            </a:r>
            <a:r>
              <a:rPr lang="en-US" altLang="zh-CN" sz="2000" baseline="-25000" smtClean="0">
                <a:ea typeface="宋体" pitchFamily="2" charset="-122"/>
              </a:rPr>
              <a:t>11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19</a:t>
            </a:r>
            <a:endParaRPr lang="en-US" altLang="zh-CN" sz="2000" smtClean="0"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6600"/>
                </a:solidFill>
                <a:ea typeface="宋体" pitchFamily="2" charset="-122"/>
              </a:rPr>
              <a:t>col constraint: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11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12</a:t>
            </a:r>
            <a:r>
              <a:rPr lang="en-US" altLang="zh-CN" sz="2000" smtClean="0">
                <a:ea typeface="宋体" pitchFamily="2" charset="-122"/>
              </a:rPr>
              <a:t>, …, X</a:t>
            </a:r>
            <a:r>
              <a:rPr lang="en-US" altLang="zh-CN" sz="2000" baseline="-25000" smtClean="0">
                <a:ea typeface="宋体" pitchFamily="2" charset="-122"/>
              </a:rPr>
              <a:t>11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19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6600"/>
                </a:solidFill>
                <a:ea typeface="宋体" pitchFamily="2" charset="-122"/>
              </a:rPr>
              <a:t>block constraint: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11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12</a:t>
            </a:r>
            <a:r>
              <a:rPr lang="en-US" altLang="zh-CN" sz="2000" smtClean="0">
                <a:ea typeface="宋体" pitchFamily="2" charset="-122"/>
              </a:rPr>
              <a:t>, …, X</a:t>
            </a:r>
            <a:r>
              <a:rPr lang="en-US" altLang="zh-CN" sz="2000" baseline="-25000" smtClean="0">
                <a:ea typeface="宋体" pitchFamily="2" charset="-122"/>
              </a:rPr>
              <a:t>11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sz="2000" smtClean="0">
                <a:ea typeface="宋体" pitchFamily="2" charset="-122"/>
              </a:rPr>
              <a:t>X</a:t>
            </a:r>
            <a:r>
              <a:rPr lang="en-US" altLang="zh-CN" sz="2000" baseline="-25000" smtClean="0">
                <a:ea typeface="宋体" pitchFamily="2" charset="-122"/>
              </a:rPr>
              <a:t>33</a:t>
            </a:r>
            <a:endParaRPr lang="en-US" altLang="zh-CN" sz="2000" smtClean="0"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000" smtClean="0">
              <a:solidFill>
                <a:srgbClr val="CC66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C6600"/>
                </a:solidFill>
                <a:ea typeface="宋体" pitchFamily="2" charset="-122"/>
              </a:rPr>
              <a:t>Goal:</a:t>
            </a:r>
            <a:r>
              <a:rPr lang="en-US" altLang="zh-CN" sz="2400" smtClean="0">
                <a:ea typeface="宋体" pitchFamily="2" charset="-122"/>
              </a:rPr>
              <a:t> Assign a value to every variable such that all constraints are satisfied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Example: Graph Coloring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838200" y="4572000"/>
            <a:ext cx="7724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ea typeface="宋体" pitchFamily="2" charset="-122"/>
              </a:rPr>
              <a:t> 7 variables </a:t>
            </a:r>
            <a:r>
              <a:rPr lang="en-US" altLang="zh-CN">
                <a:solidFill>
                  <a:srgbClr val="CC6600"/>
                </a:solidFill>
                <a:ea typeface="宋体" pitchFamily="2" charset="-122"/>
              </a:rPr>
              <a:t>{WA,NT,SA,Q,NSW,V,T}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ea typeface="宋体" pitchFamily="2" charset="-122"/>
              </a:rPr>
              <a:t> Each variable has the same domain </a:t>
            </a:r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{</a:t>
            </a:r>
            <a:r>
              <a:rPr lang="en-US" altLang="zh-CN" sz="2400">
                <a:solidFill>
                  <a:srgbClr val="F81706"/>
                </a:solidFill>
                <a:ea typeface="宋体" pitchFamily="2" charset="-122"/>
              </a:rPr>
              <a:t>red</a:t>
            </a:r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, </a:t>
            </a:r>
            <a:r>
              <a:rPr lang="en-US" altLang="zh-CN" sz="2400">
                <a:solidFill>
                  <a:srgbClr val="45D628"/>
                </a:solidFill>
                <a:ea typeface="宋体" pitchFamily="2" charset="-122"/>
              </a:rPr>
              <a:t>green</a:t>
            </a:r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,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blue</a:t>
            </a:r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}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ea typeface="宋体" pitchFamily="2" charset="-122"/>
              </a:rPr>
              <a:t> No two adjacent variables have the same value: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  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WA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NT, WA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SA, NT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SA, NT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Q, SA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Q, SA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NSW, SA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V,Q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NSW, NSW</a:t>
            </a:r>
            <a:r>
              <a:rPr lang="en-US" altLang="zh-CN" sz="1800">
                <a:solidFill>
                  <a:srgbClr val="CC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1800">
                <a:solidFill>
                  <a:srgbClr val="CC6600"/>
                </a:solidFill>
                <a:ea typeface="宋体" pitchFamily="2" charset="-122"/>
              </a:rPr>
              <a:t>V</a:t>
            </a:r>
          </a:p>
        </p:txBody>
      </p:sp>
      <p:grpSp>
        <p:nvGrpSpPr>
          <p:cNvPr id="15364" name="Group 24"/>
          <p:cNvGrpSpPr>
            <a:grpSpLocks/>
          </p:cNvGrpSpPr>
          <p:nvPr/>
        </p:nvGrpSpPr>
        <p:grpSpPr bwMode="auto">
          <a:xfrm>
            <a:off x="3048000" y="2057400"/>
            <a:ext cx="3048000" cy="2465388"/>
            <a:chOff x="816" y="1152"/>
            <a:chExt cx="1920" cy="1553"/>
          </a:xfrm>
        </p:grpSpPr>
        <p:grpSp>
          <p:nvGrpSpPr>
            <p:cNvPr id="15380" name="Group 2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5388" name="Rectangle 2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389" name="Freeform 2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90" name="Rectangle 2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391" name="Freeform 2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92" name="Freeform 3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93" name="Freeform 3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94" name="Rectangle 3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5381" name="Text Box 33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15382" name="Text Box 34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  <p:sp>
          <p:nvSpPr>
            <p:cNvPr id="15383" name="Text Box 35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  <p:sp>
          <p:nvSpPr>
            <p:cNvPr id="15384" name="Text Box 36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Q</a:t>
              </a:r>
            </a:p>
          </p:txBody>
        </p:sp>
        <p:sp>
          <p:nvSpPr>
            <p:cNvPr id="15385" name="Text Box 37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NSW</a:t>
              </a:r>
            </a:p>
          </p:txBody>
        </p:sp>
        <p:sp>
          <p:nvSpPr>
            <p:cNvPr id="15386" name="Text Box 38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V</a:t>
              </a:r>
            </a:p>
          </p:txBody>
        </p:sp>
        <p:sp>
          <p:nvSpPr>
            <p:cNvPr id="15387" name="Text Box 39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139305" name="Group 41"/>
          <p:cNvGrpSpPr>
            <a:grpSpLocks/>
          </p:cNvGrpSpPr>
          <p:nvPr/>
        </p:nvGrpSpPr>
        <p:grpSpPr bwMode="auto">
          <a:xfrm>
            <a:off x="3048000" y="2057400"/>
            <a:ext cx="3048000" cy="2509838"/>
            <a:chOff x="3456" y="528"/>
            <a:chExt cx="1920" cy="1581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3456" y="720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367" name="Freeform 6"/>
            <p:cNvSpPr>
              <a:spLocks/>
            </p:cNvSpPr>
            <p:nvPr/>
          </p:nvSpPr>
          <p:spPr bwMode="auto">
            <a:xfrm>
              <a:off x="4032" y="110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4032" y="528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464" y="528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912 w 912"/>
                <a:gd name="T3" fmla="*/ 672 h 672"/>
                <a:gd name="T4" fmla="*/ 144 w 912"/>
                <a:gd name="T5" fmla="*/ 672 h 672"/>
                <a:gd name="T6" fmla="*/ 144 w 912"/>
                <a:gd name="T7" fmla="*/ 576 h 672"/>
                <a:gd name="T8" fmla="*/ 0 w 912"/>
                <a:gd name="T9" fmla="*/ 576 h 672"/>
                <a:gd name="T10" fmla="*/ 0 w 91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2" h="672">
                  <a:moveTo>
                    <a:pt x="0" y="0"/>
                  </a:moveTo>
                  <a:lnTo>
                    <a:pt x="912" y="672"/>
                  </a:lnTo>
                  <a:lnTo>
                    <a:pt x="144" y="672"/>
                  </a:lnTo>
                  <a:lnTo>
                    <a:pt x="14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" name="Freeform 10"/>
            <p:cNvSpPr>
              <a:spLocks/>
            </p:cNvSpPr>
            <p:nvPr/>
          </p:nvSpPr>
          <p:spPr bwMode="auto">
            <a:xfrm>
              <a:off x="4608" y="1200"/>
              <a:ext cx="768" cy="480"/>
            </a:xfrm>
            <a:custGeom>
              <a:avLst/>
              <a:gdLst>
                <a:gd name="T0" fmla="*/ 0 w 768"/>
                <a:gd name="T1" fmla="*/ 0 h 480"/>
                <a:gd name="T2" fmla="*/ 0 w 768"/>
                <a:gd name="T3" fmla="*/ 288 h 480"/>
                <a:gd name="T4" fmla="*/ 672 w 768"/>
                <a:gd name="T5" fmla="*/ 480 h 480"/>
                <a:gd name="T6" fmla="*/ 768 w 768"/>
                <a:gd name="T7" fmla="*/ 0 h 480"/>
                <a:gd name="T8" fmla="*/ 0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8" h="480">
                  <a:moveTo>
                    <a:pt x="0" y="0"/>
                  </a:moveTo>
                  <a:lnTo>
                    <a:pt x="0" y="288"/>
                  </a:lnTo>
                  <a:lnTo>
                    <a:pt x="672" y="480"/>
                  </a:lnTo>
                  <a:lnTo>
                    <a:pt x="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D6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1" name="Freeform 11"/>
            <p:cNvSpPr>
              <a:spLocks/>
            </p:cNvSpPr>
            <p:nvPr/>
          </p:nvSpPr>
          <p:spPr bwMode="auto">
            <a:xfrm>
              <a:off x="4608" y="1488"/>
              <a:ext cx="672" cy="192"/>
            </a:xfrm>
            <a:custGeom>
              <a:avLst/>
              <a:gdLst>
                <a:gd name="T0" fmla="*/ 0 w 672"/>
                <a:gd name="T1" fmla="*/ 0 h 192"/>
                <a:gd name="T2" fmla="*/ 0 w 672"/>
                <a:gd name="T3" fmla="*/ 192 h 192"/>
                <a:gd name="T4" fmla="*/ 672 w 672"/>
                <a:gd name="T5" fmla="*/ 192 h 192"/>
                <a:gd name="T6" fmla="*/ 0 w 67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499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373" name="Text Box 14"/>
            <p:cNvSpPr txBox="1">
              <a:spLocks noChangeArrowheads="1"/>
            </p:cNvSpPr>
            <p:nvPr/>
          </p:nvSpPr>
          <p:spPr bwMode="auto">
            <a:xfrm>
              <a:off x="3542" y="98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15374" name="Text Box 15"/>
            <p:cNvSpPr txBox="1">
              <a:spLocks noChangeArrowheads="1"/>
            </p:cNvSpPr>
            <p:nvPr/>
          </p:nvSpPr>
          <p:spPr bwMode="auto">
            <a:xfrm>
              <a:off x="4128" y="672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4224" y="124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4608" y="816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Q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4800" y="1296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NSW</a:t>
              </a:r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>
              <a:off x="4608" y="148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V</a:t>
              </a:r>
            </a:p>
          </p:txBody>
        </p:sp>
        <p:sp>
          <p:nvSpPr>
            <p:cNvPr id="15379" name="Text Box 20"/>
            <p:cNvSpPr txBox="1">
              <a:spLocks noChangeArrowheads="1"/>
            </p:cNvSpPr>
            <p:nvPr/>
          </p:nvSpPr>
          <p:spPr bwMode="auto">
            <a:xfrm>
              <a:off x="4992" y="1872"/>
              <a:ext cx="206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153400" cy="606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807"/>
            <a:ext cx="8077200" cy="585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609600" y="5562600"/>
            <a:ext cx="19050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zh-CN" sz="1400" smtClean="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altLang="en-US" sz="14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638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3048000" y="5562600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fld id="{A6AF02CA-6B5B-4728-B610-E78E19DCB173}" type="slidenum">
              <a:rPr lang="en-US" altLang="en-US" sz="1400" smtClean="0">
                <a:latin typeface="Times New Roman" pitchFamily="18" charset="0"/>
                <a:cs typeface="Arial" charset="0"/>
              </a:rPr>
              <a:pPr algn="ctr" eaLnBrk="1" hangingPunct="1"/>
              <a:t>18</a:t>
            </a:fld>
            <a:endParaRPr lang="en-US" altLang="en-US" sz="14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810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Example: Cryptarithmetic</a:t>
            </a:r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2667000"/>
            <a:ext cx="6096000" cy="3048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Variables:</a:t>
            </a:r>
            <a:r>
              <a:rPr lang="en-US" altLang="zh-CN" sz="28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				   F T U W R O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Domain: {</a:t>
            </a:r>
            <a:r>
              <a:rPr lang="en-US" altLang="zh-CN" sz="28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0,1,2,3,4,5,6,7,8,9</a:t>
            </a:r>
            <a:r>
              <a:rPr lang="en-US" altLang="zh-CN" sz="28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Constraints: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i="1" dirty="0" err="1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Alldiff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(F,T,U,W,R,O)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O + O = R + 10 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· 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X</a:t>
            </a:r>
            <a:r>
              <a:rPr lang="en-US" altLang="zh-CN" sz="2400" i="1" baseline="-250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1</a:t>
            </a:r>
            <a:endParaRPr lang="en-US" altLang="zh-CN" sz="2400" i="1" dirty="0" smtClean="0">
              <a:solidFill>
                <a:schemeClr val="bg2">
                  <a:lumMod val="75000"/>
                </a:schemeClr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X</a:t>
            </a:r>
            <a:r>
              <a:rPr lang="en-US" altLang="zh-CN" sz="2400" i="1" baseline="-250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1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+ W + W = U + 10 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·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X</a:t>
            </a:r>
            <a:r>
              <a:rPr lang="en-US" altLang="zh-CN" sz="2400" i="1" baseline="-250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2</a:t>
            </a:r>
            <a:endParaRPr lang="en-US" altLang="zh-CN" sz="2400" i="1" dirty="0" smtClean="0">
              <a:solidFill>
                <a:schemeClr val="bg2">
                  <a:lumMod val="75000"/>
                </a:schemeClr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X</a:t>
            </a:r>
            <a:r>
              <a:rPr lang="en-US" altLang="zh-CN" sz="2400" i="1" baseline="-250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2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+ T + T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= 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O + 10 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·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X</a:t>
            </a:r>
            <a:r>
              <a:rPr lang="en-US" altLang="zh-CN" sz="2400" i="1" baseline="-250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3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X</a:t>
            </a:r>
            <a:r>
              <a:rPr lang="en-US" altLang="zh-CN" sz="2400" i="1" baseline="-250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= 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F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, 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T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≠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0, </a:t>
            </a:r>
            <a:r>
              <a:rPr lang="en-US" altLang="zh-CN" sz="2400" i="1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F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≠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0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38200"/>
            <a:ext cx="3048000" cy="263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24200" y="2994025"/>
            <a:ext cx="228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800" b="1" i="1" baseline="-2500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800" b="1" i="1">
                <a:solidFill>
                  <a:srgbClr val="FF0000"/>
                </a:solidFill>
                <a:ea typeface="宋体" pitchFamily="2" charset="-122"/>
              </a:rPr>
              <a:t> X</a:t>
            </a:r>
            <a:r>
              <a:rPr lang="en-US" altLang="zh-CN" sz="2800" b="1" i="1" baseline="-25000">
                <a:solidFill>
                  <a:srgbClr val="FF0000"/>
                </a:solidFill>
                <a:ea typeface="宋体" pitchFamily="2" charset="-122"/>
              </a:rPr>
              <a:t>2 </a:t>
            </a:r>
            <a:r>
              <a:rPr lang="en-US" altLang="zh-CN" sz="2800" b="1" i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800" b="1" i="1" baseline="-25000">
                <a:solidFill>
                  <a:srgbClr val="FF0000"/>
                </a:solidFill>
                <a:ea typeface="宋体" pitchFamily="2" charset="-122"/>
              </a:rPr>
              <a:t>3</a:t>
            </a:r>
            <a:endParaRPr lang="en-US" altLang="zh-CN" sz="2800" b="1" i="1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Example: Task Scheduling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838200" y="3505200"/>
            <a:ext cx="73437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400">
                <a:ea typeface="宋体" pitchFamily="2" charset="-122"/>
              </a:rPr>
              <a:t>T1 must be done during T3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T2 must be achieved before T1 starts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T2 must overlap with T3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T4 must start after T1 is complete</a:t>
            </a:r>
          </a:p>
          <a:p>
            <a:pPr eaLnBrk="1" hangingPunct="1"/>
            <a:endParaRPr lang="en-US" altLang="zh-CN" sz="2400">
              <a:ea typeface="宋体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400">
                <a:ea typeface="宋体" pitchFamily="2" charset="-122"/>
              </a:rPr>
              <a:t> Are the constraints compatible?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ea typeface="宋体" pitchFamily="2" charset="-122"/>
              </a:rPr>
              <a:t> Find the temporal relation between every two tasks</a:t>
            </a:r>
          </a:p>
        </p:txBody>
      </p:sp>
      <p:grpSp>
        <p:nvGrpSpPr>
          <p:cNvPr id="17412" name="Group 12"/>
          <p:cNvGrpSpPr>
            <a:grpSpLocks/>
          </p:cNvGrpSpPr>
          <p:nvPr/>
        </p:nvGrpSpPr>
        <p:grpSpPr bwMode="auto">
          <a:xfrm>
            <a:off x="2743200" y="1600200"/>
            <a:ext cx="3424238" cy="1752600"/>
            <a:chOff x="1440" y="1152"/>
            <a:chExt cx="2157" cy="1104"/>
          </a:xfrm>
        </p:grpSpPr>
        <p:sp>
          <p:nvSpPr>
            <p:cNvPr id="17413" name="Text Box 3"/>
            <p:cNvSpPr txBox="1">
              <a:spLocks noChangeArrowheads="1"/>
            </p:cNvSpPr>
            <p:nvPr/>
          </p:nvSpPr>
          <p:spPr bwMode="auto">
            <a:xfrm>
              <a:off x="2256" y="115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itchFamily="2" charset="-122"/>
                </a:rPr>
                <a:t>T1</a:t>
              </a:r>
            </a:p>
          </p:txBody>
        </p:sp>
        <p:sp>
          <p:nvSpPr>
            <p:cNvPr id="17414" name="Text Box 4"/>
            <p:cNvSpPr txBox="1">
              <a:spLocks noChangeArrowheads="1"/>
            </p:cNvSpPr>
            <p:nvPr/>
          </p:nvSpPr>
          <p:spPr bwMode="auto">
            <a:xfrm>
              <a:off x="1440" y="1536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itchFamily="2" charset="-122"/>
                </a:rPr>
                <a:t>T2</a:t>
              </a:r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2496" y="1968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itchFamily="2" charset="-122"/>
                </a:rPr>
                <a:t>T3</a:t>
              </a: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3264" y="1536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itchFamily="2" charset="-122"/>
                </a:rPr>
                <a:t>T4</a:t>
              </a:r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>
              <a:off x="2448" y="1392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1728" y="134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172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H="1" flipV="1">
              <a:off x="2544" y="129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6800"/>
            <a:ext cx="7924800" cy="4114800"/>
          </a:xfrm>
        </p:spPr>
        <p:txBody>
          <a:bodyPr/>
          <a:lstStyle/>
          <a:p>
            <a:r>
              <a:rPr lang="en-US" altLang="zh-CN" sz="2400" dirty="0" smtClean="0"/>
              <a:t>Problems solved by </a:t>
            </a:r>
            <a:r>
              <a:rPr lang="en-US" altLang="zh-CN" sz="2400" dirty="0"/>
              <a:t>searching in a space </a:t>
            </a:r>
            <a:r>
              <a:rPr lang="en-US" altLang="zh-CN" sz="2400" dirty="0" smtClean="0"/>
              <a:t>of states, which can </a:t>
            </a:r>
            <a:r>
              <a:rPr lang="en-US" altLang="zh-CN" sz="2400" dirty="0"/>
              <a:t>be evaluated by </a:t>
            </a:r>
            <a:r>
              <a:rPr lang="en-US" altLang="zh-CN" sz="2400" dirty="0" smtClean="0"/>
              <a:t>heuristics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tested. Each </a:t>
            </a:r>
            <a:r>
              <a:rPr lang="en-US" altLang="zh-CN" sz="2400" dirty="0"/>
              <a:t>state </a:t>
            </a:r>
            <a:r>
              <a:rPr lang="en-US" altLang="zh-CN" sz="2400" dirty="0" smtClean="0"/>
              <a:t>is atomic</a:t>
            </a:r>
            <a:r>
              <a:rPr lang="en-US" altLang="zh-CN" sz="2400" dirty="0"/>
              <a:t>, or indivisible—a black box with no internal structure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A </a:t>
            </a:r>
            <a:r>
              <a:rPr lang="en-US" altLang="zh-CN" sz="2400" dirty="0"/>
              <a:t>factored representation for each </a:t>
            </a:r>
            <a:r>
              <a:rPr lang="en-US" altLang="zh-CN" sz="2400" dirty="0" smtClean="0"/>
              <a:t>state: a set of variables, each of which has a value. A problem is solved when each variable has a value that satisfies all the constraints on the variable.</a:t>
            </a:r>
          </a:p>
          <a:p>
            <a:r>
              <a:rPr lang="en-US" altLang="zh-CN" sz="2400" dirty="0"/>
              <a:t>T</a:t>
            </a:r>
            <a:r>
              <a:rPr lang="en-US" altLang="zh-CN" sz="2400" dirty="0" smtClean="0"/>
              <a:t>ake </a:t>
            </a:r>
            <a:r>
              <a:rPr lang="en-US" altLang="zh-CN" sz="2400" dirty="0"/>
              <a:t>advantage of the structure of states and use </a:t>
            </a:r>
            <a:r>
              <a:rPr lang="en-US" altLang="zh-CN" sz="2400" i="1" dirty="0">
                <a:solidFill>
                  <a:srgbClr val="FF0000"/>
                </a:solidFill>
              </a:rPr>
              <a:t>general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purpose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rather </a:t>
            </a:r>
            <a:r>
              <a:rPr lang="en-US" altLang="zh-CN" sz="2400" dirty="0"/>
              <a:t>than </a:t>
            </a:r>
            <a:r>
              <a:rPr lang="en-US" altLang="zh-CN" sz="2400" i="1" dirty="0">
                <a:solidFill>
                  <a:srgbClr val="FF0000"/>
                </a:solidFill>
              </a:rPr>
              <a:t>problem-specific</a:t>
            </a:r>
            <a:r>
              <a:rPr lang="en-US" altLang="zh-CN" sz="2400" i="1" dirty="0"/>
              <a:t> </a:t>
            </a:r>
            <a:r>
              <a:rPr lang="en-US" altLang="zh-CN" sz="2400" dirty="0" smtClean="0"/>
              <a:t>heuristics. </a:t>
            </a:r>
          </a:p>
          <a:p>
            <a:r>
              <a:rPr lang="en-US" altLang="zh-CN" sz="2400" dirty="0" smtClean="0"/>
              <a:t>The main idea </a:t>
            </a:r>
            <a:r>
              <a:rPr lang="en-US" altLang="zh-CN" sz="2400" dirty="0"/>
              <a:t>is to eliminate large portions of the search space all at once by identifying </a:t>
            </a:r>
            <a:r>
              <a:rPr lang="en-US" altLang="zh-CN" sz="2400" dirty="0" smtClean="0"/>
              <a:t>variable/value combinations </a:t>
            </a:r>
            <a:r>
              <a:rPr lang="en-US" altLang="zh-CN" sz="2400" dirty="0"/>
              <a:t>that violate the </a:t>
            </a:r>
            <a:r>
              <a:rPr lang="en-US" altLang="zh-CN" sz="2400" dirty="0" smtClean="0"/>
              <a:t>constraints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50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Applications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8435" name="内容占位符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itchFamily="2" charset="-122"/>
              </a:rPr>
              <a:t>Scheduling the Hubble Space Telescope, 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itchFamily="2" charset="-122"/>
              </a:rPr>
              <a:t>Floor planning for VLSI, 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itchFamily="2" charset="-122"/>
              </a:rPr>
              <a:t>Map coloring, 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itchFamily="2" charset="-122"/>
              </a:rPr>
              <a:t>Cryptography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itchFamily="2" charset="-122"/>
              </a:rPr>
              <a:t>etc.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Varieties of constraints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Unary constraints involve a single variable.</a:t>
            </a:r>
          </a:p>
          <a:p>
            <a:pPr lvl="1" eaLnBrk="1" hangingPunct="1"/>
            <a:r>
              <a:rPr lang="en-US" altLang="zh-CN" sz="2100" smtClean="0">
                <a:ea typeface="宋体" pitchFamily="2" charset="-122"/>
              </a:rPr>
              <a:t>e.g. </a:t>
            </a:r>
            <a:r>
              <a:rPr lang="en-US" altLang="zh-CN" sz="2100" i="1" smtClean="0">
                <a:ea typeface="宋体" pitchFamily="2" charset="-122"/>
              </a:rPr>
              <a:t>SA </a:t>
            </a:r>
            <a:r>
              <a:rPr lang="en-US" altLang="zh-CN" sz="2100" i="1" smtClean="0"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2100" i="1" smtClean="0">
                <a:ea typeface="宋体" pitchFamily="2" charset="-122"/>
              </a:rPr>
              <a:t> green</a:t>
            </a:r>
            <a:endParaRPr lang="en-US" altLang="zh-CN" sz="2100" smtClean="0">
              <a:ea typeface="宋体" pitchFamily="2" charset="-122"/>
            </a:endParaRP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Binary constraints involve pairs of variables.</a:t>
            </a:r>
          </a:p>
          <a:p>
            <a:pPr lvl="1" eaLnBrk="1" hangingPunct="1"/>
            <a:r>
              <a:rPr lang="en-US" altLang="zh-CN" sz="2100" smtClean="0">
                <a:ea typeface="宋体" pitchFamily="2" charset="-122"/>
              </a:rPr>
              <a:t>e.g. </a:t>
            </a:r>
            <a:r>
              <a:rPr lang="en-US" altLang="zh-CN" sz="2100" i="1" smtClean="0">
                <a:ea typeface="宋体" pitchFamily="2" charset="-122"/>
              </a:rPr>
              <a:t>SA </a:t>
            </a:r>
            <a:r>
              <a:rPr lang="en-US" altLang="zh-CN" sz="2900" i="1" smtClean="0"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sz="2100" i="1" smtClean="0">
                <a:ea typeface="宋体" pitchFamily="2" charset="-122"/>
              </a:rPr>
              <a:t>WA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Higher-order constraints involve 3 or more variables.</a:t>
            </a:r>
          </a:p>
          <a:p>
            <a:pPr lvl="1" eaLnBrk="1" hangingPunct="1"/>
            <a:r>
              <a:rPr lang="en-US" altLang="zh-CN" sz="2100" smtClean="0">
                <a:ea typeface="宋体" pitchFamily="2" charset="-122"/>
              </a:rPr>
              <a:t>e.g. cryptharithmetic column constraints.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Preference (soft constraints) e.g. </a:t>
            </a:r>
            <a:r>
              <a:rPr lang="en-US" altLang="zh-CN" sz="2400" i="1" smtClean="0">
                <a:ea typeface="宋体" pitchFamily="2" charset="-122"/>
              </a:rPr>
              <a:t>red</a:t>
            </a:r>
            <a:r>
              <a:rPr lang="en-US" altLang="zh-CN" sz="2400" smtClean="0">
                <a:ea typeface="宋体" pitchFamily="2" charset="-122"/>
              </a:rPr>
              <a:t> is better than </a:t>
            </a:r>
            <a:r>
              <a:rPr lang="en-US" altLang="zh-CN" sz="2400" i="1" smtClean="0">
                <a:ea typeface="宋体" pitchFamily="2" charset="-122"/>
              </a:rPr>
              <a:t>green</a:t>
            </a:r>
            <a:r>
              <a:rPr lang="en-US" altLang="zh-CN" sz="2400" smtClean="0">
                <a:ea typeface="宋体" pitchFamily="2" charset="-122"/>
              </a:rPr>
              <a:t> often representable by a cost for each variable assignment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400" smtClean="0">
                <a:ea typeface="宋体" pitchFamily="2" charset="-122"/>
              </a:rPr>
              <a:t>constrained optimization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Constraint Graph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35814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Binary constraints</a:t>
            </a:r>
          </a:p>
        </p:txBody>
      </p:sp>
      <p:grpSp>
        <p:nvGrpSpPr>
          <p:cNvPr id="20484" name="Group 23"/>
          <p:cNvGrpSpPr>
            <a:grpSpLocks/>
          </p:cNvGrpSpPr>
          <p:nvPr/>
        </p:nvGrpSpPr>
        <p:grpSpPr bwMode="auto">
          <a:xfrm>
            <a:off x="1066800" y="2743200"/>
            <a:ext cx="3375025" cy="2052638"/>
            <a:chOff x="1488" y="1824"/>
            <a:chExt cx="2126" cy="1293"/>
          </a:xfrm>
        </p:grpSpPr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3408" y="2880"/>
              <a:ext cx="20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  <p:grpSp>
          <p:nvGrpSpPr>
            <p:cNvPr id="20488" name="Group 7"/>
            <p:cNvGrpSpPr>
              <a:grpSpLocks/>
            </p:cNvGrpSpPr>
            <p:nvPr/>
          </p:nvGrpSpPr>
          <p:grpSpPr bwMode="auto">
            <a:xfrm>
              <a:off x="1488" y="1824"/>
              <a:ext cx="1830" cy="1053"/>
              <a:chOff x="1430" y="1008"/>
              <a:chExt cx="1830" cy="1053"/>
            </a:xfrm>
          </p:grpSpPr>
          <p:sp>
            <p:nvSpPr>
              <p:cNvPr id="20491" name="Text Box 8"/>
              <p:cNvSpPr txBox="1">
                <a:spLocks noChangeArrowheads="1"/>
              </p:cNvSpPr>
              <p:nvPr/>
            </p:nvSpPr>
            <p:spPr bwMode="auto">
              <a:xfrm>
                <a:off x="1430" y="1316"/>
                <a:ext cx="33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ea typeface="宋体" pitchFamily="2" charset="-122"/>
                  </a:rPr>
                  <a:t>WA</a:t>
                </a:r>
              </a:p>
            </p:txBody>
          </p:sp>
          <p:sp>
            <p:nvSpPr>
              <p:cNvPr id="20492" name="Text Box 9"/>
              <p:cNvSpPr txBox="1">
                <a:spLocks noChangeArrowheads="1"/>
              </p:cNvSpPr>
              <p:nvPr/>
            </p:nvSpPr>
            <p:spPr bwMode="auto">
              <a:xfrm>
                <a:off x="2016" y="1008"/>
                <a:ext cx="3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NT</a:t>
                </a:r>
              </a:p>
            </p:txBody>
          </p:sp>
          <p:sp>
            <p:nvSpPr>
              <p:cNvPr id="20493" name="Text Box 10"/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28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SA</a:t>
                </a:r>
              </a:p>
            </p:txBody>
          </p:sp>
          <p:sp>
            <p:nvSpPr>
              <p:cNvPr id="20494" name="Text Box 11"/>
              <p:cNvSpPr txBox="1">
                <a:spLocks noChangeArrowheads="1"/>
              </p:cNvSpPr>
              <p:nvPr/>
            </p:nvSpPr>
            <p:spPr bwMode="auto">
              <a:xfrm>
                <a:off x="2496" y="1152"/>
                <a:ext cx="224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Q</a:t>
                </a:r>
              </a:p>
            </p:txBody>
          </p:sp>
          <p:sp>
            <p:nvSpPr>
              <p:cNvPr id="20495" name="Text Box 12"/>
              <p:cNvSpPr txBox="1">
                <a:spLocks noChangeArrowheads="1"/>
              </p:cNvSpPr>
              <p:nvPr/>
            </p:nvSpPr>
            <p:spPr bwMode="auto">
              <a:xfrm>
                <a:off x="2832" y="1536"/>
                <a:ext cx="42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NSW</a:t>
                </a:r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824"/>
                <a:ext cx="2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V</a:t>
                </a:r>
              </a:p>
            </p:txBody>
          </p:sp>
          <p:sp>
            <p:nvSpPr>
              <p:cNvPr id="20497" name="Line 14"/>
              <p:cNvSpPr>
                <a:spLocks noChangeShapeType="1"/>
              </p:cNvSpPr>
              <p:nvPr/>
            </p:nvSpPr>
            <p:spPr bwMode="auto">
              <a:xfrm flipV="1">
                <a:off x="1776" y="1104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8" name="Line 15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9" name="Line 16"/>
              <p:cNvSpPr>
                <a:spLocks noChangeShapeType="1"/>
              </p:cNvSpPr>
              <p:nvPr/>
            </p:nvSpPr>
            <p:spPr bwMode="auto">
              <a:xfrm>
                <a:off x="2160" y="124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0" name="Line 17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1" name="Line 18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2" name="Line 19"/>
              <p:cNvSpPr>
                <a:spLocks noChangeShapeType="1"/>
              </p:cNvSpPr>
              <p:nvPr/>
            </p:nvSpPr>
            <p:spPr bwMode="auto">
              <a:xfrm>
                <a:off x="2320" y="1136"/>
                <a:ext cx="1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3" name="Line 20"/>
              <p:cNvSpPr>
                <a:spLocks noChangeShapeType="1"/>
              </p:cNvSpPr>
              <p:nvPr/>
            </p:nvSpPr>
            <p:spPr bwMode="auto">
              <a:xfrm flipV="1">
                <a:off x="2704" y="1776"/>
                <a:ext cx="336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489" name="Line 21"/>
            <p:cNvSpPr>
              <a:spLocks noChangeShapeType="1"/>
            </p:cNvSpPr>
            <p:nvPr/>
          </p:nvSpPr>
          <p:spPr bwMode="auto">
            <a:xfrm flipH="1">
              <a:off x="2304" y="22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0" name="Line 22"/>
            <p:cNvSpPr>
              <a:spLocks noChangeShapeType="1"/>
            </p:cNvSpPr>
            <p:nvPr/>
          </p:nvSpPr>
          <p:spPr bwMode="auto">
            <a:xfrm>
              <a:off x="2448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838200" y="5257800"/>
            <a:ext cx="6529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400">
                <a:ea typeface="宋体" pitchFamily="2" charset="-122"/>
              </a:rPr>
              <a:t>Two variables are adjacent or neighbors if they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are connected by an edge or an arc</a:t>
            </a:r>
          </a:p>
        </p:txBody>
      </p:sp>
      <p:sp>
        <p:nvSpPr>
          <p:cNvPr id="17414" name="Rectangle 34"/>
          <p:cNvSpPr>
            <a:spLocks noChangeArrowheads="1"/>
          </p:cNvSpPr>
          <p:nvPr/>
        </p:nvSpPr>
        <p:spPr bwMode="auto">
          <a:xfrm>
            <a:off x="5562600" y="2438400"/>
            <a:ext cx="3048000" cy="140652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>
                <a:ea typeface="宋体" pitchFamily="2" charset="-122"/>
              </a:rPr>
              <a:t>What is the constraint graph for sudoku?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4" grpId="0" autoUpdateAnimBg="0"/>
      <p:bldP spid="174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Remark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 Finite CSP include 3SAT as a special case (see class on logic)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 3SAT is known to be NP-complete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 So, in the worst-case, we cannot expect to solve a finite CSP in less than exponential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Commutability of CSP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7569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3200">
                <a:ea typeface="宋体" pitchFamily="2" charset="-122"/>
              </a:rPr>
              <a:t>The order in which values are assigned</a:t>
            </a:r>
          </a:p>
          <a:p>
            <a:pPr eaLnBrk="1" hangingPunct="1"/>
            <a:r>
              <a:rPr lang="en-US" altLang="zh-CN" sz="3200">
                <a:ea typeface="宋体" pitchFamily="2" charset="-122"/>
              </a:rPr>
              <a:t>to variables is irrelevant to the final </a:t>
            </a:r>
          </a:p>
          <a:p>
            <a:pPr eaLnBrk="1" hangingPunct="1"/>
            <a:r>
              <a:rPr lang="en-US" altLang="zh-CN" sz="3200">
                <a:ea typeface="宋体" pitchFamily="2" charset="-122"/>
              </a:rPr>
              <a:t>assignment, hence:</a:t>
            </a:r>
          </a:p>
          <a:p>
            <a:pPr eaLnBrk="1" hangingPunct="1"/>
            <a:endParaRPr lang="en-US" altLang="zh-CN" sz="3200">
              <a:ea typeface="宋体" pitchFamily="2" charset="-122"/>
            </a:endParaRP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CN" sz="3200">
                <a:ea typeface="宋体" pitchFamily="2" charset="-122"/>
                <a:sym typeface="Wingdings" pitchFamily="2" charset="2"/>
              </a:rPr>
              <a:t> Generate successors of a node by </a:t>
            </a:r>
            <a:br>
              <a:rPr lang="en-US" altLang="zh-CN" sz="3200">
                <a:ea typeface="宋体" pitchFamily="2" charset="-122"/>
                <a:sym typeface="Wingdings" pitchFamily="2" charset="2"/>
              </a:rPr>
            </a:br>
            <a:r>
              <a:rPr lang="en-US" altLang="zh-CN" sz="3200">
                <a:ea typeface="宋体" pitchFamily="2" charset="-122"/>
                <a:sym typeface="Wingdings" pitchFamily="2" charset="2"/>
              </a:rPr>
              <a:t> considering assignments for only one </a:t>
            </a:r>
            <a:br>
              <a:rPr lang="en-US" altLang="zh-CN" sz="3200">
                <a:ea typeface="宋体" pitchFamily="2" charset="-122"/>
                <a:sym typeface="Wingdings" pitchFamily="2" charset="2"/>
              </a:rPr>
            </a:br>
            <a:r>
              <a:rPr lang="en-US" altLang="zh-CN" sz="3200">
                <a:ea typeface="宋体" pitchFamily="2" charset="-122"/>
                <a:sym typeface="Wingdings" pitchFamily="2" charset="2"/>
              </a:rPr>
              <a:t> variable</a:t>
            </a:r>
            <a:br>
              <a:rPr lang="en-US" altLang="zh-CN" sz="3200">
                <a:ea typeface="宋体" pitchFamily="2" charset="-122"/>
                <a:sym typeface="Wingdings" pitchFamily="2" charset="2"/>
              </a:rPr>
            </a:br>
            <a:endParaRPr lang="en-US" altLang="zh-CN" sz="3200">
              <a:ea typeface="宋体" pitchFamily="2" charset="-122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CN" sz="3200">
                <a:ea typeface="宋体" pitchFamily="2" charset="-122"/>
                <a:sym typeface="Wingdings" pitchFamily="2" charset="2"/>
              </a:rPr>
              <a:t> Do not store the path to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Constraint Satisfaction Problems (CSP)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Standard search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Improvements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Backtracking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Forward checking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Constraint propagation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Local search for CSP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Problem structure and decomposition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879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457200"/>
            <a:ext cx="70246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4104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8077200" cy="605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797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Constraint Satisfaction Problems (CSP)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Standard search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Improvements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Backtracking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Forward checking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Constraint propagation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Local search for CSP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Problem structure and decomposition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620000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Constraint Satisfaction Problems (CSP)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Standard search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Improvements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Backtracking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Forward checking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Constraint propagation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Local search for CSP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Problem structure and decomposition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6538"/>
            <a:ext cx="879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Backtracking Algorithm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55688" y="2103438"/>
            <a:ext cx="7408862" cy="3916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CSP-BACKTRACKING({})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2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CSP-BACKTRACKING(</a:t>
            </a:r>
            <a:r>
              <a:rPr lang="en-US" altLang="zh-CN" sz="2800" smtClean="0">
                <a:solidFill>
                  <a:srgbClr val="CC6600"/>
                </a:solidFill>
                <a:ea typeface="宋体" pitchFamily="2" charset="-122"/>
              </a:rPr>
              <a:t>a</a:t>
            </a:r>
            <a:r>
              <a:rPr lang="en-US" altLang="zh-CN" sz="2800" smtClean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If </a:t>
            </a:r>
            <a:r>
              <a:rPr lang="en-US" altLang="zh-CN" sz="2400" smtClean="0">
                <a:solidFill>
                  <a:srgbClr val="CC6600"/>
                </a:solidFill>
                <a:ea typeface="宋体" pitchFamily="2" charset="-122"/>
              </a:rPr>
              <a:t>a </a:t>
            </a:r>
            <a:r>
              <a:rPr lang="en-US" altLang="zh-CN" sz="2400" smtClean="0">
                <a:ea typeface="宋体" pitchFamily="2" charset="-122"/>
              </a:rPr>
              <a:t>is complete then return </a:t>
            </a:r>
            <a:r>
              <a:rPr lang="en-US" altLang="zh-CN" sz="2400" smtClean="0">
                <a:solidFill>
                  <a:srgbClr val="CC6600"/>
                </a:solidFill>
                <a:ea typeface="宋体" pitchFamily="2" charset="-122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81706"/>
                </a:solidFill>
                <a:ea typeface="宋体" pitchFamily="2" charset="-122"/>
              </a:rPr>
              <a:t>X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 select unassigned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339933"/>
                </a:solidFill>
                <a:ea typeface="宋体" pitchFamily="2" charset="-122"/>
                <a:sym typeface="Wingdings" pitchFamily="2" charset="2"/>
              </a:rPr>
              <a:t>D</a:t>
            </a: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  select an ordering for the domain of </a:t>
            </a:r>
            <a:r>
              <a:rPr lang="en-US" altLang="zh-CN" sz="2400" smtClean="0">
                <a:solidFill>
                  <a:srgbClr val="F81706"/>
                </a:solidFill>
                <a:ea typeface="宋体" pitchFamily="2" charset="-122"/>
                <a:sym typeface="Wingdings" pitchFamily="2" charset="2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For each value </a:t>
            </a:r>
            <a:r>
              <a:rPr lang="en-US" altLang="zh-CN" sz="2400" smtClean="0">
                <a:solidFill>
                  <a:schemeClr val="hlink"/>
                </a:solidFill>
                <a:ea typeface="宋体" pitchFamily="2" charset="-122"/>
                <a:sym typeface="Wingdings" pitchFamily="2" charset="2"/>
              </a:rPr>
              <a:t>v</a:t>
            </a: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 in </a:t>
            </a:r>
            <a:r>
              <a:rPr lang="en-US" altLang="zh-CN" sz="2400" smtClean="0">
                <a:solidFill>
                  <a:srgbClr val="339933"/>
                </a:solidFill>
                <a:ea typeface="宋体" pitchFamily="2" charset="-122"/>
                <a:sym typeface="Wingdings" pitchFamily="2" charset="2"/>
              </a:rPr>
              <a:t>D</a:t>
            </a: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If </a:t>
            </a:r>
            <a:r>
              <a:rPr lang="en-US" altLang="zh-CN" sz="2000" smtClean="0">
                <a:solidFill>
                  <a:schemeClr val="hlink"/>
                </a:solidFill>
                <a:ea typeface="宋体" pitchFamily="2" charset="-122"/>
              </a:rPr>
              <a:t>v</a:t>
            </a:r>
            <a:r>
              <a:rPr lang="en-US" altLang="zh-CN" sz="2000" smtClean="0">
                <a:ea typeface="宋体" pitchFamily="2" charset="-122"/>
              </a:rPr>
              <a:t> is consistent with </a:t>
            </a:r>
            <a:r>
              <a:rPr lang="en-US" altLang="zh-CN" sz="2000" smtClean="0">
                <a:solidFill>
                  <a:srgbClr val="CC6600"/>
                </a:solidFill>
                <a:ea typeface="宋体" pitchFamily="2" charset="-122"/>
              </a:rPr>
              <a:t>a</a:t>
            </a:r>
            <a:r>
              <a:rPr lang="en-US" altLang="zh-CN" sz="2000" smtClean="0">
                <a:ea typeface="宋体" pitchFamily="2" charset="-122"/>
              </a:rPr>
              <a:t> then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Add (</a:t>
            </a:r>
            <a:r>
              <a:rPr lang="en-US" altLang="zh-CN" sz="1800" smtClean="0">
                <a:solidFill>
                  <a:srgbClr val="F81706"/>
                </a:solidFill>
                <a:ea typeface="宋体" pitchFamily="2" charset="-122"/>
              </a:rPr>
              <a:t>X</a:t>
            </a:r>
            <a:r>
              <a:rPr lang="en-US" altLang="zh-CN" sz="1800" smtClean="0">
                <a:ea typeface="宋体" pitchFamily="2" charset="-122"/>
              </a:rPr>
              <a:t>= </a:t>
            </a:r>
            <a:r>
              <a:rPr lang="en-US" altLang="zh-CN" sz="1800" smtClean="0">
                <a:solidFill>
                  <a:schemeClr val="hlink"/>
                </a:solidFill>
                <a:ea typeface="宋体" pitchFamily="2" charset="-122"/>
              </a:rPr>
              <a:t>v</a:t>
            </a:r>
            <a:r>
              <a:rPr lang="en-US" altLang="zh-CN" sz="1800" smtClean="0">
                <a:ea typeface="宋体" pitchFamily="2" charset="-122"/>
              </a:rPr>
              <a:t>) to </a:t>
            </a:r>
            <a:r>
              <a:rPr lang="en-US" altLang="zh-CN" sz="1800" smtClean="0">
                <a:solidFill>
                  <a:srgbClr val="CC6600"/>
                </a:solidFill>
                <a:ea typeface="宋体" pitchFamily="2" charset="-122"/>
              </a:rPr>
              <a:t>a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CC6600"/>
                </a:solidFill>
                <a:ea typeface="宋体" pitchFamily="2" charset="-122"/>
              </a:rPr>
              <a:t>result </a:t>
            </a:r>
            <a:r>
              <a:rPr lang="en-US" altLang="zh-CN" sz="1800" smtClean="0">
                <a:ea typeface="宋体" pitchFamily="2" charset="-122"/>
                <a:sym typeface="Wingdings" pitchFamily="2" charset="2"/>
              </a:rPr>
              <a:t> CSP-BACKTRACKING(</a:t>
            </a:r>
            <a:r>
              <a:rPr lang="en-US" altLang="zh-CN" sz="1800" smtClean="0">
                <a:solidFill>
                  <a:srgbClr val="CC6600"/>
                </a:solidFill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800" smtClean="0">
                <a:ea typeface="宋体" pitchFamily="2" charset="-122"/>
                <a:sym typeface="Wingdings" pitchFamily="2" charset="2"/>
              </a:rPr>
              <a:t>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Wingdings" pitchFamily="2" charset="2"/>
              </a:rPr>
              <a:t>If </a:t>
            </a:r>
            <a:r>
              <a:rPr lang="en-US" altLang="zh-CN" sz="1800" smtClean="0">
                <a:solidFill>
                  <a:srgbClr val="CC6600"/>
                </a:solidFill>
                <a:ea typeface="宋体" pitchFamily="2" charset="-122"/>
                <a:sym typeface="Wingdings" pitchFamily="2" charset="2"/>
              </a:rPr>
              <a:t>result 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1800" smtClean="0">
                <a:ea typeface="宋体" pitchFamily="2" charset="-122"/>
                <a:sym typeface="Wingdings" pitchFamily="2" charset="2"/>
              </a:rPr>
              <a:t> </a:t>
            </a:r>
            <a:r>
              <a:rPr lang="en-US" altLang="zh-CN" sz="1800" i="1" smtClean="0">
                <a:ea typeface="宋体" pitchFamily="2" charset="-122"/>
                <a:sym typeface="Wingdings" pitchFamily="2" charset="2"/>
              </a:rPr>
              <a:t>failure</a:t>
            </a:r>
            <a:r>
              <a:rPr lang="en-US" altLang="zh-CN" sz="1800" smtClean="0">
                <a:ea typeface="宋体" pitchFamily="2" charset="-122"/>
                <a:sym typeface="Wingdings" pitchFamily="2" charset="2"/>
              </a:rPr>
              <a:t> then return </a:t>
            </a:r>
            <a:r>
              <a:rPr lang="en-US" altLang="zh-CN" sz="1800" smtClean="0">
                <a:solidFill>
                  <a:srgbClr val="CC6600"/>
                </a:solidFill>
                <a:ea typeface="宋体" pitchFamily="2" charset="-122"/>
                <a:sym typeface="Wingdings" pitchFamily="2" charset="2"/>
              </a:rPr>
              <a:t>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Return </a:t>
            </a:r>
            <a:r>
              <a:rPr lang="en-US" altLang="zh-CN" sz="2400" i="1" smtClean="0">
                <a:ea typeface="宋体" pitchFamily="2" charset="-122"/>
                <a:sym typeface="Wingdings" pitchFamily="2" charset="2"/>
              </a:rPr>
              <a:t>failure</a:t>
            </a:r>
          </a:p>
        </p:txBody>
      </p:sp>
      <p:grpSp>
        <p:nvGrpSpPr>
          <p:cNvPr id="30724" name="Group 7"/>
          <p:cNvGrpSpPr>
            <a:grpSpLocks/>
          </p:cNvGrpSpPr>
          <p:nvPr/>
        </p:nvGrpSpPr>
        <p:grpSpPr bwMode="auto">
          <a:xfrm>
            <a:off x="4572000" y="1676400"/>
            <a:ext cx="3852863" cy="1143000"/>
            <a:chOff x="2832" y="1056"/>
            <a:chExt cx="2476" cy="624"/>
          </a:xfrm>
        </p:grpSpPr>
        <p:sp>
          <p:nvSpPr>
            <p:cNvPr id="30725" name="Line 4"/>
            <p:cNvSpPr>
              <a:spLocks noChangeShapeType="1"/>
            </p:cNvSpPr>
            <p:nvPr/>
          </p:nvSpPr>
          <p:spPr bwMode="auto">
            <a:xfrm flipV="1">
              <a:off x="2832" y="1344"/>
              <a:ext cx="768" cy="336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3600" y="1056"/>
              <a:ext cx="1708" cy="454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CC6600"/>
                  </a:solidFill>
                  <a:ea typeface="宋体" pitchFamily="2" charset="-122"/>
                </a:rPr>
                <a:t>partial assignment</a:t>
              </a:r>
            </a:p>
            <a:p>
              <a:pPr eaLnBrk="1" hangingPunct="1"/>
              <a:r>
                <a:rPr lang="en-US" altLang="zh-CN" sz="2400">
                  <a:solidFill>
                    <a:srgbClr val="CC6600"/>
                  </a:solidFill>
                  <a:ea typeface="宋体" pitchFamily="2" charset="-122"/>
                </a:rPr>
                <a:t>    of variables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Backtracking Search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1747" name="Group 42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1751" name="Group 37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1756" name="Group 21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1771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72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73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74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75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76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77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78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79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80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81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82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83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84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785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1757" name="Line 22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8" name="Line 23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9" name="Line 24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0" name="Line 25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1" name="Line 26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2" name="Line 27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3" name="Line 28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4" name="Line 29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5" name="Line 30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6" name="Line 31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7" name="Line 32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8" name="Line 34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9" name="Line 35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0" name="Line 36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752" name="Text Box 38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empty assignment</a:t>
              </a:r>
            </a:p>
          </p:txBody>
        </p:sp>
        <p:sp>
          <p:nvSpPr>
            <p:cNvPr id="31753" name="Text Box 39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1</a:t>
              </a:r>
              <a:r>
                <a:rPr lang="en-US" altLang="zh-CN" sz="1800" baseline="30000">
                  <a:ea typeface="宋体" pitchFamily="2" charset="-122"/>
                </a:rPr>
                <a:t>st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1754" name="Text Box 40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  <a:r>
                <a:rPr lang="en-US" altLang="zh-CN" sz="1800" baseline="30000">
                  <a:ea typeface="宋体" pitchFamily="2" charset="-122"/>
                </a:rPr>
                <a:t>nd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1755" name="Text Box 41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  <a:r>
                <a:rPr lang="en-US" altLang="zh-CN" sz="1800" baseline="30000">
                  <a:ea typeface="宋体" pitchFamily="2" charset="-122"/>
                </a:rPr>
                <a:t>rd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</p:grpSp>
      <p:grpSp>
        <p:nvGrpSpPr>
          <p:cNvPr id="157743" name="Group 47"/>
          <p:cNvGrpSpPr>
            <a:grpSpLocks/>
          </p:cNvGrpSpPr>
          <p:nvPr/>
        </p:nvGrpSpPr>
        <p:grpSpPr bwMode="auto">
          <a:xfrm>
            <a:off x="914400" y="1828800"/>
            <a:ext cx="4572000" cy="4548188"/>
            <a:chOff x="576" y="1152"/>
            <a:chExt cx="2880" cy="2865"/>
          </a:xfrm>
        </p:grpSpPr>
        <p:sp>
          <p:nvSpPr>
            <p:cNvPr id="31749" name="Oval 43"/>
            <p:cNvSpPr>
              <a:spLocks noChangeArrowheads="1"/>
            </p:cNvSpPr>
            <p:nvPr/>
          </p:nvSpPr>
          <p:spPr bwMode="auto">
            <a:xfrm>
              <a:off x="3264" y="115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50" name="Text Box 46"/>
            <p:cNvSpPr txBox="1">
              <a:spLocks noChangeArrowheads="1"/>
            </p:cNvSpPr>
            <p:nvPr/>
          </p:nvSpPr>
          <p:spPr bwMode="auto">
            <a:xfrm>
              <a:off x="576" y="3729"/>
              <a:ext cx="1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CC6600"/>
                  </a:solidFill>
                  <a:ea typeface="宋体" pitchFamily="2" charset="-122"/>
                </a:rPr>
                <a:t>Assignment = {}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Backtracking Search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2771" name="Group 1027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2774" name="Group 1028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2779" name="Group 1029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2794" name="Oval 1030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795" name="Oval 1031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796" name="Oval 1032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797" name="Oval 1033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798" name="Oval 1034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799" name="Oval 1035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0" name="Oval 1036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1" name="Oval 1037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2" name="Oval 1038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3" name="Oval 1039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4" name="Oval 1040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5" name="Oval 1041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6" name="Oval 1042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7" name="Oval 1043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808" name="Oval 1044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2780" name="Line 1045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1" name="Line 1046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2" name="Line 1047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3" name="Line 1048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4" name="Line 1049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5" name="Line 1050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6" name="Line 1051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7" name="Line 1052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8" name="Line 1053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9" name="Line 1054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0" name="Line 1055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1" name="Line 1056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2" name="Line 1057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3" name="Line 1058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75" name="Text Box 1059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empty assignment</a:t>
              </a:r>
            </a:p>
          </p:txBody>
        </p:sp>
        <p:sp>
          <p:nvSpPr>
            <p:cNvPr id="32776" name="Text Box 1060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1</a:t>
              </a:r>
              <a:r>
                <a:rPr lang="en-US" altLang="zh-CN" sz="1800" baseline="30000">
                  <a:ea typeface="宋体" pitchFamily="2" charset="-122"/>
                </a:rPr>
                <a:t>st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2777" name="Text Box 1061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  <a:r>
                <a:rPr lang="en-US" altLang="zh-CN" sz="1800" baseline="30000">
                  <a:ea typeface="宋体" pitchFamily="2" charset="-122"/>
                </a:rPr>
                <a:t>nd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2778" name="Text Box 1062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  <a:r>
                <a:rPr lang="en-US" altLang="zh-CN" sz="1800" baseline="30000">
                  <a:ea typeface="宋体" pitchFamily="2" charset="-122"/>
                </a:rPr>
                <a:t>rd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</p:grpSp>
      <p:sp>
        <p:nvSpPr>
          <p:cNvPr id="32772" name="Oval 1063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773" name="Text Box 1066"/>
          <p:cNvSpPr txBox="1">
            <a:spLocks noChangeArrowheads="1"/>
          </p:cNvSpPr>
          <p:nvPr/>
        </p:nvSpPr>
        <p:spPr bwMode="auto">
          <a:xfrm>
            <a:off x="914400" y="591978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Assignment = {(var1=v11)}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Backtracking Search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3798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3803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3818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19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0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1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2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3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4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5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6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7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8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29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30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31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832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3804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05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06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07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08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09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0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1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2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3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4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5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6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7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799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empty assignment</a:t>
              </a:r>
            </a:p>
          </p:txBody>
        </p:sp>
        <p:sp>
          <p:nvSpPr>
            <p:cNvPr id="33800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1</a:t>
              </a:r>
              <a:r>
                <a:rPr lang="en-US" altLang="zh-CN" sz="1800" baseline="30000">
                  <a:ea typeface="宋体" pitchFamily="2" charset="-122"/>
                </a:rPr>
                <a:t>st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3801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  <a:r>
                <a:rPr lang="en-US" altLang="zh-CN" sz="1800" baseline="30000">
                  <a:ea typeface="宋体" pitchFamily="2" charset="-122"/>
                </a:rPr>
                <a:t>nd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3802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  <a:r>
                <a:rPr lang="en-US" altLang="zh-CN" sz="1800" baseline="30000">
                  <a:ea typeface="宋体" pitchFamily="2" charset="-122"/>
                </a:rPr>
                <a:t>rd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</p:grpSp>
      <p:sp>
        <p:nvSpPr>
          <p:cNvPr id="33796" name="Oval 39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797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559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Assignment = {(var1=v11),(var2=v21)}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Backtracking Search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4822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4827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4842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43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44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45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46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47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48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49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50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51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52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53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54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55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856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4828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9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0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1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2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3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4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5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6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7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8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9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0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1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23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empty assignment</a:t>
              </a:r>
            </a:p>
          </p:txBody>
        </p:sp>
        <p:sp>
          <p:nvSpPr>
            <p:cNvPr id="34824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1</a:t>
              </a:r>
              <a:r>
                <a:rPr lang="en-US" altLang="zh-CN" sz="1800" baseline="30000">
                  <a:ea typeface="宋体" pitchFamily="2" charset="-122"/>
                </a:rPr>
                <a:t>st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4825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  <a:r>
                <a:rPr lang="en-US" altLang="zh-CN" sz="1800" baseline="30000">
                  <a:ea typeface="宋体" pitchFamily="2" charset="-122"/>
                </a:rPr>
                <a:t>nd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4826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  <a:r>
                <a:rPr lang="en-US" altLang="zh-CN" sz="1800" baseline="30000">
                  <a:ea typeface="宋体" pitchFamily="2" charset="-122"/>
                </a:rPr>
                <a:t>rd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</p:grpSp>
      <p:sp>
        <p:nvSpPr>
          <p:cNvPr id="34820" name="Oval 39"/>
          <p:cNvSpPr>
            <a:spLocks noChangeArrowheads="1"/>
          </p:cNvSpPr>
          <p:nvPr/>
        </p:nvSpPr>
        <p:spPr bwMode="auto">
          <a:xfrm>
            <a:off x="22098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1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Assignment = {(var1=v11),(var2=v21),(var3=v31)}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Backtracking Search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846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851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866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67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68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69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0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1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2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3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5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6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7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8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79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880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5852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3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4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5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6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7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8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9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0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1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2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3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47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empty assignment</a:t>
              </a:r>
            </a:p>
          </p:txBody>
        </p:sp>
        <p:sp>
          <p:nvSpPr>
            <p:cNvPr id="35848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1</a:t>
              </a:r>
              <a:r>
                <a:rPr lang="en-US" altLang="zh-CN" sz="1800" baseline="30000">
                  <a:ea typeface="宋体" pitchFamily="2" charset="-122"/>
                </a:rPr>
                <a:t>st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5849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  <a:r>
                <a:rPr lang="en-US" altLang="zh-CN" sz="1800" baseline="30000">
                  <a:ea typeface="宋体" pitchFamily="2" charset="-122"/>
                </a:rPr>
                <a:t>nd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5850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  <a:r>
                <a:rPr lang="en-US" altLang="zh-CN" sz="1800" baseline="30000">
                  <a:ea typeface="宋体" pitchFamily="2" charset="-122"/>
                </a:rPr>
                <a:t>rd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</p:grpSp>
      <p:sp>
        <p:nvSpPr>
          <p:cNvPr id="35844" name="Oval 39"/>
          <p:cNvSpPr>
            <a:spLocks noChangeArrowheads="1"/>
          </p:cNvSpPr>
          <p:nvPr/>
        </p:nvSpPr>
        <p:spPr bwMode="auto">
          <a:xfrm>
            <a:off x="28956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Assignment = {(var1=v11),(var2=v21),(var3=v32)}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Backtracking Search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6870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6875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6890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1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2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3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4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5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6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7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8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899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900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901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902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903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904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6876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7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8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9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0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1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2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3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4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5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6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7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8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9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71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empty assignment</a:t>
              </a:r>
            </a:p>
          </p:txBody>
        </p:sp>
        <p:sp>
          <p:nvSpPr>
            <p:cNvPr id="36872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1</a:t>
              </a:r>
              <a:r>
                <a:rPr lang="en-US" altLang="zh-CN" sz="1800" baseline="30000">
                  <a:ea typeface="宋体" pitchFamily="2" charset="-122"/>
                </a:rPr>
                <a:t>st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6873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  <a:r>
                <a:rPr lang="en-US" altLang="zh-CN" sz="1800" baseline="30000">
                  <a:ea typeface="宋体" pitchFamily="2" charset="-122"/>
                </a:rPr>
                <a:t>nd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6874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  <a:r>
                <a:rPr lang="en-US" altLang="zh-CN" sz="1800" baseline="30000">
                  <a:ea typeface="宋体" pitchFamily="2" charset="-122"/>
                </a:rPr>
                <a:t>rd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</p:grpSp>
      <p:sp>
        <p:nvSpPr>
          <p:cNvPr id="36868" name="Oval 39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9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559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Assignment = {(var1=v11),(var2=v22)}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Backtracking Search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7894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7899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7914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15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16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17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18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19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0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1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2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4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5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6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7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928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7900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1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2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3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4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5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6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7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8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09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0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1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2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3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895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empty assignment</a:t>
              </a:r>
            </a:p>
          </p:txBody>
        </p:sp>
        <p:sp>
          <p:nvSpPr>
            <p:cNvPr id="37896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1</a:t>
              </a:r>
              <a:r>
                <a:rPr lang="en-US" altLang="zh-CN" sz="1800" baseline="30000">
                  <a:ea typeface="宋体" pitchFamily="2" charset="-122"/>
                </a:rPr>
                <a:t>st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7897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  <a:r>
                <a:rPr lang="en-US" altLang="zh-CN" sz="1800" baseline="30000">
                  <a:ea typeface="宋体" pitchFamily="2" charset="-122"/>
                </a:rPr>
                <a:t>nd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  <p:sp>
          <p:nvSpPr>
            <p:cNvPr id="37898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  <a:r>
                <a:rPr lang="en-US" altLang="zh-CN" sz="1800" baseline="30000">
                  <a:ea typeface="宋体" pitchFamily="2" charset="-122"/>
                </a:rPr>
                <a:t>rd</a:t>
              </a:r>
              <a:r>
                <a:rPr lang="en-US" altLang="zh-CN" sz="1800">
                  <a:ea typeface="宋体" pitchFamily="2" charset="-122"/>
                </a:rPr>
                <a:t> variable</a:t>
              </a:r>
            </a:p>
          </p:txBody>
        </p:sp>
      </p:grpSp>
      <p:sp>
        <p:nvSpPr>
          <p:cNvPr id="37892" name="Oval 39"/>
          <p:cNvSpPr>
            <a:spLocks noChangeArrowheads="1"/>
          </p:cNvSpPr>
          <p:nvPr/>
        </p:nvSpPr>
        <p:spPr bwMode="auto">
          <a:xfrm>
            <a:off x="41148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7893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6600"/>
                </a:solidFill>
                <a:ea typeface="宋体" pitchFamily="2" charset="-122"/>
              </a:rPr>
              <a:t>Assignment = {(var1=v11),(var2=v22),(var3=v31)}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australia-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674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Graph Coloring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Map Coloring</a:t>
            </a:r>
          </a:p>
        </p:txBody>
      </p:sp>
      <p:grpSp>
        <p:nvGrpSpPr>
          <p:cNvPr id="38915" name="Group 43"/>
          <p:cNvGrpSpPr>
            <a:grpSpLocks/>
          </p:cNvGrpSpPr>
          <p:nvPr/>
        </p:nvGrpSpPr>
        <p:grpSpPr bwMode="auto">
          <a:xfrm>
            <a:off x="914400" y="1828800"/>
            <a:ext cx="6311900" cy="3973513"/>
            <a:chOff x="576" y="1152"/>
            <a:chExt cx="3976" cy="2503"/>
          </a:xfrm>
        </p:grpSpPr>
        <p:sp>
          <p:nvSpPr>
            <p:cNvPr id="38944" name="Text Box 4"/>
            <p:cNvSpPr txBox="1">
              <a:spLocks noChangeArrowheads="1"/>
            </p:cNvSpPr>
            <p:nvPr/>
          </p:nvSpPr>
          <p:spPr bwMode="auto">
            <a:xfrm>
              <a:off x="2544" y="1152"/>
              <a:ext cx="26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C6600"/>
                  </a:solidFill>
                  <a:ea typeface="宋体" pitchFamily="2" charset="-122"/>
                </a:rPr>
                <a:t>{}</a:t>
              </a:r>
            </a:p>
          </p:txBody>
        </p:sp>
        <p:sp>
          <p:nvSpPr>
            <p:cNvPr id="38945" name="Text Box 5"/>
            <p:cNvSpPr txBox="1">
              <a:spLocks noChangeArrowheads="1"/>
            </p:cNvSpPr>
            <p:nvPr/>
          </p:nvSpPr>
          <p:spPr bwMode="auto">
            <a:xfrm>
              <a:off x="1344" y="1728"/>
              <a:ext cx="651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C6600"/>
                  </a:solidFill>
                  <a:ea typeface="宋体" pitchFamily="2" charset="-122"/>
                </a:rPr>
                <a:t>WA=red</a:t>
              </a:r>
            </a:p>
          </p:txBody>
        </p:sp>
        <p:sp>
          <p:nvSpPr>
            <p:cNvPr id="38946" name="Text Box 6"/>
            <p:cNvSpPr txBox="1">
              <a:spLocks noChangeArrowheads="1"/>
            </p:cNvSpPr>
            <p:nvPr/>
          </p:nvSpPr>
          <p:spPr bwMode="auto">
            <a:xfrm>
              <a:off x="2496" y="1728"/>
              <a:ext cx="807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808080"/>
                  </a:solidFill>
                  <a:ea typeface="宋体" pitchFamily="2" charset="-122"/>
                </a:rPr>
                <a:t>WA=green</a:t>
              </a:r>
            </a:p>
          </p:txBody>
        </p:sp>
        <p:sp>
          <p:nvSpPr>
            <p:cNvPr id="38947" name="Text Box 7"/>
            <p:cNvSpPr txBox="1">
              <a:spLocks noChangeArrowheads="1"/>
            </p:cNvSpPr>
            <p:nvPr/>
          </p:nvSpPr>
          <p:spPr bwMode="auto">
            <a:xfrm>
              <a:off x="3840" y="1728"/>
              <a:ext cx="712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808080"/>
                  </a:solidFill>
                  <a:ea typeface="宋体" pitchFamily="2" charset="-122"/>
                </a:rPr>
                <a:t>WA=blue</a:t>
              </a:r>
            </a:p>
          </p:txBody>
        </p:sp>
        <p:sp>
          <p:nvSpPr>
            <p:cNvPr id="38948" name="Text Box 8"/>
            <p:cNvSpPr txBox="1">
              <a:spLocks noChangeArrowheads="1"/>
            </p:cNvSpPr>
            <p:nvPr/>
          </p:nvSpPr>
          <p:spPr bwMode="auto">
            <a:xfrm>
              <a:off x="768" y="2304"/>
              <a:ext cx="771" cy="41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C6600"/>
                  </a:solidFill>
                  <a:ea typeface="宋体" pitchFamily="2" charset="-122"/>
                </a:rPr>
                <a:t>WA=red</a:t>
              </a:r>
            </a:p>
            <a:p>
              <a:pPr eaLnBrk="1" hangingPunct="1"/>
              <a:r>
                <a:rPr lang="en-US" altLang="zh-CN" sz="1800">
                  <a:solidFill>
                    <a:srgbClr val="CC6600"/>
                  </a:solidFill>
                  <a:ea typeface="宋体" pitchFamily="2" charset="-122"/>
                </a:rPr>
                <a:t>NT=green</a:t>
              </a:r>
            </a:p>
          </p:txBody>
        </p:sp>
        <p:sp>
          <p:nvSpPr>
            <p:cNvPr id="38949" name="Text Box 9"/>
            <p:cNvSpPr txBox="1">
              <a:spLocks noChangeArrowheads="1"/>
            </p:cNvSpPr>
            <p:nvPr/>
          </p:nvSpPr>
          <p:spPr bwMode="auto">
            <a:xfrm>
              <a:off x="2112" y="2304"/>
              <a:ext cx="676" cy="41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808080"/>
                  </a:solidFill>
                  <a:ea typeface="宋体" pitchFamily="2" charset="-122"/>
                </a:rPr>
                <a:t>WA=red</a:t>
              </a:r>
            </a:p>
            <a:p>
              <a:pPr eaLnBrk="1" hangingPunct="1"/>
              <a:r>
                <a:rPr lang="en-US" altLang="zh-CN" sz="1800">
                  <a:solidFill>
                    <a:srgbClr val="808080"/>
                  </a:solidFill>
                  <a:ea typeface="宋体" pitchFamily="2" charset="-122"/>
                </a:rPr>
                <a:t>NT=blue</a:t>
              </a:r>
            </a:p>
          </p:txBody>
        </p:sp>
        <p:sp>
          <p:nvSpPr>
            <p:cNvPr id="38950" name="Text Box 10"/>
            <p:cNvSpPr txBox="1">
              <a:spLocks noChangeArrowheads="1"/>
            </p:cNvSpPr>
            <p:nvPr/>
          </p:nvSpPr>
          <p:spPr bwMode="auto">
            <a:xfrm>
              <a:off x="576" y="3072"/>
              <a:ext cx="771" cy="58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C6600"/>
                  </a:solidFill>
                  <a:ea typeface="宋体" pitchFamily="2" charset="-122"/>
                </a:rPr>
                <a:t>WA=red</a:t>
              </a:r>
            </a:p>
            <a:p>
              <a:pPr eaLnBrk="1" hangingPunct="1"/>
              <a:r>
                <a:rPr lang="en-US" altLang="zh-CN" sz="1800">
                  <a:solidFill>
                    <a:srgbClr val="CC6600"/>
                  </a:solidFill>
                  <a:ea typeface="宋体" pitchFamily="2" charset="-122"/>
                </a:rPr>
                <a:t>NT=green</a:t>
              </a:r>
            </a:p>
            <a:p>
              <a:pPr eaLnBrk="1" hangingPunct="1"/>
              <a:r>
                <a:rPr lang="en-US" altLang="zh-CN" sz="1800">
                  <a:solidFill>
                    <a:srgbClr val="CC6600"/>
                  </a:solidFill>
                  <a:ea typeface="宋体" pitchFamily="2" charset="-122"/>
                </a:rPr>
                <a:t>Q=red</a:t>
              </a:r>
            </a:p>
          </p:txBody>
        </p:sp>
        <p:sp>
          <p:nvSpPr>
            <p:cNvPr id="38951" name="Text Box 11"/>
            <p:cNvSpPr txBox="1">
              <a:spLocks noChangeArrowheads="1"/>
            </p:cNvSpPr>
            <p:nvPr/>
          </p:nvSpPr>
          <p:spPr bwMode="auto">
            <a:xfrm>
              <a:off x="1920" y="3072"/>
              <a:ext cx="771" cy="58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808080"/>
                  </a:solidFill>
                  <a:ea typeface="宋体" pitchFamily="2" charset="-122"/>
                </a:rPr>
                <a:t>WA=red</a:t>
              </a:r>
            </a:p>
            <a:p>
              <a:pPr eaLnBrk="1" hangingPunct="1"/>
              <a:r>
                <a:rPr lang="en-US" altLang="zh-CN" sz="1800">
                  <a:solidFill>
                    <a:srgbClr val="808080"/>
                  </a:solidFill>
                  <a:ea typeface="宋体" pitchFamily="2" charset="-122"/>
                </a:rPr>
                <a:t>NT=green</a:t>
              </a:r>
            </a:p>
            <a:p>
              <a:pPr eaLnBrk="1" hangingPunct="1"/>
              <a:r>
                <a:rPr lang="en-US" altLang="zh-CN" sz="1800">
                  <a:solidFill>
                    <a:srgbClr val="808080"/>
                  </a:solidFill>
                  <a:ea typeface="宋体" pitchFamily="2" charset="-122"/>
                </a:rPr>
                <a:t>Q=blue</a:t>
              </a:r>
            </a:p>
          </p:txBody>
        </p:sp>
      </p:grpSp>
      <p:grpSp>
        <p:nvGrpSpPr>
          <p:cNvPr id="38916" name="Group 12"/>
          <p:cNvGrpSpPr>
            <a:grpSpLocks/>
          </p:cNvGrpSpPr>
          <p:nvPr/>
        </p:nvGrpSpPr>
        <p:grpSpPr bwMode="auto">
          <a:xfrm>
            <a:off x="5638800" y="3962400"/>
            <a:ext cx="3048000" cy="2465388"/>
            <a:chOff x="816" y="1152"/>
            <a:chExt cx="1920" cy="1553"/>
          </a:xfrm>
        </p:grpSpPr>
        <p:grpSp>
          <p:nvGrpSpPr>
            <p:cNvPr id="38929" name="Group 13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38937" name="Rectangle 14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938" name="Freeform 15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9" name="Rectangle 16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940" name="Freeform 17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1" name="Freeform 18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2" name="Freeform 19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3" name="Rectangle 20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8930" name="Text Box 21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38931" name="Text Box 22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  <p:sp>
          <p:nvSpPr>
            <p:cNvPr id="38932" name="Text Box 23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  <p:sp>
          <p:nvSpPr>
            <p:cNvPr id="38933" name="Text Box 24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Q</a:t>
              </a:r>
            </a:p>
          </p:txBody>
        </p:sp>
        <p:sp>
          <p:nvSpPr>
            <p:cNvPr id="38934" name="Text Box 25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NSW</a:t>
              </a:r>
            </a:p>
          </p:txBody>
        </p:sp>
        <p:sp>
          <p:nvSpPr>
            <p:cNvPr id="38935" name="Text Box 26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V</a:t>
              </a:r>
            </a:p>
          </p:txBody>
        </p:sp>
        <p:sp>
          <p:nvSpPr>
            <p:cNvPr id="38936" name="Text Box 27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</p:grpSp>
      <p:sp>
        <p:nvSpPr>
          <p:cNvPr id="38917" name="Line 44"/>
          <p:cNvSpPr>
            <a:spLocks noChangeShapeType="1"/>
          </p:cNvSpPr>
          <p:nvPr/>
        </p:nvSpPr>
        <p:spPr bwMode="auto">
          <a:xfrm flipH="1">
            <a:off x="2590800" y="2209800"/>
            <a:ext cx="1676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8" name="Line 45"/>
          <p:cNvSpPr>
            <a:spLocks noChangeShapeType="1"/>
          </p:cNvSpPr>
          <p:nvPr/>
        </p:nvSpPr>
        <p:spPr bwMode="auto">
          <a:xfrm flipH="1">
            <a:off x="1828800" y="3124200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9" name="Line 46"/>
          <p:cNvSpPr>
            <a:spLocks noChangeShapeType="1"/>
          </p:cNvSpPr>
          <p:nvPr/>
        </p:nvSpPr>
        <p:spPr bwMode="auto">
          <a:xfrm flipH="1">
            <a:off x="15240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0" name="Line 47"/>
          <p:cNvSpPr>
            <a:spLocks noChangeShapeType="1"/>
          </p:cNvSpPr>
          <p:nvPr/>
        </p:nvSpPr>
        <p:spPr bwMode="auto">
          <a:xfrm>
            <a:off x="1524000" y="579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1" name="Line 48"/>
          <p:cNvSpPr>
            <a:spLocks noChangeShapeType="1"/>
          </p:cNvSpPr>
          <p:nvPr/>
        </p:nvSpPr>
        <p:spPr bwMode="auto">
          <a:xfrm>
            <a:off x="4267200" y="2209800"/>
            <a:ext cx="3048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2" name="Line 49"/>
          <p:cNvSpPr>
            <a:spLocks noChangeShapeType="1"/>
          </p:cNvSpPr>
          <p:nvPr/>
        </p:nvSpPr>
        <p:spPr bwMode="auto">
          <a:xfrm>
            <a:off x="4267200" y="2209800"/>
            <a:ext cx="23622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3" name="Line 50"/>
          <p:cNvSpPr>
            <a:spLocks noChangeShapeType="1"/>
          </p:cNvSpPr>
          <p:nvPr/>
        </p:nvSpPr>
        <p:spPr bwMode="auto">
          <a:xfrm>
            <a:off x="1828800" y="4343400"/>
            <a:ext cx="18288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4" name="Line 51"/>
          <p:cNvSpPr>
            <a:spLocks noChangeShapeType="1"/>
          </p:cNvSpPr>
          <p:nvPr/>
        </p:nvSpPr>
        <p:spPr bwMode="auto">
          <a:xfrm>
            <a:off x="2667000" y="3124200"/>
            <a:ext cx="11430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5" name="Line 52"/>
          <p:cNvSpPr>
            <a:spLocks noChangeShapeType="1"/>
          </p:cNvSpPr>
          <p:nvPr/>
        </p:nvSpPr>
        <p:spPr bwMode="auto">
          <a:xfrm>
            <a:off x="3810000" y="4343400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6" name="Line 53"/>
          <p:cNvSpPr>
            <a:spLocks noChangeShapeType="1"/>
          </p:cNvSpPr>
          <p:nvPr/>
        </p:nvSpPr>
        <p:spPr bwMode="auto">
          <a:xfrm>
            <a:off x="4572000" y="3124200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7" name="Line 54"/>
          <p:cNvSpPr>
            <a:spLocks noChangeShapeType="1"/>
          </p:cNvSpPr>
          <p:nvPr/>
        </p:nvSpPr>
        <p:spPr bwMode="auto">
          <a:xfrm>
            <a:off x="3657600" y="5791200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8" name="Line 55"/>
          <p:cNvSpPr>
            <a:spLocks noChangeShapeType="1"/>
          </p:cNvSpPr>
          <p:nvPr/>
        </p:nvSpPr>
        <p:spPr bwMode="auto">
          <a:xfrm>
            <a:off x="6629400" y="3124200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Questions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20574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Which variable X should be assigned a value next?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In which order should its domain D be sorted?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Questions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Which variable X should be assigned a value next?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In which order should its domain D be sorted?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What are the implications of a partial assignment for yet unassigned variables? (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 Constraint Propagation)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Choice of Variable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 Map coloring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2895600" y="3048000"/>
            <a:ext cx="3048000" cy="2465388"/>
            <a:chOff x="816" y="1152"/>
            <a:chExt cx="1920" cy="1553"/>
          </a:xfrm>
        </p:grpSpPr>
        <p:grpSp>
          <p:nvGrpSpPr>
            <p:cNvPr id="41997" name="Group 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42005" name="Rectangle 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06" name="Freeform 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07" name="Rectangle 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08" name="Freeform 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09" name="Freeform 1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10" name="Freeform 1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11" name="Rectangle 1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998" name="Text Box 13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41999" name="Text Box 14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  <p:sp>
          <p:nvSpPr>
            <p:cNvPr id="42000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  <p:sp>
          <p:nvSpPr>
            <p:cNvPr id="42001" name="Text Box 16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Q</a:t>
              </a:r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NSW</a:t>
              </a:r>
            </a:p>
          </p:txBody>
        </p:sp>
        <p:sp>
          <p:nvSpPr>
            <p:cNvPr id="42003" name="Text Box 18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V</a:t>
              </a:r>
            </a:p>
          </p:txBody>
        </p:sp>
        <p:sp>
          <p:nvSpPr>
            <p:cNvPr id="42004" name="Text Box 19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168995" name="Group 35"/>
          <p:cNvGrpSpPr>
            <a:grpSpLocks/>
          </p:cNvGrpSpPr>
          <p:nvPr/>
        </p:nvGrpSpPr>
        <p:grpSpPr bwMode="auto">
          <a:xfrm>
            <a:off x="2895600" y="3048000"/>
            <a:ext cx="1600200" cy="1524000"/>
            <a:chOff x="3312" y="336"/>
            <a:chExt cx="1008" cy="960"/>
          </a:xfrm>
        </p:grpSpPr>
        <p:sp>
          <p:nvSpPr>
            <p:cNvPr id="41993" name="Rectangle 21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4" name="Rectangle 23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5" name="Text Box 28"/>
            <p:cNvSpPr txBox="1">
              <a:spLocks noChangeArrowheads="1"/>
            </p:cNvSpPr>
            <p:nvPr/>
          </p:nvSpPr>
          <p:spPr bwMode="auto">
            <a:xfrm>
              <a:off x="3398" y="78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41996" name="Text Box 29"/>
            <p:cNvSpPr txBox="1">
              <a:spLocks noChangeArrowheads="1"/>
            </p:cNvSpPr>
            <p:nvPr/>
          </p:nvSpPr>
          <p:spPr bwMode="auto">
            <a:xfrm>
              <a:off x="3984" y="48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</p:grpSp>
      <p:grpSp>
        <p:nvGrpSpPr>
          <p:cNvPr id="168996" name="Group 36"/>
          <p:cNvGrpSpPr>
            <a:grpSpLocks/>
          </p:cNvGrpSpPr>
          <p:nvPr/>
        </p:nvGrpSpPr>
        <p:grpSpPr bwMode="auto">
          <a:xfrm>
            <a:off x="3810000" y="3962400"/>
            <a:ext cx="914400" cy="914400"/>
            <a:chOff x="3888" y="1632"/>
            <a:chExt cx="576" cy="576"/>
          </a:xfrm>
        </p:grpSpPr>
        <p:sp>
          <p:nvSpPr>
            <p:cNvPr id="41991" name="Freeform 22"/>
            <p:cNvSpPr>
              <a:spLocks/>
            </p:cNvSpPr>
            <p:nvPr/>
          </p:nvSpPr>
          <p:spPr bwMode="auto">
            <a:xfrm>
              <a:off x="3888" y="16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30"/>
            <p:cNvSpPr txBox="1">
              <a:spLocks noChangeArrowheads="1"/>
            </p:cNvSpPr>
            <p:nvPr/>
          </p:nvSpPr>
          <p:spPr bwMode="auto">
            <a:xfrm>
              <a:off x="4080" y="1776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86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Choice of Variable</a:t>
            </a:r>
          </a:p>
        </p:txBody>
      </p:sp>
      <p:sp>
        <p:nvSpPr>
          <p:cNvPr id="32771" name="Rectangle 7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28713" y="2370138"/>
            <a:ext cx="7408862" cy="35829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C6600"/>
                </a:solidFill>
                <a:ea typeface="宋体" pitchFamily="2" charset="-122"/>
              </a:rPr>
              <a:t>#1: Minimum Remaining Values (aka Most-constrained-variable heuristic or Fail First):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   Select a variable with the fewest remaining values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What’s the reason?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Choice of Variable</a:t>
            </a:r>
          </a:p>
        </p:txBody>
      </p:sp>
      <p:sp>
        <p:nvSpPr>
          <p:cNvPr id="1720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84250" y="3232150"/>
            <a:ext cx="7408863" cy="2190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>
              <a:solidFill>
                <a:srgbClr val="CC6600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>
              <a:solidFill>
                <a:srgbClr val="CC6600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>
              <a:solidFill>
                <a:srgbClr val="CC6600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CC6600"/>
                </a:solidFill>
                <a:ea typeface="宋体" pitchFamily="2" charset="-122"/>
              </a:rPr>
              <a:t>#2: Degree Heuristic: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   Select the variable that is involved in the largest number of constraints on other unassigned variables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</p:txBody>
      </p:sp>
      <p:grpSp>
        <p:nvGrpSpPr>
          <p:cNvPr id="172037" name="Group 5"/>
          <p:cNvGrpSpPr>
            <a:grpSpLocks/>
          </p:cNvGrpSpPr>
          <p:nvPr/>
        </p:nvGrpSpPr>
        <p:grpSpPr bwMode="auto">
          <a:xfrm>
            <a:off x="2819400" y="1752600"/>
            <a:ext cx="3048000" cy="2465388"/>
            <a:chOff x="816" y="1152"/>
            <a:chExt cx="1920" cy="1553"/>
          </a:xfrm>
        </p:grpSpPr>
        <p:grpSp>
          <p:nvGrpSpPr>
            <p:cNvPr id="44040" name="Group 6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44048" name="Rectangle 7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049" name="Freeform 8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50" name="Rectangle 9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051" name="Freeform 10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52" name="Freeform 11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53" name="Freeform 12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54" name="Rectangle 1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4041" name="Text Box 14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44042" name="Text Box 15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  <p:sp>
          <p:nvSpPr>
            <p:cNvPr id="44043" name="Text Box 16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  <p:sp>
          <p:nvSpPr>
            <p:cNvPr id="44044" name="Text Box 17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Q</a:t>
              </a:r>
            </a:p>
          </p:txBody>
        </p:sp>
        <p:sp>
          <p:nvSpPr>
            <p:cNvPr id="44045" name="Text Box 18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NSW</a:t>
              </a:r>
            </a:p>
          </p:txBody>
        </p:sp>
        <p:sp>
          <p:nvSpPr>
            <p:cNvPr id="44046" name="Text Box 19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V</a:t>
              </a:r>
            </a:p>
          </p:txBody>
        </p:sp>
        <p:sp>
          <p:nvSpPr>
            <p:cNvPr id="44047" name="Text Box 20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172061" name="Group 29"/>
          <p:cNvGrpSpPr>
            <a:grpSpLocks/>
          </p:cNvGrpSpPr>
          <p:nvPr/>
        </p:nvGrpSpPr>
        <p:grpSpPr bwMode="auto">
          <a:xfrm>
            <a:off x="3733800" y="2667000"/>
            <a:ext cx="914400" cy="914400"/>
            <a:chOff x="2352" y="1680"/>
            <a:chExt cx="576" cy="576"/>
          </a:xfrm>
        </p:grpSpPr>
        <p:sp>
          <p:nvSpPr>
            <p:cNvPr id="44038" name="Freeform 27"/>
            <p:cNvSpPr>
              <a:spLocks/>
            </p:cNvSpPr>
            <p:nvPr/>
          </p:nvSpPr>
          <p:spPr bwMode="auto">
            <a:xfrm>
              <a:off x="2352" y="1680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9" name="Text Box 28"/>
            <p:cNvSpPr txBox="1">
              <a:spLocks noChangeArrowheads="1"/>
            </p:cNvSpPr>
            <p:nvPr/>
          </p:nvSpPr>
          <p:spPr bwMode="auto">
            <a:xfrm>
              <a:off x="2544" y="1824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88" name="Group 32"/>
          <p:cNvGrpSpPr>
            <a:grpSpLocks/>
          </p:cNvGrpSpPr>
          <p:nvPr/>
        </p:nvGrpSpPr>
        <p:grpSpPr bwMode="auto">
          <a:xfrm>
            <a:off x="3810000" y="1676400"/>
            <a:ext cx="2286000" cy="2362200"/>
            <a:chOff x="2400" y="1056"/>
            <a:chExt cx="1440" cy="1488"/>
          </a:xfrm>
        </p:grpSpPr>
        <p:sp>
          <p:nvSpPr>
            <p:cNvPr id="45081" name="Freeform 28"/>
            <p:cNvSpPr>
              <a:spLocks/>
            </p:cNvSpPr>
            <p:nvPr/>
          </p:nvSpPr>
          <p:spPr bwMode="auto">
            <a:xfrm>
              <a:off x="2928" y="1056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0 w 912"/>
                <a:gd name="T3" fmla="*/ 576 h 672"/>
                <a:gd name="T4" fmla="*/ 144 w 912"/>
                <a:gd name="T5" fmla="*/ 576 h 672"/>
                <a:gd name="T6" fmla="*/ 144 w 912"/>
                <a:gd name="T7" fmla="*/ 672 h 672"/>
                <a:gd name="T8" fmla="*/ 912 w 912"/>
                <a:gd name="T9" fmla="*/ 672 h 672"/>
                <a:gd name="T10" fmla="*/ 0 w 91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2" h="672">
                  <a:moveTo>
                    <a:pt x="0" y="0"/>
                  </a:moveTo>
                  <a:lnTo>
                    <a:pt x="0" y="576"/>
                  </a:lnTo>
                  <a:lnTo>
                    <a:pt x="144" y="576"/>
                  </a:lnTo>
                  <a:lnTo>
                    <a:pt x="144" y="672"/>
                  </a:lnTo>
                  <a:lnTo>
                    <a:pt x="912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30"/>
            <p:cNvSpPr txBox="1">
              <a:spLocks noChangeArrowheads="1"/>
            </p:cNvSpPr>
            <p:nvPr/>
          </p:nvSpPr>
          <p:spPr bwMode="auto">
            <a:xfrm>
              <a:off x="2400" y="2256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itchFamily="2" charset="-122"/>
                </a:rPr>
                <a:t>{}</a:t>
              </a:r>
            </a:p>
          </p:txBody>
        </p:sp>
        <p:sp>
          <p:nvSpPr>
            <p:cNvPr id="45083" name="Line 31"/>
            <p:cNvSpPr>
              <a:spLocks noChangeShapeType="1"/>
            </p:cNvSpPr>
            <p:nvPr/>
          </p:nvSpPr>
          <p:spPr bwMode="auto">
            <a:xfrm flipH="1">
              <a:off x="2544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Choice of Value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048000" y="1676400"/>
            <a:ext cx="3048000" cy="2465388"/>
            <a:chOff x="816" y="1152"/>
            <a:chExt cx="1920" cy="1553"/>
          </a:xfrm>
        </p:grpSpPr>
        <p:grpSp>
          <p:nvGrpSpPr>
            <p:cNvPr id="45066" name="Group 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45074" name="Rectangle 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5075" name="Freeform 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6" name="Rectangle 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5077" name="Freeform 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8" name="Freeform 1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9" name="Freeform 1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0" name="Rectangle 1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5067" name="Text Box 13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45068" name="Text Box 14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  <p:sp>
          <p:nvSpPr>
            <p:cNvPr id="45069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  <p:sp>
          <p:nvSpPr>
            <p:cNvPr id="45070" name="Text Box 16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Q</a:t>
              </a:r>
            </a:p>
          </p:txBody>
        </p:sp>
        <p:sp>
          <p:nvSpPr>
            <p:cNvPr id="45071" name="Text Box 17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NSW</a:t>
              </a:r>
            </a:p>
          </p:txBody>
        </p:sp>
        <p:sp>
          <p:nvSpPr>
            <p:cNvPr id="45072" name="Text Box 18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V</a:t>
              </a:r>
            </a:p>
          </p:txBody>
        </p:sp>
        <p:sp>
          <p:nvSpPr>
            <p:cNvPr id="45073" name="Text Box 19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45061" name="Group 20"/>
          <p:cNvGrpSpPr>
            <a:grpSpLocks/>
          </p:cNvGrpSpPr>
          <p:nvPr/>
        </p:nvGrpSpPr>
        <p:grpSpPr bwMode="auto">
          <a:xfrm>
            <a:off x="3048000" y="1676400"/>
            <a:ext cx="1600200" cy="1524000"/>
            <a:chOff x="3312" y="336"/>
            <a:chExt cx="1008" cy="960"/>
          </a:xfrm>
        </p:grpSpPr>
        <p:sp>
          <p:nvSpPr>
            <p:cNvPr id="45062" name="Rectangle 21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5063" name="Rectangle 22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5064" name="Text Box 23"/>
            <p:cNvSpPr txBox="1">
              <a:spLocks noChangeArrowheads="1"/>
            </p:cNvSpPr>
            <p:nvPr/>
          </p:nvSpPr>
          <p:spPr bwMode="auto">
            <a:xfrm>
              <a:off x="3398" y="78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45065" name="Text Box 24"/>
            <p:cNvSpPr txBox="1">
              <a:spLocks noChangeArrowheads="1"/>
            </p:cNvSpPr>
            <p:nvPr/>
          </p:nvSpPr>
          <p:spPr bwMode="auto">
            <a:xfrm>
              <a:off x="3984" y="48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Choice of Value</a:t>
            </a:r>
          </a:p>
        </p:txBody>
      </p:sp>
      <p:sp>
        <p:nvSpPr>
          <p:cNvPr id="174087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84250" y="4427538"/>
            <a:ext cx="7408863" cy="1260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CC6600"/>
                </a:solidFill>
                <a:ea typeface="宋体" pitchFamily="2" charset="-122"/>
              </a:rPr>
              <a:t>#3: Least-constraining-value heuristic: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CC6600"/>
                </a:solidFill>
                <a:ea typeface="宋体" pitchFamily="2" charset="-122"/>
              </a:rPr>
              <a:t>   </a:t>
            </a:r>
            <a:r>
              <a:rPr lang="en-US" altLang="zh-CN" sz="2800" smtClean="0">
                <a:ea typeface="宋体" pitchFamily="2" charset="-122"/>
              </a:rPr>
              <a:t>Prefer the value that leaves the largest subset of legal values for other unassigned variables</a:t>
            </a:r>
          </a:p>
        </p:txBody>
      </p:sp>
      <p:grpSp>
        <p:nvGrpSpPr>
          <p:cNvPr id="46084" name="Group 29"/>
          <p:cNvGrpSpPr>
            <a:grpSpLocks/>
          </p:cNvGrpSpPr>
          <p:nvPr/>
        </p:nvGrpSpPr>
        <p:grpSpPr bwMode="auto">
          <a:xfrm>
            <a:off x="3810000" y="1676400"/>
            <a:ext cx="2286000" cy="2362200"/>
            <a:chOff x="576" y="960"/>
            <a:chExt cx="1440" cy="1488"/>
          </a:xfrm>
        </p:grpSpPr>
        <p:sp>
          <p:nvSpPr>
            <p:cNvPr id="46106" name="Freeform 30"/>
            <p:cNvSpPr>
              <a:spLocks/>
            </p:cNvSpPr>
            <p:nvPr/>
          </p:nvSpPr>
          <p:spPr bwMode="auto">
            <a:xfrm>
              <a:off x="1104" y="960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0 w 912"/>
                <a:gd name="T3" fmla="*/ 576 h 672"/>
                <a:gd name="T4" fmla="*/ 144 w 912"/>
                <a:gd name="T5" fmla="*/ 576 h 672"/>
                <a:gd name="T6" fmla="*/ 144 w 912"/>
                <a:gd name="T7" fmla="*/ 672 h 672"/>
                <a:gd name="T8" fmla="*/ 912 w 912"/>
                <a:gd name="T9" fmla="*/ 672 h 672"/>
                <a:gd name="T10" fmla="*/ 0 w 91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2" h="672">
                  <a:moveTo>
                    <a:pt x="0" y="0"/>
                  </a:moveTo>
                  <a:lnTo>
                    <a:pt x="0" y="576"/>
                  </a:lnTo>
                  <a:lnTo>
                    <a:pt x="144" y="576"/>
                  </a:lnTo>
                  <a:lnTo>
                    <a:pt x="144" y="672"/>
                  </a:lnTo>
                  <a:lnTo>
                    <a:pt x="912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7" name="Text Box 31"/>
            <p:cNvSpPr txBox="1">
              <a:spLocks noChangeArrowheads="1"/>
            </p:cNvSpPr>
            <p:nvPr/>
          </p:nvSpPr>
          <p:spPr bwMode="auto">
            <a:xfrm>
              <a:off x="576" y="2160"/>
              <a:ext cx="6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itchFamily="2" charset="-122"/>
                </a:rPr>
                <a:t>{blue}</a:t>
              </a:r>
            </a:p>
          </p:txBody>
        </p:sp>
        <p:sp>
          <p:nvSpPr>
            <p:cNvPr id="46108" name="Line 32"/>
            <p:cNvSpPr>
              <a:spLocks noChangeShapeType="1"/>
            </p:cNvSpPr>
            <p:nvPr/>
          </p:nvSpPr>
          <p:spPr bwMode="auto">
            <a:xfrm flipH="1">
              <a:off x="720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3048000" y="1676400"/>
            <a:ext cx="3048000" cy="2465388"/>
            <a:chOff x="816" y="1152"/>
            <a:chExt cx="1920" cy="1553"/>
          </a:xfrm>
        </p:grpSpPr>
        <p:grpSp>
          <p:nvGrpSpPr>
            <p:cNvPr id="46091" name="Group 9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46099" name="Rectangle 10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6100" name="Freeform 11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1" name="Rectangle 12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6102" name="Freeform 13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3" name="Freeform 14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4" name="Freeform 15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5" name="Rectangle 16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6092" name="Text Box 17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46093" name="Text Box 18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  <p:sp>
          <p:nvSpPr>
            <p:cNvPr id="46094" name="Text Box 19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SA</a:t>
              </a:r>
            </a:p>
          </p:txBody>
        </p:sp>
        <p:sp>
          <p:nvSpPr>
            <p:cNvPr id="46095" name="Text Box 20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Q</a:t>
              </a:r>
            </a:p>
          </p:txBody>
        </p:sp>
        <p:sp>
          <p:nvSpPr>
            <p:cNvPr id="46096" name="Text Box 21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NSW</a:t>
              </a:r>
            </a:p>
          </p:txBody>
        </p:sp>
        <p:sp>
          <p:nvSpPr>
            <p:cNvPr id="46097" name="Text Box 22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V</a:t>
              </a:r>
            </a:p>
          </p:txBody>
        </p:sp>
        <p:sp>
          <p:nvSpPr>
            <p:cNvPr id="46098" name="Text Box 23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46086" name="Group 24"/>
          <p:cNvGrpSpPr>
            <a:grpSpLocks/>
          </p:cNvGrpSpPr>
          <p:nvPr/>
        </p:nvGrpSpPr>
        <p:grpSpPr bwMode="auto">
          <a:xfrm>
            <a:off x="3048000" y="1676400"/>
            <a:ext cx="1600200" cy="1524000"/>
            <a:chOff x="3312" y="336"/>
            <a:chExt cx="1008" cy="960"/>
          </a:xfrm>
        </p:grpSpPr>
        <p:sp>
          <p:nvSpPr>
            <p:cNvPr id="46087" name="Rectangle 25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88" name="Rectangle 26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89" name="Text Box 27"/>
            <p:cNvSpPr txBox="1">
              <a:spLocks noChangeArrowheads="1"/>
            </p:cNvSpPr>
            <p:nvPr/>
          </p:nvSpPr>
          <p:spPr bwMode="auto">
            <a:xfrm>
              <a:off x="3398" y="78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WA</a:t>
              </a:r>
            </a:p>
          </p:txBody>
        </p:sp>
        <p:sp>
          <p:nvSpPr>
            <p:cNvPr id="46090" name="Text Box 28"/>
            <p:cNvSpPr txBox="1">
              <a:spLocks noChangeArrowheads="1"/>
            </p:cNvSpPr>
            <p:nvPr/>
          </p:nvSpPr>
          <p:spPr bwMode="auto">
            <a:xfrm>
              <a:off x="3984" y="48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Sudoku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 Variable Selection: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Minimum Remaining Values?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Degree : NA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 Value Selection: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Least constraining value?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 Others?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Constraint Propagation …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3365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  … is the process of determining how the possible values of one variable affect the possible values of other variables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   </a:t>
            </a:r>
            <a:r>
              <a:rPr lang="en-US" altLang="zh-CN" sz="2800" dirty="0" smtClean="0">
                <a:ea typeface="宋体" pitchFamily="2" charset="-122"/>
              </a:rPr>
              <a:t>The </a:t>
            </a:r>
            <a:r>
              <a:rPr lang="en-US" altLang="zh-CN" sz="2800" dirty="0">
                <a:ea typeface="宋体" pitchFamily="2" charset="-122"/>
              </a:rPr>
              <a:t>key idea is local consistency. If we treat each </a:t>
            </a:r>
            <a:r>
              <a:rPr lang="en-US" altLang="zh-CN" sz="2800" dirty="0" smtClean="0">
                <a:ea typeface="宋体" pitchFamily="2" charset="-122"/>
              </a:rPr>
              <a:t>variable </a:t>
            </a:r>
            <a:r>
              <a:rPr lang="en-US" altLang="zh-CN" sz="2800" dirty="0">
                <a:ea typeface="宋体" pitchFamily="2" charset="-122"/>
              </a:rPr>
              <a:t>as a node in a graph  </a:t>
            </a:r>
            <a:r>
              <a:rPr lang="en-US" altLang="zh-CN" sz="2800" dirty="0" smtClean="0">
                <a:ea typeface="宋体" pitchFamily="2" charset="-122"/>
              </a:rPr>
              <a:t>and </a:t>
            </a:r>
            <a:r>
              <a:rPr lang="en-US" altLang="zh-CN" sz="2800" dirty="0">
                <a:ea typeface="宋体" pitchFamily="2" charset="-122"/>
              </a:rPr>
              <a:t>each binary constraint as an arc, then the process of enforcing local </a:t>
            </a:r>
            <a:r>
              <a:rPr lang="en-US" altLang="zh-CN" sz="2800" dirty="0" smtClean="0">
                <a:ea typeface="宋体" pitchFamily="2" charset="-122"/>
              </a:rPr>
              <a:t>consistency </a:t>
            </a:r>
            <a:r>
              <a:rPr lang="en-US" altLang="zh-CN" sz="2800" dirty="0">
                <a:ea typeface="宋体" pitchFamily="2" charset="-122"/>
              </a:rPr>
              <a:t>in each pan of the graph causes inconsistent values to be eliminated throughout the </a:t>
            </a:r>
            <a:r>
              <a:rPr lang="en-US" altLang="zh-CN" sz="2800" dirty="0" smtClean="0">
                <a:ea typeface="宋体" pitchFamily="2" charset="-122"/>
              </a:rPr>
              <a:t>graph</a:t>
            </a:r>
            <a:r>
              <a:rPr lang="en-US" altLang="zh-CN" sz="2800" dirty="0">
                <a:ea typeface="宋体" pitchFamily="2" charset="-122"/>
              </a:rPr>
              <a:t>. 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3994" r="3999"/>
          <a:stretch>
            <a:fillRect/>
          </a:stretch>
        </p:blipFill>
        <p:spPr>
          <a:xfrm>
            <a:off x="1143000" y="533400"/>
            <a:ext cx="6486525" cy="5562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Forward Checking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84250" y="2279650"/>
            <a:ext cx="7408863" cy="1557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   After a variable </a:t>
            </a:r>
            <a:r>
              <a:rPr lang="en-US" altLang="zh-CN" sz="2800" smtClean="0">
                <a:solidFill>
                  <a:srgbClr val="F81706"/>
                </a:solidFill>
                <a:ea typeface="宋体" pitchFamily="2" charset="-122"/>
              </a:rPr>
              <a:t>X</a:t>
            </a:r>
            <a:r>
              <a:rPr lang="en-US" altLang="zh-CN" sz="2800" smtClean="0">
                <a:ea typeface="宋体" pitchFamily="2" charset="-122"/>
              </a:rPr>
              <a:t> is assigned a value </a:t>
            </a:r>
            <a:r>
              <a:rPr lang="en-US" altLang="zh-CN" sz="2800" smtClean="0">
                <a:solidFill>
                  <a:srgbClr val="F81706"/>
                </a:solidFill>
                <a:ea typeface="宋体" pitchFamily="2" charset="-122"/>
              </a:rPr>
              <a:t>v</a:t>
            </a:r>
            <a:r>
              <a:rPr lang="en-US" altLang="zh-CN" sz="2800" smtClean="0">
                <a:ea typeface="宋体" pitchFamily="2" charset="-122"/>
              </a:rPr>
              <a:t>, look at each unassigned variable </a:t>
            </a:r>
            <a:r>
              <a:rPr lang="en-US" altLang="zh-CN" sz="2800" smtClean="0">
                <a:solidFill>
                  <a:srgbClr val="339933"/>
                </a:solidFill>
                <a:ea typeface="宋体" pitchFamily="2" charset="-122"/>
              </a:rPr>
              <a:t>Y</a:t>
            </a:r>
            <a:r>
              <a:rPr lang="en-US" altLang="zh-CN" sz="2800" smtClean="0">
                <a:ea typeface="宋体" pitchFamily="2" charset="-122"/>
              </a:rPr>
              <a:t> that is connected to </a:t>
            </a:r>
            <a:r>
              <a:rPr lang="en-US" altLang="zh-CN" sz="2800" smtClean="0">
                <a:solidFill>
                  <a:srgbClr val="F81706"/>
                </a:solidFill>
                <a:ea typeface="宋体" pitchFamily="2" charset="-122"/>
              </a:rPr>
              <a:t>X</a:t>
            </a:r>
            <a:r>
              <a:rPr lang="en-US" altLang="zh-CN" sz="2800" smtClean="0">
                <a:ea typeface="宋体" pitchFamily="2" charset="-122"/>
              </a:rPr>
              <a:t> by a constraint and deletes from </a:t>
            </a:r>
            <a:r>
              <a:rPr lang="en-US" altLang="zh-CN" sz="2800" smtClean="0">
                <a:solidFill>
                  <a:srgbClr val="339933"/>
                </a:solidFill>
                <a:ea typeface="宋体" pitchFamily="2" charset="-122"/>
              </a:rPr>
              <a:t>Y</a:t>
            </a:r>
            <a:r>
              <a:rPr lang="en-US" altLang="zh-CN" sz="2800" smtClean="0">
                <a:ea typeface="宋体" pitchFamily="2" charset="-122"/>
              </a:rPr>
              <a:t>’s domain any value that is inconsistent with </a:t>
            </a:r>
            <a:r>
              <a:rPr lang="en-US" altLang="zh-CN" sz="2800" smtClean="0">
                <a:solidFill>
                  <a:srgbClr val="F81706"/>
                </a:solidFill>
                <a:ea typeface="宋体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Map Coloring: FC</a:t>
            </a:r>
          </a:p>
        </p:txBody>
      </p:sp>
      <p:graphicFrame>
        <p:nvGraphicFramePr>
          <p:cNvPr id="283651" name="Group 3"/>
          <p:cNvGraphicFramePr>
            <a:graphicFrameLocks noGrp="1"/>
          </p:cNvGraphicFramePr>
          <p:nvPr/>
        </p:nvGraphicFramePr>
        <p:xfrm>
          <a:off x="1143000" y="3886200"/>
          <a:ext cx="7010400" cy="792276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NSW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2362200" y="1828800"/>
            <a:ext cx="3679825" cy="1671638"/>
            <a:chOff x="1488" y="1152"/>
            <a:chExt cx="2318" cy="1053"/>
          </a:xfrm>
        </p:grpSpPr>
        <p:grpSp>
          <p:nvGrpSpPr>
            <p:cNvPr id="50206" name="Group 30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50208" name="Text Box 31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50209" name="Group 32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502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5021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5021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5021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021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5021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021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18" name="Line 40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19" name="Line 41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20" name="Line 42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21" name="Line 43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22" name="Line 44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2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0210" name="Line 46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07" name="Line 47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130300" y="4673600"/>
            <a:ext cx="1016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Map Coloring: FC</a:t>
            </a: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/>
        </p:nvGraphicFramePr>
        <p:xfrm>
          <a:off x="1143000" y="3886200"/>
          <a:ext cx="7010400" cy="1189038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NSW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1: 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238" name="Group 38"/>
          <p:cNvGrpSpPr>
            <a:grpSpLocks/>
          </p:cNvGrpSpPr>
          <p:nvPr/>
        </p:nvGrpSpPr>
        <p:grpSpPr bwMode="auto">
          <a:xfrm>
            <a:off x="2362200" y="1828800"/>
            <a:ext cx="3679825" cy="1671638"/>
            <a:chOff x="1488" y="1152"/>
            <a:chExt cx="2318" cy="1053"/>
          </a:xfrm>
        </p:grpSpPr>
        <p:grpSp>
          <p:nvGrpSpPr>
            <p:cNvPr id="51239" name="Group 39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51241" name="Text Box 40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51242" name="Group 41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5124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5124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5124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5124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124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5124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125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251" name="Line 49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252" name="Line 50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253" name="Line 51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254" name="Line 52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255" name="Line 53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25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1243" name="Line 55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240" name="Line 56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130300" y="4673600"/>
            <a:ext cx="1016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Map Coloring: FC</a:t>
            </a:r>
          </a:p>
        </p:txBody>
      </p:sp>
      <p:graphicFrame>
        <p:nvGraphicFramePr>
          <p:cNvPr id="388100" name="Group 4"/>
          <p:cNvGraphicFramePr>
            <a:graphicFrameLocks noGrp="1"/>
          </p:cNvGraphicFramePr>
          <p:nvPr/>
        </p:nvGraphicFramePr>
        <p:xfrm>
          <a:off x="1143000" y="3886200"/>
          <a:ext cx="7010400" cy="1189038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NSW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1: 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262" name="Group 38"/>
          <p:cNvGrpSpPr>
            <a:grpSpLocks/>
          </p:cNvGrpSpPr>
          <p:nvPr/>
        </p:nvGrpSpPr>
        <p:grpSpPr bwMode="auto">
          <a:xfrm>
            <a:off x="2362200" y="1828800"/>
            <a:ext cx="3679825" cy="1671638"/>
            <a:chOff x="1488" y="1152"/>
            <a:chExt cx="2318" cy="1053"/>
          </a:xfrm>
        </p:grpSpPr>
        <p:grpSp>
          <p:nvGrpSpPr>
            <p:cNvPr id="52269" name="Group 39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52271" name="Text Box 40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52272" name="Group 41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5227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5227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5227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5227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22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522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228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81" name="Line 49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82" name="Line 50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83" name="Line 51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84" name="Line 52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85" name="Line 53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8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2273" name="Line 55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270" name="Line 56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263" name="Group 59"/>
          <p:cNvGrpSpPr>
            <a:grpSpLocks/>
          </p:cNvGrpSpPr>
          <p:nvPr/>
        </p:nvGrpSpPr>
        <p:grpSpPr bwMode="auto">
          <a:xfrm>
            <a:off x="2133600" y="4724400"/>
            <a:ext cx="304800" cy="304800"/>
            <a:chOff x="1344" y="2976"/>
            <a:chExt cx="192" cy="192"/>
          </a:xfrm>
        </p:grpSpPr>
        <p:sp>
          <p:nvSpPr>
            <p:cNvPr id="52267" name="Line 57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Line 58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264" name="Group 60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1344" y="2976"/>
            <a:chExt cx="192" cy="192"/>
          </a:xfrm>
        </p:grpSpPr>
        <p:sp>
          <p:nvSpPr>
            <p:cNvPr id="52265" name="Line 61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6" name="Line 62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0300" y="4673600"/>
            <a:ext cx="1003300" cy="3937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49600" y="5067300"/>
            <a:ext cx="1003300" cy="3937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389189" name="Group 69"/>
          <p:cNvGraphicFramePr>
            <a:graphicFrameLocks noGrp="1"/>
          </p:cNvGraphicFramePr>
          <p:nvPr/>
        </p:nvGraphicFramePr>
        <p:xfrm>
          <a:off x="1143000" y="3886200"/>
          <a:ext cx="7010400" cy="1584552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NSW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2: 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6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Map Coloring: FC</a:t>
            </a:r>
          </a:p>
        </p:txBody>
      </p:sp>
      <p:grpSp>
        <p:nvGrpSpPr>
          <p:cNvPr id="53295" name="Group 47"/>
          <p:cNvGrpSpPr>
            <a:grpSpLocks/>
          </p:cNvGrpSpPr>
          <p:nvPr/>
        </p:nvGrpSpPr>
        <p:grpSpPr bwMode="auto">
          <a:xfrm>
            <a:off x="2362200" y="1828800"/>
            <a:ext cx="3679825" cy="1671638"/>
            <a:chOff x="1488" y="1152"/>
            <a:chExt cx="2318" cy="1053"/>
          </a:xfrm>
        </p:grpSpPr>
        <p:grpSp>
          <p:nvGrpSpPr>
            <p:cNvPr id="53308" name="Group 48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53310" name="Text Box 49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53311" name="Group 50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5331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5331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5331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5331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331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5331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331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320" name="Line 58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321" name="Line 59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322" name="Line 60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323" name="Line 61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324" name="Line 62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32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3312" name="Line 64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309" name="Line 65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96" name="Group 71"/>
          <p:cNvGrpSpPr>
            <a:grpSpLocks/>
          </p:cNvGrpSpPr>
          <p:nvPr/>
        </p:nvGrpSpPr>
        <p:grpSpPr bwMode="auto">
          <a:xfrm>
            <a:off x="2133600" y="4724400"/>
            <a:ext cx="304800" cy="304800"/>
            <a:chOff x="1344" y="2976"/>
            <a:chExt cx="192" cy="192"/>
          </a:xfrm>
        </p:grpSpPr>
        <p:sp>
          <p:nvSpPr>
            <p:cNvPr id="53306" name="Line 72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7" name="Line 73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97" name="Group 74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1344" y="2976"/>
            <a:chExt cx="192" cy="192"/>
          </a:xfrm>
        </p:grpSpPr>
        <p:sp>
          <p:nvSpPr>
            <p:cNvPr id="53304" name="Line 75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5" name="Line 76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98" name="Group 84"/>
          <p:cNvGrpSpPr>
            <a:grpSpLocks/>
          </p:cNvGrpSpPr>
          <p:nvPr/>
        </p:nvGrpSpPr>
        <p:grpSpPr bwMode="auto">
          <a:xfrm>
            <a:off x="2133600" y="5105400"/>
            <a:ext cx="304800" cy="304800"/>
            <a:chOff x="1344" y="2976"/>
            <a:chExt cx="192" cy="192"/>
          </a:xfrm>
        </p:grpSpPr>
        <p:sp>
          <p:nvSpPr>
            <p:cNvPr id="53302" name="Line 85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3" name="Line 86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99" name="Group 87"/>
          <p:cNvGrpSpPr>
            <a:grpSpLocks/>
          </p:cNvGrpSpPr>
          <p:nvPr/>
        </p:nvGrpSpPr>
        <p:grpSpPr bwMode="auto">
          <a:xfrm>
            <a:off x="6172200" y="5105400"/>
            <a:ext cx="304800" cy="304800"/>
            <a:chOff x="1344" y="2976"/>
            <a:chExt cx="192" cy="192"/>
          </a:xfrm>
        </p:grpSpPr>
        <p:sp>
          <p:nvSpPr>
            <p:cNvPr id="53300" name="Line 88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1" name="Line 89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130300" y="4673600"/>
            <a:ext cx="1003300" cy="3937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49600" y="5067300"/>
            <a:ext cx="1003300" cy="3937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390148" name="Group 4"/>
          <p:cNvGraphicFramePr>
            <a:graphicFrameLocks noGrp="1"/>
          </p:cNvGraphicFramePr>
          <p:nvPr/>
        </p:nvGraphicFramePr>
        <p:xfrm>
          <a:off x="1143000" y="3886200"/>
          <a:ext cx="7010400" cy="1584552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NSW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2: 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1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Map Coloring:FC</a:t>
            </a:r>
          </a:p>
        </p:txBody>
      </p:sp>
      <p:grpSp>
        <p:nvGrpSpPr>
          <p:cNvPr id="54319" name="Group 47"/>
          <p:cNvGrpSpPr>
            <a:grpSpLocks/>
          </p:cNvGrpSpPr>
          <p:nvPr/>
        </p:nvGrpSpPr>
        <p:grpSpPr bwMode="auto">
          <a:xfrm>
            <a:off x="2362200" y="1828800"/>
            <a:ext cx="3679825" cy="1671638"/>
            <a:chOff x="1488" y="1152"/>
            <a:chExt cx="2318" cy="1053"/>
          </a:xfrm>
        </p:grpSpPr>
        <p:grpSp>
          <p:nvGrpSpPr>
            <p:cNvPr id="54341" name="Group 48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54343" name="Text Box 49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54344" name="Group 50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5434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5434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5434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5434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435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5435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435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53" name="Line 58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54" name="Line 59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55" name="Line 60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56" name="Line 61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57" name="Line 62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58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4345" name="Line 64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4342" name="Line 65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320" name="Group 66"/>
          <p:cNvGrpSpPr>
            <a:grpSpLocks/>
          </p:cNvGrpSpPr>
          <p:nvPr/>
        </p:nvGrpSpPr>
        <p:grpSpPr bwMode="auto">
          <a:xfrm>
            <a:off x="2133600" y="4724400"/>
            <a:ext cx="304800" cy="304800"/>
            <a:chOff x="1344" y="2976"/>
            <a:chExt cx="192" cy="192"/>
          </a:xfrm>
        </p:grpSpPr>
        <p:sp>
          <p:nvSpPr>
            <p:cNvPr id="54339" name="Line 67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0" name="Line 68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321" name="Group 69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1344" y="2976"/>
            <a:chExt cx="192" cy="192"/>
          </a:xfrm>
        </p:grpSpPr>
        <p:sp>
          <p:nvSpPr>
            <p:cNvPr id="54337" name="Line 70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8" name="Line 71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322" name="Group 72"/>
          <p:cNvGrpSpPr>
            <a:grpSpLocks/>
          </p:cNvGrpSpPr>
          <p:nvPr/>
        </p:nvGrpSpPr>
        <p:grpSpPr bwMode="auto">
          <a:xfrm>
            <a:off x="2362200" y="5181600"/>
            <a:ext cx="304800" cy="304800"/>
            <a:chOff x="1344" y="2976"/>
            <a:chExt cx="192" cy="192"/>
          </a:xfrm>
        </p:grpSpPr>
        <p:sp>
          <p:nvSpPr>
            <p:cNvPr id="54335" name="Line 73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6" name="Line 74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323" name="Group 75"/>
          <p:cNvGrpSpPr>
            <a:grpSpLocks/>
          </p:cNvGrpSpPr>
          <p:nvPr/>
        </p:nvGrpSpPr>
        <p:grpSpPr bwMode="auto">
          <a:xfrm>
            <a:off x="4343400" y="5105400"/>
            <a:ext cx="304800" cy="304800"/>
            <a:chOff x="1344" y="2976"/>
            <a:chExt cx="192" cy="192"/>
          </a:xfrm>
        </p:grpSpPr>
        <p:sp>
          <p:nvSpPr>
            <p:cNvPr id="54333" name="Line 76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4" name="Line 77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324" name="Group 78"/>
          <p:cNvGrpSpPr>
            <a:grpSpLocks/>
          </p:cNvGrpSpPr>
          <p:nvPr/>
        </p:nvGrpSpPr>
        <p:grpSpPr bwMode="auto">
          <a:xfrm>
            <a:off x="6324600" y="5181600"/>
            <a:ext cx="304800" cy="304800"/>
            <a:chOff x="1344" y="2976"/>
            <a:chExt cx="192" cy="192"/>
          </a:xfrm>
        </p:grpSpPr>
        <p:sp>
          <p:nvSpPr>
            <p:cNvPr id="54331" name="Line 79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2" name="Line 80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325" name="Group 81"/>
          <p:cNvGrpSpPr>
            <a:grpSpLocks/>
          </p:cNvGrpSpPr>
          <p:nvPr/>
        </p:nvGrpSpPr>
        <p:grpSpPr bwMode="auto">
          <a:xfrm>
            <a:off x="6172200" y="5181600"/>
            <a:ext cx="304800" cy="304800"/>
            <a:chOff x="1344" y="2976"/>
            <a:chExt cx="192" cy="192"/>
          </a:xfrm>
        </p:grpSpPr>
        <p:sp>
          <p:nvSpPr>
            <p:cNvPr id="54329" name="Line 82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0" name="Line 83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326" name="Group 84"/>
          <p:cNvGrpSpPr>
            <a:grpSpLocks/>
          </p:cNvGrpSpPr>
          <p:nvPr/>
        </p:nvGrpSpPr>
        <p:grpSpPr bwMode="auto">
          <a:xfrm>
            <a:off x="2133600" y="5181600"/>
            <a:ext cx="304800" cy="304800"/>
            <a:chOff x="1344" y="2976"/>
            <a:chExt cx="192" cy="192"/>
          </a:xfrm>
        </p:grpSpPr>
        <p:sp>
          <p:nvSpPr>
            <p:cNvPr id="54327" name="Line 85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8" name="Line 86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4"/>
          <p:cNvSpPr>
            <a:spLocks noChangeArrowheads="1"/>
          </p:cNvSpPr>
          <p:nvPr/>
        </p:nvSpPr>
        <p:spPr bwMode="auto">
          <a:xfrm>
            <a:off x="5156200" y="54864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299" name="Rectangle 143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Map Coloring: FC</a:t>
            </a:r>
          </a:p>
        </p:txBody>
      </p:sp>
      <p:graphicFrame>
        <p:nvGraphicFramePr>
          <p:cNvPr id="391253" name="Group 85"/>
          <p:cNvGraphicFramePr>
            <a:graphicFrameLocks noGrp="1"/>
          </p:cNvGraphicFramePr>
          <p:nvPr/>
        </p:nvGraphicFramePr>
        <p:xfrm>
          <a:off x="1143000" y="3886200"/>
          <a:ext cx="7010400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8170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3:B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5352" name="Group 56"/>
          <p:cNvGrpSpPr>
            <a:grpSpLocks/>
          </p:cNvGrpSpPr>
          <p:nvPr/>
        </p:nvGrpSpPr>
        <p:grpSpPr bwMode="auto">
          <a:xfrm>
            <a:off x="2362200" y="1828800"/>
            <a:ext cx="3679825" cy="1671638"/>
            <a:chOff x="1488" y="1152"/>
            <a:chExt cx="2318" cy="1053"/>
          </a:xfrm>
        </p:grpSpPr>
        <p:grpSp>
          <p:nvGrpSpPr>
            <p:cNvPr id="55389" name="Group 57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55392" name="Text Box 58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55393" name="Group 59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5539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5539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5539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5539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539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5540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540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402" name="Line 67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403" name="Line 68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404" name="Line 69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405" name="Line 70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406" name="Line 71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407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5394" name="Line 73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90" name="Line 74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91" name="Line 75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53" name="Group 88"/>
          <p:cNvGrpSpPr>
            <a:grpSpLocks/>
          </p:cNvGrpSpPr>
          <p:nvPr/>
        </p:nvGrpSpPr>
        <p:grpSpPr bwMode="auto">
          <a:xfrm>
            <a:off x="2133600" y="4724400"/>
            <a:ext cx="304800" cy="304800"/>
            <a:chOff x="1344" y="2976"/>
            <a:chExt cx="192" cy="192"/>
          </a:xfrm>
        </p:grpSpPr>
        <p:sp>
          <p:nvSpPr>
            <p:cNvPr id="55387" name="Line 89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88" name="Line 90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54" name="Group 91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1344" y="2976"/>
            <a:chExt cx="192" cy="192"/>
          </a:xfrm>
        </p:grpSpPr>
        <p:sp>
          <p:nvSpPr>
            <p:cNvPr id="55385" name="Line 92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86" name="Line 93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55" name="Group 111"/>
          <p:cNvGrpSpPr>
            <a:grpSpLocks/>
          </p:cNvGrpSpPr>
          <p:nvPr/>
        </p:nvGrpSpPr>
        <p:grpSpPr bwMode="auto">
          <a:xfrm>
            <a:off x="2362200" y="5181600"/>
            <a:ext cx="304800" cy="304800"/>
            <a:chOff x="1344" y="2976"/>
            <a:chExt cx="192" cy="192"/>
          </a:xfrm>
        </p:grpSpPr>
        <p:sp>
          <p:nvSpPr>
            <p:cNvPr id="55383" name="Line 112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84" name="Line 113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56" name="Group 114"/>
          <p:cNvGrpSpPr>
            <a:grpSpLocks/>
          </p:cNvGrpSpPr>
          <p:nvPr/>
        </p:nvGrpSpPr>
        <p:grpSpPr bwMode="auto">
          <a:xfrm>
            <a:off x="4343400" y="5105400"/>
            <a:ext cx="304800" cy="304800"/>
            <a:chOff x="1344" y="2976"/>
            <a:chExt cx="192" cy="192"/>
          </a:xfrm>
        </p:grpSpPr>
        <p:sp>
          <p:nvSpPr>
            <p:cNvPr id="55381" name="Line 115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82" name="Line 116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57" name="Group 117"/>
          <p:cNvGrpSpPr>
            <a:grpSpLocks/>
          </p:cNvGrpSpPr>
          <p:nvPr/>
        </p:nvGrpSpPr>
        <p:grpSpPr bwMode="auto">
          <a:xfrm>
            <a:off x="6324600" y="5181600"/>
            <a:ext cx="304800" cy="304800"/>
            <a:chOff x="1344" y="2976"/>
            <a:chExt cx="192" cy="192"/>
          </a:xfrm>
        </p:grpSpPr>
        <p:sp>
          <p:nvSpPr>
            <p:cNvPr id="55379" name="Line 118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80" name="Line 119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58" name="Group 120"/>
          <p:cNvGrpSpPr>
            <a:grpSpLocks/>
          </p:cNvGrpSpPr>
          <p:nvPr/>
        </p:nvGrpSpPr>
        <p:grpSpPr bwMode="auto">
          <a:xfrm>
            <a:off x="6172200" y="5181600"/>
            <a:ext cx="304800" cy="304800"/>
            <a:chOff x="1344" y="2976"/>
            <a:chExt cx="192" cy="192"/>
          </a:xfrm>
        </p:grpSpPr>
        <p:sp>
          <p:nvSpPr>
            <p:cNvPr id="55377" name="Line 121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8" name="Line 122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59" name="Group 123"/>
          <p:cNvGrpSpPr>
            <a:grpSpLocks/>
          </p:cNvGrpSpPr>
          <p:nvPr/>
        </p:nvGrpSpPr>
        <p:grpSpPr bwMode="auto">
          <a:xfrm>
            <a:off x="2133600" y="5181600"/>
            <a:ext cx="304800" cy="304800"/>
            <a:chOff x="1344" y="2976"/>
            <a:chExt cx="192" cy="192"/>
          </a:xfrm>
        </p:grpSpPr>
        <p:sp>
          <p:nvSpPr>
            <p:cNvPr id="55375" name="Line 124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6" name="Line 125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60" name="Group 128"/>
          <p:cNvGrpSpPr>
            <a:grpSpLocks/>
          </p:cNvGrpSpPr>
          <p:nvPr/>
        </p:nvGrpSpPr>
        <p:grpSpPr bwMode="auto">
          <a:xfrm>
            <a:off x="2362200" y="5511800"/>
            <a:ext cx="304800" cy="304800"/>
            <a:chOff x="1344" y="2976"/>
            <a:chExt cx="192" cy="192"/>
          </a:xfrm>
        </p:grpSpPr>
        <p:sp>
          <p:nvSpPr>
            <p:cNvPr id="55373" name="Line 129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4" name="Line 130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61" name="Group 131"/>
          <p:cNvGrpSpPr>
            <a:grpSpLocks/>
          </p:cNvGrpSpPr>
          <p:nvPr/>
        </p:nvGrpSpPr>
        <p:grpSpPr bwMode="auto">
          <a:xfrm>
            <a:off x="4343400" y="5486400"/>
            <a:ext cx="304800" cy="304800"/>
            <a:chOff x="1344" y="2976"/>
            <a:chExt cx="192" cy="192"/>
          </a:xfrm>
        </p:grpSpPr>
        <p:sp>
          <p:nvSpPr>
            <p:cNvPr id="55371" name="Line 132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2" name="Line 133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62" name="Group 134"/>
          <p:cNvGrpSpPr>
            <a:grpSpLocks/>
          </p:cNvGrpSpPr>
          <p:nvPr/>
        </p:nvGrpSpPr>
        <p:grpSpPr bwMode="auto">
          <a:xfrm>
            <a:off x="6324600" y="5511800"/>
            <a:ext cx="304800" cy="304800"/>
            <a:chOff x="1344" y="2976"/>
            <a:chExt cx="192" cy="192"/>
          </a:xfrm>
        </p:grpSpPr>
        <p:sp>
          <p:nvSpPr>
            <p:cNvPr id="55369" name="Line 135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0" name="Line 136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63" name="Group 137"/>
          <p:cNvGrpSpPr>
            <a:grpSpLocks/>
          </p:cNvGrpSpPr>
          <p:nvPr/>
        </p:nvGrpSpPr>
        <p:grpSpPr bwMode="auto">
          <a:xfrm>
            <a:off x="6172200" y="5511800"/>
            <a:ext cx="304800" cy="304800"/>
            <a:chOff x="1344" y="2976"/>
            <a:chExt cx="192" cy="192"/>
          </a:xfrm>
        </p:grpSpPr>
        <p:sp>
          <p:nvSpPr>
            <p:cNvPr id="55367" name="Line 138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68" name="Line 139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64" name="Group 140"/>
          <p:cNvGrpSpPr>
            <a:grpSpLocks/>
          </p:cNvGrpSpPr>
          <p:nvPr/>
        </p:nvGrpSpPr>
        <p:grpSpPr bwMode="auto">
          <a:xfrm>
            <a:off x="2133600" y="5511800"/>
            <a:ext cx="304800" cy="304800"/>
            <a:chOff x="1344" y="2976"/>
            <a:chExt cx="192" cy="192"/>
          </a:xfrm>
        </p:grpSpPr>
        <p:sp>
          <p:nvSpPr>
            <p:cNvPr id="55365" name="Line 141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66" name="Line 142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156200" y="54864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Map Coloring: FC</a:t>
            </a:r>
          </a:p>
        </p:txBody>
      </p:sp>
      <p:graphicFrame>
        <p:nvGraphicFramePr>
          <p:cNvPr id="392198" name="Group 6"/>
          <p:cNvGraphicFramePr>
            <a:graphicFrameLocks noGrp="1"/>
          </p:cNvGraphicFramePr>
          <p:nvPr/>
        </p:nvGraphicFramePr>
        <p:xfrm>
          <a:off x="1143000" y="3886200"/>
          <a:ext cx="7010400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8170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3:B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6376" name="Group 56"/>
          <p:cNvGrpSpPr>
            <a:grpSpLocks/>
          </p:cNvGrpSpPr>
          <p:nvPr/>
        </p:nvGrpSpPr>
        <p:grpSpPr bwMode="auto">
          <a:xfrm>
            <a:off x="2362200" y="1828800"/>
            <a:ext cx="3679825" cy="1671638"/>
            <a:chOff x="1488" y="1152"/>
            <a:chExt cx="2318" cy="1053"/>
          </a:xfrm>
        </p:grpSpPr>
        <p:grpSp>
          <p:nvGrpSpPr>
            <p:cNvPr id="56419" name="Group 57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56422" name="Text Box 58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56423" name="Group 59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5642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5642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5642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5642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642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5643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643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32" name="Line 67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33" name="Line 68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34" name="Line 69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35" name="Line 70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36" name="Line 71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37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424" name="Line 73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420" name="Line 74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21" name="Line 75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77" name="Group 76"/>
          <p:cNvGrpSpPr>
            <a:grpSpLocks/>
          </p:cNvGrpSpPr>
          <p:nvPr/>
        </p:nvGrpSpPr>
        <p:grpSpPr bwMode="auto">
          <a:xfrm>
            <a:off x="2133600" y="4724400"/>
            <a:ext cx="304800" cy="304800"/>
            <a:chOff x="1344" y="2976"/>
            <a:chExt cx="192" cy="192"/>
          </a:xfrm>
        </p:grpSpPr>
        <p:sp>
          <p:nvSpPr>
            <p:cNvPr id="56417" name="Line 77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8" name="Line 78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78" name="Group 79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1344" y="2976"/>
            <a:chExt cx="192" cy="192"/>
          </a:xfrm>
        </p:grpSpPr>
        <p:sp>
          <p:nvSpPr>
            <p:cNvPr id="56415" name="Line 80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6" name="Line 81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79" name="Group 82"/>
          <p:cNvGrpSpPr>
            <a:grpSpLocks/>
          </p:cNvGrpSpPr>
          <p:nvPr/>
        </p:nvGrpSpPr>
        <p:grpSpPr bwMode="auto">
          <a:xfrm>
            <a:off x="2362200" y="5181600"/>
            <a:ext cx="304800" cy="304800"/>
            <a:chOff x="1344" y="2976"/>
            <a:chExt cx="192" cy="192"/>
          </a:xfrm>
        </p:grpSpPr>
        <p:sp>
          <p:nvSpPr>
            <p:cNvPr id="56413" name="Line 83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4" name="Line 84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0" name="Group 85"/>
          <p:cNvGrpSpPr>
            <a:grpSpLocks/>
          </p:cNvGrpSpPr>
          <p:nvPr/>
        </p:nvGrpSpPr>
        <p:grpSpPr bwMode="auto">
          <a:xfrm>
            <a:off x="4343400" y="5105400"/>
            <a:ext cx="304800" cy="304800"/>
            <a:chOff x="1344" y="2976"/>
            <a:chExt cx="192" cy="192"/>
          </a:xfrm>
        </p:grpSpPr>
        <p:sp>
          <p:nvSpPr>
            <p:cNvPr id="56411" name="Line 86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2" name="Line 87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1" name="Group 88"/>
          <p:cNvGrpSpPr>
            <a:grpSpLocks/>
          </p:cNvGrpSpPr>
          <p:nvPr/>
        </p:nvGrpSpPr>
        <p:grpSpPr bwMode="auto">
          <a:xfrm>
            <a:off x="6324600" y="5181600"/>
            <a:ext cx="304800" cy="304800"/>
            <a:chOff x="1344" y="2976"/>
            <a:chExt cx="192" cy="192"/>
          </a:xfrm>
        </p:grpSpPr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2" name="Group 91"/>
          <p:cNvGrpSpPr>
            <a:grpSpLocks/>
          </p:cNvGrpSpPr>
          <p:nvPr/>
        </p:nvGrpSpPr>
        <p:grpSpPr bwMode="auto">
          <a:xfrm>
            <a:off x="6172200" y="5181600"/>
            <a:ext cx="304800" cy="304800"/>
            <a:chOff x="1344" y="2976"/>
            <a:chExt cx="192" cy="192"/>
          </a:xfrm>
        </p:grpSpPr>
        <p:sp>
          <p:nvSpPr>
            <p:cNvPr id="56407" name="Line 92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8" name="Line 93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3" name="Group 94"/>
          <p:cNvGrpSpPr>
            <a:grpSpLocks/>
          </p:cNvGrpSpPr>
          <p:nvPr/>
        </p:nvGrpSpPr>
        <p:grpSpPr bwMode="auto">
          <a:xfrm>
            <a:off x="2133600" y="5181600"/>
            <a:ext cx="304800" cy="304800"/>
            <a:chOff x="1344" y="2976"/>
            <a:chExt cx="192" cy="192"/>
          </a:xfrm>
        </p:grpSpPr>
        <p:sp>
          <p:nvSpPr>
            <p:cNvPr id="56405" name="Line 95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6" name="Line 96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4" name="Group 97"/>
          <p:cNvGrpSpPr>
            <a:grpSpLocks/>
          </p:cNvGrpSpPr>
          <p:nvPr/>
        </p:nvGrpSpPr>
        <p:grpSpPr bwMode="auto">
          <a:xfrm>
            <a:off x="2362200" y="5511800"/>
            <a:ext cx="304800" cy="304800"/>
            <a:chOff x="1344" y="2976"/>
            <a:chExt cx="192" cy="192"/>
          </a:xfrm>
        </p:grpSpPr>
        <p:sp>
          <p:nvSpPr>
            <p:cNvPr id="56403" name="Line 98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4" name="Line 99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5" name="Group 100"/>
          <p:cNvGrpSpPr>
            <a:grpSpLocks/>
          </p:cNvGrpSpPr>
          <p:nvPr/>
        </p:nvGrpSpPr>
        <p:grpSpPr bwMode="auto">
          <a:xfrm>
            <a:off x="4343400" y="5486400"/>
            <a:ext cx="304800" cy="304800"/>
            <a:chOff x="1344" y="2976"/>
            <a:chExt cx="192" cy="192"/>
          </a:xfrm>
        </p:grpSpPr>
        <p:sp>
          <p:nvSpPr>
            <p:cNvPr id="56401" name="Line 101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2" name="Line 102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6" name="Group 103"/>
          <p:cNvGrpSpPr>
            <a:grpSpLocks/>
          </p:cNvGrpSpPr>
          <p:nvPr/>
        </p:nvGrpSpPr>
        <p:grpSpPr bwMode="auto">
          <a:xfrm>
            <a:off x="6324600" y="5511800"/>
            <a:ext cx="304800" cy="304800"/>
            <a:chOff x="1344" y="2976"/>
            <a:chExt cx="192" cy="192"/>
          </a:xfrm>
        </p:grpSpPr>
        <p:sp>
          <p:nvSpPr>
            <p:cNvPr id="56399" name="Line 104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0" name="Line 105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7" name="Group 106"/>
          <p:cNvGrpSpPr>
            <a:grpSpLocks/>
          </p:cNvGrpSpPr>
          <p:nvPr/>
        </p:nvGrpSpPr>
        <p:grpSpPr bwMode="auto">
          <a:xfrm>
            <a:off x="6172200" y="5511800"/>
            <a:ext cx="304800" cy="304800"/>
            <a:chOff x="1344" y="2976"/>
            <a:chExt cx="192" cy="192"/>
          </a:xfrm>
        </p:grpSpPr>
        <p:sp>
          <p:nvSpPr>
            <p:cNvPr id="56397" name="Line 107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98" name="Line 108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8" name="Group 109"/>
          <p:cNvGrpSpPr>
            <a:grpSpLocks/>
          </p:cNvGrpSpPr>
          <p:nvPr/>
        </p:nvGrpSpPr>
        <p:grpSpPr bwMode="auto">
          <a:xfrm>
            <a:off x="2133600" y="5511800"/>
            <a:ext cx="304800" cy="304800"/>
            <a:chOff x="1344" y="2976"/>
            <a:chExt cx="192" cy="192"/>
          </a:xfrm>
        </p:grpSpPr>
        <p:sp>
          <p:nvSpPr>
            <p:cNvPr id="56395" name="Line 110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96" name="Line 111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89" name="Group 112"/>
          <p:cNvGrpSpPr>
            <a:grpSpLocks/>
          </p:cNvGrpSpPr>
          <p:nvPr/>
        </p:nvGrpSpPr>
        <p:grpSpPr bwMode="auto">
          <a:xfrm>
            <a:off x="6553200" y="5562600"/>
            <a:ext cx="304800" cy="304800"/>
            <a:chOff x="1344" y="2976"/>
            <a:chExt cx="192" cy="192"/>
          </a:xfrm>
        </p:grpSpPr>
        <p:sp>
          <p:nvSpPr>
            <p:cNvPr id="56393" name="Line 113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94" name="Line 114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90" name="Group 115"/>
          <p:cNvGrpSpPr>
            <a:grpSpLocks/>
          </p:cNvGrpSpPr>
          <p:nvPr/>
        </p:nvGrpSpPr>
        <p:grpSpPr bwMode="auto">
          <a:xfrm>
            <a:off x="4572000" y="5562600"/>
            <a:ext cx="304800" cy="304800"/>
            <a:chOff x="1344" y="2976"/>
            <a:chExt cx="192" cy="192"/>
          </a:xfrm>
        </p:grpSpPr>
        <p:sp>
          <p:nvSpPr>
            <p:cNvPr id="56391" name="Line 116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92" name="Line 117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156200" y="54864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Other inconsistencies?</a:t>
            </a:r>
          </a:p>
        </p:txBody>
      </p:sp>
      <p:graphicFrame>
        <p:nvGraphicFramePr>
          <p:cNvPr id="393222" name="Group 6"/>
          <p:cNvGraphicFramePr>
            <a:graphicFrameLocks noGrp="1"/>
          </p:cNvGraphicFramePr>
          <p:nvPr/>
        </p:nvGraphicFramePr>
        <p:xfrm>
          <a:off x="1143000" y="3886200"/>
          <a:ext cx="7010400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8170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3:B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7400" name="Group 56"/>
          <p:cNvGrpSpPr>
            <a:grpSpLocks/>
          </p:cNvGrpSpPr>
          <p:nvPr/>
        </p:nvGrpSpPr>
        <p:grpSpPr bwMode="auto">
          <a:xfrm>
            <a:off x="2362200" y="1828800"/>
            <a:ext cx="3679825" cy="1671638"/>
            <a:chOff x="1488" y="1152"/>
            <a:chExt cx="2318" cy="1053"/>
          </a:xfrm>
        </p:grpSpPr>
        <p:grpSp>
          <p:nvGrpSpPr>
            <p:cNvPr id="57449" name="Group 57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57452" name="Text Box 58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57453" name="Group 59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5745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5745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5745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5745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74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574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746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462" name="Line 67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463" name="Line 68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464" name="Line 69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465" name="Line 70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466" name="Line 71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467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7454" name="Line 73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7450" name="Line 74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51" name="Line 75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1" name="Group 76"/>
          <p:cNvGrpSpPr>
            <a:grpSpLocks/>
          </p:cNvGrpSpPr>
          <p:nvPr/>
        </p:nvGrpSpPr>
        <p:grpSpPr bwMode="auto">
          <a:xfrm>
            <a:off x="2133600" y="4724400"/>
            <a:ext cx="304800" cy="304800"/>
            <a:chOff x="1344" y="2976"/>
            <a:chExt cx="192" cy="192"/>
          </a:xfrm>
        </p:grpSpPr>
        <p:sp>
          <p:nvSpPr>
            <p:cNvPr id="57447" name="Line 77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48" name="Line 78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2" name="Group 79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1344" y="2976"/>
            <a:chExt cx="192" cy="192"/>
          </a:xfrm>
        </p:grpSpPr>
        <p:sp>
          <p:nvSpPr>
            <p:cNvPr id="57445" name="Line 80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46" name="Line 81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3" name="Group 82"/>
          <p:cNvGrpSpPr>
            <a:grpSpLocks/>
          </p:cNvGrpSpPr>
          <p:nvPr/>
        </p:nvGrpSpPr>
        <p:grpSpPr bwMode="auto">
          <a:xfrm>
            <a:off x="2362200" y="5181600"/>
            <a:ext cx="304800" cy="304800"/>
            <a:chOff x="1344" y="2976"/>
            <a:chExt cx="192" cy="192"/>
          </a:xfrm>
        </p:grpSpPr>
        <p:sp>
          <p:nvSpPr>
            <p:cNvPr id="57443" name="Line 83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44" name="Line 84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4" name="Group 85"/>
          <p:cNvGrpSpPr>
            <a:grpSpLocks/>
          </p:cNvGrpSpPr>
          <p:nvPr/>
        </p:nvGrpSpPr>
        <p:grpSpPr bwMode="auto">
          <a:xfrm>
            <a:off x="4343400" y="5105400"/>
            <a:ext cx="304800" cy="304800"/>
            <a:chOff x="1344" y="2976"/>
            <a:chExt cx="192" cy="192"/>
          </a:xfrm>
        </p:grpSpPr>
        <p:sp>
          <p:nvSpPr>
            <p:cNvPr id="57441" name="Line 86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42" name="Line 87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5" name="Group 88"/>
          <p:cNvGrpSpPr>
            <a:grpSpLocks/>
          </p:cNvGrpSpPr>
          <p:nvPr/>
        </p:nvGrpSpPr>
        <p:grpSpPr bwMode="auto">
          <a:xfrm>
            <a:off x="6324600" y="5181600"/>
            <a:ext cx="304800" cy="304800"/>
            <a:chOff x="1344" y="2976"/>
            <a:chExt cx="192" cy="192"/>
          </a:xfrm>
        </p:grpSpPr>
        <p:sp>
          <p:nvSpPr>
            <p:cNvPr id="57439" name="Line 89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40" name="Line 90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6" name="Group 91"/>
          <p:cNvGrpSpPr>
            <a:grpSpLocks/>
          </p:cNvGrpSpPr>
          <p:nvPr/>
        </p:nvGrpSpPr>
        <p:grpSpPr bwMode="auto">
          <a:xfrm>
            <a:off x="6172200" y="5181600"/>
            <a:ext cx="304800" cy="304800"/>
            <a:chOff x="1344" y="2976"/>
            <a:chExt cx="192" cy="192"/>
          </a:xfrm>
        </p:grpSpPr>
        <p:sp>
          <p:nvSpPr>
            <p:cNvPr id="57437" name="Line 92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38" name="Line 93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7" name="Group 94"/>
          <p:cNvGrpSpPr>
            <a:grpSpLocks/>
          </p:cNvGrpSpPr>
          <p:nvPr/>
        </p:nvGrpSpPr>
        <p:grpSpPr bwMode="auto">
          <a:xfrm>
            <a:off x="2133600" y="5181600"/>
            <a:ext cx="304800" cy="304800"/>
            <a:chOff x="1344" y="2976"/>
            <a:chExt cx="192" cy="192"/>
          </a:xfrm>
        </p:grpSpPr>
        <p:sp>
          <p:nvSpPr>
            <p:cNvPr id="57435" name="Line 95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36" name="Line 96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8" name="Group 97"/>
          <p:cNvGrpSpPr>
            <a:grpSpLocks/>
          </p:cNvGrpSpPr>
          <p:nvPr/>
        </p:nvGrpSpPr>
        <p:grpSpPr bwMode="auto">
          <a:xfrm>
            <a:off x="2362200" y="5511800"/>
            <a:ext cx="304800" cy="304800"/>
            <a:chOff x="1344" y="2976"/>
            <a:chExt cx="192" cy="192"/>
          </a:xfrm>
        </p:grpSpPr>
        <p:sp>
          <p:nvSpPr>
            <p:cNvPr id="57433" name="Line 98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34" name="Line 99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09" name="Group 100"/>
          <p:cNvGrpSpPr>
            <a:grpSpLocks/>
          </p:cNvGrpSpPr>
          <p:nvPr/>
        </p:nvGrpSpPr>
        <p:grpSpPr bwMode="auto">
          <a:xfrm>
            <a:off x="4343400" y="5486400"/>
            <a:ext cx="304800" cy="304800"/>
            <a:chOff x="1344" y="2976"/>
            <a:chExt cx="192" cy="192"/>
          </a:xfrm>
        </p:grpSpPr>
        <p:sp>
          <p:nvSpPr>
            <p:cNvPr id="57431" name="Line 101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32" name="Line 102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10" name="Group 103"/>
          <p:cNvGrpSpPr>
            <a:grpSpLocks/>
          </p:cNvGrpSpPr>
          <p:nvPr/>
        </p:nvGrpSpPr>
        <p:grpSpPr bwMode="auto">
          <a:xfrm>
            <a:off x="6324600" y="5511800"/>
            <a:ext cx="304800" cy="304800"/>
            <a:chOff x="1344" y="2976"/>
            <a:chExt cx="192" cy="192"/>
          </a:xfrm>
        </p:grpSpPr>
        <p:sp>
          <p:nvSpPr>
            <p:cNvPr id="57429" name="Line 104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30" name="Line 105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11" name="Group 106"/>
          <p:cNvGrpSpPr>
            <a:grpSpLocks/>
          </p:cNvGrpSpPr>
          <p:nvPr/>
        </p:nvGrpSpPr>
        <p:grpSpPr bwMode="auto">
          <a:xfrm>
            <a:off x="6172200" y="5511800"/>
            <a:ext cx="304800" cy="304800"/>
            <a:chOff x="1344" y="2976"/>
            <a:chExt cx="192" cy="192"/>
          </a:xfrm>
        </p:grpSpPr>
        <p:sp>
          <p:nvSpPr>
            <p:cNvPr id="57427" name="Line 107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28" name="Line 108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12" name="Group 109"/>
          <p:cNvGrpSpPr>
            <a:grpSpLocks/>
          </p:cNvGrpSpPr>
          <p:nvPr/>
        </p:nvGrpSpPr>
        <p:grpSpPr bwMode="auto">
          <a:xfrm>
            <a:off x="2133600" y="5511800"/>
            <a:ext cx="304800" cy="304800"/>
            <a:chOff x="1344" y="2976"/>
            <a:chExt cx="192" cy="192"/>
          </a:xfrm>
        </p:grpSpPr>
        <p:sp>
          <p:nvSpPr>
            <p:cNvPr id="57425" name="Line 110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26" name="Line 111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13" name="Group 112"/>
          <p:cNvGrpSpPr>
            <a:grpSpLocks/>
          </p:cNvGrpSpPr>
          <p:nvPr/>
        </p:nvGrpSpPr>
        <p:grpSpPr bwMode="auto">
          <a:xfrm>
            <a:off x="6553200" y="5562600"/>
            <a:ext cx="304800" cy="304800"/>
            <a:chOff x="1344" y="2976"/>
            <a:chExt cx="192" cy="192"/>
          </a:xfrm>
        </p:grpSpPr>
        <p:sp>
          <p:nvSpPr>
            <p:cNvPr id="57423" name="Line 113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24" name="Line 114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14" name="Group 115"/>
          <p:cNvGrpSpPr>
            <a:grpSpLocks/>
          </p:cNvGrpSpPr>
          <p:nvPr/>
        </p:nvGrpSpPr>
        <p:grpSpPr bwMode="auto">
          <a:xfrm>
            <a:off x="4572000" y="5562600"/>
            <a:ext cx="304800" cy="304800"/>
            <a:chOff x="1344" y="2976"/>
            <a:chExt cx="192" cy="192"/>
          </a:xfrm>
        </p:grpSpPr>
        <p:sp>
          <p:nvSpPr>
            <p:cNvPr id="57421" name="Line 116"/>
            <p:cNvSpPr>
              <a:spLocks noChangeShapeType="1"/>
            </p:cNvSpPr>
            <p:nvPr/>
          </p:nvSpPr>
          <p:spPr bwMode="auto">
            <a:xfrm flipH="1">
              <a:off x="1344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22" name="Line 117"/>
            <p:cNvSpPr>
              <a:spLocks noChangeShapeType="1"/>
            </p:cNvSpPr>
            <p:nvPr/>
          </p:nvSpPr>
          <p:spPr bwMode="auto">
            <a:xfrm>
              <a:off x="1344" y="29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3334" name="Group 118"/>
          <p:cNvGrpSpPr>
            <a:grpSpLocks/>
          </p:cNvGrpSpPr>
          <p:nvPr/>
        </p:nvGrpSpPr>
        <p:grpSpPr bwMode="auto">
          <a:xfrm>
            <a:off x="2466975" y="3581400"/>
            <a:ext cx="6524625" cy="1905000"/>
            <a:chOff x="1312" y="2256"/>
            <a:chExt cx="4110" cy="1200"/>
          </a:xfrm>
        </p:grpSpPr>
        <p:sp>
          <p:nvSpPr>
            <p:cNvPr id="57416" name="Oval 119"/>
            <p:cNvSpPr>
              <a:spLocks noChangeArrowheads="1"/>
            </p:cNvSpPr>
            <p:nvPr/>
          </p:nvSpPr>
          <p:spPr bwMode="auto">
            <a:xfrm>
              <a:off x="1312" y="3208"/>
              <a:ext cx="240" cy="24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417" name="Oval 120"/>
            <p:cNvSpPr>
              <a:spLocks noChangeArrowheads="1"/>
            </p:cNvSpPr>
            <p:nvPr/>
          </p:nvSpPr>
          <p:spPr bwMode="auto">
            <a:xfrm>
              <a:off x="3840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418" name="Text Box 121"/>
            <p:cNvSpPr txBox="1">
              <a:spLocks noChangeArrowheads="1"/>
            </p:cNvSpPr>
            <p:nvPr/>
          </p:nvSpPr>
          <p:spPr bwMode="auto">
            <a:xfrm>
              <a:off x="2112" y="2256"/>
              <a:ext cx="3310" cy="5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itchFamily="2" charset="-122"/>
                </a:rPr>
                <a:t>Impossible assignments that forward </a:t>
              </a:r>
            </a:p>
            <a:p>
              <a:pPr eaLnBrk="1" hangingPunct="1"/>
              <a:r>
                <a:rPr lang="en-US" altLang="zh-CN" sz="2400">
                  <a:ea typeface="宋体" pitchFamily="2" charset="-122"/>
                </a:rPr>
                <a:t>checking do not detect</a:t>
              </a:r>
            </a:p>
          </p:txBody>
        </p:sp>
        <p:sp>
          <p:nvSpPr>
            <p:cNvPr id="57419" name="Line 122"/>
            <p:cNvSpPr>
              <a:spLocks noChangeShapeType="1"/>
            </p:cNvSpPr>
            <p:nvPr/>
          </p:nvSpPr>
          <p:spPr bwMode="auto">
            <a:xfrm flipV="1">
              <a:off x="1472" y="2784"/>
              <a:ext cx="2128" cy="44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20" name="Line 123"/>
            <p:cNvSpPr>
              <a:spLocks noChangeShapeType="1"/>
            </p:cNvSpPr>
            <p:nvPr/>
          </p:nvSpPr>
          <p:spPr bwMode="auto">
            <a:xfrm>
              <a:off x="3584" y="2784"/>
              <a:ext cx="320" cy="448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Constraint propagation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660775"/>
            <a:ext cx="7772400" cy="1978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Solving CSPs with combination of heuristics plus forward checking is more efficient than either approach alone.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FC checking propagates information from assigned to unassigned variables but does not provide detection for all failures.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ea typeface="宋体" pitchFamily="2" charset="-122"/>
              </a:rPr>
              <a:t>More advanced constraint propagation methods repeatedly enforces constraints locally</a:t>
            </a:r>
          </a:p>
        </p:txBody>
      </p:sp>
      <p:pic>
        <p:nvPicPr>
          <p:cNvPr id="583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8925" y="1527175"/>
            <a:ext cx="5135563" cy="1978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Sudoku Puzzle</a:t>
            </a:r>
          </a:p>
        </p:txBody>
      </p:sp>
      <p:graphicFrame>
        <p:nvGraphicFramePr>
          <p:cNvPr id="351454" name="Group 222"/>
          <p:cNvGraphicFramePr>
            <a:graphicFrameLocks noGrp="1"/>
          </p:cNvGraphicFramePr>
          <p:nvPr/>
        </p:nvGraphicFramePr>
        <p:xfrm>
          <a:off x="1524000" y="1828800"/>
          <a:ext cx="5410200" cy="4010023"/>
        </p:xfrm>
        <a:graphic>
          <a:graphicData uri="http://schemas.openxmlformats.org/drawingml/2006/table">
            <a:tbl>
              <a:tblPr/>
              <a:tblGrid>
                <a:gridCol w="601663"/>
                <a:gridCol w="600075"/>
                <a:gridCol w="550862"/>
                <a:gridCol w="609600"/>
                <a:gridCol w="642938"/>
                <a:gridCol w="601662"/>
                <a:gridCol w="601663"/>
                <a:gridCol w="600075"/>
                <a:gridCol w="601662"/>
              </a:tblGrid>
              <a:tr h="396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3" name="Line 114"/>
          <p:cNvSpPr>
            <a:spLocks noChangeShapeType="1"/>
          </p:cNvSpPr>
          <p:nvPr/>
        </p:nvSpPr>
        <p:spPr bwMode="auto">
          <a:xfrm>
            <a:off x="3276600" y="1827213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" name="Line 217"/>
          <p:cNvSpPr>
            <a:spLocks noChangeShapeType="1"/>
          </p:cNvSpPr>
          <p:nvPr/>
        </p:nvSpPr>
        <p:spPr bwMode="auto">
          <a:xfrm flipH="1">
            <a:off x="5105400" y="1827213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" name="Line 218"/>
          <p:cNvSpPr>
            <a:spLocks noChangeShapeType="1"/>
          </p:cNvSpPr>
          <p:nvPr/>
        </p:nvSpPr>
        <p:spPr bwMode="auto">
          <a:xfrm>
            <a:off x="1524000" y="31242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6" name="Line 219"/>
          <p:cNvSpPr>
            <a:spLocks noChangeShapeType="1"/>
          </p:cNvSpPr>
          <p:nvPr/>
        </p:nvSpPr>
        <p:spPr bwMode="auto">
          <a:xfrm flipV="1">
            <a:off x="1524000" y="4497388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Comparison of different CSP algorithms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828800"/>
            <a:ext cx="8985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Arc consistency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3810000"/>
            <a:ext cx="7772400" cy="1978025"/>
          </a:xfrm>
        </p:spPr>
        <p:txBody>
          <a:bodyPr/>
          <a:lstStyle/>
          <a:p>
            <a:pPr eaLnBrk="1" hangingPunct="1"/>
            <a:r>
              <a:rPr lang="en-US" altLang="zh-CN" sz="2400" i="1" dirty="0" smtClean="0">
                <a:ea typeface="宋体" pitchFamily="2" charset="-122"/>
              </a:rPr>
              <a:t>X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400" i="1" dirty="0" smtClean="0">
                <a:ea typeface="宋体" pitchFamily="2" charset="-122"/>
              </a:rPr>
              <a:t>Y</a:t>
            </a:r>
            <a:r>
              <a:rPr lang="en-US" altLang="zh-CN" sz="2400" dirty="0" smtClean="0">
                <a:ea typeface="宋体" pitchFamily="2" charset="-122"/>
              </a:rPr>
              <a:t> is consistent </a:t>
            </a:r>
            <a:r>
              <a:rPr lang="en-US" altLang="zh-CN" sz="2400" dirty="0" err="1" smtClean="0">
                <a:ea typeface="宋体" pitchFamily="2" charset="-122"/>
              </a:rPr>
              <a:t>iff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		given the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CURRENT</a:t>
            </a:r>
            <a:r>
              <a:rPr lang="en-US" altLang="zh-CN" sz="2400" dirty="0" smtClean="0">
                <a:ea typeface="宋体" pitchFamily="2" charset="-122"/>
              </a:rPr>
              <a:t> domain, for 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itchFamily="2" charset="-122"/>
              </a:rPr>
              <a:t>every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value </a:t>
            </a:r>
            <a:r>
              <a:rPr lang="en-US" altLang="zh-CN" sz="2400" i="1" dirty="0" smtClean="0">
                <a:ea typeface="宋体" pitchFamily="2" charset="-122"/>
              </a:rPr>
              <a:t>x</a:t>
            </a:r>
            <a:r>
              <a:rPr lang="en-US" altLang="zh-CN" sz="2400" dirty="0" smtClean="0">
                <a:ea typeface="宋体" pitchFamily="2" charset="-122"/>
              </a:rPr>
              <a:t> of </a:t>
            </a:r>
            <a:r>
              <a:rPr lang="en-US" altLang="zh-CN" sz="2400" i="1" dirty="0" smtClean="0">
                <a:ea typeface="宋体" pitchFamily="2" charset="-122"/>
              </a:rPr>
              <a:t>X</a:t>
            </a:r>
            <a:r>
              <a:rPr lang="en-US" altLang="zh-CN" sz="2400" dirty="0" smtClean="0">
                <a:ea typeface="宋体" pitchFamily="2" charset="-122"/>
              </a:rPr>
              <a:t> there is some allowed </a:t>
            </a:r>
            <a:r>
              <a:rPr lang="en-US" altLang="zh-CN" sz="2400" i="1" dirty="0" smtClean="0">
                <a:ea typeface="宋体" pitchFamily="2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400" i="1" dirty="0" smtClean="0">
                <a:ea typeface="宋体" pitchFamily="2" charset="-122"/>
              </a:rPr>
              <a:t>SA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400" i="1" dirty="0" smtClean="0">
                <a:ea typeface="宋体" pitchFamily="2" charset="-122"/>
              </a:rPr>
              <a:t>NSW</a:t>
            </a:r>
            <a:r>
              <a:rPr lang="en-US" altLang="zh-CN" sz="2400" dirty="0" smtClean="0">
                <a:ea typeface="宋体" pitchFamily="2" charset="-122"/>
              </a:rPr>
              <a:t> is consistent?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		</a:t>
            </a:r>
            <a:r>
              <a:rPr lang="en-US" altLang="zh-CN" sz="2400" i="1" dirty="0" smtClean="0">
                <a:ea typeface="宋体" pitchFamily="2" charset="-122"/>
              </a:rPr>
              <a:t>SA=blue</a:t>
            </a:r>
            <a:r>
              <a:rPr lang="en-US" altLang="zh-CN" sz="2400" dirty="0" smtClean="0">
                <a:ea typeface="宋体" pitchFamily="2" charset="-122"/>
              </a:rPr>
              <a:t> and </a:t>
            </a:r>
            <a:r>
              <a:rPr lang="en-US" altLang="zh-CN" sz="2400" i="1" dirty="0" smtClean="0">
                <a:ea typeface="宋体" pitchFamily="2" charset="-122"/>
              </a:rPr>
              <a:t>NSW=red</a:t>
            </a:r>
            <a:endParaRPr lang="en-US" altLang="zh-CN" sz="2400" dirty="0" smtClean="0">
              <a:ea typeface="宋体" pitchFamily="2" charset="-122"/>
            </a:endParaRPr>
          </a:p>
        </p:txBody>
      </p:sp>
      <p:pic>
        <p:nvPicPr>
          <p:cNvPr id="6042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0" y="1905000"/>
            <a:ext cx="6145213" cy="1978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5105400" y="304800"/>
            <a:ext cx="3679825" cy="1671638"/>
            <a:chOff x="1488" y="1152"/>
            <a:chExt cx="2318" cy="1053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60425" name="Text Box 7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60426" name="Group 8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604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604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604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604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604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604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6043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35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36" name="Line 17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37" name="Line 18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38" name="Line 19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39" name="Line 20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4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0427" name="Line 22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423" name="Line 23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4" name="Line 24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Arc consistency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889375"/>
            <a:ext cx="8077200" cy="258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i="1" smtClean="0">
                <a:ea typeface="宋体" pitchFamily="2" charset="-122"/>
              </a:rPr>
              <a:t>X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i="1" smtClean="0">
                <a:ea typeface="宋体" pitchFamily="2" charset="-122"/>
              </a:rPr>
              <a:t>Y</a:t>
            </a:r>
            <a:r>
              <a:rPr lang="en-US" altLang="zh-CN" sz="2000" smtClean="0">
                <a:ea typeface="宋体" pitchFamily="2" charset="-122"/>
              </a:rPr>
              <a:t> is consistent iff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given the </a:t>
            </a:r>
            <a:r>
              <a:rPr lang="en-US" altLang="zh-CN" sz="2000" smtClean="0">
                <a:solidFill>
                  <a:srgbClr val="FF0000"/>
                </a:solidFill>
                <a:ea typeface="宋体" pitchFamily="2" charset="-122"/>
              </a:rPr>
              <a:t>CURRENT</a:t>
            </a:r>
            <a:r>
              <a:rPr lang="en-US" altLang="zh-CN" sz="2000" smtClean="0">
                <a:ea typeface="宋体" pitchFamily="2" charset="-122"/>
              </a:rPr>
              <a:t> domain, for </a:t>
            </a:r>
            <a:r>
              <a:rPr lang="en-US" altLang="zh-CN" sz="2000" i="1" smtClean="0">
                <a:ea typeface="宋体" pitchFamily="2" charset="-122"/>
              </a:rPr>
              <a:t>every</a:t>
            </a:r>
            <a:r>
              <a:rPr lang="en-US" altLang="zh-CN" sz="2000" smtClean="0">
                <a:ea typeface="宋体" pitchFamily="2" charset="-122"/>
              </a:rPr>
              <a:t> value </a:t>
            </a:r>
            <a:r>
              <a:rPr lang="en-US" altLang="zh-CN" sz="2000" i="1" smtClean="0">
                <a:ea typeface="宋体" pitchFamily="2" charset="-122"/>
              </a:rPr>
              <a:t>x</a:t>
            </a:r>
            <a:r>
              <a:rPr lang="en-US" altLang="zh-CN" sz="2000" smtClean="0">
                <a:ea typeface="宋体" pitchFamily="2" charset="-122"/>
              </a:rPr>
              <a:t> of </a:t>
            </a:r>
            <a:r>
              <a:rPr lang="en-US" altLang="zh-CN" sz="2000" i="1" smtClean="0">
                <a:ea typeface="宋体" pitchFamily="2" charset="-122"/>
              </a:rPr>
              <a:t>X</a:t>
            </a:r>
            <a:r>
              <a:rPr lang="en-US" altLang="zh-CN" sz="2000" smtClean="0">
                <a:ea typeface="宋体" pitchFamily="2" charset="-122"/>
              </a:rPr>
              <a:t> there is some allowed </a:t>
            </a:r>
            <a:r>
              <a:rPr lang="en-US" altLang="zh-CN" sz="2000" i="1" smtClean="0">
                <a:ea typeface="宋体" pitchFamily="2" charset="-122"/>
              </a:rPr>
              <a:t>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i="1" smtClean="0">
                <a:ea typeface="宋体" pitchFamily="2" charset="-122"/>
              </a:rPr>
              <a:t>NSW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i="1" smtClean="0">
                <a:ea typeface="宋体" pitchFamily="2" charset="-122"/>
              </a:rPr>
              <a:t>SA</a:t>
            </a:r>
            <a:r>
              <a:rPr lang="en-US" altLang="zh-CN" sz="2000" smtClean="0">
                <a:ea typeface="宋体" pitchFamily="2" charset="-122"/>
              </a:rPr>
              <a:t> is consistent?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>
                <a:ea typeface="宋体" pitchFamily="2" charset="-122"/>
              </a:rPr>
              <a:t>NSW=red</a:t>
            </a:r>
            <a:r>
              <a:rPr lang="en-US" altLang="zh-CN" sz="2000" smtClean="0">
                <a:ea typeface="宋体" pitchFamily="2" charset="-122"/>
              </a:rPr>
              <a:t> and </a:t>
            </a:r>
            <a:r>
              <a:rPr lang="en-US" altLang="zh-CN" sz="2000" i="1" smtClean="0">
                <a:ea typeface="宋体" pitchFamily="2" charset="-122"/>
              </a:rPr>
              <a:t>SA=blue  NSW=blue and SA=???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Arc can be made consistent by removing </a:t>
            </a:r>
            <a:r>
              <a:rPr lang="en-US" altLang="zh-CN" sz="2400" i="1" smtClean="0">
                <a:ea typeface="宋体" pitchFamily="2" charset="-122"/>
              </a:rPr>
              <a:t>blue</a:t>
            </a:r>
            <a:r>
              <a:rPr lang="en-US" altLang="zh-CN" sz="2400" smtClean="0">
                <a:ea typeface="宋体" pitchFamily="2" charset="-122"/>
              </a:rPr>
              <a:t> from </a:t>
            </a:r>
            <a:r>
              <a:rPr lang="en-US" altLang="zh-CN" sz="2400" i="1" smtClean="0">
                <a:ea typeface="宋体" pitchFamily="2" charset="-122"/>
              </a:rPr>
              <a:t>NSW</a:t>
            </a:r>
            <a:endParaRPr lang="en-US" altLang="zh-CN" sz="2400" smtClean="0">
              <a:ea typeface="宋体" pitchFamily="2" charset="-122"/>
            </a:endParaRP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0" y="1905000"/>
            <a:ext cx="6297613" cy="1978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5105400" y="304800"/>
            <a:ext cx="3679825" cy="1671638"/>
            <a:chOff x="1488" y="1152"/>
            <a:chExt cx="2318" cy="1053"/>
          </a:xfrm>
        </p:grpSpPr>
        <p:grpSp>
          <p:nvGrpSpPr>
            <p:cNvPr id="61446" name="Group 6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61449" name="Text Box 7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61450" name="Group 8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6145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6145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61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6145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6145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614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6145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59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0" name="Line 17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1" name="Line 18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2" name="Line 19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3" name="Line 20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1451" name="Line 22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447" name="Line 23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8" name="Line 24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Arc consistency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4041775"/>
            <a:ext cx="7772400" cy="1978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Arc can be made consistent by removing </a:t>
            </a:r>
            <a:r>
              <a:rPr lang="en-US" altLang="zh-CN" sz="2400" i="1" smtClean="0">
                <a:ea typeface="宋体" pitchFamily="2" charset="-122"/>
              </a:rPr>
              <a:t>blue</a:t>
            </a:r>
            <a:r>
              <a:rPr lang="en-US" altLang="zh-CN" sz="2400" smtClean="0">
                <a:ea typeface="宋体" pitchFamily="2" charset="-122"/>
              </a:rPr>
              <a:t> from </a:t>
            </a:r>
            <a:r>
              <a:rPr lang="en-US" altLang="zh-CN" sz="2400" i="1" smtClean="0">
                <a:ea typeface="宋体" pitchFamily="2" charset="-122"/>
              </a:rPr>
              <a:t>NSW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RECHECK neighbors of </a:t>
            </a:r>
            <a:r>
              <a:rPr lang="en-US" altLang="zh-CN" sz="2400" i="1" smtClean="0">
                <a:ea typeface="宋体" pitchFamily="2" charset="-122"/>
              </a:rPr>
              <a:t>NSW</a:t>
            </a:r>
            <a:r>
              <a:rPr lang="en-US" altLang="zh-CN" sz="2400" smtClean="0">
                <a:ea typeface="宋体" pitchFamily="2" charset="-122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Remove red from </a:t>
            </a:r>
            <a:r>
              <a:rPr lang="en-US" altLang="zh-CN" sz="2400" i="1" smtClean="0">
                <a:ea typeface="宋体" pitchFamily="2" charset="-122"/>
              </a:rPr>
              <a:t>V</a:t>
            </a:r>
          </a:p>
        </p:txBody>
      </p:sp>
      <p:pic>
        <p:nvPicPr>
          <p:cNvPr id="6246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63" y="1905000"/>
            <a:ext cx="6283325" cy="1978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5105400" y="304800"/>
            <a:ext cx="3679825" cy="1671638"/>
            <a:chOff x="1488" y="1152"/>
            <a:chExt cx="2318" cy="1053"/>
          </a:xfrm>
        </p:grpSpPr>
        <p:grpSp>
          <p:nvGrpSpPr>
            <p:cNvPr id="62470" name="Group 6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62473" name="Text Box 7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62474" name="Group 8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6247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6247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6247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6247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6248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6248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6248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3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4" name="Line 17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5" name="Line 18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6" name="Line 19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7" name="Line 20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2475" name="Line 22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2471" name="Line 23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2" name="Line 24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Arc consistency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038600"/>
            <a:ext cx="8164513" cy="1978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Arc can be made consistent by removing </a:t>
            </a:r>
            <a:r>
              <a:rPr lang="en-US" altLang="zh-CN" sz="2400" i="1" dirty="0" smtClean="0">
                <a:ea typeface="宋体" pitchFamily="2" charset="-122"/>
              </a:rPr>
              <a:t>blue</a:t>
            </a:r>
            <a:r>
              <a:rPr lang="en-US" altLang="zh-CN" sz="2400" dirty="0" smtClean="0">
                <a:ea typeface="宋体" pitchFamily="2" charset="-122"/>
              </a:rPr>
              <a:t> from </a:t>
            </a:r>
            <a:r>
              <a:rPr lang="en-US" altLang="zh-CN" sz="2400" i="1" dirty="0" smtClean="0">
                <a:ea typeface="宋体" pitchFamily="2" charset="-122"/>
              </a:rPr>
              <a:t>NSW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RECHECK neighbors of </a:t>
            </a:r>
            <a:r>
              <a:rPr lang="en-US" altLang="zh-CN" sz="2400" i="1" dirty="0" smtClean="0">
                <a:ea typeface="宋体" pitchFamily="2" charset="-122"/>
              </a:rPr>
              <a:t>NSW</a:t>
            </a:r>
            <a:r>
              <a:rPr lang="en-US" altLang="zh-CN" sz="2400" dirty="0" smtClean="0">
                <a:ea typeface="宋体" pitchFamily="2" charset="-122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Remove red from </a:t>
            </a:r>
            <a:r>
              <a:rPr lang="en-US" altLang="zh-CN" sz="2000" i="1" dirty="0" smtClean="0">
                <a:ea typeface="宋体" pitchFamily="2" charset="-122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Arc consistency detects failure earlier than FC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Can be run as a preprocessor or after each assignment.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Repeated until no inconsistency remains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905000"/>
            <a:ext cx="5638800" cy="1978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5105400" y="304800"/>
            <a:ext cx="3679825" cy="1671638"/>
            <a:chOff x="1488" y="1152"/>
            <a:chExt cx="2318" cy="1053"/>
          </a:xfrm>
        </p:grpSpPr>
        <p:grpSp>
          <p:nvGrpSpPr>
            <p:cNvPr id="63494" name="Group 6"/>
            <p:cNvGrpSpPr>
              <a:grpSpLocks/>
            </p:cNvGrpSpPr>
            <p:nvPr/>
          </p:nvGrpSpPr>
          <p:grpSpPr bwMode="auto">
            <a:xfrm>
              <a:off x="1488" y="1152"/>
              <a:ext cx="2318" cy="1053"/>
              <a:chOff x="1488" y="1152"/>
              <a:chExt cx="2318" cy="1053"/>
            </a:xfrm>
          </p:grpSpPr>
          <p:sp>
            <p:nvSpPr>
              <p:cNvPr id="63497" name="Text Box 7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0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63498" name="Group 8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6350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6350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6350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6350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6350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6350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6350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07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08" name="Line 17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09" name="Line 18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10" name="Line 19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11" name="Line 20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51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3499" name="Line 22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495" name="Line 23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496" name="Line 24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Arc consistency algorithm</a:t>
            </a: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function</a:t>
            </a:r>
            <a:r>
              <a:rPr lang="en-US" altLang="zh-CN" sz="1800" smtClean="0">
                <a:ea typeface="宋体" pitchFamily="2" charset="-122"/>
              </a:rPr>
              <a:t> AC-3(csp) </a:t>
            </a:r>
            <a:r>
              <a:rPr lang="en-US" altLang="zh-CN" sz="1800" b="1" smtClean="0">
                <a:ea typeface="宋体" pitchFamily="2" charset="-122"/>
              </a:rPr>
              <a:t>return</a:t>
            </a:r>
            <a:r>
              <a:rPr lang="en-US" altLang="zh-CN" sz="1800" smtClean="0">
                <a:ea typeface="宋体" pitchFamily="2" charset="-122"/>
              </a:rPr>
              <a:t> the CSP, possibly with reduced domains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inputs</a:t>
            </a:r>
            <a:r>
              <a:rPr lang="en-US" altLang="zh-CN" sz="1800" smtClean="0">
                <a:ea typeface="宋体" pitchFamily="2" charset="-122"/>
              </a:rPr>
              <a:t>: csp, a binary csp with variables {X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, X</a:t>
            </a:r>
            <a:r>
              <a:rPr lang="en-US" altLang="zh-CN" sz="1800" baseline="-25000" smtClean="0">
                <a:ea typeface="宋体" pitchFamily="2" charset="-122"/>
              </a:rPr>
              <a:t>2</a:t>
            </a:r>
            <a:r>
              <a:rPr lang="en-US" altLang="zh-CN" sz="1800" smtClean="0">
                <a:ea typeface="宋体" pitchFamily="2" charset="-122"/>
              </a:rPr>
              <a:t>, …, X</a:t>
            </a:r>
            <a:r>
              <a:rPr lang="en-US" altLang="zh-CN" sz="1800" baseline="-25000" smtClean="0">
                <a:ea typeface="宋体" pitchFamily="2" charset="-122"/>
              </a:rPr>
              <a:t>n</a:t>
            </a:r>
            <a:r>
              <a:rPr lang="en-US" altLang="zh-CN" sz="1800" smtClean="0">
                <a:ea typeface="宋体" pitchFamily="2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local variables: </a:t>
            </a:r>
            <a:r>
              <a:rPr lang="en-US" altLang="zh-CN" sz="1800" smtClean="0">
                <a:ea typeface="宋体" pitchFamily="2" charset="-122"/>
              </a:rPr>
              <a:t>queue, a queue of arcs initially the arcs in csp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while</a:t>
            </a:r>
            <a:r>
              <a:rPr lang="en-US" altLang="zh-CN" sz="1800" smtClean="0">
                <a:ea typeface="宋体" pitchFamily="2" charset="-122"/>
              </a:rPr>
              <a:t> queue is not empty </a:t>
            </a:r>
            <a:r>
              <a:rPr lang="en-US" altLang="zh-CN" sz="1800" b="1" smtClean="0">
                <a:ea typeface="宋体" pitchFamily="2" charset="-122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		(</a:t>
            </a:r>
            <a:r>
              <a:rPr lang="en-US" altLang="zh-CN" sz="1800" smtClean="0">
                <a:ea typeface="宋体" pitchFamily="2" charset="-122"/>
              </a:rPr>
              <a:t>X</a:t>
            </a:r>
            <a:r>
              <a:rPr lang="en-US" altLang="zh-CN" sz="1800" baseline="-25000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, X</a:t>
            </a:r>
            <a:r>
              <a:rPr lang="en-US" altLang="zh-CN" sz="1800" baseline="-25000" smtClean="0">
                <a:ea typeface="宋体" pitchFamily="2" charset="-122"/>
              </a:rPr>
              <a:t>j</a:t>
            </a:r>
            <a:r>
              <a:rPr lang="en-US" altLang="zh-CN" sz="1800" b="1" smtClean="0">
                <a:ea typeface="宋体" pitchFamily="2" charset="-122"/>
              </a:rPr>
              <a:t>)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 REMOVE-FIRST(queue)</a:t>
            </a:r>
            <a:endParaRPr lang="en-US" altLang="zh-CN" sz="18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	</a:t>
            </a:r>
            <a:r>
              <a:rPr lang="en-US" altLang="zh-CN" sz="1800" b="1" smtClean="0">
                <a:ea typeface="宋体" pitchFamily="2" charset="-122"/>
              </a:rPr>
              <a:t>if</a:t>
            </a:r>
            <a:r>
              <a:rPr lang="en-US" altLang="zh-CN" sz="1800" smtClean="0">
                <a:ea typeface="宋体" pitchFamily="2" charset="-122"/>
              </a:rPr>
              <a:t> REMOVE-INCONSISTENT-VALUES(X</a:t>
            </a:r>
            <a:r>
              <a:rPr lang="en-US" altLang="zh-CN" sz="1800" baseline="-25000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, X</a:t>
            </a:r>
            <a:r>
              <a:rPr lang="en-US" altLang="zh-CN" sz="1800" baseline="-25000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)  </a:t>
            </a:r>
            <a:r>
              <a:rPr lang="en-US" altLang="zh-CN" sz="1800" b="1" smtClean="0">
                <a:ea typeface="宋体" pitchFamily="2" charset="-122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		</a:t>
            </a:r>
            <a:r>
              <a:rPr lang="en-US" altLang="zh-CN" sz="1800" b="1" smtClean="0">
                <a:ea typeface="宋体" pitchFamily="2" charset="-122"/>
              </a:rPr>
              <a:t>for each </a:t>
            </a:r>
            <a:r>
              <a:rPr lang="en-US" altLang="zh-CN" sz="1800" smtClean="0">
                <a:ea typeface="宋体" pitchFamily="2" charset="-122"/>
              </a:rPr>
              <a:t>X</a:t>
            </a:r>
            <a:r>
              <a:rPr lang="en-US" altLang="zh-CN" sz="1800" baseline="-25000" smtClean="0">
                <a:ea typeface="宋体" pitchFamily="2" charset="-122"/>
              </a:rPr>
              <a:t>k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b="1" smtClean="0">
                <a:ea typeface="宋体" pitchFamily="2" charset="-122"/>
              </a:rPr>
              <a:t>in </a:t>
            </a:r>
            <a:r>
              <a:rPr lang="en-US" altLang="zh-CN" sz="1800" smtClean="0">
                <a:ea typeface="宋体" pitchFamily="2" charset="-122"/>
              </a:rPr>
              <a:t>NEIGHBORS[X</a:t>
            </a:r>
            <a:r>
              <a:rPr lang="en-US" altLang="zh-CN" sz="1800" baseline="-25000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 ] - X</a:t>
            </a:r>
            <a:r>
              <a:rPr lang="en-US" altLang="zh-CN" sz="1800" baseline="-25000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b="1" smtClean="0">
                <a:ea typeface="宋体" pitchFamily="2" charset="-122"/>
              </a:rPr>
              <a:t>do</a:t>
            </a:r>
            <a:endParaRPr lang="en-US" altLang="zh-CN" sz="18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		add </a:t>
            </a:r>
            <a:r>
              <a:rPr lang="en-US" altLang="zh-CN" sz="1800" b="1" smtClean="0">
                <a:ea typeface="宋体" pitchFamily="2" charset="-122"/>
              </a:rPr>
              <a:t>(</a:t>
            </a:r>
            <a:r>
              <a:rPr lang="en-US" altLang="zh-CN" sz="1800" smtClean="0">
                <a:ea typeface="宋体" pitchFamily="2" charset="-122"/>
              </a:rPr>
              <a:t>X</a:t>
            </a:r>
            <a:r>
              <a:rPr lang="en-US" altLang="zh-CN" sz="1800" baseline="-25000" smtClean="0">
                <a:ea typeface="宋体" pitchFamily="2" charset="-122"/>
              </a:rPr>
              <a:t>k</a:t>
            </a:r>
            <a:r>
              <a:rPr lang="en-US" altLang="zh-CN" sz="1800" smtClean="0">
                <a:ea typeface="宋体" pitchFamily="2" charset="-122"/>
              </a:rPr>
              <a:t>, X</a:t>
            </a:r>
            <a:r>
              <a:rPr lang="en-US" altLang="zh-CN" sz="1800" baseline="-25000" smtClean="0">
                <a:ea typeface="宋体" pitchFamily="2" charset="-122"/>
              </a:rPr>
              <a:t>i</a:t>
            </a:r>
            <a:r>
              <a:rPr lang="en-US" altLang="zh-CN" sz="1800" b="1" smtClean="0">
                <a:ea typeface="宋体" pitchFamily="2" charset="-122"/>
              </a:rPr>
              <a:t>) </a:t>
            </a:r>
            <a:r>
              <a:rPr lang="en-US" altLang="zh-CN" sz="1800" smtClean="0">
                <a:ea typeface="宋体" pitchFamily="2" charset="-122"/>
              </a:rPr>
              <a:t>to queue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function</a:t>
            </a:r>
            <a:r>
              <a:rPr lang="en-US" altLang="zh-CN" sz="1800" smtClean="0">
                <a:ea typeface="宋体" pitchFamily="2" charset="-122"/>
              </a:rPr>
              <a:t> REMOVE-INCONSISTENT-VALUES(X</a:t>
            </a:r>
            <a:r>
              <a:rPr lang="en-US" altLang="zh-CN" sz="1800" baseline="-25000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, X</a:t>
            </a:r>
            <a:r>
              <a:rPr lang="en-US" altLang="zh-CN" sz="1800" baseline="-25000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) </a:t>
            </a:r>
            <a:r>
              <a:rPr lang="en-US" altLang="zh-CN" sz="1800" b="1" smtClean="0">
                <a:ea typeface="宋体" pitchFamily="2" charset="-122"/>
              </a:rPr>
              <a:t>return</a:t>
            </a:r>
            <a:r>
              <a:rPr lang="en-US" altLang="zh-CN" sz="1800" smtClean="0">
                <a:ea typeface="宋体" pitchFamily="2" charset="-122"/>
              </a:rPr>
              <a:t> true iff we remove a value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removed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  </a:t>
            </a:r>
            <a:r>
              <a:rPr lang="en-US" altLang="zh-CN" sz="1800" smtClean="0">
                <a:ea typeface="宋体" pitchFamily="2" charset="-122"/>
              </a:rPr>
              <a:t>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for each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b="1" smtClean="0">
                <a:ea typeface="宋体" pitchFamily="2" charset="-122"/>
              </a:rPr>
              <a:t>in</a:t>
            </a:r>
            <a:r>
              <a:rPr lang="en-US" altLang="zh-CN" sz="1800" smtClean="0">
                <a:ea typeface="宋体" pitchFamily="2" charset="-122"/>
              </a:rPr>
              <a:t> DOMAIN[X</a:t>
            </a:r>
            <a:r>
              <a:rPr lang="en-US" altLang="zh-CN" sz="1800" baseline="-25000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] </a:t>
            </a:r>
            <a:r>
              <a:rPr lang="en-US" altLang="zh-CN" sz="1800" b="1" smtClean="0">
                <a:ea typeface="宋体" pitchFamily="2" charset="-122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	</a:t>
            </a:r>
            <a:r>
              <a:rPr lang="en-US" altLang="zh-CN" sz="1800" b="1" smtClean="0">
                <a:ea typeface="宋体" pitchFamily="2" charset="-122"/>
              </a:rPr>
              <a:t>if</a:t>
            </a:r>
            <a:r>
              <a:rPr lang="en-US" altLang="zh-CN" sz="1800" smtClean="0">
                <a:ea typeface="宋体" pitchFamily="2" charset="-122"/>
              </a:rPr>
              <a:t> no value y in DOMAIN[X</a:t>
            </a:r>
            <a:r>
              <a:rPr lang="en-US" altLang="zh-CN" sz="1800" baseline="-25000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] does (x, y) satisfy constraints between X</a:t>
            </a:r>
            <a:r>
              <a:rPr lang="en-US" altLang="zh-CN" sz="1800" baseline="-25000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 and X</a:t>
            </a:r>
            <a:r>
              <a:rPr lang="en-US" altLang="zh-CN" sz="1800" baseline="-25000" smtClean="0">
                <a:ea typeface="宋体" pitchFamily="2" charset="-122"/>
              </a:rPr>
              <a:t>j</a:t>
            </a:r>
            <a:endParaRPr lang="en-US" altLang="zh-CN" sz="18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	</a:t>
            </a:r>
            <a:r>
              <a:rPr lang="en-US" altLang="zh-CN" sz="1800" b="1" smtClean="0">
                <a:ea typeface="宋体" pitchFamily="2" charset="-122"/>
              </a:rPr>
              <a:t>then delete </a:t>
            </a:r>
            <a:r>
              <a:rPr lang="en-US" altLang="zh-CN" sz="1800" smtClean="0">
                <a:ea typeface="宋体" pitchFamily="2" charset="-122"/>
              </a:rPr>
              <a:t>x from DOMAIN[X</a:t>
            </a:r>
            <a:r>
              <a:rPr lang="en-US" altLang="zh-CN" sz="1800" baseline="-25000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];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		removed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  </a:t>
            </a:r>
            <a:r>
              <a:rPr lang="en-US" altLang="zh-CN" sz="1800" smtClean="0">
                <a:ea typeface="宋体" pitchFamily="2" charset="-122"/>
              </a:rPr>
              <a:t>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	return </a:t>
            </a:r>
            <a:r>
              <a:rPr lang="en-US" altLang="zh-CN" sz="1800" smtClean="0">
                <a:ea typeface="宋体" pitchFamily="2" charset="-122"/>
              </a:rPr>
              <a:t>removed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 consistency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Map-coloring of Australia with two </a:t>
            </a:r>
            <a:r>
              <a:rPr lang="en-US" altLang="zh-CN" sz="2800" dirty="0" smtClean="0">
                <a:ea typeface="宋体" pitchFamily="2" charset="-122"/>
              </a:rPr>
              <a:t>colors —— is it arc consistent?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 two-variable set {X</a:t>
            </a:r>
            <a:r>
              <a:rPr lang="en-US" altLang="zh-CN" sz="2800" baseline="-25000" dirty="0">
                <a:ea typeface="宋体" pitchFamily="2" charset="-122"/>
              </a:rPr>
              <a:t>i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X</a:t>
            </a:r>
            <a:r>
              <a:rPr lang="en-US" altLang="zh-CN" sz="2800" baseline="-25000" dirty="0" err="1">
                <a:ea typeface="宋体" pitchFamily="2" charset="-122"/>
              </a:rPr>
              <a:t>j</a:t>
            </a:r>
            <a:r>
              <a:rPr lang="en-US" altLang="zh-CN" sz="2800" dirty="0">
                <a:ea typeface="宋体" pitchFamily="2" charset="-122"/>
              </a:rPr>
              <a:t>} is path-consistent with respect to a third variable </a:t>
            </a:r>
            <a:r>
              <a:rPr lang="en-US" altLang="zh-CN" sz="2800" dirty="0" err="1">
                <a:ea typeface="宋体" pitchFamily="2" charset="-122"/>
              </a:rPr>
              <a:t>X</a:t>
            </a:r>
            <a:r>
              <a:rPr lang="en-US" altLang="zh-CN" sz="2800" baseline="-25000" dirty="0" err="1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 if, for every assignment  { X</a:t>
            </a:r>
            <a:r>
              <a:rPr lang="en-US" altLang="zh-CN" sz="2800" baseline="-25000" dirty="0">
                <a:ea typeface="宋体" pitchFamily="2" charset="-122"/>
              </a:rPr>
              <a:t>i</a:t>
            </a:r>
            <a:r>
              <a:rPr lang="en-US" altLang="zh-CN" sz="2800" dirty="0">
                <a:ea typeface="宋体" pitchFamily="2" charset="-122"/>
              </a:rPr>
              <a:t> = a, </a:t>
            </a:r>
            <a:r>
              <a:rPr lang="en-US" altLang="zh-CN" sz="2800" dirty="0" err="1">
                <a:ea typeface="宋体" pitchFamily="2" charset="-122"/>
              </a:rPr>
              <a:t>X</a:t>
            </a:r>
            <a:r>
              <a:rPr lang="en-US" altLang="zh-CN" sz="2800" baseline="-25000" dirty="0" err="1">
                <a:ea typeface="宋体" pitchFamily="2" charset="-122"/>
              </a:rPr>
              <a:t>j</a:t>
            </a:r>
            <a:r>
              <a:rPr lang="en-US" altLang="zh-CN" sz="2800" dirty="0">
                <a:ea typeface="宋体" pitchFamily="2" charset="-122"/>
              </a:rPr>
              <a:t> = b}  consistent with the constraints on {X</a:t>
            </a:r>
            <a:r>
              <a:rPr lang="en-US" altLang="zh-CN" sz="2800" baseline="-25000" dirty="0">
                <a:ea typeface="宋体" pitchFamily="2" charset="-122"/>
              </a:rPr>
              <a:t>i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X</a:t>
            </a:r>
            <a:r>
              <a:rPr lang="en-US" altLang="zh-CN" sz="2800" baseline="-25000" dirty="0" err="1">
                <a:ea typeface="宋体" pitchFamily="2" charset="-122"/>
              </a:rPr>
              <a:t>j</a:t>
            </a:r>
            <a:r>
              <a:rPr lang="en-US" altLang="zh-CN" sz="2800" dirty="0">
                <a:ea typeface="宋体" pitchFamily="2" charset="-122"/>
              </a:rPr>
              <a:t>},  there is an assignment to </a:t>
            </a:r>
            <a:r>
              <a:rPr lang="en-US" altLang="zh-CN" sz="2800" dirty="0" err="1">
                <a:ea typeface="宋体" pitchFamily="2" charset="-122"/>
              </a:rPr>
              <a:t>X</a:t>
            </a:r>
            <a:r>
              <a:rPr lang="en-US" altLang="zh-CN" sz="2800" baseline="-25000" dirty="0" err="1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 that satisfies the constraints on {X</a:t>
            </a:r>
            <a:r>
              <a:rPr lang="en-US" altLang="zh-CN" sz="2800" baseline="-25000" dirty="0">
                <a:ea typeface="宋体" pitchFamily="2" charset="-122"/>
              </a:rPr>
              <a:t>i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X</a:t>
            </a:r>
            <a:r>
              <a:rPr lang="en-US" altLang="zh-CN" sz="2800" baseline="-25000" dirty="0" err="1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}  and {</a:t>
            </a:r>
            <a:r>
              <a:rPr lang="en-US" altLang="zh-CN" sz="2800" dirty="0" err="1">
                <a:ea typeface="宋体" pitchFamily="2" charset="-122"/>
              </a:rPr>
              <a:t>X</a:t>
            </a:r>
            <a:r>
              <a:rPr lang="en-US" altLang="zh-CN" sz="2800" baseline="-25000" dirty="0" err="1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X</a:t>
            </a:r>
            <a:r>
              <a:rPr lang="en-US" altLang="zh-CN" sz="2800" baseline="-25000" dirty="0" err="1">
                <a:ea typeface="宋体" pitchFamily="2" charset="-122"/>
              </a:rPr>
              <a:t>j</a:t>
            </a:r>
            <a:r>
              <a:rPr lang="en-US" altLang="zh-CN" sz="2800" dirty="0" smtClean="0">
                <a:ea typeface="宋体" pitchFamily="2" charset="-122"/>
              </a:rPr>
              <a:t>}.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</a:t>
            </a:r>
            <a:r>
              <a:rPr lang="en-US" altLang="zh-CN" sz="2800" dirty="0" smtClean="0"/>
              <a:t>ow </a:t>
            </a:r>
            <a:r>
              <a:rPr lang="en-US" altLang="zh-CN" sz="2800" dirty="0"/>
              <a:t>path consistency fares in coloring the Australia map with two </a:t>
            </a:r>
            <a:r>
              <a:rPr lang="en-US" altLang="zh-CN" sz="2800" dirty="0" smtClean="0"/>
              <a:t>colors?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58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K-consistency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Arc consistency can not detect all inconsistencies: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dirty="0" smtClean="0">
                <a:ea typeface="宋体" pitchFamily="2" charset="-122"/>
              </a:rPr>
              <a:t>Partial assignment </a:t>
            </a:r>
            <a:r>
              <a:rPr lang="en-US" altLang="zh-CN" sz="2100" i="1" dirty="0" smtClean="0">
                <a:ea typeface="宋体" pitchFamily="2" charset="-122"/>
              </a:rPr>
              <a:t>{WA=red, NSW=red}</a:t>
            </a:r>
            <a:r>
              <a:rPr lang="en-US" altLang="zh-CN" sz="2100" dirty="0" smtClean="0">
                <a:ea typeface="宋体" pitchFamily="2" charset="-122"/>
              </a:rPr>
              <a:t> is inconsistent.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Stronger forms of propagation can be defined using the notion of k-consistency.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 CSP is k-consistent if for any set of k </a:t>
            </a:r>
            <a:r>
              <a:rPr lang="zh-CN" altLang="en-US" sz="2400" dirty="0">
                <a:ea typeface="宋体" pitchFamily="2" charset="-122"/>
              </a:rPr>
              <a:t>－</a:t>
            </a:r>
            <a:r>
              <a:rPr lang="en-US" altLang="zh-CN" sz="2400" dirty="0" smtClean="0">
                <a:ea typeface="宋体" pitchFamily="2" charset="-122"/>
              </a:rPr>
              <a:t> 1 variables and for any consistent assignment to those variables, a consistent value can always be assigned to any </a:t>
            </a:r>
            <a:r>
              <a:rPr lang="en-US" altLang="zh-CN" sz="2400" dirty="0" err="1" smtClean="0">
                <a:ea typeface="宋体" pitchFamily="2" charset="-122"/>
              </a:rPr>
              <a:t>k</a:t>
            </a:r>
            <a:r>
              <a:rPr lang="en-US" altLang="zh-CN" sz="2400" baseline="30000" dirty="0" err="1" smtClean="0">
                <a:ea typeface="宋体" pitchFamily="2" charset="-122"/>
              </a:rPr>
              <a:t>th</a:t>
            </a:r>
            <a:r>
              <a:rPr lang="en-US" altLang="zh-CN" sz="2400" dirty="0" smtClean="0">
                <a:ea typeface="宋体" pitchFamily="2" charset="-122"/>
              </a:rPr>
              <a:t>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dirty="0" smtClean="0">
                <a:ea typeface="宋体" pitchFamily="2" charset="-122"/>
              </a:rPr>
              <a:t>E.g. 1-consistency or node-consistency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dirty="0" smtClean="0">
                <a:ea typeface="宋体" pitchFamily="2" charset="-122"/>
              </a:rPr>
              <a:t>E.g. 2-consistency or arc-consistency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dirty="0" smtClean="0">
                <a:ea typeface="宋体" pitchFamily="2" charset="-122"/>
              </a:rPr>
              <a:t>E.g. 3-consistency or path-consistency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72400" y="16103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爲什麽？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65105" y="80961"/>
            <a:ext cx="3389748" cy="1671639"/>
            <a:chOff x="4165105" y="80961"/>
            <a:chExt cx="3389748" cy="1671639"/>
          </a:xfrm>
        </p:grpSpPr>
        <p:grpSp>
          <p:nvGrpSpPr>
            <p:cNvPr id="3" name="组合 2"/>
            <p:cNvGrpSpPr/>
            <p:nvPr/>
          </p:nvGrpSpPr>
          <p:grpSpPr>
            <a:xfrm>
              <a:off x="4165105" y="80961"/>
              <a:ext cx="3389748" cy="1671639"/>
              <a:chOff x="4165105" y="80961"/>
              <a:chExt cx="3389748" cy="1671639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7227828" y="1063624"/>
                <a:ext cx="327025" cy="37623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宋体" pitchFamily="2" charset="-122"/>
                  </a:rPr>
                  <a:t>T</a:t>
                </a:r>
              </a:p>
            </p:txBody>
          </p: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4165105" y="80961"/>
                <a:ext cx="2905125" cy="1671639"/>
                <a:chOff x="1430" y="1008"/>
                <a:chExt cx="1830" cy="1053"/>
              </a:xfrm>
              <a:solidFill>
                <a:srgbClr val="FF9900"/>
              </a:solidFill>
            </p:grpSpPr>
            <p:sp>
              <p:nvSpPr>
                <p:cNvPr id="1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zh-CN" sz="1800" dirty="0">
                      <a:ea typeface="宋体" pitchFamily="2" charset="-122"/>
                    </a:rPr>
                    <a:t>WA</a:t>
                  </a:r>
                </a:p>
              </p:txBody>
            </p:sp>
            <p:sp>
              <p:nvSpPr>
                <p:cNvPr id="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NT</a:t>
                  </a:r>
                </a:p>
              </p:txBody>
            </p:sp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SA</a:t>
                  </a:r>
                </a:p>
              </p:txBody>
            </p:sp>
            <p:sp>
              <p:nvSpPr>
                <p:cNvPr id="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NSW</a:t>
                  </a: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H="1">
              <a:off x="5460505" y="690561"/>
              <a:ext cx="381000" cy="304800"/>
            </a:xfrm>
            <a:prstGeom prst="lin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5689105" y="1147762"/>
              <a:ext cx="685800" cy="0"/>
            </a:xfrm>
            <a:prstGeom prst="lin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K-consistency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A graph is strongly k-consistent if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It is k-consistent and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Is also (k-1) consistent, (k-2) consistent, … all the way down to 1-consistent.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For a CSP with n variables which is strongly n-consistent, this is ideal since a solution can be found in time </a:t>
            </a:r>
            <a:r>
              <a:rPr lang="en-US" altLang="zh-CN" sz="2400" i="1" dirty="0" smtClean="0">
                <a:ea typeface="宋体" pitchFamily="2" charset="-122"/>
              </a:rPr>
              <a:t>O(</a:t>
            </a:r>
            <a:r>
              <a:rPr lang="en-US" altLang="zh-CN" sz="2400" i="1" dirty="0" err="1" smtClean="0">
                <a:ea typeface="宋体" pitchFamily="2" charset="-122"/>
              </a:rPr>
              <a:t>nd</a:t>
            </a:r>
            <a:r>
              <a:rPr lang="en-US" altLang="zh-CN" sz="2400" i="1" dirty="0" smtClean="0">
                <a:ea typeface="宋体" pitchFamily="2" charset="-122"/>
              </a:rPr>
              <a:t>) </a:t>
            </a:r>
            <a:r>
              <a:rPr lang="en-US" altLang="zh-CN" sz="2400" dirty="0" smtClean="0">
                <a:ea typeface="宋体" pitchFamily="2" charset="-122"/>
              </a:rPr>
              <a:t>instead of</a:t>
            </a:r>
            <a:r>
              <a:rPr lang="en-US" altLang="zh-CN" sz="2400" i="1" dirty="0" smtClean="0">
                <a:ea typeface="宋体" pitchFamily="2" charset="-122"/>
              </a:rPr>
              <a:t>  O(n</a:t>
            </a:r>
            <a:r>
              <a:rPr lang="en-US" altLang="zh-CN" sz="2400" i="1" baseline="30000" dirty="0" smtClean="0">
                <a:ea typeface="宋体" pitchFamily="2" charset="-122"/>
              </a:rPr>
              <a:t>2</a:t>
            </a:r>
            <a:r>
              <a:rPr lang="en-US" altLang="zh-CN" sz="2400" i="1" dirty="0" smtClean="0">
                <a:ea typeface="宋体" pitchFamily="2" charset="-122"/>
              </a:rPr>
              <a:t>d</a:t>
            </a:r>
            <a:r>
              <a:rPr lang="en-US" altLang="zh-CN" sz="2400" i="1" baseline="30000" dirty="0" smtClean="0">
                <a:ea typeface="宋体" pitchFamily="2" charset="-122"/>
              </a:rPr>
              <a:t>3</a:t>
            </a:r>
            <a:r>
              <a:rPr lang="en-US" altLang="zh-CN" sz="2400" i="1" dirty="0" smtClean="0">
                <a:ea typeface="宋体" pitchFamily="2" charset="-122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YET </a:t>
            </a:r>
            <a:r>
              <a:rPr lang="en-US" altLang="zh-CN" sz="2400" i="1" dirty="0" smtClean="0">
                <a:ea typeface="宋体" pitchFamily="2" charset="-122"/>
              </a:rPr>
              <a:t>no free lunch</a:t>
            </a:r>
            <a:r>
              <a:rPr lang="en-US" altLang="zh-CN" sz="2400" dirty="0" smtClean="0">
                <a:ea typeface="宋体" pitchFamily="2" charset="-122"/>
              </a:rPr>
              <a:t>: any algorithm for establishing n-consistency must take time exponential in n, in the worst case.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Further improvements 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Intelligent backtracking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Standard form is chronological backtracking i.e. try different value for preceding variable.</a:t>
            </a:r>
          </a:p>
          <a:p>
            <a:pPr lvl="1" eaLnBrk="1" hangingPunct="1"/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More intelligent, backtrack to conflict set.</a:t>
            </a:r>
          </a:p>
          <a:p>
            <a:pPr lvl="2" eaLnBrk="1" hangingPunct="1"/>
            <a:r>
              <a:rPr lang="en-US" altLang="zh-CN" sz="2200" dirty="0" smtClean="0">
                <a:ea typeface="宋体" pitchFamily="2" charset="-122"/>
              </a:rPr>
              <a:t>Set of variables that caused the failure or set of previously assigned variables that are connected to X by constraints.</a:t>
            </a:r>
          </a:p>
          <a:p>
            <a:pPr lvl="2" eaLnBrk="1" hangingPunct="1"/>
            <a:r>
              <a:rPr lang="en-US" altLang="zh-CN" sz="2200" dirty="0" smtClean="0">
                <a:ea typeface="宋体" pitchFamily="2" charset="-122"/>
              </a:rPr>
              <a:t>Back-jumping moves back to most recent element of the conflict set.</a:t>
            </a:r>
          </a:p>
          <a:p>
            <a:pPr lvl="2" eaLnBrk="1" hangingPunct="1"/>
            <a:r>
              <a:rPr lang="en-US" altLang="zh-CN" sz="2200" dirty="0" smtClean="0">
                <a:ea typeface="宋体" pitchFamily="2" charset="-122"/>
              </a:rPr>
              <a:t>Forward checking can be used to determine conflict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Problem Formulation	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What is the state space?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What is the initial state?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What is the successor function?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What is the goal test?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What is the path cost?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Constraint Satisfaction Problems (CSP)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Standard search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Improvements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Backtracking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Forward checking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Constraint propagation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Local search for CSP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Problem structure and decomposition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9025"/>
            <a:ext cx="879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Local search for CSP</a:t>
            </a: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Use complete-state representation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For CSPs</a:t>
            </a:r>
          </a:p>
          <a:p>
            <a:pPr lvl="1" eaLnBrk="1" hangingPunct="1"/>
            <a:r>
              <a:rPr lang="en-US" altLang="zh-CN" sz="2100" smtClean="0">
                <a:ea typeface="宋体" pitchFamily="2" charset="-122"/>
              </a:rPr>
              <a:t>allow states with unsatisfied constraints</a:t>
            </a:r>
          </a:p>
          <a:p>
            <a:pPr lvl="1" eaLnBrk="1" hangingPunct="1"/>
            <a:r>
              <a:rPr lang="en-US" altLang="zh-CN" sz="2100" smtClean="0">
                <a:ea typeface="宋体" pitchFamily="2" charset="-122"/>
              </a:rPr>
              <a:t>operators </a:t>
            </a:r>
            <a:r>
              <a:rPr lang="en-US" altLang="zh-CN" sz="2100" b="1" smtClean="0">
                <a:ea typeface="宋体" pitchFamily="2" charset="-122"/>
              </a:rPr>
              <a:t>reassign</a:t>
            </a:r>
            <a:r>
              <a:rPr lang="en-US" altLang="zh-CN" sz="2100" smtClean="0">
                <a:ea typeface="宋体" pitchFamily="2" charset="-122"/>
              </a:rPr>
              <a:t> variable values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Variable selection: randomly select any conflicted variable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Value selection: </a:t>
            </a:r>
            <a:r>
              <a:rPr lang="en-US" altLang="zh-CN" sz="2400" i="1" smtClean="0">
                <a:ea typeface="宋体" pitchFamily="2" charset="-122"/>
              </a:rPr>
              <a:t>min-conflicts heuristic</a:t>
            </a:r>
          </a:p>
          <a:p>
            <a:pPr lvl="1" eaLnBrk="1" hangingPunct="1"/>
            <a:r>
              <a:rPr lang="en-US" altLang="zh-CN" sz="2100" smtClean="0">
                <a:ea typeface="宋体" pitchFamily="2" charset="-122"/>
              </a:rPr>
              <a:t>Select new value that results in a minimum number of conflicts with the other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Local Search for CSP</a:t>
            </a:r>
          </a:p>
        </p:txBody>
      </p:sp>
      <p:grpSp>
        <p:nvGrpSpPr>
          <p:cNvPr id="382979" name="Group 3"/>
          <p:cNvGrpSpPr>
            <a:grpSpLocks/>
          </p:cNvGrpSpPr>
          <p:nvPr/>
        </p:nvGrpSpPr>
        <p:grpSpPr bwMode="auto">
          <a:xfrm>
            <a:off x="762000" y="1828800"/>
            <a:ext cx="2438400" cy="2438400"/>
            <a:chOff x="960" y="1344"/>
            <a:chExt cx="1536" cy="1536"/>
          </a:xfrm>
        </p:grpSpPr>
        <p:sp>
          <p:nvSpPr>
            <p:cNvPr id="70776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77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78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79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0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1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2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3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4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5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6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7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8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89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0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1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2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3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4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5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6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7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8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99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0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1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2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3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4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5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6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7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808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762000" y="1828800"/>
            <a:ext cx="2438400" cy="2438400"/>
            <a:chOff x="480" y="2688"/>
            <a:chExt cx="1536" cy="1536"/>
          </a:xfrm>
        </p:grpSpPr>
        <p:sp>
          <p:nvSpPr>
            <p:cNvPr id="70768" name="AutoShape 38"/>
            <p:cNvSpPr>
              <a:spLocks noChangeArrowheads="1"/>
            </p:cNvSpPr>
            <p:nvPr/>
          </p:nvSpPr>
          <p:spPr bwMode="auto">
            <a:xfrm>
              <a:off x="480" y="288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69" name="AutoShape 39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70" name="AutoShape 40"/>
            <p:cNvSpPr>
              <a:spLocks noChangeArrowheads="1"/>
            </p:cNvSpPr>
            <p:nvPr/>
          </p:nvSpPr>
          <p:spPr bwMode="auto">
            <a:xfrm>
              <a:off x="1440" y="403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71" name="AutoShape 41"/>
            <p:cNvSpPr>
              <a:spLocks noChangeArrowheads="1"/>
            </p:cNvSpPr>
            <p:nvPr/>
          </p:nvSpPr>
          <p:spPr bwMode="auto">
            <a:xfrm>
              <a:off x="1632" y="36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72" name="AutoShape 42"/>
            <p:cNvSpPr>
              <a:spLocks noChangeArrowheads="1"/>
            </p:cNvSpPr>
            <p:nvPr/>
          </p:nvSpPr>
          <p:spPr bwMode="auto">
            <a:xfrm>
              <a:off x="1824" y="268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73" name="AutoShape 43"/>
            <p:cNvSpPr>
              <a:spLocks noChangeArrowheads="1"/>
            </p:cNvSpPr>
            <p:nvPr/>
          </p:nvSpPr>
          <p:spPr bwMode="auto">
            <a:xfrm>
              <a:off x="1248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33CC"/>
                </a:solidFill>
                <a:ea typeface="宋体" pitchFamily="2" charset="-122"/>
              </a:endParaRPr>
            </a:p>
          </p:txBody>
        </p:sp>
        <p:sp>
          <p:nvSpPr>
            <p:cNvPr id="70774" name="AutoShape 44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775" name="AutoShape 45"/>
            <p:cNvSpPr>
              <a:spLocks noChangeArrowheads="1"/>
            </p:cNvSpPr>
            <p:nvPr/>
          </p:nvSpPr>
          <p:spPr bwMode="auto">
            <a:xfrm>
              <a:off x="864" y="384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83022" name="Group 46"/>
          <p:cNvGrpSpPr>
            <a:grpSpLocks/>
          </p:cNvGrpSpPr>
          <p:nvPr/>
        </p:nvGrpSpPr>
        <p:grpSpPr bwMode="auto">
          <a:xfrm>
            <a:off x="3505200" y="1828800"/>
            <a:ext cx="2438400" cy="2438400"/>
            <a:chOff x="2208" y="1152"/>
            <a:chExt cx="1536" cy="1536"/>
          </a:xfrm>
        </p:grpSpPr>
        <p:grpSp>
          <p:nvGrpSpPr>
            <p:cNvPr id="70725" name="Group 47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960" y="1344"/>
              <a:chExt cx="1536" cy="1536"/>
            </a:xfrm>
          </p:grpSpPr>
          <p:sp>
            <p:nvSpPr>
              <p:cNvPr id="70735" name="Rectangle 48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6" name="Rectangle 49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7" name="Rectangle 50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8" name="Rectangle 51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9" name="Rectangle 52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0" name="Rectangle 53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1" name="Rectangle 54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2" name="Rectangle 55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3" name="Rectangle 56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4" name="Rectangle 57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5" name="Rectangle 58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6" name="Rectangle 59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7" name="Rectangle 60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8" name="Rectangle 61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49" name="Rectangle 6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0" name="Rectangle 63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1" name="Rectangle 64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2" name="Rectangle 6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3" name="Rectangle 6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4" name="Rectangle 67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5" name="Rectangle 68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6" name="Rectangle 69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7" name="Rectangle 70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8" name="Rectangle 71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59" name="Rectangle 72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60" name="Rectangle 73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61" name="Rectangle 7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62" name="Rectangle 75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63" name="Rectangle 76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64" name="Rectangle 77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65" name="Rectangle 78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66" name="Rectangle 7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67" name="Rectangle 80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0726" name="Group 81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2208" y="1152"/>
              <a:chExt cx="1536" cy="1536"/>
            </a:xfrm>
          </p:grpSpPr>
          <p:sp>
            <p:nvSpPr>
              <p:cNvPr id="70727" name="AutoShape 82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28" name="AutoShape 83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29" name="AutoShape 84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0" name="AutoShape 85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1" name="AutoShape 86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2" name="AutoShape 87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3" name="AutoShape 88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34" name="AutoShape 89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383066" name="Group 90"/>
          <p:cNvGrpSpPr>
            <a:grpSpLocks/>
          </p:cNvGrpSpPr>
          <p:nvPr/>
        </p:nvGrpSpPr>
        <p:grpSpPr bwMode="auto">
          <a:xfrm>
            <a:off x="6248400" y="1828800"/>
            <a:ext cx="2438400" cy="2438400"/>
            <a:chOff x="3936" y="1152"/>
            <a:chExt cx="1536" cy="1536"/>
          </a:xfrm>
        </p:grpSpPr>
        <p:grpSp>
          <p:nvGrpSpPr>
            <p:cNvPr id="70683" name="Group 91"/>
            <p:cNvGrpSpPr>
              <a:grpSpLocks/>
            </p:cNvGrpSpPr>
            <p:nvPr/>
          </p:nvGrpSpPr>
          <p:grpSpPr bwMode="auto">
            <a:xfrm>
              <a:off x="3936" y="1152"/>
              <a:ext cx="1536" cy="1536"/>
              <a:chOff x="960" y="1344"/>
              <a:chExt cx="1536" cy="1536"/>
            </a:xfrm>
          </p:grpSpPr>
          <p:sp>
            <p:nvSpPr>
              <p:cNvPr id="70692" name="Rectangle 92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693" name="Rectangle 93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694" name="Rectangle 94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695" name="Rectangle 95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696" name="Rectangle 9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697" name="Rectangle 97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698" name="Rectangle 98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699" name="Rectangle 99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0" name="Rectangle 100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1" name="Rectangle 10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2" name="Rectangle 102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3" name="Rectangle 103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4" name="Rectangle 104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5" name="Rectangle 105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6" name="Rectangle 106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7" name="Rectangle 107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8" name="Rectangle 108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09" name="Rectangle 109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0" name="Rectangle 110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1" name="Rectangle 111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2" name="Rectangle 112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3" name="Rectangle 113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4" name="Rectangle 114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5" name="Rectangle 115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6" name="Rectangle 116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7" name="Rectangle 117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8" name="Rectangle 118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19" name="Rectangle 119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20" name="Rectangle 120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21" name="Rectangle 121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22" name="Rectangle 122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23" name="Rectangle 123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724" name="Rectangle 124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0684" name="AutoShape 125"/>
            <p:cNvSpPr>
              <a:spLocks noChangeArrowheads="1"/>
            </p:cNvSpPr>
            <p:nvPr/>
          </p:nvSpPr>
          <p:spPr bwMode="auto">
            <a:xfrm>
              <a:off x="3936" y="134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85" name="AutoShape 126"/>
            <p:cNvSpPr>
              <a:spLocks noChangeArrowheads="1"/>
            </p:cNvSpPr>
            <p:nvPr/>
          </p:nvSpPr>
          <p:spPr bwMode="auto">
            <a:xfrm>
              <a:off x="4128" y="192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86" name="AutoShape 127"/>
            <p:cNvSpPr>
              <a:spLocks noChangeArrowheads="1"/>
            </p:cNvSpPr>
            <p:nvPr/>
          </p:nvSpPr>
          <p:spPr bwMode="auto">
            <a:xfrm>
              <a:off x="4896" y="249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87" name="AutoShape 128"/>
            <p:cNvSpPr>
              <a:spLocks noChangeArrowheads="1"/>
            </p:cNvSpPr>
            <p:nvPr/>
          </p:nvSpPr>
          <p:spPr bwMode="auto">
            <a:xfrm>
              <a:off x="5088" y="211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88" name="AutoShape 129"/>
            <p:cNvSpPr>
              <a:spLocks noChangeArrowheads="1"/>
            </p:cNvSpPr>
            <p:nvPr/>
          </p:nvSpPr>
          <p:spPr bwMode="auto">
            <a:xfrm>
              <a:off x="5280" y="158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89" name="AutoShape 130"/>
            <p:cNvSpPr>
              <a:spLocks noChangeArrowheads="1"/>
            </p:cNvSpPr>
            <p:nvPr/>
          </p:nvSpPr>
          <p:spPr bwMode="auto">
            <a:xfrm>
              <a:off x="4704" y="115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90" name="AutoShape 131"/>
            <p:cNvSpPr>
              <a:spLocks noChangeArrowheads="1"/>
            </p:cNvSpPr>
            <p:nvPr/>
          </p:nvSpPr>
          <p:spPr bwMode="auto">
            <a:xfrm>
              <a:off x="4512" y="172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91" name="AutoShape 132"/>
            <p:cNvSpPr>
              <a:spLocks noChangeArrowheads="1"/>
            </p:cNvSpPr>
            <p:nvPr/>
          </p:nvSpPr>
          <p:spPr bwMode="auto">
            <a:xfrm>
              <a:off x="4320" y="230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83109" name="Group 133"/>
          <p:cNvGrpSpPr>
            <a:grpSpLocks/>
          </p:cNvGrpSpPr>
          <p:nvPr/>
        </p:nvGrpSpPr>
        <p:grpSpPr bwMode="auto">
          <a:xfrm>
            <a:off x="1981200" y="1828800"/>
            <a:ext cx="309563" cy="2500313"/>
            <a:chOff x="1248" y="1152"/>
            <a:chExt cx="195" cy="1575"/>
          </a:xfrm>
        </p:grpSpPr>
        <p:sp>
          <p:nvSpPr>
            <p:cNvPr id="70676" name="Text Box 134"/>
            <p:cNvSpPr txBox="1">
              <a:spLocks noChangeArrowheads="1"/>
            </p:cNvSpPr>
            <p:nvPr/>
          </p:nvSpPr>
          <p:spPr bwMode="auto">
            <a:xfrm>
              <a:off x="1248" y="115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1</a:t>
              </a:r>
            </a:p>
          </p:txBody>
        </p:sp>
        <p:sp>
          <p:nvSpPr>
            <p:cNvPr id="70677" name="Text Box 135"/>
            <p:cNvSpPr txBox="1">
              <a:spLocks noChangeArrowheads="1"/>
            </p:cNvSpPr>
            <p:nvPr/>
          </p:nvSpPr>
          <p:spPr bwMode="auto">
            <a:xfrm>
              <a:off x="1248" y="13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  <p:sp>
          <p:nvSpPr>
            <p:cNvPr id="70678" name="Text Box 136"/>
            <p:cNvSpPr txBox="1">
              <a:spLocks noChangeArrowheads="1"/>
            </p:cNvSpPr>
            <p:nvPr/>
          </p:nvSpPr>
          <p:spPr bwMode="auto">
            <a:xfrm>
              <a:off x="1248" y="172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</a:p>
          </p:txBody>
        </p:sp>
        <p:sp>
          <p:nvSpPr>
            <p:cNvPr id="70679" name="Text Box 137"/>
            <p:cNvSpPr txBox="1">
              <a:spLocks noChangeArrowheads="1"/>
            </p:cNvSpPr>
            <p:nvPr/>
          </p:nvSpPr>
          <p:spPr bwMode="auto">
            <a:xfrm>
              <a:off x="1248" y="192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</a:p>
          </p:txBody>
        </p:sp>
        <p:sp>
          <p:nvSpPr>
            <p:cNvPr id="70680" name="Text Box 138"/>
            <p:cNvSpPr txBox="1">
              <a:spLocks noChangeArrowheads="1"/>
            </p:cNvSpPr>
            <p:nvPr/>
          </p:nvSpPr>
          <p:spPr bwMode="auto">
            <a:xfrm>
              <a:off x="1248" y="211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  <p:sp>
          <p:nvSpPr>
            <p:cNvPr id="70681" name="Text Box 139"/>
            <p:cNvSpPr txBox="1">
              <a:spLocks noChangeArrowheads="1"/>
            </p:cNvSpPr>
            <p:nvPr/>
          </p:nvSpPr>
          <p:spPr bwMode="auto">
            <a:xfrm>
              <a:off x="1248" y="230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  <p:sp>
          <p:nvSpPr>
            <p:cNvPr id="70682" name="Text Box 140"/>
            <p:cNvSpPr txBox="1">
              <a:spLocks noChangeArrowheads="1"/>
            </p:cNvSpPr>
            <p:nvPr/>
          </p:nvSpPr>
          <p:spPr bwMode="auto">
            <a:xfrm>
              <a:off x="1248" y="249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383117" name="Group 141"/>
          <p:cNvGrpSpPr>
            <a:grpSpLocks/>
          </p:cNvGrpSpPr>
          <p:nvPr/>
        </p:nvGrpSpPr>
        <p:grpSpPr bwMode="auto">
          <a:xfrm>
            <a:off x="5638800" y="2133600"/>
            <a:ext cx="309563" cy="2195513"/>
            <a:chOff x="3552" y="1344"/>
            <a:chExt cx="195" cy="1383"/>
          </a:xfrm>
        </p:grpSpPr>
        <p:sp>
          <p:nvSpPr>
            <p:cNvPr id="70669" name="Text Box 142"/>
            <p:cNvSpPr txBox="1">
              <a:spLocks noChangeArrowheads="1"/>
            </p:cNvSpPr>
            <p:nvPr/>
          </p:nvSpPr>
          <p:spPr bwMode="auto">
            <a:xfrm>
              <a:off x="3552" y="192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  <p:sp>
          <p:nvSpPr>
            <p:cNvPr id="70670" name="Text Box 143"/>
            <p:cNvSpPr txBox="1">
              <a:spLocks noChangeArrowheads="1"/>
            </p:cNvSpPr>
            <p:nvPr/>
          </p:nvSpPr>
          <p:spPr bwMode="auto">
            <a:xfrm>
              <a:off x="3552" y="211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  <p:sp>
          <p:nvSpPr>
            <p:cNvPr id="70671" name="Text Box 144"/>
            <p:cNvSpPr txBox="1">
              <a:spLocks noChangeArrowheads="1"/>
            </p:cNvSpPr>
            <p:nvPr/>
          </p:nvSpPr>
          <p:spPr bwMode="auto">
            <a:xfrm>
              <a:off x="3552" y="249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  <p:sp>
          <p:nvSpPr>
            <p:cNvPr id="70672" name="Text Box 145"/>
            <p:cNvSpPr txBox="1">
              <a:spLocks noChangeArrowheads="1"/>
            </p:cNvSpPr>
            <p:nvPr/>
          </p:nvSpPr>
          <p:spPr bwMode="auto">
            <a:xfrm>
              <a:off x="3552" y="230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  <p:sp>
          <p:nvSpPr>
            <p:cNvPr id="70673" name="Text Box 146"/>
            <p:cNvSpPr txBox="1">
              <a:spLocks noChangeArrowheads="1"/>
            </p:cNvSpPr>
            <p:nvPr/>
          </p:nvSpPr>
          <p:spPr bwMode="auto">
            <a:xfrm>
              <a:off x="3552" y="172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  <p:sp>
          <p:nvSpPr>
            <p:cNvPr id="70674" name="Text Box 147"/>
            <p:cNvSpPr txBox="1">
              <a:spLocks noChangeArrowheads="1"/>
            </p:cNvSpPr>
            <p:nvPr/>
          </p:nvSpPr>
          <p:spPr bwMode="auto">
            <a:xfrm>
              <a:off x="3552" y="153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0</a:t>
              </a:r>
            </a:p>
          </p:txBody>
        </p:sp>
        <p:sp>
          <p:nvSpPr>
            <p:cNvPr id="70675" name="Text Box 148"/>
            <p:cNvSpPr txBox="1">
              <a:spLocks noChangeArrowheads="1"/>
            </p:cNvSpPr>
            <p:nvPr/>
          </p:nvSpPr>
          <p:spPr bwMode="auto">
            <a:xfrm>
              <a:off x="3552" y="13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383125" name="AutoShape 149"/>
          <p:cNvSpPr>
            <a:spLocks noChangeArrowheads="1"/>
          </p:cNvSpPr>
          <p:nvPr/>
        </p:nvSpPr>
        <p:spPr bwMode="auto">
          <a:xfrm>
            <a:off x="1981200" y="2438400"/>
            <a:ext cx="304800" cy="304800"/>
          </a:xfrm>
          <a:prstGeom prst="star4">
            <a:avLst>
              <a:gd name="adj" fmla="val 125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3126" name="AutoShape 150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star4">
            <a:avLst>
              <a:gd name="adj" fmla="val 125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3127" name="Text Box 151"/>
          <p:cNvSpPr txBox="1">
            <a:spLocks noChangeArrowheads="1"/>
          </p:cNvSpPr>
          <p:nvPr/>
        </p:nvSpPr>
        <p:spPr bwMode="auto">
          <a:xfrm>
            <a:off x="685800" y="4419600"/>
            <a:ext cx="7885113" cy="161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Pick initial complete assignment (at random)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Repeat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ea typeface="宋体" pitchFamily="2" charset="-122"/>
              </a:rPr>
              <a:t>Pick a conflicted variable </a:t>
            </a:r>
            <a:r>
              <a:rPr lang="en-US" altLang="zh-CN">
                <a:solidFill>
                  <a:srgbClr val="00B050"/>
                </a:solidFill>
                <a:ea typeface="宋体" pitchFamily="2" charset="-122"/>
              </a:rPr>
              <a:t>var</a:t>
            </a:r>
            <a:r>
              <a:rPr lang="en-US" altLang="zh-CN">
                <a:ea typeface="宋体" pitchFamily="2" charset="-122"/>
              </a:rPr>
              <a:t> (at random)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ea typeface="宋体" pitchFamily="2" charset="-122"/>
              </a:rPr>
              <a:t>Set the new value of </a:t>
            </a:r>
            <a:r>
              <a:rPr lang="en-US" altLang="zh-CN">
                <a:solidFill>
                  <a:srgbClr val="00B050"/>
                </a:solidFill>
                <a:ea typeface="宋体" pitchFamily="2" charset="-122"/>
              </a:rPr>
              <a:t>var </a:t>
            </a:r>
            <a:r>
              <a:rPr lang="en-US" altLang="zh-CN">
                <a:ea typeface="宋体" pitchFamily="2" charset="-122"/>
              </a:rPr>
              <a:t>to 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minimize the number of conflicts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ea typeface="宋体" pitchFamily="2" charset="-122"/>
              </a:rPr>
              <a:t>If the new assignment is not conflicting then return it</a:t>
            </a:r>
          </a:p>
        </p:txBody>
      </p:sp>
      <p:sp>
        <p:nvSpPr>
          <p:cNvPr id="383128" name="Text Box 152"/>
          <p:cNvSpPr txBox="1">
            <a:spLocks noChangeArrowheads="1"/>
          </p:cNvSpPr>
          <p:nvPr/>
        </p:nvSpPr>
        <p:spPr bwMode="auto">
          <a:xfrm>
            <a:off x="685800" y="6096000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9933"/>
                </a:solidFill>
                <a:ea typeface="宋体" pitchFamily="2" charset="-122"/>
              </a:rPr>
              <a:t>(min-conflicts heuristics)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125" grpId="0" animBg="1"/>
      <p:bldP spid="383126" grpId="0" animBg="1"/>
      <p:bldP spid="383127" grpId="0" animBg="1" autoUpdateAnimBg="0"/>
      <p:bldP spid="38312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Local search for CSP</a:t>
            </a:r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058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>
                <a:ea typeface="宋体" pitchFamily="2" charset="-122"/>
              </a:rPr>
              <a:t>function</a:t>
            </a:r>
            <a:r>
              <a:rPr lang="en-US" altLang="zh-CN" sz="2000" smtClean="0">
                <a:ea typeface="宋体" pitchFamily="2" charset="-122"/>
              </a:rPr>
              <a:t> MIN-CONFLICTS(</a:t>
            </a:r>
            <a:r>
              <a:rPr lang="en-US" altLang="zh-CN" sz="2000" i="1" smtClean="0">
                <a:ea typeface="宋体" pitchFamily="2" charset="-122"/>
              </a:rPr>
              <a:t>csp, max_steps</a:t>
            </a:r>
            <a:r>
              <a:rPr lang="en-US" altLang="zh-CN" sz="2000" smtClean="0">
                <a:ea typeface="宋体" pitchFamily="2" charset="-122"/>
              </a:rPr>
              <a:t>) </a:t>
            </a:r>
            <a:r>
              <a:rPr lang="en-US" altLang="zh-CN" sz="2000" b="1" smtClean="0">
                <a:ea typeface="宋体" pitchFamily="2" charset="-122"/>
              </a:rPr>
              <a:t>return</a:t>
            </a:r>
            <a:r>
              <a:rPr lang="en-US" altLang="zh-CN" sz="2000" smtClean="0">
                <a:ea typeface="宋体" pitchFamily="2" charset="-122"/>
              </a:rPr>
              <a:t> solution or failure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</a:t>
            </a:r>
            <a:r>
              <a:rPr lang="en-US" altLang="zh-CN" sz="2000" b="1" smtClean="0">
                <a:ea typeface="宋体" pitchFamily="2" charset="-122"/>
              </a:rPr>
              <a:t>inputs</a:t>
            </a:r>
            <a:r>
              <a:rPr lang="en-US" altLang="zh-CN" sz="2000" smtClean="0">
                <a:ea typeface="宋体" pitchFamily="2" charset="-122"/>
              </a:rPr>
              <a:t>: </a:t>
            </a:r>
            <a:r>
              <a:rPr lang="en-US" altLang="zh-CN" sz="2000" i="1" smtClean="0">
                <a:ea typeface="宋体" pitchFamily="2" charset="-122"/>
              </a:rPr>
              <a:t>csp</a:t>
            </a:r>
            <a:r>
              <a:rPr lang="en-US" altLang="zh-CN" sz="2000" smtClean="0">
                <a:ea typeface="宋体" pitchFamily="2" charset="-122"/>
              </a:rPr>
              <a:t>, a constraint satisfaction problem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</a:t>
            </a:r>
            <a:r>
              <a:rPr lang="en-US" altLang="zh-CN" sz="2000" i="1" smtClean="0">
                <a:ea typeface="宋体" pitchFamily="2" charset="-122"/>
              </a:rPr>
              <a:t>max_steps</a:t>
            </a:r>
            <a:r>
              <a:rPr lang="en-US" altLang="zh-CN" sz="2000" smtClean="0">
                <a:ea typeface="宋体" pitchFamily="2" charset="-122"/>
              </a:rPr>
              <a:t>, the number of steps allowed before giving up	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</a:t>
            </a:r>
            <a:r>
              <a:rPr lang="en-US" altLang="zh-CN" sz="2000" i="1" smtClean="0">
                <a:ea typeface="宋体" pitchFamily="2" charset="-122"/>
              </a:rPr>
              <a:t>current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  </a:t>
            </a:r>
            <a:r>
              <a:rPr lang="en-US" altLang="zh-CN" sz="2000" i="1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</a:rPr>
              <a:t>an initial complete assignment for </a:t>
            </a:r>
            <a:r>
              <a:rPr lang="en-US" altLang="zh-CN" sz="2000" i="1" smtClean="0">
                <a:ea typeface="宋体" pitchFamily="2" charset="-122"/>
              </a:rPr>
              <a:t>csp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</a:t>
            </a:r>
            <a:r>
              <a:rPr lang="en-US" altLang="zh-CN" sz="2000" b="1" smtClean="0">
                <a:ea typeface="宋体" pitchFamily="2" charset="-122"/>
              </a:rPr>
              <a:t>for </a:t>
            </a:r>
            <a:r>
              <a:rPr lang="en-US" altLang="zh-CN" sz="2000" i="1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i="1" smtClean="0">
                <a:ea typeface="宋体" pitchFamily="2" charset="-122"/>
              </a:rPr>
              <a:t>= </a:t>
            </a:r>
            <a:r>
              <a:rPr lang="en-US" altLang="zh-CN" sz="2000" smtClean="0">
                <a:ea typeface="宋体" pitchFamily="2" charset="-122"/>
              </a:rPr>
              <a:t>1 to </a:t>
            </a:r>
            <a:r>
              <a:rPr lang="en-US" altLang="zh-CN" sz="2000" i="1" smtClean="0">
                <a:ea typeface="宋体" pitchFamily="2" charset="-122"/>
              </a:rPr>
              <a:t>max_steps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ea typeface="宋体" pitchFamily="2" charset="-122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</a:t>
            </a:r>
            <a:r>
              <a:rPr lang="en-US" altLang="zh-CN" sz="2000" b="1" smtClean="0">
                <a:ea typeface="宋体" pitchFamily="2" charset="-122"/>
              </a:rPr>
              <a:t>if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i="1" smtClean="0">
                <a:ea typeface="宋体" pitchFamily="2" charset="-122"/>
              </a:rPr>
              <a:t>current</a:t>
            </a:r>
            <a:r>
              <a:rPr lang="en-US" altLang="zh-CN" sz="2000" smtClean="0">
                <a:ea typeface="宋体" pitchFamily="2" charset="-122"/>
              </a:rPr>
              <a:t> is a solution for </a:t>
            </a:r>
            <a:r>
              <a:rPr lang="en-US" altLang="zh-CN" sz="2000" i="1" smtClean="0">
                <a:ea typeface="宋体" pitchFamily="2" charset="-122"/>
              </a:rPr>
              <a:t>csp</a:t>
            </a:r>
            <a:r>
              <a:rPr lang="en-US" altLang="zh-CN" sz="2000" smtClean="0">
                <a:ea typeface="宋体" pitchFamily="2" charset="-122"/>
              </a:rPr>
              <a:t> then return </a:t>
            </a:r>
            <a:r>
              <a:rPr lang="en-US" altLang="zh-CN" sz="2000" i="1" smtClean="0">
                <a:ea typeface="宋体" pitchFamily="2" charset="-122"/>
              </a:rPr>
              <a:t>current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</a:t>
            </a:r>
            <a:r>
              <a:rPr lang="en-US" altLang="zh-CN" sz="2000" i="1" smtClean="0">
                <a:ea typeface="宋体" pitchFamily="2" charset="-122"/>
              </a:rPr>
              <a:t>var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  </a:t>
            </a:r>
            <a:r>
              <a:rPr lang="en-US" altLang="zh-CN" sz="2000" smtClean="0">
                <a:ea typeface="宋体" pitchFamily="2" charset="-122"/>
              </a:rPr>
              <a:t>a randomly chosen, conflicted variable from VARIABLES[</a:t>
            </a:r>
            <a:r>
              <a:rPr lang="en-US" altLang="zh-CN" sz="2000" i="1" smtClean="0">
                <a:ea typeface="宋体" pitchFamily="2" charset="-122"/>
              </a:rPr>
              <a:t>csp</a:t>
            </a:r>
            <a:r>
              <a:rPr lang="en-US" altLang="zh-CN" sz="2000" smtClean="0">
                <a:ea typeface="宋体" pitchFamily="2" charset="-122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</a:t>
            </a:r>
            <a:r>
              <a:rPr lang="en-US" altLang="zh-CN" sz="2000" i="1" smtClean="0">
                <a:ea typeface="宋体" pitchFamily="2" charset="-122"/>
              </a:rPr>
              <a:t>value</a:t>
            </a:r>
            <a:r>
              <a:rPr lang="en-US" altLang="zh-CN" sz="2000" smtClean="0">
                <a:ea typeface="宋体" pitchFamily="2" charset="-122"/>
              </a:rPr>
              <a:t> 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  </a:t>
            </a:r>
            <a:r>
              <a:rPr lang="en-US" altLang="zh-CN" sz="2000" smtClean="0">
                <a:ea typeface="宋体" pitchFamily="2" charset="-122"/>
              </a:rPr>
              <a:t>the value </a:t>
            </a:r>
            <a:r>
              <a:rPr lang="en-US" altLang="zh-CN" sz="2000" i="1" smtClean="0">
                <a:ea typeface="宋体" pitchFamily="2" charset="-122"/>
              </a:rPr>
              <a:t>v</a:t>
            </a:r>
            <a:r>
              <a:rPr lang="en-US" altLang="zh-CN" sz="2000" smtClean="0">
                <a:ea typeface="宋体" pitchFamily="2" charset="-122"/>
              </a:rPr>
              <a:t> for </a:t>
            </a:r>
            <a:r>
              <a:rPr lang="en-US" altLang="zh-CN" sz="2000" i="1" smtClean="0">
                <a:ea typeface="宋体" pitchFamily="2" charset="-122"/>
              </a:rPr>
              <a:t>var</a:t>
            </a:r>
            <a:r>
              <a:rPr lang="en-US" altLang="zh-CN" sz="2000" smtClean="0">
                <a:ea typeface="宋体" pitchFamily="2" charset="-122"/>
              </a:rPr>
              <a:t> that minimize CONFLICTS(</a:t>
            </a:r>
            <a:r>
              <a:rPr lang="en-US" altLang="zh-CN" sz="2000" i="1" smtClean="0">
                <a:ea typeface="宋体" pitchFamily="2" charset="-122"/>
              </a:rPr>
              <a:t>var,v,current,csp</a:t>
            </a:r>
            <a:r>
              <a:rPr lang="en-US" altLang="zh-CN" sz="2000" smtClean="0">
                <a:ea typeface="宋体" pitchFamily="2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set </a:t>
            </a:r>
            <a:r>
              <a:rPr lang="en-US" altLang="zh-CN" sz="2000" i="1" smtClean="0">
                <a:ea typeface="宋体" pitchFamily="2" charset="-122"/>
              </a:rPr>
              <a:t>var = value</a:t>
            </a:r>
            <a:r>
              <a:rPr lang="en-US" altLang="zh-CN" sz="2000" smtClean="0">
                <a:ea typeface="宋体" pitchFamily="2" charset="-122"/>
              </a:rPr>
              <a:t> in </a:t>
            </a:r>
            <a:r>
              <a:rPr lang="en-US" altLang="zh-CN" sz="2000" i="1" smtClean="0">
                <a:ea typeface="宋体" pitchFamily="2" charset="-122"/>
              </a:rPr>
              <a:t>current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>
                <a:ea typeface="宋体" pitchFamily="2" charset="-122"/>
              </a:rPr>
              <a:t>	return </a:t>
            </a:r>
            <a:r>
              <a:rPr lang="en-US" altLang="zh-CN" sz="2000" i="1" smtClean="0">
                <a:ea typeface="宋体" pitchFamily="2" charset="-122"/>
              </a:rPr>
              <a:t>failure</a:t>
            </a:r>
            <a:endParaRPr lang="en-US" altLang="zh-CN" sz="2000" b="1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36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Comparison of different CSP algorithms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828800"/>
            <a:ext cx="8985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Remark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 Local search with min-conflict heuristic works extremely well for 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million</a:t>
            </a:r>
            <a:r>
              <a:rPr lang="en-US" altLang="zh-CN" smtClean="0">
                <a:ea typeface="宋体" pitchFamily="2" charset="-122"/>
              </a:rPr>
              <a:t>-queen problems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 The reason: Solutions are </a:t>
            </a:r>
            <a:r>
              <a:rPr lang="en-US" altLang="zh-CN" smtClean="0">
                <a:solidFill>
                  <a:srgbClr val="339933"/>
                </a:solidFill>
                <a:ea typeface="宋体" pitchFamily="2" charset="-122"/>
              </a:rPr>
              <a:t>densely</a:t>
            </a:r>
            <a:r>
              <a:rPr lang="en-US" altLang="zh-CN" smtClean="0">
                <a:ea typeface="宋体" pitchFamily="2" charset="-122"/>
              </a:rPr>
              <a:t> distributed in the O(n</a:t>
            </a:r>
            <a:r>
              <a:rPr lang="en-US" altLang="zh-CN" sz="2800" baseline="30000" smtClean="0">
                <a:ea typeface="宋体" pitchFamily="2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smtClean="0">
                <a:ea typeface="宋体" pitchFamily="2" charset="-122"/>
              </a:rPr>
              <a:t>) space, which means that on the average a solution is a few steps away from a randomly picked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Constraint Satisfaction Problems (CSP)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Standard search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Improvements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Backtracking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Forward checking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Constraint propagation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Local search for CSP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Problem structure and decomposition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879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Problem structure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886200"/>
            <a:ext cx="7772400" cy="1978025"/>
          </a:xfrm>
        </p:spPr>
        <p:txBody>
          <a:bodyPr/>
          <a:lstStyle/>
          <a:p>
            <a:pPr eaLnBrk="1" hangingPunct="1"/>
            <a:r>
              <a:rPr lang="en-US" altLang="zh-CN" sz="2400" i="1" smtClean="0">
                <a:ea typeface="宋体" pitchFamily="2" charset="-122"/>
              </a:rPr>
              <a:t>How can the problem structure help to find a solution quickly?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Subproblem identification is important: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Coloring Tasmania and mainland are independent subproblems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Identifiable as connected components of constrained graph.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Improves performance 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4724400" cy="245268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Problem structure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4041775"/>
            <a:ext cx="7772400" cy="1978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Suppose each problem has </a:t>
            </a:r>
            <a:r>
              <a:rPr lang="en-US" altLang="zh-CN" sz="2400" i="1" smtClean="0">
                <a:ea typeface="宋体" pitchFamily="2" charset="-122"/>
              </a:rPr>
              <a:t>c</a:t>
            </a:r>
            <a:r>
              <a:rPr lang="en-US" altLang="zh-CN" sz="2400" smtClean="0">
                <a:ea typeface="宋体" pitchFamily="2" charset="-122"/>
              </a:rPr>
              <a:t> variables out of a total of 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Worst case solution cost is </a:t>
            </a:r>
            <a:r>
              <a:rPr lang="en-US" altLang="zh-CN" sz="2400" i="1" smtClean="0">
                <a:ea typeface="宋体" pitchFamily="2" charset="-122"/>
              </a:rPr>
              <a:t>O(n/c d</a:t>
            </a:r>
            <a:r>
              <a:rPr lang="en-US" altLang="zh-CN" sz="2400" i="1" baseline="30000" smtClean="0">
                <a:ea typeface="宋体" pitchFamily="2" charset="-122"/>
              </a:rPr>
              <a:t>c</a:t>
            </a:r>
            <a:r>
              <a:rPr lang="en-US" altLang="zh-CN" sz="2400" i="1" smtClean="0">
                <a:ea typeface="宋体" pitchFamily="2" charset="-122"/>
              </a:rPr>
              <a:t>)</a:t>
            </a:r>
            <a:r>
              <a:rPr lang="en-US" altLang="zh-CN" sz="2400" smtClean="0">
                <a:ea typeface="宋体" pitchFamily="2" charset="-122"/>
              </a:rPr>
              <a:t>, i.e. linear in 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smtClean="0">
                <a:ea typeface="宋体" pitchFamily="2" charset="-122"/>
              </a:rPr>
              <a:t>Instead of </a:t>
            </a:r>
            <a:r>
              <a:rPr lang="en-US" altLang="zh-CN" sz="1900" i="1" smtClean="0">
                <a:ea typeface="宋体" pitchFamily="2" charset="-122"/>
              </a:rPr>
              <a:t>O(d </a:t>
            </a:r>
            <a:r>
              <a:rPr lang="en-US" altLang="zh-CN" sz="1900" i="1" baseline="30000" smtClean="0">
                <a:ea typeface="宋体" pitchFamily="2" charset="-122"/>
              </a:rPr>
              <a:t>n</a:t>
            </a:r>
            <a:r>
              <a:rPr lang="en-US" altLang="zh-CN" sz="1900" i="1" smtClean="0">
                <a:ea typeface="宋体" pitchFamily="2" charset="-122"/>
              </a:rPr>
              <a:t>),</a:t>
            </a:r>
            <a:r>
              <a:rPr lang="en-US" altLang="zh-CN" sz="1900" smtClean="0">
                <a:ea typeface="宋体" pitchFamily="2" charset="-122"/>
              </a:rPr>
              <a:t> exponential in </a:t>
            </a:r>
            <a:r>
              <a:rPr lang="en-US" altLang="zh-CN" sz="1900" i="1" smtClean="0">
                <a:ea typeface="宋体" pitchFamily="2" charset="-122"/>
              </a:rPr>
              <a:t>n</a:t>
            </a:r>
            <a:endParaRPr lang="en-US" altLang="zh-CN" sz="19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E.g. </a:t>
            </a:r>
            <a:r>
              <a:rPr lang="en-US" altLang="zh-CN" sz="2400" i="1" smtClean="0">
                <a:ea typeface="宋体" pitchFamily="2" charset="-122"/>
              </a:rPr>
              <a:t>n= 80, c= 20, d=2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smtClean="0">
                <a:ea typeface="宋体" pitchFamily="2" charset="-122"/>
              </a:rPr>
              <a:t>2</a:t>
            </a:r>
            <a:r>
              <a:rPr lang="en-US" altLang="zh-CN" sz="1900" baseline="30000" smtClean="0">
                <a:ea typeface="宋体" pitchFamily="2" charset="-122"/>
              </a:rPr>
              <a:t>80</a:t>
            </a:r>
            <a:r>
              <a:rPr lang="en-US" altLang="zh-CN" sz="1900" smtClean="0">
                <a:ea typeface="宋体" pitchFamily="2" charset="-122"/>
              </a:rPr>
              <a:t> = 4 billion years at 1 million nodes/sec.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smtClean="0">
                <a:ea typeface="宋体" pitchFamily="2" charset="-122"/>
              </a:rPr>
              <a:t>4 * 2</a:t>
            </a:r>
            <a:r>
              <a:rPr lang="en-US" altLang="zh-CN" sz="1900" baseline="30000" smtClean="0">
                <a:ea typeface="宋体" pitchFamily="2" charset="-122"/>
              </a:rPr>
              <a:t>20</a:t>
            </a:r>
            <a:r>
              <a:rPr lang="en-US" altLang="zh-CN" sz="1900" smtClean="0">
                <a:ea typeface="宋体" pitchFamily="2" charset="-122"/>
              </a:rPr>
              <a:t>= .4 second at 1 million nodes/sec</a:t>
            </a:r>
          </a:p>
        </p:txBody>
      </p:sp>
      <p:pic>
        <p:nvPicPr>
          <p:cNvPr id="7680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4724400" cy="245268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Tree-structured CSPs</a:t>
            </a:r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4041775"/>
            <a:ext cx="7772400" cy="19780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Theorem: if the constraint graph has no loops (i.e. Tree) then CSP can be solved in </a:t>
            </a:r>
            <a:r>
              <a:rPr lang="en-US" altLang="zh-CN" sz="2400" i="1" dirty="0" smtClean="0">
                <a:ea typeface="宋体" pitchFamily="2" charset="-122"/>
              </a:rPr>
              <a:t>O(</a:t>
            </a:r>
            <a:r>
              <a:rPr lang="en-US" altLang="zh-CN" sz="2400" i="1" dirty="0" err="1" smtClean="0">
                <a:ea typeface="宋体" pitchFamily="2" charset="-122"/>
              </a:rPr>
              <a:t>nd</a:t>
            </a:r>
            <a:r>
              <a:rPr lang="en-US" altLang="zh-CN" sz="2400" i="1" dirty="0" smtClean="0">
                <a:ea typeface="宋体" pitchFamily="2" charset="-122"/>
              </a:rPr>
              <a:t> </a:t>
            </a:r>
            <a:r>
              <a:rPr lang="en-US" altLang="zh-CN" sz="2400" i="1" baseline="30000" dirty="0" smtClean="0">
                <a:ea typeface="宋体" pitchFamily="2" charset="-122"/>
              </a:rPr>
              <a:t>2</a:t>
            </a:r>
            <a:r>
              <a:rPr lang="en-US" altLang="zh-CN" sz="2400" i="1" dirty="0" smtClean="0">
                <a:ea typeface="宋体" pitchFamily="2" charset="-122"/>
              </a:rPr>
              <a:t>)</a:t>
            </a:r>
            <a:r>
              <a:rPr lang="en-US" altLang="zh-CN" sz="2400" dirty="0" smtClean="0">
                <a:ea typeface="宋体" pitchFamily="2" charset="-122"/>
              </a:rPr>
              <a:t> time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</a:rPr>
              <a:t>Compare difference with general CSP, where worst case is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O(d 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2438" y="1905000"/>
            <a:ext cx="3463925" cy="19780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CSP as a Search Problem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A state is an assignment of values to some or all variables.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Consistent assignment: assignment does not violate the constraints.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Initial state:</a:t>
            </a:r>
            <a:r>
              <a:rPr lang="en-US" altLang="zh-CN" sz="2400" dirty="0" smtClean="0">
                <a:ea typeface="宋体" pitchFamily="2" charset="-122"/>
              </a:rPr>
              <a:t> empty assignment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Successor function:</a:t>
            </a:r>
            <a:r>
              <a:rPr lang="en-US" altLang="zh-CN" sz="2400" dirty="0" smtClean="0">
                <a:ea typeface="宋体" pitchFamily="2" charset="-122"/>
              </a:rPr>
              <a:t> a value is assigned to any unassigned variable, which does not conflict with the currently assigned variables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Goal test:</a:t>
            </a:r>
            <a:r>
              <a:rPr lang="en-US" altLang="zh-CN" sz="2400" dirty="0" smtClean="0">
                <a:ea typeface="宋体" pitchFamily="2" charset="-122"/>
              </a:rPr>
              <a:t> the assignment is complete and consistent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Path cost:</a:t>
            </a:r>
            <a:r>
              <a:rPr lang="en-US" altLang="zh-CN" sz="2400" dirty="0" smtClean="0">
                <a:ea typeface="宋体" pitchFamily="2" charset="-122"/>
              </a:rPr>
              <a:t> irrelevant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dirty="0" smtClean="0">
              <a:solidFill>
                <a:srgbClr val="CC66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Tree-structured CSPs</a:t>
            </a:r>
          </a:p>
        </p:txBody>
      </p:sp>
      <p:sp>
        <p:nvSpPr>
          <p:cNvPr id="78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581400"/>
            <a:ext cx="81534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In most cases subproblems of a CSP are connected as a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Any tree-structured CSP can be solved in time linear in the number of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Choose a variable as root, order variables from root to leaves such that every node’s parent precedes it in the ordering. (label var from </a:t>
            </a:r>
            <a:r>
              <a:rPr lang="en-US" altLang="zh-CN" sz="1800" i="1" smtClean="0">
                <a:ea typeface="宋体" pitchFamily="2" charset="-122"/>
              </a:rPr>
              <a:t>X</a:t>
            </a:r>
            <a:r>
              <a:rPr lang="en-US" altLang="zh-CN" sz="1800" i="1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to </a:t>
            </a:r>
            <a:r>
              <a:rPr lang="en-US" altLang="zh-CN" sz="1800" i="1" smtClean="0">
                <a:ea typeface="宋体" pitchFamily="2" charset="-122"/>
              </a:rPr>
              <a:t>X</a:t>
            </a:r>
            <a:r>
              <a:rPr lang="en-US" altLang="zh-CN" sz="1800" i="1" baseline="-25000" smtClean="0">
                <a:ea typeface="宋体" pitchFamily="2" charset="-122"/>
              </a:rPr>
              <a:t>n</a:t>
            </a:r>
            <a:r>
              <a:rPr lang="en-US" altLang="zh-CN" sz="1800" smtClean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For </a:t>
            </a:r>
            <a:r>
              <a:rPr lang="en-US" altLang="zh-CN" sz="1800" i="1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 from </a:t>
            </a:r>
            <a:r>
              <a:rPr lang="en-US" altLang="zh-CN" sz="1800" i="1" smtClean="0">
                <a:ea typeface="宋体" pitchFamily="2" charset="-122"/>
              </a:rPr>
              <a:t>n</a:t>
            </a:r>
            <a:r>
              <a:rPr lang="en-US" altLang="zh-CN" sz="1800" smtClean="0">
                <a:ea typeface="宋体" pitchFamily="2" charset="-122"/>
              </a:rPr>
              <a:t> down to 2, apply </a:t>
            </a:r>
            <a:r>
              <a:rPr lang="en-US" altLang="zh-CN" sz="1800" smtClean="0">
                <a:latin typeface="Times New Roman" pitchFamily="18" charset="0"/>
                <a:ea typeface="宋体" pitchFamily="2" charset="-122"/>
              </a:rPr>
              <a:t>REMOVE-INCONSISTENT-VALUES(Parent(</a:t>
            </a:r>
            <a:r>
              <a:rPr lang="en-US" altLang="zh-CN" sz="1800" i="1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800" i="1" baseline="-25000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1800" smtClean="0">
                <a:latin typeface="Times New Roman" pitchFamily="18" charset="0"/>
                <a:ea typeface="宋体" pitchFamily="2" charset="-122"/>
              </a:rPr>
              <a:t>),</a:t>
            </a:r>
            <a:r>
              <a:rPr lang="en-US" altLang="zh-CN" sz="1800" i="1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800" i="1" baseline="-25000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1800" smtClean="0"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16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For </a:t>
            </a:r>
            <a:r>
              <a:rPr lang="en-US" altLang="zh-CN" sz="1800" i="1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 from 1 to </a:t>
            </a:r>
            <a:r>
              <a:rPr lang="en-US" altLang="zh-CN" sz="1800" i="1" smtClean="0">
                <a:ea typeface="宋体" pitchFamily="2" charset="-122"/>
              </a:rPr>
              <a:t>n</a:t>
            </a:r>
            <a:r>
              <a:rPr lang="en-US" altLang="zh-CN" sz="1800" smtClean="0">
                <a:ea typeface="宋体" pitchFamily="2" charset="-122"/>
              </a:rPr>
              <a:t> assign </a:t>
            </a:r>
            <a:r>
              <a:rPr lang="en-US" altLang="zh-CN" sz="1800" i="1" smtClean="0">
                <a:ea typeface="宋体" pitchFamily="2" charset="-122"/>
              </a:rPr>
              <a:t>X</a:t>
            </a:r>
            <a:r>
              <a:rPr lang="en-US" altLang="zh-CN" sz="1800" i="1" baseline="-25000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 consistently with Parent(</a:t>
            </a:r>
            <a:r>
              <a:rPr lang="en-US" altLang="zh-CN" sz="1800" i="1" smtClean="0">
                <a:ea typeface="宋体" pitchFamily="2" charset="-122"/>
              </a:rPr>
              <a:t>X</a:t>
            </a:r>
            <a:r>
              <a:rPr lang="en-US" altLang="zh-CN" sz="1800" i="1" baseline="-25000" smtClean="0">
                <a:ea typeface="宋体" pitchFamily="2" charset="-122"/>
              </a:rPr>
              <a:t>j </a:t>
            </a:r>
            <a:r>
              <a:rPr lang="en-US" altLang="zh-CN" sz="1800" smtClean="0">
                <a:ea typeface="宋体" pitchFamily="2" charset="-122"/>
              </a:rPr>
              <a:t>)</a:t>
            </a:r>
            <a:endParaRPr lang="en-US" altLang="zh-CN" sz="2000" smtClean="0">
              <a:ea typeface="宋体" pitchFamily="2" charset="-122"/>
            </a:endParaRPr>
          </a:p>
        </p:txBody>
      </p:sp>
      <p:pic>
        <p:nvPicPr>
          <p:cNvPr id="788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00200"/>
            <a:ext cx="7772400" cy="1949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Nearly tree-structured CSPs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343400"/>
            <a:ext cx="8229600" cy="1866900"/>
          </a:xfrm>
        </p:spPr>
        <p:txBody>
          <a:bodyPr/>
          <a:lstStyle/>
          <a:p>
            <a:pPr eaLnBrk="1" hangingPunct="1"/>
            <a:r>
              <a:rPr lang="en-US" altLang="zh-CN" sz="2400" i="1" smtClean="0">
                <a:ea typeface="宋体" pitchFamily="2" charset="-122"/>
              </a:rPr>
              <a:t>Can more general constraint graphs be reduced to trees?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Two approaches:</a:t>
            </a:r>
          </a:p>
          <a:p>
            <a:pPr lvl="1" eaLnBrk="1" hangingPunct="1"/>
            <a:r>
              <a:rPr lang="en-US" altLang="zh-CN" sz="2100" smtClean="0">
                <a:ea typeface="宋体" pitchFamily="2" charset="-122"/>
              </a:rPr>
              <a:t>Remove certain nodes</a:t>
            </a:r>
          </a:p>
          <a:p>
            <a:pPr lvl="1" eaLnBrk="1" hangingPunct="1"/>
            <a:r>
              <a:rPr lang="en-US" altLang="zh-CN" sz="2100" smtClean="0">
                <a:ea typeface="宋体" pitchFamily="2" charset="-122"/>
              </a:rPr>
              <a:t>Collapse certain nodes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76400"/>
            <a:ext cx="2895600" cy="2482850"/>
          </a:xfrm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29083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Nearly tree-structured CSPs</a:t>
            </a: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91000"/>
            <a:ext cx="8229600" cy="18669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Idea: assign values to some variables so that the remaining variables form a tree.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Assume that we assign </a:t>
            </a:r>
            <a:r>
              <a:rPr lang="en-US" altLang="zh-CN" sz="2000" i="1" smtClean="0">
                <a:ea typeface="宋体" pitchFamily="2" charset="-122"/>
              </a:rPr>
              <a:t>{SA=x}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 </a:t>
            </a:r>
            <a:r>
              <a:rPr lang="en-US" altLang="zh-CN" sz="2000" i="1" smtClean="0">
                <a:ea typeface="宋体" pitchFamily="2" charset="-122"/>
              </a:rPr>
              <a:t>cycle cutset</a:t>
            </a:r>
          </a:p>
          <a:p>
            <a:pPr lvl="1" eaLnBrk="1" hangingPunct="1"/>
            <a:r>
              <a:rPr lang="en-US" altLang="zh-CN" sz="1900" smtClean="0">
                <a:ea typeface="宋体" pitchFamily="2" charset="-122"/>
              </a:rPr>
              <a:t>And remove any values from the other variables that are inconsistent.</a:t>
            </a:r>
          </a:p>
          <a:p>
            <a:pPr lvl="1" eaLnBrk="1" hangingPunct="1"/>
            <a:r>
              <a:rPr lang="en-US" altLang="zh-CN" sz="1900" smtClean="0">
                <a:ea typeface="宋体" pitchFamily="2" charset="-122"/>
              </a:rPr>
              <a:t>The selected value for SA could be the wrong one so we have to try all of them</a:t>
            </a:r>
          </a:p>
        </p:txBody>
      </p:sp>
      <p:pic>
        <p:nvPicPr>
          <p:cNvPr id="8090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76400"/>
            <a:ext cx="2895600" cy="2482850"/>
          </a:xfrm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29083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Nearly tree-structured CSPs</a:t>
            </a:r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91000"/>
            <a:ext cx="8229600" cy="18669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This approach is worthwhile if cycle cutset is small.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Finding the smallest cycle cutset is NP-hard</a:t>
            </a:r>
          </a:p>
          <a:p>
            <a:pPr lvl="1" eaLnBrk="1" hangingPunct="1"/>
            <a:r>
              <a:rPr lang="en-US" altLang="zh-CN" sz="1900" smtClean="0">
                <a:ea typeface="宋体" pitchFamily="2" charset="-122"/>
              </a:rPr>
              <a:t>Approximation algorithms exist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This approach is called</a:t>
            </a:r>
            <a:r>
              <a:rPr lang="en-US" altLang="zh-CN" sz="2000" i="1" smtClean="0">
                <a:ea typeface="宋体" pitchFamily="2" charset="-122"/>
              </a:rPr>
              <a:t> cutset conditioning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76400"/>
            <a:ext cx="2895600" cy="2482850"/>
          </a:xfrm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29083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Nearly tree-structured CSPs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295400"/>
            <a:ext cx="434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Tree decomposition of the constraint graph in a set of connected subproblems.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Each subproblem is solved independently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Resulting solutions are combined.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Necessary 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Every variable appears in at least one of the subproblems.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If two variables are connected in the original problem, they must appear together in at least one subproblem.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If a variable appears in two subproblems, it must appear in each subproblem on the path.</a:t>
            </a:r>
          </a:p>
        </p:txBody>
      </p:sp>
      <p:pic>
        <p:nvPicPr>
          <p:cNvPr id="8294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3814763" cy="41148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Applications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CSP techniques allow solving very complex problems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Numerous applications, e.g.: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Crew assignments to flights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Management of transportation fleet (</a:t>
            </a:r>
            <a:r>
              <a:rPr lang="zh-CN" altLang="en-US" sz="2400" smtClean="0">
                <a:ea typeface="宋体" pitchFamily="2" charset="-122"/>
              </a:rPr>
              <a:t>船隊</a:t>
            </a:r>
            <a:r>
              <a:rPr lang="en-US" altLang="zh-CN" sz="2400" smtClean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Flight/rail schedules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Task scheduling in port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Brain surgery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See </a:t>
            </a:r>
            <a:r>
              <a:rPr lang="en-US" altLang="zh-CN" sz="2800" b="1" smtClean="0">
                <a:latin typeface="Courier New" pitchFamily="49" charset="0"/>
                <a:ea typeface="宋体" pitchFamily="2" charset="-122"/>
              </a:rPr>
              <a:t>www.ilog.com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>
                <a:ea typeface="宋体" pitchFamily="2" charset="-122"/>
              </a:rPr>
              <a:t>Stereotaxic Brain Surgery</a:t>
            </a:r>
          </a:p>
        </p:txBody>
      </p:sp>
      <p:pic>
        <p:nvPicPr>
          <p:cNvPr id="8499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4572000" cy="32004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3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4191000" cy="39624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>
                <a:ea typeface="宋体" pitchFamily="2" charset="-122"/>
              </a:rPr>
              <a:t>Stereotaxic Brain Surgery</a:t>
            </a:r>
          </a:p>
        </p:txBody>
      </p:sp>
      <p:pic>
        <p:nvPicPr>
          <p:cNvPr id="86019" name="Picture 5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208213"/>
            <a:ext cx="3752850" cy="3125787"/>
          </a:xfr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  <p:grpSp>
        <p:nvGrpSpPr>
          <p:cNvPr id="188423" name="Group 7"/>
          <p:cNvGrpSpPr>
            <a:grpSpLocks/>
          </p:cNvGrpSpPr>
          <p:nvPr/>
        </p:nvGrpSpPr>
        <p:grpSpPr bwMode="auto">
          <a:xfrm>
            <a:off x="1295400" y="2438400"/>
            <a:ext cx="7491413" cy="3997325"/>
            <a:chOff x="1041" y="1802"/>
            <a:chExt cx="4719" cy="2518"/>
          </a:xfrm>
        </p:grpSpPr>
        <p:grpSp>
          <p:nvGrpSpPr>
            <p:cNvPr id="86021" name="Group 8"/>
            <p:cNvGrpSpPr>
              <a:grpSpLocks/>
            </p:cNvGrpSpPr>
            <p:nvPr/>
          </p:nvGrpSpPr>
          <p:grpSpPr bwMode="auto">
            <a:xfrm>
              <a:off x="3348" y="1802"/>
              <a:ext cx="2412" cy="2518"/>
              <a:chOff x="3348" y="1256"/>
              <a:chExt cx="2412" cy="2518"/>
            </a:xfrm>
          </p:grpSpPr>
          <p:sp>
            <p:nvSpPr>
              <p:cNvPr id="86058" name="Rectangle 9"/>
              <p:cNvSpPr>
                <a:spLocks noChangeArrowheads="1"/>
              </p:cNvSpPr>
              <p:nvPr/>
            </p:nvSpPr>
            <p:spPr bwMode="auto">
              <a:xfrm>
                <a:off x="3348" y="1256"/>
                <a:ext cx="2412" cy="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5817" tIns="42908" rIns="85817" bIns="42908">
                <a:spAutoFit/>
              </a:bodyPr>
              <a:lstStyle/>
              <a:p>
                <a:pPr defTabSz="847725" eaLnBrk="0" hangingPunct="0">
                  <a:spcBef>
                    <a:spcPct val="50000"/>
                  </a:spcBef>
                </a:pPr>
                <a:r>
                  <a:rPr lang="en-US" altLang="zh-CN" sz="2300">
                    <a:latin typeface="Times New Roman" pitchFamily="18" charset="0"/>
                    <a:ea typeface="宋体" pitchFamily="2" charset="-122"/>
                  </a:rPr>
                  <a:t>•</a:t>
                </a:r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 sz="2100">
                    <a:latin typeface="Times New Roman" pitchFamily="18" charset="0"/>
                    <a:ea typeface="宋体" pitchFamily="2" charset="-122"/>
                  </a:rPr>
                  <a:t>2000 &lt; Tumor &lt; 2200</a:t>
                </a: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rgbClr val="114FFB"/>
                    </a:solidFill>
                    <a:latin typeface="Times New Roman" pitchFamily="18" charset="0"/>
                    <a:ea typeface="宋体" pitchFamily="2" charset="-122"/>
                  </a:rPr>
                  <a:t>2000 &lt; B2 + B4 &lt; 2200</a:t>
                </a:r>
                <a:endParaRPr lang="en-US" altLang="zh-CN" sz="2100">
                  <a:solidFill>
                    <a:srgbClr val="8901F3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rgbClr val="CF0E30"/>
                    </a:solidFill>
                    <a:latin typeface="Times New Roman" pitchFamily="18" charset="0"/>
                    <a:ea typeface="宋体" pitchFamily="2" charset="-122"/>
                  </a:rPr>
                  <a:t>2000 &lt; B4 &lt; 2200</a:t>
                </a:r>
                <a:endParaRPr lang="en-US" altLang="zh-CN" sz="2100">
                  <a:solidFill>
                    <a:srgbClr val="114FFB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latin typeface="Times New Roman" pitchFamily="18" charset="0"/>
                    <a:ea typeface="宋体" pitchFamily="2" charset="-122"/>
                  </a:rPr>
                  <a:t>2000 &lt; B3 + B4 &lt; 2200</a:t>
                </a:r>
                <a:endParaRPr lang="en-US" altLang="zh-CN" sz="2100">
                  <a:solidFill>
                    <a:srgbClr val="CF0E30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rgbClr val="FF9900"/>
                    </a:solidFill>
                    <a:latin typeface="Times New Roman" pitchFamily="18" charset="0"/>
                    <a:ea typeface="宋体" pitchFamily="2" charset="-122"/>
                  </a:rPr>
                  <a:t>2000 &lt; B3 &lt; 2200</a:t>
                </a: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rgbClr val="00DFCA"/>
                    </a:solidFill>
                    <a:latin typeface="Times New Roman" pitchFamily="18" charset="0"/>
                    <a:ea typeface="宋体" pitchFamily="2" charset="-122"/>
                  </a:rPr>
                  <a:t>2000 &lt; B1 + B3 + B4 &lt; 2200</a:t>
                </a: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2000 &lt; B1 + B4 &lt; 2200</a:t>
                </a:r>
                <a:endParaRPr lang="en-US" altLang="zh-CN" sz="2100">
                  <a:solidFill>
                    <a:srgbClr val="114FFB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rgbClr val="DC0081"/>
                    </a:solidFill>
                    <a:latin typeface="Times New Roman" pitchFamily="18" charset="0"/>
                    <a:ea typeface="宋体" pitchFamily="2" charset="-122"/>
                  </a:rPr>
                  <a:t>2000 &lt; B1 + B2 + B4 &lt; 2200</a:t>
                </a: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rgbClr val="DC0081"/>
                    </a:solidFill>
                    <a:latin typeface="Times New Roman" pitchFamily="18" charset="0"/>
                    <a:ea typeface="宋体" pitchFamily="2" charset="-122"/>
                  </a:rPr>
                  <a:t>2000 &lt; B1 &lt; 2200</a:t>
                </a: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rgbClr val="8901F3"/>
                    </a:solidFill>
                    <a:latin typeface="Times New Roman" pitchFamily="18" charset="0"/>
                    <a:ea typeface="宋体" pitchFamily="2" charset="-122"/>
                  </a:rPr>
                  <a:t>2000 &lt; B1 + B2 &lt; 2200</a:t>
                </a:r>
              </a:p>
              <a:p>
                <a:pPr marL="423863" lvl="1" defTabSz="847725" eaLnBrk="0" latinLnBrk="1" hangingPunct="0">
                  <a:lnSpc>
                    <a:spcPct val="35000"/>
                  </a:lnSpc>
                  <a:spcBef>
                    <a:spcPct val="50000"/>
                  </a:spcBef>
                </a:pPr>
                <a:endParaRPr lang="en-US" altLang="zh-CN" sz="1600">
                  <a:solidFill>
                    <a:srgbClr val="8901F3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6059" name="Rectangle 10"/>
              <p:cNvSpPr>
                <a:spLocks noChangeArrowheads="1"/>
              </p:cNvSpPr>
              <p:nvPr/>
            </p:nvSpPr>
            <p:spPr bwMode="auto">
              <a:xfrm>
                <a:off x="3388" y="3318"/>
                <a:ext cx="2267" cy="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5817" tIns="42908" rIns="85817" bIns="42908">
                <a:spAutoFit/>
              </a:bodyPr>
              <a:lstStyle/>
              <a:p>
                <a:pPr defTabSz="847725" eaLnBrk="0" hangingPunct="0">
                  <a:spcBef>
                    <a:spcPct val="50000"/>
                  </a:spcBef>
                </a:pPr>
                <a:r>
                  <a:rPr lang="en-US" altLang="zh-CN" sz="2300">
                    <a:latin typeface="Times New Roman" pitchFamily="18" charset="0"/>
                    <a:ea typeface="宋体" pitchFamily="2" charset="-122"/>
                  </a:rPr>
                  <a:t>•</a:t>
                </a:r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 sz="2100">
                    <a:latin typeface="Times New Roman" pitchFamily="18" charset="0"/>
                    <a:ea typeface="宋体" pitchFamily="2" charset="-122"/>
                  </a:rPr>
                  <a:t>0 &lt; Critical &lt; 500</a:t>
                </a:r>
              </a:p>
              <a:p>
                <a:pPr marL="423863" lvl="1" defTabSz="847725" eaLnBrk="0" hangingPunct="0">
                  <a:lnSpc>
                    <a:spcPct val="35000"/>
                  </a:lnSpc>
                  <a:spcBef>
                    <a:spcPct val="50000"/>
                  </a:spcBef>
                </a:pPr>
                <a:r>
                  <a:rPr lang="en-US" altLang="zh-CN" sz="2100">
                    <a:solidFill>
                      <a:srgbClr val="FF9900"/>
                    </a:solidFill>
                    <a:latin typeface="Times New Roman" pitchFamily="18" charset="0"/>
                    <a:ea typeface="宋体" pitchFamily="2" charset="-122"/>
                  </a:rPr>
                  <a:t>0 &lt; B2 &lt; 500</a:t>
                </a:r>
                <a:endParaRPr lang="en-US" altLang="zh-CN" sz="1600" b="1">
                  <a:solidFill>
                    <a:srgbClr val="FF99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86022" name="Group 11"/>
            <p:cNvGrpSpPr>
              <a:grpSpLocks/>
            </p:cNvGrpSpPr>
            <p:nvPr/>
          </p:nvGrpSpPr>
          <p:grpSpPr bwMode="auto">
            <a:xfrm>
              <a:off x="1041" y="2716"/>
              <a:ext cx="2175" cy="1502"/>
              <a:chOff x="351" y="1439"/>
              <a:chExt cx="3660" cy="2394"/>
            </a:xfrm>
          </p:grpSpPr>
          <p:sp>
            <p:nvSpPr>
              <p:cNvPr id="86023" name="Rectangle 12"/>
              <p:cNvSpPr>
                <a:spLocks noChangeArrowheads="1"/>
              </p:cNvSpPr>
              <p:nvPr/>
            </p:nvSpPr>
            <p:spPr bwMode="auto">
              <a:xfrm>
                <a:off x="351" y="1447"/>
                <a:ext cx="3597" cy="2304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6024" name="Freeform 13"/>
              <p:cNvSpPr>
                <a:spLocks/>
              </p:cNvSpPr>
              <p:nvPr/>
            </p:nvSpPr>
            <p:spPr bwMode="auto">
              <a:xfrm>
                <a:off x="351" y="1447"/>
                <a:ext cx="2758" cy="1705"/>
              </a:xfrm>
              <a:custGeom>
                <a:avLst/>
                <a:gdLst>
                  <a:gd name="T0" fmla="*/ 0 w 2758"/>
                  <a:gd name="T1" fmla="*/ 1704 h 1705"/>
                  <a:gd name="T2" fmla="*/ 2757 w 2758"/>
                  <a:gd name="T3" fmla="*/ 0 h 1705"/>
                  <a:gd name="T4" fmla="*/ 2118 w 2758"/>
                  <a:gd name="T5" fmla="*/ 0 h 1705"/>
                  <a:gd name="T6" fmla="*/ 8 w 2758"/>
                  <a:gd name="T7" fmla="*/ 1226 h 17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8" h="1705">
                    <a:moveTo>
                      <a:pt x="0" y="1704"/>
                    </a:moveTo>
                    <a:lnTo>
                      <a:pt x="2757" y="0"/>
                    </a:lnTo>
                    <a:lnTo>
                      <a:pt x="2118" y="0"/>
                    </a:lnTo>
                    <a:lnTo>
                      <a:pt x="8" y="1226"/>
                    </a:lnTo>
                  </a:path>
                </a:pathLst>
              </a:custGeom>
              <a:solidFill>
                <a:srgbClr val="474747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5" name="Freeform 14"/>
              <p:cNvSpPr>
                <a:spLocks/>
              </p:cNvSpPr>
              <p:nvPr/>
            </p:nvSpPr>
            <p:spPr bwMode="auto">
              <a:xfrm>
                <a:off x="2406" y="1447"/>
                <a:ext cx="395" cy="2305"/>
              </a:xfrm>
              <a:custGeom>
                <a:avLst/>
                <a:gdLst>
                  <a:gd name="T0" fmla="*/ 0 w 395"/>
                  <a:gd name="T1" fmla="*/ 0 h 2305"/>
                  <a:gd name="T2" fmla="*/ 0 w 395"/>
                  <a:gd name="T3" fmla="*/ 2304 h 2305"/>
                  <a:gd name="T4" fmla="*/ 394 w 395"/>
                  <a:gd name="T5" fmla="*/ 2304 h 2305"/>
                  <a:gd name="T6" fmla="*/ 394 w 395"/>
                  <a:gd name="T7" fmla="*/ 0 h 2305"/>
                  <a:gd name="T8" fmla="*/ 394 w 395"/>
                  <a:gd name="T9" fmla="*/ 0 h 2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5" h="2305">
                    <a:moveTo>
                      <a:pt x="0" y="0"/>
                    </a:moveTo>
                    <a:lnTo>
                      <a:pt x="0" y="2304"/>
                    </a:lnTo>
                    <a:lnTo>
                      <a:pt x="394" y="2304"/>
                    </a:lnTo>
                    <a:lnTo>
                      <a:pt x="394" y="0"/>
                    </a:lnTo>
                  </a:path>
                </a:pathLst>
              </a:custGeom>
              <a:solidFill>
                <a:srgbClr val="474747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6" name="Freeform 15"/>
              <p:cNvSpPr>
                <a:spLocks/>
              </p:cNvSpPr>
              <p:nvPr/>
            </p:nvSpPr>
            <p:spPr bwMode="auto">
              <a:xfrm>
                <a:off x="360" y="1987"/>
                <a:ext cx="3597" cy="352"/>
              </a:xfrm>
              <a:custGeom>
                <a:avLst/>
                <a:gdLst>
                  <a:gd name="T0" fmla="*/ 0 w 3597"/>
                  <a:gd name="T1" fmla="*/ 0 h 352"/>
                  <a:gd name="T2" fmla="*/ 3596 w 3597"/>
                  <a:gd name="T3" fmla="*/ 0 h 352"/>
                  <a:gd name="T4" fmla="*/ 3596 w 3597"/>
                  <a:gd name="T5" fmla="*/ 351 h 352"/>
                  <a:gd name="T6" fmla="*/ 0 w 3597"/>
                  <a:gd name="T7" fmla="*/ 351 h 3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7" h="352">
                    <a:moveTo>
                      <a:pt x="0" y="0"/>
                    </a:moveTo>
                    <a:lnTo>
                      <a:pt x="3596" y="0"/>
                    </a:lnTo>
                    <a:lnTo>
                      <a:pt x="3596" y="351"/>
                    </a:lnTo>
                    <a:lnTo>
                      <a:pt x="0" y="351"/>
                    </a:lnTo>
                  </a:path>
                </a:pathLst>
              </a:custGeom>
              <a:solidFill>
                <a:srgbClr val="474747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7" name="Freeform 16"/>
              <p:cNvSpPr>
                <a:spLocks/>
              </p:cNvSpPr>
              <p:nvPr/>
            </p:nvSpPr>
            <p:spPr bwMode="auto">
              <a:xfrm>
                <a:off x="1404" y="1447"/>
                <a:ext cx="2545" cy="2305"/>
              </a:xfrm>
              <a:custGeom>
                <a:avLst/>
                <a:gdLst>
                  <a:gd name="T0" fmla="*/ 0 w 2545"/>
                  <a:gd name="T1" fmla="*/ 0 h 2305"/>
                  <a:gd name="T2" fmla="*/ 2544 w 2545"/>
                  <a:gd name="T3" fmla="*/ 2304 h 2305"/>
                  <a:gd name="T4" fmla="*/ 2544 w 2545"/>
                  <a:gd name="T5" fmla="*/ 1829 h 2305"/>
                  <a:gd name="T6" fmla="*/ 535 w 2545"/>
                  <a:gd name="T7" fmla="*/ 0 h 2305"/>
                  <a:gd name="T8" fmla="*/ 0 w 2545"/>
                  <a:gd name="T9" fmla="*/ 0 h 2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45" h="2305">
                    <a:moveTo>
                      <a:pt x="0" y="0"/>
                    </a:moveTo>
                    <a:lnTo>
                      <a:pt x="2544" y="2304"/>
                    </a:lnTo>
                    <a:lnTo>
                      <a:pt x="2544" y="1829"/>
                    </a:lnTo>
                    <a:lnTo>
                      <a:pt x="5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74747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8" name="Freeform 17"/>
              <p:cNvSpPr>
                <a:spLocks/>
              </p:cNvSpPr>
              <p:nvPr/>
            </p:nvSpPr>
            <p:spPr bwMode="auto">
              <a:xfrm>
                <a:off x="1811" y="1845"/>
                <a:ext cx="810" cy="438"/>
              </a:xfrm>
              <a:custGeom>
                <a:avLst/>
                <a:gdLst>
                  <a:gd name="T0" fmla="*/ 303 w 810"/>
                  <a:gd name="T1" fmla="*/ 0 h 438"/>
                  <a:gd name="T2" fmla="*/ 329 w 810"/>
                  <a:gd name="T3" fmla="*/ 0 h 438"/>
                  <a:gd name="T4" fmla="*/ 392 w 810"/>
                  <a:gd name="T5" fmla="*/ 0 h 438"/>
                  <a:gd name="T6" fmla="*/ 442 w 810"/>
                  <a:gd name="T7" fmla="*/ 0 h 438"/>
                  <a:gd name="T8" fmla="*/ 657 w 810"/>
                  <a:gd name="T9" fmla="*/ 39 h 438"/>
                  <a:gd name="T10" fmla="*/ 683 w 810"/>
                  <a:gd name="T11" fmla="*/ 39 h 438"/>
                  <a:gd name="T12" fmla="*/ 708 w 810"/>
                  <a:gd name="T13" fmla="*/ 49 h 438"/>
                  <a:gd name="T14" fmla="*/ 733 w 810"/>
                  <a:gd name="T15" fmla="*/ 49 h 438"/>
                  <a:gd name="T16" fmla="*/ 733 w 810"/>
                  <a:gd name="T17" fmla="*/ 49 h 438"/>
                  <a:gd name="T18" fmla="*/ 733 w 810"/>
                  <a:gd name="T19" fmla="*/ 68 h 438"/>
                  <a:gd name="T20" fmla="*/ 733 w 810"/>
                  <a:gd name="T21" fmla="*/ 87 h 438"/>
                  <a:gd name="T22" fmla="*/ 758 w 810"/>
                  <a:gd name="T23" fmla="*/ 175 h 438"/>
                  <a:gd name="T24" fmla="*/ 758 w 810"/>
                  <a:gd name="T25" fmla="*/ 194 h 438"/>
                  <a:gd name="T26" fmla="*/ 758 w 810"/>
                  <a:gd name="T27" fmla="*/ 214 h 438"/>
                  <a:gd name="T28" fmla="*/ 771 w 810"/>
                  <a:gd name="T29" fmla="*/ 233 h 438"/>
                  <a:gd name="T30" fmla="*/ 784 w 810"/>
                  <a:gd name="T31" fmla="*/ 252 h 438"/>
                  <a:gd name="T32" fmla="*/ 796 w 810"/>
                  <a:gd name="T33" fmla="*/ 272 h 438"/>
                  <a:gd name="T34" fmla="*/ 809 w 810"/>
                  <a:gd name="T35" fmla="*/ 272 h 438"/>
                  <a:gd name="T36" fmla="*/ 784 w 810"/>
                  <a:gd name="T37" fmla="*/ 282 h 438"/>
                  <a:gd name="T38" fmla="*/ 758 w 810"/>
                  <a:gd name="T39" fmla="*/ 291 h 438"/>
                  <a:gd name="T40" fmla="*/ 670 w 810"/>
                  <a:gd name="T41" fmla="*/ 320 h 438"/>
                  <a:gd name="T42" fmla="*/ 619 w 810"/>
                  <a:gd name="T43" fmla="*/ 340 h 438"/>
                  <a:gd name="T44" fmla="*/ 569 w 810"/>
                  <a:gd name="T45" fmla="*/ 379 h 438"/>
                  <a:gd name="T46" fmla="*/ 518 w 810"/>
                  <a:gd name="T47" fmla="*/ 379 h 438"/>
                  <a:gd name="T48" fmla="*/ 468 w 810"/>
                  <a:gd name="T49" fmla="*/ 418 h 438"/>
                  <a:gd name="T50" fmla="*/ 430 w 810"/>
                  <a:gd name="T51" fmla="*/ 418 h 438"/>
                  <a:gd name="T52" fmla="*/ 405 w 810"/>
                  <a:gd name="T53" fmla="*/ 427 h 438"/>
                  <a:gd name="T54" fmla="*/ 379 w 810"/>
                  <a:gd name="T55" fmla="*/ 427 h 438"/>
                  <a:gd name="T56" fmla="*/ 341 w 810"/>
                  <a:gd name="T57" fmla="*/ 437 h 438"/>
                  <a:gd name="T58" fmla="*/ 341 w 810"/>
                  <a:gd name="T59" fmla="*/ 437 h 438"/>
                  <a:gd name="T60" fmla="*/ 316 w 810"/>
                  <a:gd name="T61" fmla="*/ 418 h 438"/>
                  <a:gd name="T62" fmla="*/ 265 w 810"/>
                  <a:gd name="T63" fmla="*/ 398 h 438"/>
                  <a:gd name="T64" fmla="*/ 202 w 810"/>
                  <a:gd name="T65" fmla="*/ 359 h 438"/>
                  <a:gd name="T66" fmla="*/ 177 w 810"/>
                  <a:gd name="T67" fmla="*/ 350 h 438"/>
                  <a:gd name="T68" fmla="*/ 164 w 810"/>
                  <a:gd name="T69" fmla="*/ 330 h 438"/>
                  <a:gd name="T70" fmla="*/ 38 w 810"/>
                  <a:gd name="T71" fmla="*/ 252 h 438"/>
                  <a:gd name="T72" fmla="*/ 13 w 810"/>
                  <a:gd name="T73" fmla="*/ 233 h 438"/>
                  <a:gd name="T74" fmla="*/ 0 w 810"/>
                  <a:gd name="T75" fmla="*/ 223 h 438"/>
                  <a:gd name="T76" fmla="*/ 13 w 810"/>
                  <a:gd name="T77" fmla="*/ 204 h 438"/>
                  <a:gd name="T78" fmla="*/ 38 w 810"/>
                  <a:gd name="T79" fmla="*/ 194 h 438"/>
                  <a:gd name="T80" fmla="*/ 76 w 810"/>
                  <a:gd name="T81" fmla="*/ 165 h 438"/>
                  <a:gd name="T82" fmla="*/ 88 w 810"/>
                  <a:gd name="T83" fmla="*/ 146 h 438"/>
                  <a:gd name="T84" fmla="*/ 126 w 810"/>
                  <a:gd name="T85" fmla="*/ 117 h 438"/>
                  <a:gd name="T86" fmla="*/ 152 w 810"/>
                  <a:gd name="T87" fmla="*/ 97 h 438"/>
                  <a:gd name="T88" fmla="*/ 177 w 810"/>
                  <a:gd name="T89" fmla="*/ 97 h 438"/>
                  <a:gd name="T90" fmla="*/ 190 w 810"/>
                  <a:gd name="T91" fmla="*/ 78 h 438"/>
                  <a:gd name="T92" fmla="*/ 215 w 810"/>
                  <a:gd name="T93" fmla="*/ 58 h 438"/>
                  <a:gd name="T94" fmla="*/ 240 w 810"/>
                  <a:gd name="T95" fmla="*/ 49 h 438"/>
                  <a:gd name="T96" fmla="*/ 253 w 810"/>
                  <a:gd name="T97" fmla="*/ 29 h 438"/>
                  <a:gd name="T98" fmla="*/ 265 w 810"/>
                  <a:gd name="T99" fmla="*/ 10 h 438"/>
                  <a:gd name="T100" fmla="*/ 291 w 810"/>
                  <a:gd name="T101" fmla="*/ 0 h 438"/>
                  <a:gd name="T102" fmla="*/ 303 w 810"/>
                  <a:gd name="T103" fmla="*/ 0 h 43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10" h="438">
                    <a:moveTo>
                      <a:pt x="303" y="0"/>
                    </a:moveTo>
                    <a:lnTo>
                      <a:pt x="329" y="0"/>
                    </a:lnTo>
                    <a:lnTo>
                      <a:pt x="392" y="0"/>
                    </a:lnTo>
                    <a:lnTo>
                      <a:pt x="442" y="0"/>
                    </a:lnTo>
                    <a:lnTo>
                      <a:pt x="657" y="39"/>
                    </a:lnTo>
                    <a:lnTo>
                      <a:pt x="683" y="39"/>
                    </a:lnTo>
                    <a:lnTo>
                      <a:pt x="708" y="49"/>
                    </a:lnTo>
                    <a:lnTo>
                      <a:pt x="733" y="49"/>
                    </a:lnTo>
                    <a:lnTo>
                      <a:pt x="733" y="68"/>
                    </a:lnTo>
                    <a:lnTo>
                      <a:pt x="733" y="87"/>
                    </a:lnTo>
                    <a:lnTo>
                      <a:pt x="758" y="175"/>
                    </a:lnTo>
                    <a:lnTo>
                      <a:pt x="758" y="194"/>
                    </a:lnTo>
                    <a:lnTo>
                      <a:pt x="758" y="214"/>
                    </a:lnTo>
                    <a:lnTo>
                      <a:pt x="771" y="233"/>
                    </a:lnTo>
                    <a:lnTo>
                      <a:pt x="784" y="252"/>
                    </a:lnTo>
                    <a:lnTo>
                      <a:pt x="796" y="272"/>
                    </a:lnTo>
                    <a:lnTo>
                      <a:pt x="809" y="272"/>
                    </a:lnTo>
                    <a:lnTo>
                      <a:pt x="784" y="282"/>
                    </a:lnTo>
                    <a:lnTo>
                      <a:pt x="758" y="291"/>
                    </a:lnTo>
                    <a:lnTo>
                      <a:pt x="670" y="320"/>
                    </a:lnTo>
                    <a:lnTo>
                      <a:pt x="619" y="340"/>
                    </a:lnTo>
                    <a:lnTo>
                      <a:pt x="569" y="379"/>
                    </a:lnTo>
                    <a:lnTo>
                      <a:pt x="518" y="379"/>
                    </a:lnTo>
                    <a:lnTo>
                      <a:pt x="468" y="418"/>
                    </a:lnTo>
                    <a:lnTo>
                      <a:pt x="430" y="418"/>
                    </a:lnTo>
                    <a:lnTo>
                      <a:pt x="405" y="427"/>
                    </a:lnTo>
                    <a:lnTo>
                      <a:pt x="379" y="427"/>
                    </a:lnTo>
                    <a:lnTo>
                      <a:pt x="341" y="437"/>
                    </a:lnTo>
                    <a:lnTo>
                      <a:pt x="316" y="418"/>
                    </a:lnTo>
                    <a:lnTo>
                      <a:pt x="265" y="398"/>
                    </a:lnTo>
                    <a:lnTo>
                      <a:pt x="202" y="359"/>
                    </a:lnTo>
                    <a:lnTo>
                      <a:pt x="177" y="350"/>
                    </a:lnTo>
                    <a:lnTo>
                      <a:pt x="164" y="330"/>
                    </a:lnTo>
                    <a:lnTo>
                      <a:pt x="38" y="252"/>
                    </a:lnTo>
                    <a:lnTo>
                      <a:pt x="13" y="233"/>
                    </a:lnTo>
                    <a:lnTo>
                      <a:pt x="0" y="223"/>
                    </a:lnTo>
                    <a:lnTo>
                      <a:pt x="13" y="204"/>
                    </a:lnTo>
                    <a:lnTo>
                      <a:pt x="38" y="194"/>
                    </a:lnTo>
                    <a:lnTo>
                      <a:pt x="76" y="165"/>
                    </a:lnTo>
                    <a:lnTo>
                      <a:pt x="88" y="146"/>
                    </a:lnTo>
                    <a:lnTo>
                      <a:pt x="126" y="117"/>
                    </a:lnTo>
                    <a:lnTo>
                      <a:pt x="152" y="97"/>
                    </a:lnTo>
                    <a:lnTo>
                      <a:pt x="177" y="97"/>
                    </a:lnTo>
                    <a:lnTo>
                      <a:pt x="190" y="78"/>
                    </a:lnTo>
                    <a:lnTo>
                      <a:pt x="215" y="58"/>
                    </a:lnTo>
                    <a:lnTo>
                      <a:pt x="240" y="49"/>
                    </a:lnTo>
                    <a:lnTo>
                      <a:pt x="253" y="29"/>
                    </a:lnTo>
                    <a:lnTo>
                      <a:pt x="265" y="10"/>
                    </a:lnTo>
                    <a:lnTo>
                      <a:pt x="291" y="0"/>
                    </a:lnTo>
                    <a:lnTo>
                      <a:pt x="303" y="0"/>
                    </a:lnTo>
                  </a:path>
                </a:pathLst>
              </a:custGeom>
              <a:solidFill>
                <a:srgbClr val="00FF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9" name="Freeform 18"/>
              <p:cNvSpPr>
                <a:spLocks/>
              </p:cNvSpPr>
              <p:nvPr/>
            </p:nvSpPr>
            <p:spPr bwMode="auto">
              <a:xfrm>
                <a:off x="959" y="2393"/>
                <a:ext cx="1384" cy="853"/>
              </a:xfrm>
              <a:custGeom>
                <a:avLst/>
                <a:gdLst>
                  <a:gd name="T0" fmla="*/ 225 w 1384"/>
                  <a:gd name="T1" fmla="*/ 184 h 853"/>
                  <a:gd name="T2" fmla="*/ 272 w 1384"/>
                  <a:gd name="T3" fmla="*/ 92 h 853"/>
                  <a:gd name="T4" fmla="*/ 319 w 1384"/>
                  <a:gd name="T5" fmla="*/ 52 h 853"/>
                  <a:gd name="T6" fmla="*/ 378 w 1384"/>
                  <a:gd name="T7" fmla="*/ 13 h 853"/>
                  <a:gd name="T8" fmla="*/ 508 w 1384"/>
                  <a:gd name="T9" fmla="*/ 39 h 853"/>
                  <a:gd name="T10" fmla="*/ 650 w 1384"/>
                  <a:gd name="T11" fmla="*/ 39 h 853"/>
                  <a:gd name="T12" fmla="*/ 745 w 1384"/>
                  <a:gd name="T13" fmla="*/ 66 h 853"/>
                  <a:gd name="T14" fmla="*/ 839 w 1384"/>
                  <a:gd name="T15" fmla="*/ 66 h 853"/>
                  <a:gd name="T16" fmla="*/ 1052 w 1384"/>
                  <a:gd name="T17" fmla="*/ 144 h 853"/>
                  <a:gd name="T18" fmla="*/ 1076 w 1384"/>
                  <a:gd name="T19" fmla="*/ 144 h 853"/>
                  <a:gd name="T20" fmla="*/ 1111 w 1384"/>
                  <a:gd name="T21" fmla="*/ 197 h 853"/>
                  <a:gd name="T22" fmla="*/ 1194 w 1384"/>
                  <a:gd name="T23" fmla="*/ 315 h 853"/>
                  <a:gd name="T24" fmla="*/ 1288 w 1384"/>
                  <a:gd name="T25" fmla="*/ 419 h 853"/>
                  <a:gd name="T26" fmla="*/ 1348 w 1384"/>
                  <a:gd name="T27" fmla="*/ 551 h 853"/>
                  <a:gd name="T28" fmla="*/ 1383 w 1384"/>
                  <a:gd name="T29" fmla="*/ 590 h 853"/>
                  <a:gd name="T30" fmla="*/ 1300 w 1384"/>
                  <a:gd name="T31" fmla="*/ 655 h 853"/>
                  <a:gd name="T32" fmla="*/ 1218 w 1384"/>
                  <a:gd name="T33" fmla="*/ 747 h 853"/>
                  <a:gd name="T34" fmla="*/ 1182 w 1384"/>
                  <a:gd name="T35" fmla="*/ 786 h 853"/>
                  <a:gd name="T36" fmla="*/ 1135 w 1384"/>
                  <a:gd name="T37" fmla="*/ 826 h 853"/>
                  <a:gd name="T38" fmla="*/ 1111 w 1384"/>
                  <a:gd name="T39" fmla="*/ 852 h 853"/>
                  <a:gd name="T40" fmla="*/ 922 w 1384"/>
                  <a:gd name="T41" fmla="*/ 852 h 853"/>
                  <a:gd name="T42" fmla="*/ 827 w 1384"/>
                  <a:gd name="T43" fmla="*/ 826 h 853"/>
                  <a:gd name="T44" fmla="*/ 733 w 1384"/>
                  <a:gd name="T45" fmla="*/ 826 h 853"/>
                  <a:gd name="T46" fmla="*/ 567 w 1384"/>
                  <a:gd name="T47" fmla="*/ 813 h 853"/>
                  <a:gd name="T48" fmla="*/ 473 w 1384"/>
                  <a:gd name="T49" fmla="*/ 813 h 853"/>
                  <a:gd name="T50" fmla="*/ 236 w 1384"/>
                  <a:gd name="T51" fmla="*/ 760 h 853"/>
                  <a:gd name="T52" fmla="*/ 0 w 1384"/>
                  <a:gd name="T53" fmla="*/ 760 h 853"/>
                  <a:gd name="T54" fmla="*/ 12 w 1384"/>
                  <a:gd name="T55" fmla="*/ 734 h 853"/>
                  <a:gd name="T56" fmla="*/ 12 w 1384"/>
                  <a:gd name="T57" fmla="*/ 682 h 853"/>
                  <a:gd name="T58" fmla="*/ 24 w 1384"/>
                  <a:gd name="T59" fmla="*/ 577 h 853"/>
                  <a:gd name="T60" fmla="*/ 35 w 1384"/>
                  <a:gd name="T61" fmla="*/ 524 h 853"/>
                  <a:gd name="T62" fmla="*/ 47 w 1384"/>
                  <a:gd name="T63" fmla="*/ 472 h 853"/>
                  <a:gd name="T64" fmla="*/ 71 w 1384"/>
                  <a:gd name="T65" fmla="*/ 419 h 853"/>
                  <a:gd name="T66" fmla="*/ 71 w 1384"/>
                  <a:gd name="T67" fmla="*/ 367 h 853"/>
                  <a:gd name="T68" fmla="*/ 95 w 1384"/>
                  <a:gd name="T69" fmla="*/ 288 h 853"/>
                  <a:gd name="T70" fmla="*/ 130 w 1384"/>
                  <a:gd name="T71" fmla="*/ 275 h 853"/>
                  <a:gd name="T72" fmla="*/ 213 w 1384"/>
                  <a:gd name="T73" fmla="*/ 236 h 8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384" h="853">
                    <a:moveTo>
                      <a:pt x="213" y="210"/>
                    </a:moveTo>
                    <a:lnTo>
                      <a:pt x="225" y="184"/>
                    </a:lnTo>
                    <a:lnTo>
                      <a:pt x="225" y="157"/>
                    </a:lnTo>
                    <a:lnTo>
                      <a:pt x="272" y="92"/>
                    </a:lnTo>
                    <a:lnTo>
                      <a:pt x="296" y="79"/>
                    </a:lnTo>
                    <a:lnTo>
                      <a:pt x="319" y="52"/>
                    </a:lnTo>
                    <a:lnTo>
                      <a:pt x="355" y="26"/>
                    </a:lnTo>
                    <a:lnTo>
                      <a:pt x="378" y="13"/>
                    </a:lnTo>
                    <a:lnTo>
                      <a:pt x="390" y="0"/>
                    </a:lnTo>
                    <a:lnTo>
                      <a:pt x="508" y="39"/>
                    </a:lnTo>
                    <a:lnTo>
                      <a:pt x="603" y="39"/>
                    </a:lnTo>
                    <a:lnTo>
                      <a:pt x="650" y="39"/>
                    </a:lnTo>
                    <a:lnTo>
                      <a:pt x="697" y="66"/>
                    </a:lnTo>
                    <a:lnTo>
                      <a:pt x="745" y="66"/>
                    </a:lnTo>
                    <a:lnTo>
                      <a:pt x="792" y="66"/>
                    </a:lnTo>
                    <a:lnTo>
                      <a:pt x="839" y="66"/>
                    </a:lnTo>
                    <a:lnTo>
                      <a:pt x="887" y="92"/>
                    </a:lnTo>
                    <a:lnTo>
                      <a:pt x="1052" y="144"/>
                    </a:lnTo>
                    <a:lnTo>
                      <a:pt x="1076" y="144"/>
                    </a:lnTo>
                    <a:lnTo>
                      <a:pt x="1087" y="184"/>
                    </a:lnTo>
                    <a:lnTo>
                      <a:pt x="1111" y="197"/>
                    </a:lnTo>
                    <a:lnTo>
                      <a:pt x="1170" y="262"/>
                    </a:lnTo>
                    <a:lnTo>
                      <a:pt x="1194" y="315"/>
                    </a:lnTo>
                    <a:lnTo>
                      <a:pt x="1241" y="367"/>
                    </a:lnTo>
                    <a:lnTo>
                      <a:pt x="1288" y="419"/>
                    </a:lnTo>
                    <a:lnTo>
                      <a:pt x="1336" y="524"/>
                    </a:lnTo>
                    <a:lnTo>
                      <a:pt x="1348" y="551"/>
                    </a:lnTo>
                    <a:lnTo>
                      <a:pt x="1383" y="590"/>
                    </a:lnTo>
                    <a:lnTo>
                      <a:pt x="1348" y="655"/>
                    </a:lnTo>
                    <a:lnTo>
                      <a:pt x="1300" y="655"/>
                    </a:lnTo>
                    <a:lnTo>
                      <a:pt x="1241" y="734"/>
                    </a:lnTo>
                    <a:lnTo>
                      <a:pt x="1218" y="747"/>
                    </a:lnTo>
                    <a:lnTo>
                      <a:pt x="1206" y="773"/>
                    </a:lnTo>
                    <a:lnTo>
                      <a:pt x="1182" y="786"/>
                    </a:lnTo>
                    <a:lnTo>
                      <a:pt x="1158" y="813"/>
                    </a:lnTo>
                    <a:lnTo>
                      <a:pt x="1135" y="826"/>
                    </a:lnTo>
                    <a:lnTo>
                      <a:pt x="1123" y="852"/>
                    </a:lnTo>
                    <a:lnTo>
                      <a:pt x="1111" y="852"/>
                    </a:lnTo>
                    <a:lnTo>
                      <a:pt x="969" y="852"/>
                    </a:lnTo>
                    <a:lnTo>
                      <a:pt x="922" y="852"/>
                    </a:lnTo>
                    <a:lnTo>
                      <a:pt x="875" y="826"/>
                    </a:lnTo>
                    <a:lnTo>
                      <a:pt x="827" y="826"/>
                    </a:lnTo>
                    <a:lnTo>
                      <a:pt x="780" y="826"/>
                    </a:lnTo>
                    <a:lnTo>
                      <a:pt x="733" y="826"/>
                    </a:lnTo>
                    <a:lnTo>
                      <a:pt x="662" y="813"/>
                    </a:lnTo>
                    <a:lnTo>
                      <a:pt x="567" y="813"/>
                    </a:lnTo>
                    <a:lnTo>
                      <a:pt x="520" y="813"/>
                    </a:lnTo>
                    <a:lnTo>
                      <a:pt x="473" y="813"/>
                    </a:lnTo>
                    <a:lnTo>
                      <a:pt x="426" y="813"/>
                    </a:lnTo>
                    <a:lnTo>
                      <a:pt x="236" y="760"/>
                    </a:lnTo>
                    <a:lnTo>
                      <a:pt x="165" y="760"/>
                    </a:lnTo>
                    <a:lnTo>
                      <a:pt x="0" y="760"/>
                    </a:lnTo>
                    <a:lnTo>
                      <a:pt x="12" y="734"/>
                    </a:lnTo>
                    <a:lnTo>
                      <a:pt x="12" y="708"/>
                    </a:lnTo>
                    <a:lnTo>
                      <a:pt x="12" y="682"/>
                    </a:lnTo>
                    <a:lnTo>
                      <a:pt x="12" y="655"/>
                    </a:lnTo>
                    <a:lnTo>
                      <a:pt x="24" y="577"/>
                    </a:lnTo>
                    <a:lnTo>
                      <a:pt x="35" y="551"/>
                    </a:lnTo>
                    <a:lnTo>
                      <a:pt x="35" y="524"/>
                    </a:lnTo>
                    <a:lnTo>
                      <a:pt x="47" y="498"/>
                    </a:lnTo>
                    <a:lnTo>
                      <a:pt x="47" y="472"/>
                    </a:lnTo>
                    <a:lnTo>
                      <a:pt x="59" y="446"/>
                    </a:lnTo>
                    <a:lnTo>
                      <a:pt x="71" y="419"/>
                    </a:lnTo>
                    <a:lnTo>
                      <a:pt x="71" y="393"/>
                    </a:lnTo>
                    <a:lnTo>
                      <a:pt x="71" y="367"/>
                    </a:lnTo>
                    <a:lnTo>
                      <a:pt x="83" y="341"/>
                    </a:lnTo>
                    <a:lnTo>
                      <a:pt x="95" y="288"/>
                    </a:lnTo>
                    <a:lnTo>
                      <a:pt x="106" y="288"/>
                    </a:lnTo>
                    <a:lnTo>
                      <a:pt x="130" y="275"/>
                    </a:lnTo>
                    <a:lnTo>
                      <a:pt x="154" y="262"/>
                    </a:lnTo>
                    <a:lnTo>
                      <a:pt x="213" y="236"/>
                    </a:lnTo>
                    <a:lnTo>
                      <a:pt x="213" y="210"/>
                    </a:lnTo>
                  </a:path>
                </a:pathLst>
              </a:custGeom>
              <a:solidFill>
                <a:srgbClr val="FC0128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0" name="Rectangle 19"/>
              <p:cNvSpPr>
                <a:spLocks noChangeArrowheads="1"/>
              </p:cNvSpPr>
              <p:nvPr/>
            </p:nvSpPr>
            <p:spPr bwMode="auto">
              <a:xfrm>
                <a:off x="2157" y="1965"/>
                <a:ext cx="370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817" tIns="42908" rIns="85817" bIns="42908">
                <a:spAutoFit/>
              </a:bodyPr>
              <a:lstStyle/>
              <a:p>
                <a:pPr defTabSz="847725" eaLnBrk="0" hangingPunct="0"/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86031" name="Rectangle 20"/>
              <p:cNvSpPr>
                <a:spLocks noChangeArrowheads="1"/>
              </p:cNvSpPr>
              <p:nvPr/>
            </p:nvSpPr>
            <p:spPr bwMode="auto">
              <a:xfrm>
                <a:off x="1558" y="2666"/>
                <a:ext cx="388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817" tIns="42908" rIns="85817" bIns="42908">
                <a:spAutoFit/>
              </a:bodyPr>
              <a:lstStyle/>
              <a:p>
                <a:pPr defTabSz="847725" eaLnBrk="0" hangingPunct="0"/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86032" name="Rectangle 21"/>
              <p:cNvSpPr>
                <a:spLocks noChangeArrowheads="1"/>
              </p:cNvSpPr>
              <p:nvPr/>
            </p:nvSpPr>
            <p:spPr bwMode="auto">
              <a:xfrm>
                <a:off x="391" y="2008"/>
                <a:ext cx="544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817" tIns="42908" rIns="85817" bIns="42908">
                <a:spAutoFit/>
              </a:bodyPr>
              <a:lstStyle/>
              <a:p>
                <a:pPr defTabSz="847725" eaLnBrk="0" hangingPunct="0"/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B1</a:t>
                </a:r>
              </a:p>
            </p:txBody>
          </p:sp>
          <p:sp>
            <p:nvSpPr>
              <p:cNvPr id="86033" name="Rectangle 22"/>
              <p:cNvSpPr>
                <a:spLocks noChangeArrowheads="1"/>
              </p:cNvSpPr>
              <p:nvPr/>
            </p:nvSpPr>
            <p:spPr bwMode="auto">
              <a:xfrm>
                <a:off x="375" y="2709"/>
                <a:ext cx="543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817" tIns="42908" rIns="85817" bIns="42908">
                <a:spAutoFit/>
              </a:bodyPr>
              <a:lstStyle/>
              <a:p>
                <a:pPr defTabSz="847725" eaLnBrk="0" hangingPunct="0"/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B2</a:t>
                </a:r>
              </a:p>
            </p:txBody>
          </p:sp>
          <p:sp>
            <p:nvSpPr>
              <p:cNvPr id="86034" name="Rectangle 23"/>
              <p:cNvSpPr>
                <a:spLocks noChangeArrowheads="1"/>
              </p:cNvSpPr>
              <p:nvPr/>
            </p:nvSpPr>
            <p:spPr bwMode="auto">
              <a:xfrm>
                <a:off x="2406" y="3395"/>
                <a:ext cx="543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817" tIns="42908" rIns="85817" bIns="42908">
                <a:spAutoFit/>
              </a:bodyPr>
              <a:lstStyle/>
              <a:p>
                <a:pPr defTabSz="847725" eaLnBrk="0" hangingPunct="0"/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B3</a:t>
                </a:r>
              </a:p>
            </p:txBody>
          </p:sp>
          <p:sp>
            <p:nvSpPr>
              <p:cNvPr id="86035" name="Rectangle 24"/>
              <p:cNvSpPr>
                <a:spLocks noChangeArrowheads="1"/>
              </p:cNvSpPr>
              <p:nvPr/>
            </p:nvSpPr>
            <p:spPr bwMode="auto">
              <a:xfrm>
                <a:off x="3467" y="3113"/>
                <a:ext cx="544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817" tIns="42908" rIns="85817" bIns="42908">
                <a:spAutoFit/>
              </a:bodyPr>
              <a:lstStyle/>
              <a:p>
                <a:pPr defTabSz="847725" eaLnBrk="0" hangingPunct="0"/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B4</a:t>
                </a:r>
              </a:p>
            </p:txBody>
          </p:sp>
          <p:sp>
            <p:nvSpPr>
              <p:cNvPr id="86036" name="Line 25"/>
              <p:cNvSpPr>
                <a:spLocks noChangeShapeType="1"/>
              </p:cNvSpPr>
              <p:nvPr/>
            </p:nvSpPr>
            <p:spPr bwMode="auto">
              <a:xfrm>
                <a:off x="2800" y="1943"/>
                <a:ext cx="0" cy="80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37" name="Line 26"/>
              <p:cNvSpPr>
                <a:spLocks noChangeShapeType="1"/>
              </p:cNvSpPr>
              <p:nvPr/>
            </p:nvSpPr>
            <p:spPr bwMode="auto">
              <a:xfrm>
                <a:off x="2200" y="2338"/>
                <a:ext cx="8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38" name="Line 27"/>
              <p:cNvSpPr>
                <a:spLocks noChangeShapeType="1"/>
              </p:cNvSpPr>
              <p:nvPr/>
            </p:nvSpPr>
            <p:spPr bwMode="auto">
              <a:xfrm>
                <a:off x="2406" y="1763"/>
                <a:ext cx="0" cy="7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39" name="Line 28"/>
              <p:cNvSpPr>
                <a:spLocks noChangeShapeType="1"/>
              </p:cNvSpPr>
              <p:nvPr/>
            </p:nvSpPr>
            <p:spPr bwMode="auto">
              <a:xfrm>
                <a:off x="1840" y="1987"/>
                <a:ext cx="108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0" name="Line 29"/>
              <p:cNvSpPr>
                <a:spLocks noChangeShapeType="1"/>
              </p:cNvSpPr>
              <p:nvPr/>
            </p:nvSpPr>
            <p:spPr bwMode="auto">
              <a:xfrm>
                <a:off x="2371" y="1840"/>
                <a:ext cx="276" cy="2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1" name="Line 30"/>
              <p:cNvSpPr>
                <a:spLocks noChangeShapeType="1"/>
              </p:cNvSpPr>
              <p:nvPr/>
            </p:nvSpPr>
            <p:spPr bwMode="auto">
              <a:xfrm>
                <a:off x="1935" y="1935"/>
                <a:ext cx="369" cy="3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2" name="Line 31"/>
              <p:cNvSpPr>
                <a:spLocks noChangeShapeType="1"/>
              </p:cNvSpPr>
              <p:nvPr/>
            </p:nvSpPr>
            <p:spPr bwMode="auto">
              <a:xfrm flipV="1">
                <a:off x="821" y="1439"/>
                <a:ext cx="1594" cy="9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3" name="Line 32"/>
              <p:cNvSpPr>
                <a:spLocks noChangeShapeType="1"/>
              </p:cNvSpPr>
              <p:nvPr/>
            </p:nvSpPr>
            <p:spPr bwMode="auto">
              <a:xfrm flipV="1">
                <a:off x="924" y="1576"/>
                <a:ext cx="1928" cy="12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4" name="Line 33"/>
              <p:cNvSpPr>
                <a:spLocks noChangeShapeType="1"/>
              </p:cNvSpPr>
              <p:nvPr/>
            </p:nvSpPr>
            <p:spPr bwMode="auto">
              <a:xfrm>
                <a:off x="2012" y="1447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5" name="Line 34"/>
              <p:cNvSpPr>
                <a:spLocks noChangeShapeType="1"/>
              </p:cNvSpPr>
              <p:nvPr/>
            </p:nvSpPr>
            <p:spPr bwMode="auto">
              <a:xfrm>
                <a:off x="351" y="2012"/>
                <a:ext cx="0" cy="14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6" name="Freeform 35" descr="Wide upward diagonal"/>
              <p:cNvSpPr>
                <a:spLocks/>
              </p:cNvSpPr>
              <p:nvPr/>
            </p:nvSpPr>
            <p:spPr bwMode="auto">
              <a:xfrm>
                <a:off x="1961" y="2081"/>
                <a:ext cx="318" cy="189"/>
              </a:xfrm>
              <a:custGeom>
                <a:avLst/>
                <a:gdLst>
                  <a:gd name="T0" fmla="*/ 0 w 318"/>
                  <a:gd name="T1" fmla="*/ 77 h 189"/>
                  <a:gd name="T2" fmla="*/ 129 w 318"/>
                  <a:gd name="T3" fmla="*/ 0 h 189"/>
                  <a:gd name="T4" fmla="*/ 317 w 318"/>
                  <a:gd name="T5" fmla="*/ 171 h 189"/>
                  <a:gd name="T6" fmla="*/ 188 w 318"/>
                  <a:gd name="T7" fmla="*/ 188 h 189"/>
                  <a:gd name="T8" fmla="*/ 0 w 318"/>
                  <a:gd name="T9" fmla="*/ 77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89">
                    <a:moveTo>
                      <a:pt x="0" y="77"/>
                    </a:moveTo>
                    <a:lnTo>
                      <a:pt x="129" y="0"/>
                    </a:lnTo>
                    <a:lnTo>
                      <a:pt x="317" y="171"/>
                    </a:lnTo>
                    <a:lnTo>
                      <a:pt x="188" y="188"/>
                    </a:lnTo>
                    <a:lnTo>
                      <a:pt x="0" y="77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rgbClr val="FF5008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7" name="Freeform 36" descr="Wide upward diagonal"/>
              <p:cNvSpPr>
                <a:spLocks/>
              </p:cNvSpPr>
              <p:nvPr/>
            </p:nvSpPr>
            <p:spPr bwMode="auto">
              <a:xfrm>
                <a:off x="2098" y="1995"/>
                <a:ext cx="284" cy="232"/>
              </a:xfrm>
              <a:custGeom>
                <a:avLst/>
                <a:gdLst>
                  <a:gd name="T0" fmla="*/ 129 w 284"/>
                  <a:gd name="T1" fmla="*/ 0 h 232"/>
                  <a:gd name="T2" fmla="*/ 283 w 284"/>
                  <a:gd name="T3" fmla="*/ 0 h 232"/>
                  <a:gd name="T4" fmla="*/ 283 w 284"/>
                  <a:gd name="T5" fmla="*/ 214 h 232"/>
                  <a:gd name="T6" fmla="*/ 206 w 284"/>
                  <a:gd name="T7" fmla="*/ 214 h 232"/>
                  <a:gd name="T8" fmla="*/ 189 w 284"/>
                  <a:gd name="T9" fmla="*/ 231 h 232"/>
                  <a:gd name="T10" fmla="*/ 9 w 284"/>
                  <a:gd name="T11" fmla="*/ 77 h 232"/>
                  <a:gd name="T12" fmla="*/ 0 w 284"/>
                  <a:gd name="T13" fmla="*/ 68 h 232"/>
                  <a:gd name="T14" fmla="*/ 129 w 284"/>
                  <a:gd name="T15" fmla="*/ 0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4" h="232">
                    <a:moveTo>
                      <a:pt x="129" y="0"/>
                    </a:moveTo>
                    <a:lnTo>
                      <a:pt x="283" y="0"/>
                    </a:lnTo>
                    <a:lnTo>
                      <a:pt x="283" y="214"/>
                    </a:lnTo>
                    <a:lnTo>
                      <a:pt x="206" y="214"/>
                    </a:lnTo>
                    <a:lnTo>
                      <a:pt x="189" y="231"/>
                    </a:lnTo>
                    <a:lnTo>
                      <a:pt x="9" y="77"/>
                    </a:lnTo>
                    <a:lnTo>
                      <a:pt x="0" y="68"/>
                    </a:lnTo>
                    <a:lnTo>
                      <a:pt x="129" y="0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chemeClr val="tx2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8" name="Freeform 37" descr="Wide upward diagonal"/>
              <p:cNvSpPr>
                <a:spLocks/>
              </p:cNvSpPr>
              <p:nvPr/>
            </p:nvSpPr>
            <p:spPr bwMode="auto">
              <a:xfrm>
                <a:off x="2415" y="1987"/>
                <a:ext cx="181" cy="198"/>
              </a:xfrm>
              <a:custGeom>
                <a:avLst/>
                <a:gdLst>
                  <a:gd name="T0" fmla="*/ 8 w 181"/>
                  <a:gd name="T1" fmla="*/ 9 h 198"/>
                  <a:gd name="T2" fmla="*/ 98 w 181"/>
                  <a:gd name="T3" fmla="*/ 0 h 198"/>
                  <a:gd name="T4" fmla="*/ 139 w 181"/>
                  <a:gd name="T5" fmla="*/ 26 h 198"/>
                  <a:gd name="T6" fmla="*/ 139 w 181"/>
                  <a:gd name="T7" fmla="*/ 69 h 198"/>
                  <a:gd name="T8" fmla="*/ 180 w 181"/>
                  <a:gd name="T9" fmla="*/ 128 h 198"/>
                  <a:gd name="T10" fmla="*/ 0 w 181"/>
                  <a:gd name="T11" fmla="*/ 197 h 198"/>
                  <a:gd name="T12" fmla="*/ 8 w 181"/>
                  <a:gd name="T13" fmla="*/ 9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198">
                    <a:moveTo>
                      <a:pt x="8" y="9"/>
                    </a:moveTo>
                    <a:lnTo>
                      <a:pt x="98" y="0"/>
                    </a:lnTo>
                    <a:lnTo>
                      <a:pt x="139" y="26"/>
                    </a:lnTo>
                    <a:lnTo>
                      <a:pt x="139" y="69"/>
                    </a:lnTo>
                    <a:lnTo>
                      <a:pt x="180" y="128"/>
                    </a:lnTo>
                    <a:lnTo>
                      <a:pt x="0" y="197"/>
                    </a:lnTo>
                    <a:lnTo>
                      <a:pt x="8" y="9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rgbClr val="00DFCA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Freeform 38" descr="Wide upward diagonal"/>
              <p:cNvSpPr>
                <a:spLocks/>
              </p:cNvSpPr>
              <p:nvPr/>
            </p:nvSpPr>
            <p:spPr bwMode="auto">
              <a:xfrm>
                <a:off x="1952" y="1850"/>
                <a:ext cx="430" cy="120"/>
              </a:xfrm>
              <a:custGeom>
                <a:avLst/>
                <a:gdLst>
                  <a:gd name="T0" fmla="*/ 154 w 430"/>
                  <a:gd name="T1" fmla="*/ 0 h 120"/>
                  <a:gd name="T2" fmla="*/ 317 w 430"/>
                  <a:gd name="T3" fmla="*/ 0 h 120"/>
                  <a:gd name="T4" fmla="*/ 352 w 430"/>
                  <a:gd name="T5" fmla="*/ 9 h 120"/>
                  <a:gd name="T6" fmla="*/ 403 w 430"/>
                  <a:gd name="T7" fmla="*/ 17 h 120"/>
                  <a:gd name="T8" fmla="*/ 429 w 430"/>
                  <a:gd name="T9" fmla="*/ 26 h 120"/>
                  <a:gd name="T10" fmla="*/ 266 w 430"/>
                  <a:gd name="T11" fmla="*/ 119 h 120"/>
                  <a:gd name="T12" fmla="*/ 34 w 430"/>
                  <a:gd name="T13" fmla="*/ 119 h 120"/>
                  <a:gd name="T14" fmla="*/ 0 w 430"/>
                  <a:gd name="T15" fmla="*/ 85 h 120"/>
                  <a:gd name="T16" fmla="*/ 26 w 430"/>
                  <a:gd name="T17" fmla="*/ 85 h 120"/>
                  <a:gd name="T18" fmla="*/ 94 w 430"/>
                  <a:gd name="T19" fmla="*/ 34 h 120"/>
                  <a:gd name="T20" fmla="*/ 112 w 430"/>
                  <a:gd name="T21" fmla="*/ 9 h 120"/>
                  <a:gd name="T22" fmla="*/ 154 w 430"/>
                  <a:gd name="T23" fmla="*/ 0 h 1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120">
                    <a:moveTo>
                      <a:pt x="154" y="0"/>
                    </a:moveTo>
                    <a:lnTo>
                      <a:pt x="317" y="0"/>
                    </a:lnTo>
                    <a:lnTo>
                      <a:pt x="352" y="9"/>
                    </a:lnTo>
                    <a:lnTo>
                      <a:pt x="403" y="17"/>
                    </a:lnTo>
                    <a:lnTo>
                      <a:pt x="429" y="26"/>
                    </a:lnTo>
                    <a:lnTo>
                      <a:pt x="266" y="119"/>
                    </a:lnTo>
                    <a:lnTo>
                      <a:pt x="34" y="119"/>
                    </a:lnTo>
                    <a:lnTo>
                      <a:pt x="0" y="85"/>
                    </a:lnTo>
                    <a:lnTo>
                      <a:pt x="26" y="85"/>
                    </a:lnTo>
                    <a:lnTo>
                      <a:pt x="94" y="34"/>
                    </a:lnTo>
                    <a:lnTo>
                      <a:pt x="112" y="9"/>
                    </a:lnTo>
                    <a:lnTo>
                      <a:pt x="154" y="0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rgbClr val="114FFB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Freeform 39" descr="Wide upward diagonal"/>
              <p:cNvSpPr>
                <a:spLocks/>
              </p:cNvSpPr>
              <p:nvPr/>
            </p:nvSpPr>
            <p:spPr bwMode="auto">
              <a:xfrm>
                <a:off x="1807" y="1995"/>
                <a:ext cx="258" cy="155"/>
              </a:xfrm>
              <a:custGeom>
                <a:avLst/>
                <a:gdLst>
                  <a:gd name="T0" fmla="*/ 101 w 258"/>
                  <a:gd name="T1" fmla="*/ 0 h 155"/>
                  <a:gd name="T2" fmla="*/ 165 w 258"/>
                  <a:gd name="T3" fmla="*/ 0 h 155"/>
                  <a:gd name="T4" fmla="*/ 257 w 258"/>
                  <a:gd name="T5" fmla="*/ 72 h 155"/>
                  <a:gd name="T6" fmla="*/ 129 w 258"/>
                  <a:gd name="T7" fmla="*/ 154 h 155"/>
                  <a:gd name="T8" fmla="*/ 0 w 258"/>
                  <a:gd name="T9" fmla="*/ 63 h 155"/>
                  <a:gd name="T10" fmla="*/ 55 w 258"/>
                  <a:gd name="T11" fmla="*/ 27 h 155"/>
                  <a:gd name="T12" fmla="*/ 101 w 258"/>
                  <a:gd name="T13" fmla="*/ 0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8" h="155">
                    <a:moveTo>
                      <a:pt x="101" y="0"/>
                    </a:moveTo>
                    <a:lnTo>
                      <a:pt x="165" y="0"/>
                    </a:lnTo>
                    <a:lnTo>
                      <a:pt x="257" y="72"/>
                    </a:lnTo>
                    <a:lnTo>
                      <a:pt x="129" y="154"/>
                    </a:lnTo>
                    <a:lnTo>
                      <a:pt x="0" y="63"/>
                    </a:lnTo>
                    <a:lnTo>
                      <a:pt x="55" y="27"/>
                    </a:lnTo>
                    <a:lnTo>
                      <a:pt x="101" y="0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rgbClr val="8901F3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Freeform 40" descr="Wide upward diagonal"/>
              <p:cNvSpPr>
                <a:spLocks/>
              </p:cNvSpPr>
              <p:nvPr/>
            </p:nvSpPr>
            <p:spPr bwMode="auto">
              <a:xfrm>
                <a:off x="2021" y="1995"/>
                <a:ext cx="181" cy="61"/>
              </a:xfrm>
              <a:custGeom>
                <a:avLst/>
                <a:gdLst>
                  <a:gd name="T0" fmla="*/ 0 w 181"/>
                  <a:gd name="T1" fmla="*/ 0 h 61"/>
                  <a:gd name="T2" fmla="*/ 180 w 181"/>
                  <a:gd name="T3" fmla="*/ 0 h 61"/>
                  <a:gd name="T4" fmla="*/ 60 w 181"/>
                  <a:gd name="T5" fmla="*/ 60 h 61"/>
                  <a:gd name="T6" fmla="*/ 0 w 181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61">
                    <a:moveTo>
                      <a:pt x="0" y="0"/>
                    </a:moveTo>
                    <a:lnTo>
                      <a:pt x="180" y="0"/>
                    </a:lnTo>
                    <a:lnTo>
                      <a:pt x="60" y="60"/>
                    </a:lnTo>
                    <a:lnTo>
                      <a:pt x="0" y="0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rgbClr val="DC008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Freeform 41" descr="Wide upward diagonal"/>
              <p:cNvSpPr>
                <a:spLocks/>
              </p:cNvSpPr>
              <p:nvPr/>
            </p:nvSpPr>
            <p:spPr bwMode="auto">
              <a:xfrm>
                <a:off x="2252" y="1884"/>
                <a:ext cx="138" cy="86"/>
              </a:xfrm>
              <a:custGeom>
                <a:avLst/>
                <a:gdLst>
                  <a:gd name="T0" fmla="*/ 137 w 138"/>
                  <a:gd name="T1" fmla="*/ 0 h 86"/>
                  <a:gd name="T2" fmla="*/ 137 w 138"/>
                  <a:gd name="T3" fmla="*/ 85 h 86"/>
                  <a:gd name="T4" fmla="*/ 0 w 138"/>
                  <a:gd name="T5" fmla="*/ 85 h 86"/>
                  <a:gd name="T6" fmla="*/ 137 w 138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8" h="86">
                    <a:moveTo>
                      <a:pt x="137" y="0"/>
                    </a:moveTo>
                    <a:lnTo>
                      <a:pt x="137" y="85"/>
                    </a:lnTo>
                    <a:lnTo>
                      <a:pt x="0" y="85"/>
                    </a:lnTo>
                    <a:lnTo>
                      <a:pt x="137" y="0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rgbClr val="CF0E30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Freeform 42" descr="Wide upward diagonal"/>
              <p:cNvSpPr>
                <a:spLocks/>
              </p:cNvSpPr>
              <p:nvPr/>
            </p:nvSpPr>
            <p:spPr bwMode="auto">
              <a:xfrm>
                <a:off x="2415" y="1892"/>
                <a:ext cx="86" cy="78"/>
              </a:xfrm>
              <a:custGeom>
                <a:avLst/>
                <a:gdLst>
                  <a:gd name="T0" fmla="*/ 0 w 86"/>
                  <a:gd name="T1" fmla="*/ 0 h 78"/>
                  <a:gd name="T2" fmla="*/ 0 w 86"/>
                  <a:gd name="T3" fmla="*/ 77 h 78"/>
                  <a:gd name="T4" fmla="*/ 85 w 86"/>
                  <a:gd name="T5" fmla="*/ 77 h 78"/>
                  <a:gd name="T6" fmla="*/ 0 w 86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78">
                    <a:moveTo>
                      <a:pt x="0" y="0"/>
                    </a:moveTo>
                    <a:lnTo>
                      <a:pt x="0" y="77"/>
                    </a:lnTo>
                    <a:lnTo>
                      <a:pt x="85" y="77"/>
                    </a:lnTo>
                    <a:lnTo>
                      <a:pt x="0" y="0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Freeform 43" descr="Wide upward diagonal"/>
              <p:cNvSpPr>
                <a:spLocks/>
              </p:cNvSpPr>
              <p:nvPr/>
            </p:nvSpPr>
            <p:spPr bwMode="auto">
              <a:xfrm>
                <a:off x="2423" y="1884"/>
                <a:ext cx="113" cy="86"/>
              </a:xfrm>
              <a:custGeom>
                <a:avLst/>
                <a:gdLst>
                  <a:gd name="T0" fmla="*/ 0 w 113"/>
                  <a:gd name="T1" fmla="*/ 0 h 86"/>
                  <a:gd name="T2" fmla="*/ 112 w 113"/>
                  <a:gd name="T3" fmla="*/ 17 h 86"/>
                  <a:gd name="T4" fmla="*/ 112 w 113"/>
                  <a:gd name="T5" fmla="*/ 85 h 86"/>
                  <a:gd name="T6" fmla="*/ 0 w 113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86">
                    <a:moveTo>
                      <a:pt x="0" y="0"/>
                    </a:moveTo>
                    <a:lnTo>
                      <a:pt x="112" y="17"/>
                    </a:lnTo>
                    <a:lnTo>
                      <a:pt x="112" y="85"/>
                    </a:lnTo>
                    <a:lnTo>
                      <a:pt x="0" y="0"/>
                    </a:lnTo>
                  </a:path>
                </a:pathLst>
              </a:custGeom>
              <a:pattFill prst="wdUpDiag">
                <a:fgClr>
                  <a:schemeClr val="accent2"/>
                </a:fgClr>
                <a:bgClr>
                  <a:srgbClr val="F57B49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Line 44"/>
              <p:cNvSpPr>
                <a:spLocks noChangeShapeType="1"/>
              </p:cNvSpPr>
              <p:nvPr/>
            </p:nvSpPr>
            <p:spPr bwMode="auto">
              <a:xfrm>
                <a:off x="2406" y="2722"/>
                <a:ext cx="0" cy="55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56" name="Freeform 45" descr="Wide upward diagonal"/>
              <p:cNvSpPr>
                <a:spLocks/>
              </p:cNvSpPr>
              <p:nvPr/>
            </p:nvSpPr>
            <p:spPr bwMode="auto">
              <a:xfrm>
                <a:off x="1173" y="2398"/>
                <a:ext cx="284" cy="223"/>
              </a:xfrm>
              <a:custGeom>
                <a:avLst/>
                <a:gdLst>
                  <a:gd name="T0" fmla="*/ 8 w 284"/>
                  <a:gd name="T1" fmla="*/ 214 h 223"/>
                  <a:gd name="T2" fmla="*/ 283 w 284"/>
                  <a:gd name="T3" fmla="*/ 41 h 223"/>
                  <a:gd name="T4" fmla="*/ 166 w 284"/>
                  <a:gd name="T5" fmla="*/ 0 h 223"/>
                  <a:gd name="T6" fmla="*/ 83 w 284"/>
                  <a:gd name="T7" fmla="*/ 74 h 223"/>
                  <a:gd name="T8" fmla="*/ 67 w 284"/>
                  <a:gd name="T9" fmla="*/ 82 h 223"/>
                  <a:gd name="T10" fmla="*/ 58 w 284"/>
                  <a:gd name="T11" fmla="*/ 99 h 223"/>
                  <a:gd name="T12" fmla="*/ 42 w 284"/>
                  <a:gd name="T13" fmla="*/ 107 h 223"/>
                  <a:gd name="T14" fmla="*/ 33 w 284"/>
                  <a:gd name="T15" fmla="*/ 123 h 223"/>
                  <a:gd name="T16" fmla="*/ 17 w 284"/>
                  <a:gd name="T17" fmla="*/ 140 h 223"/>
                  <a:gd name="T18" fmla="*/ 8 w 284"/>
                  <a:gd name="T19" fmla="*/ 156 h 223"/>
                  <a:gd name="T20" fmla="*/ 8 w 284"/>
                  <a:gd name="T21" fmla="*/ 173 h 223"/>
                  <a:gd name="T22" fmla="*/ 8 w 284"/>
                  <a:gd name="T23" fmla="*/ 189 h 223"/>
                  <a:gd name="T24" fmla="*/ 0 w 284"/>
                  <a:gd name="T25" fmla="*/ 206 h 223"/>
                  <a:gd name="T26" fmla="*/ 0 w 284"/>
                  <a:gd name="T27" fmla="*/ 222 h 223"/>
                  <a:gd name="T28" fmla="*/ 8 w 284"/>
                  <a:gd name="T29" fmla="*/ 214 h 2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4" h="223">
                    <a:moveTo>
                      <a:pt x="8" y="214"/>
                    </a:moveTo>
                    <a:lnTo>
                      <a:pt x="283" y="41"/>
                    </a:lnTo>
                    <a:lnTo>
                      <a:pt x="166" y="0"/>
                    </a:lnTo>
                    <a:lnTo>
                      <a:pt x="83" y="74"/>
                    </a:lnTo>
                    <a:lnTo>
                      <a:pt x="67" y="82"/>
                    </a:lnTo>
                    <a:lnTo>
                      <a:pt x="58" y="99"/>
                    </a:lnTo>
                    <a:lnTo>
                      <a:pt x="42" y="107"/>
                    </a:lnTo>
                    <a:lnTo>
                      <a:pt x="33" y="123"/>
                    </a:lnTo>
                    <a:lnTo>
                      <a:pt x="17" y="140"/>
                    </a:lnTo>
                    <a:lnTo>
                      <a:pt x="8" y="156"/>
                    </a:lnTo>
                    <a:lnTo>
                      <a:pt x="8" y="173"/>
                    </a:lnTo>
                    <a:lnTo>
                      <a:pt x="8" y="189"/>
                    </a:lnTo>
                    <a:lnTo>
                      <a:pt x="0" y="206"/>
                    </a:lnTo>
                    <a:lnTo>
                      <a:pt x="0" y="222"/>
                    </a:lnTo>
                    <a:lnTo>
                      <a:pt x="8" y="214"/>
                    </a:lnTo>
                  </a:path>
                </a:pathLst>
              </a:custGeom>
              <a:pattFill prst="wdUpDiag">
                <a:fgClr>
                  <a:schemeClr val="hlink"/>
                </a:fgClr>
                <a:bgClr>
                  <a:srgbClr val="FE9B03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7" name="Rectangle 46"/>
              <p:cNvSpPr>
                <a:spLocks noChangeArrowheads="1"/>
              </p:cNvSpPr>
              <p:nvPr/>
            </p:nvSpPr>
            <p:spPr bwMode="auto">
              <a:xfrm>
                <a:off x="2140" y="1940"/>
                <a:ext cx="370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817" tIns="42908" rIns="85817" bIns="42908">
                <a:spAutoFit/>
              </a:bodyPr>
              <a:lstStyle/>
              <a:p>
                <a:pPr defTabSz="847725" eaLnBrk="0" hangingPunct="0"/>
                <a:r>
                  <a:rPr lang="en-US" altLang="zh-CN" sz="23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Constraint Programming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990600" y="1752600"/>
            <a:ext cx="7391400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en-GB" altLang="zh-CN" sz="2800" b="1">
                <a:latin typeface="Arial" charset="0"/>
                <a:ea typeface="宋体" pitchFamily="2" charset="-122"/>
              </a:rPr>
              <a:t>“Constraint programming represents one of the closest approaches computer science has yet made to the Holy Grail of programming: the user states the problem, the computer solves it.”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en-GB" altLang="zh-CN" sz="1800" b="1">
                <a:latin typeface="Arial" charset="0"/>
                <a:ea typeface="宋体" pitchFamily="2" charset="-122"/>
              </a:rPr>
              <a:t>		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en-GB" altLang="zh-CN" sz="1800" b="1">
                <a:latin typeface="Arial" charset="0"/>
                <a:ea typeface="宋体" pitchFamily="2" charset="-122"/>
              </a:rPr>
              <a:t>		Eugene C. Freuder, Constraints, April 1997</a:t>
            </a:r>
            <a:br>
              <a:rPr kumimoji="1" lang="en-GB" altLang="zh-CN" sz="1800" b="1">
                <a:latin typeface="Arial" charset="0"/>
                <a:ea typeface="宋体" pitchFamily="2" charset="-122"/>
              </a:rPr>
            </a:br>
            <a:endParaRPr kumimoji="1" lang="en-US" altLang="zh-CN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When to Use CSP Techniques?</a:t>
            </a:r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 When the problem can be expressed by a set of variables with constraints on their values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 When constraints are relatively simple (e.g., binary)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 When constraints propagate well (AC3 eliminates many values)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 Local Search: when the solutions are “densely” distributed in the space of possible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Constraint Satisfaction Problem</a:t>
            </a:r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CC6600"/>
                </a:solidFill>
                <a:ea typeface="宋体" pitchFamily="2" charset="-122"/>
              </a:rPr>
              <a:t>Set of variables</a:t>
            </a:r>
            <a:r>
              <a:rPr lang="en-US" altLang="zh-CN" sz="2800" dirty="0" smtClean="0">
                <a:ea typeface="宋体" pitchFamily="2" charset="-122"/>
              </a:rPr>
              <a:t> {X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, X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, …, </a:t>
            </a:r>
            <a:r>
              <a:rPr lang="en-US" altLang="zh-CN" sz="2800" dirty="0" err="1" smtClean="0"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}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Each variable X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en-US" altLang="zh-CN" sz="2800" dirty="0" smtClean="0">
                <a:ea typeface="宋体" pitchFamily="2" charset="-122"/>
              </a:rPr>
              <a:t> has a </a:t>
            </a:r>
            <a:r>
              <a:rPr lang="en-US" altLang="zh-CN" sz="2800" dirty="0" smtClean="0">
                <a:solidFill>
                  <a:srgbClr val="CC6600"/>
                </a:solidFill>
                <a:ea typeface="宋体" pitchFamily="2" charset="-122"/>
              </a:rPr>
              <a:t>domain</a:t>
            </a:r>
            <a:r>
              <a:rPr lang="en-US" altLang="zh-CN" sz="2800" dirty="0" smtClean="0">
                <a:ea typeface="宋体" pitchFamily="2" charset="-122"/>
              </a:rPr>
              <a:t> D</a:t>
            </a:r>
            <a:r>
              <a:rPr lang="en-US" altLang="zh-CN" sz="2000" baseline="-25000" dirty="0" smtClean="0">
                <a:ea typeface="宋体" pitchFamily="2" charset="-122"/>
              </a:rPr>
              <a:t>i</a:t>
            </a:r>
            <a:r>
              <a:rPr lang="en-US" altLang="zh-CN" sz="2800" dirty="0" smtClean="0">
                <a:ea typeface="宋体" pitchFamily="2" charset="-122"/>
              </a:rPr>
              <a:t> of possible values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Usually D</a:t>
            </a:r>
            <a:r>
              <a:rPr lang="en-US" altLang="zh-CN" sz="1800" baseline="-25000" dirty="0" smtClean="0">
                <a:ea typeface="宋体" pitchFamily="2" charset="-122"/>
              </a:rPr>
              <a:t>i</a:t>
            </a:r>
            <a:r>
              <a:rPr lang="en-US" altLang="zh-CN" sz="2400" baseline="-250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is discrete and finite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Set of </a:t>
            </a:r>
            <a:r>
              <a:rPr lang="en-US" altLang="zh-CN" sz="2800" dirty="0" smtClean="0">
                <a:solidFill>
                  <a:srgbClr val="CC6600"/>
                </a:solidFill>
                <a:ea typeface="宋体" pitchFamily="2" charset="-122"/>
              </a:rPr>
              <a:t>constraints </a:t>
            </a:r>
            <a:r>
              <a:rPr lang="en-US" altLang="zh-CN" sz="2800" dirty="0" smtClean="0">
                <a:ea typeface="宋体" pitchFamily="2" charset="-122"/>
              </a:rPr>
              <a:t>{C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, C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, …, </a:t>
            </a:r>
            <a:r>
              <a:rPr lang="en-US" altLang="zh-CN" sz="2800" dirty="0" err="1" smtClean="0">
                <a:ea typeface="宋体" pitchFamily="2" charset="-122"/>
              </a:rPr>
              <a:t>C</a:t>
            </a:r>
            <a:r>
              <a:rPr lang="en-US" altLang="zh-CN" sz="2000" baseline="-25000" dirty="0" err="1" smtClean="0">
                <a:ea typeface="宋体" pitchFamily="2" charset="-122"/>
              </a:rPr>
              <a:t>p</a:t>
            </a:r>
            <a:r>
              <a:rPr lang="en-US" altLang="zh-CN" sz="2800" dirty="0" smtClean="0">
                <a:ea typeface="宋体" pitchFamily="2" charset="-122"/>
              </a:rPr>
              <a:t>}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Each constraint </a:t>
            </a:r>
            <a:r>
              <a:rPr lang="en-US" altLang="zh-CN" sz="2400" dirty="0" err="1" smtClean="0">
                <a:ea typeface="宋体" pitchFamily="2" charset="-122"/>
              </a:rPr>
              <a:t>C</a:t>
            </a:r>
            <a:r>
              <a:rPr lang="en-US" altLang="zh-CN" sz="1800" baseline="-25000" dirty="0" err="1" smtClean="0">
                <a:ea typeface="宋体" pitchFamily="2" charset="-122"/>
              </a:rPr>
              <a:t>k</a:t>
            </a:r>
            <a:r>
              <a:rPr lang="en-US" altLang="zh-CN" sz="2400" dirty="0" smtClean="0">
                <a:ea typeface="宋体" pitchFamily="2" charset="-122"/>
              </a:rPr>
              <a:t> involves a subset of variables and specifies the allowable combinations of values of these variables</a:t>
            </a:r>
          </a:p>
          <a:p>
            <a:pPr eaLnBrk="1" hangingPunct="1"/>
            <a:r>
              <a:rPr lang="en-US" altLang="zh-CN" sz="2800" dirty="0" smtClean="0">
                <a:solidFill>
                  <a:srgbClr val="CC6600"/>
                </a:solidFill>
                <a:ea typeface="宋体" pitchFamily="2" charset="-122"/>
              </a:rPr>
              <a:t>Goal:</a:t>
            </a:r>
            <a:r>
              <a:rPr lang="en-US" altLang="zh-CN" sz="2800" dirty="0" smtClean="0">
                <a:ea typeface="宋体" pitchFamily="2" charset="-122"/>
              </a:rPr>
              <a:t> Assign a value to every variable such that all constraints are satisfied</a:t>
            </a:r>
          </a:p>
          <a:p>
            <a:pPr eaLnBrk="1" hangingPunct="1"/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Summary</a:t>
            </a:r>
          </a:p>
        </p:txBody>
      </p:sp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CSPs are a special kind of problem: states defined by values of a fixed set of variables, goal test defined by constraints on variable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Backtracking=depth-first search with one variable assigned per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Variable ordering and value selection heuristics help significantly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Forward checking prevents assignments that lead to failure.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Constraint propagation does additional work to constrain values and detect inconsistencies.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The CSP representation allows analysis of problem structure.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Tree structured CSPs can be solved in linear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Local Search, e.g., min-conflicts, is often effective in practice.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print">
  <a:themeElements>
    <a:clrScheme name="1_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10599</TotalTime>
  <Words>3232</Words>
  <Application>Microsoft Office PowerPoint</Application>
  <PresentationFormat>全屏显示(4:3)</PresentationFormat>
  <Paragraphs>913</Paragraphs>
  <Slides>90</Slides>
  <Notes>0</Notes>
  <HiddenSlides>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1" baseType="lpstr">
      <vt:lpstr>1_Blueprint</vt:lpstr>
      <vt:lpstr>Constraint Satisfaction Problems</vt:lpstr>
      <vt:lpstr>Motivation</vt:lpstr>
      <vt:lpstr>Outline</vt:lpstr>
      <vt:lpstr>Graph Coloring</vt:lpstr>
      <vt:lpstr>PowerPoint 演示文稿</vt:lpstr>
      <vt:lpstr>Sudoku Puzzle</vt:lpstr>
      <vt:lpstr>Problem Formulation </vt:lpstr>
      <vt:lpstr>CSP as a Search Problem</vt:lpstr>
      <vt:lpstr>Constraint Satisfaction Problem</vt:lpstr>
      <vt:lpstr>Points</vt:lpstr>
      <vt:lpstr>What else is needed?</vt:lpstr>
      <vt:lpstr>PowerPoint 演示文稿</vt:lpstr>
      <vt:lpstr>Example: Sudoku CSP</vt:lpstr>
      <vt:lpstr>Example: Sudoku CSP</vt:lpstr>
      <vt:lpstr>Example: Graph Coloring</vt:lpstr>
      <vt:lpstr>PowerPoint 演示文稿</vt:lpstr>
      <vt:lpstr>PowerPoint 演示文稿</vt:lpstr>
      <vt:lpstr>Example: Cryptarithmetic</vt:lpstr>
      <vt:lpstr>Example: Task Scheduling</vt:lpstr>
      <vt:lpstr>Applications</vt:lpstr>
      <vt:lpstr>Varieties of constraints</vt:lpstr>
      <vt:lpstr>Constraint Graph</vt:lpstr>
      <vt:lpstr>Remark</vt:lpstr>
      <vt:lpstr>Commutability of CSP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Backtracking Algorithm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Map Coloring</vt:lpstr>
      <vt:lpstr>Questions</vt:lpstr>
      <vt:lpstr>Questions</vt:lpstr>
      <vt:lpstr>Choice of Variable</vt:lpstr>
      <vt:lpstr>Choice of Variable</vt:lpstr>
      <vt:lpstr>Choice of Variable</vt:lpstr>
      <vt:lpstr>Choice of Value</vt:lpstr>
      <vt:lpstr>Choice of Value</vt:lpstr>
      <vt:lpstr>Sudoku</vt:lpstr>
      <vt:lpstr>Constraint Propagation …</vt:lpstr>
      <vt:lpstr>Forward Checking</vt:lpstr>
      <vt:lpstr>Map Coloring: FC</vt:lpstr>
      <vt:lpstr>Map Coloring: FC</vt:lpstr>
      <vt:lpstr>Map Coloring: FC</vt:lpstr>
      <vt:lpstr>Map Coloring: FC</vt:lpstr>
      <vt:lpstr>Map Coloring:FC</vt:lpstr>
      <vt:lpstr>Map Coloring: FC</vt:lpstr>
      <vt:lpstr>Map Coloring: FC</vt:lpstr>
      <vt:lpstr>Other inconsistencies?</vt:lpstr>
      <vt:lpstr>Constraint propagation</vt:lpstr>
      <vt:lpstr>Comparison of different CSP algorithms</vt:lpstr>
      <vt:lpstr>Arc consistency</vt:lpstr>
      <vt:lpstr>Arc consistency</vt:lpstr>
      <vt:lpstr>Arc consistency</vt:lpstr>
      <vt:lpstr>Arc consistency</vt:lpstr>
      <vt:lpstr>Arc consistency algorithm</vt:lpstr>
      <vt:lpstr>Path consistency</vt:lpstr>
      <vt:lpstr>K-consistency</vt:lpstr>
      <vt:lpstr>K-consistency</vt:lpstr>
      <vt:lpstr>Further improvements </vt:lpstr>
      <vt:lpstr>Outline</vt:lpstr>
      <vt:lpstr>Local search for CSP</vt:lpstr>
      <vt:lpstr>Local Search for CSP</vt:lpstr>
      <vt:lpstr>Local search for CSP</vt:lpstr>
      <vt:lpstr>Comparison of different CSP algorithms</vt:lpstr>
      <vt:lpstr>Remark</vt:lpstr>
      <vt:lpstr>Outline</vt:lpstr>
      <vt:lpstr>Problem structure</vt:lpstr>
      <vt:lpstr>Problem structure</vt:lpstr>
      <vt:lpstr>Tree-structured CSPs</vt:lpstr>
      <vt:lpstr>Tree-structured CSPs</vt:lpstr>
      <vt:lpstr>Nearly tree-structured CSPs</vt:lpstr>
      <vt:lpstr>Nearly tree-structured CSPs</vt:lpstr>
      <vt:lpstr>Nearly tree-structured CSPs</vt:lpstr>
      <vt:lpstr>Nearly tree-structured CSPs</vt:lpstr>
      <vt:lpstr>Applications</vt:lpstr>
      <vt:lpstr>Stereotaxic Brain Surgery</vt:lpstr>
      <vt:lpstr>Stereotaxic Brain Surgery</vt:lpstr>
      <vt:lpstr> Constraint Programming</vt:lpstr>
      <vt:lpstr>When to Use CSP Techniques?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</dc:title>
  <dc:creator>Lise Getoor</dc:creator>
  <dc:description>based on lectures of Jean-Claude Latombe_x000d_
Marie desJardins, Tom Lenaerts_x000d_
and Daphne Koller</dc:description>
  <cp:lastModifiedBy>ZHOU Mi</cp:lastModifiedBy>
  <cp:revision>192</cp:revision>
  <cp:lastPrinted>1601-01-01T00:00:00Z</cp:lastPrinted>
  <dcterms:created xsi:type="dcterms:W3CDTF">2000-01-10T15:15:18Z</dcterms:created>
  <dcterms:modified xsi:type="dcterms:W3CDTF">2015-04-27T02:29:19Z</dcterms:modified>
</cp:coreProperties>
</file>