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3"/>
  </p:notesMasterIdLst>
  <p:handoutMasterIdLst>
    <p:handoutMasterId r:id="rId54"/>
  </p:handoutMasterIdLst>
  <p:sldIdLst>
    <p:sldId id="293" r:id="rId2"/>
    <p:sldId id="453" r:id="rId3"/>
    <p:sldId id="454" r:id="rId4"/>
    <p:sldId id="455" r:id="rId5"/>
    <p:sldId id="458" r:id="rId6"/>
    <p:sldId id="388" r:id="rId7"/>
    <p:sldId id="294" r:id="rId8"/>
    <p:sldId id="361" r:id="rId9"/>
    <p:sldId id="362" r:id="rId10"/>
    <p:sldId id="364" r:id="rId11"/>
    <p:sldId id="363" r:id="rId12"/>
    <p:sldId id="410" r:id="rId13"/>
    <p:sldId id="412" r:id="rId14"/>
    <p:sldId id="368" r:id="rId15"/>
    <p:sldId id="369" r:id="rId16"/>
    <p:sldId id="370" r:id="rId17"/>
    <p:sldId id="371" r:id="rId18"/>
    <p:sldId id="373" r:id="rId19"/>
    <p:sldId id="408" r:id="rId20"/>
    <p:sldId id="415" r:id="rId21"/>
    <p:sldId id="414" r:id="rId22"/>
    <p:sldId id="356" r:id="rId23"/>
    <p:sldId id="456" r:id="rId24"/>
    <p:sldId id="390" r:id="rId25"/>
    <p:sldId id="391" r:id="rId26"/>
    <p:sldId id="440" r:id="rId27"/>
    <p:sldId id="357" r:id="rId28"/>
    <p:sldId id="359" r:id="rId29"/>
    <p:sldId id="392" r:id="rId30"/>
    <p:sldId id="393" r:id="rId31"/>
    <p:sldId id="438" r:id="rId32"/>
    <p:sldId id="358" r:id="rId33"/>
    <p:sldId id="394" r:id="rId34"/>
    <p:sldId id="411" r:id="rId35"/>
    <p:sldId id="395" r:id="rId36"/>
    <p:sldId id="457" r:id="rId37"/>
    <p:sldId id="396" r:id="rId38"/>
    <p:sldId id="397" r:id="rId39"/>
    <p:sldId id="416" r:id="rId40"/>
    <p:sldId id="417" r:id="rId41"/>
    <p:sldId id="441" r:id="rId42"/>
    <p:sldId id="449" r:id="rId43"/>
    <p:sldId id="443" r:id="rId44"/>
    <p:sldId id="452" r:id="rId45"/>
    <p:sldId id="450" r:id="rId46"/>
    <p:sldId id="451" r:id="rId47"/>
    <p:sldId id="445" r:id="rId48"/>
    <p:sldId id="446" r:id="rId49"/>
    <p:sldId id="447" r:id="rId50"/>
    <p:sldId id="448" r:id="rId51"/>
    <p:sldId id="421" r:id="rId5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3399FF"/>
    <a:srgbClr val="66CCFF"/>
    <a:srgbClr val="FFCCFF"/>
    <a:srgbClr val="6600CC"/>
    <a:srgbClr val="99FF33"/>
    <a:srgbClr val="00FF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7576A0B-F62F-40B7-B896-AF9202FC92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70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B1B9D88-702B-49CA-ADE5-9F0D81E281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5531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9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9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D3F20-6526-4C6F-8280-8FC010D169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49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AEFF6-0B6E-42D7-B431-02C3A98EB7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40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9F1A0-442E-4E21-86AE-AA017DCB80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996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F3777-5EA8-488B-9952-CAFF2B7DBE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81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51527-A578-4F40-8059-A09F1BFF63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703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93C3C-6F74-4529-9003-FCA0868CB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913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E49C0-32F9-468A-BBB9-B4578BEACE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29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59F15-C733-428E-AA85-79AF7A1372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05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74D8A-47D8-4333-85F9-D49046EAEB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047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34885-3E0F-400C-9B38-6CD080F6AA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94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48054-9E58-47A9-995E-EA75EDEA15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57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3EE23-013C-4F37-8C4A-811D64C8A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338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8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738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B9F537A7-9D92-466F-9DD8-B9821325FC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zh-CN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Uncertainty</a:t>
            </a:r>
          </a:p>
        </p:txBody>
      </p:sp>
      <p:sp>
        <p:nvSpPr>
          <p:cNvPr id="3075" name="副标题 1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Types of Uncertainty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5F5F5F"/>
                </a:solidFill>
                <a:ea typeface="宋体" charset="-122"/>
              </a:rPr>
              <a:t>Uncertainty in prior knowledge</a:t>
            </a:r>
            <a:br>
              <a:rPr lang="en-US" altLang="zh-CN" sz="2400" smtClean="0">
                <a:solidFill>
                  <a:srgbClr val="5F5F5F"/>
                </a:solidFill>
                <a:ea typeface="宋体" charset="-122"/>
              </a:rPr>
            </a:br>
            <a:r>
              <a:rPr lang="en-US" altLang="zh-CN" sz="2400" smtClean="0">
                <a:solidFill>
                  <a:srgbClr val="5F5F5F"/>
                </a:solidFill>
                <a:ea typeface="宋体" charset="-122"/>
              </a:rPr>
              <a:t>E.g., some causes of a disease are unknown and are not represented in the background knowledge of a medical-assistant agent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5F5F5F"/>
                </a:solidFill>
                <a:ea typeface="宋体" charset="-122"/>
              </a:rPr>
              <a:t>Uncertainty in actions </a:t>
            </a:r>
            <a:br>
              <a:rPr lang="en-US" altLang="zh-CN" sz="2400" smtClean="0">
                <a:solidFill>
                  <a:srgbClr val="5F5F5F"/>
                </a:solidFill>
                <a:ea typeface="宋体" charset="-122"/>
              </a:rPr>
            </a:br>
            <a:r>
              <a:rPr lang="en-US" altLang="zh-CN" sz="2400" smtClean="0">
                <a:solidFill>
                  <a:srgbClr val="5F5F5F"/>
                </a:solidFill>
                <a:ea typeface="宋体" charset="-122"/>
              </a:rPr>
              <a:t>E.g., actions are represented with relatively short lists of preconditions, while these lists are in fact arbitrary long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990000"/>
                </a:solidFill>
                <a:ea typeface="宋体" charset="-122"/>
              </a:rPr>
              <a:t>Uncertainty in perception</a:t>
            </a:r>
            <a:r>
              <a:rPr lang="en-US" altLang="zh-CN" sz="2400" smtClean="0">
                <a:ea typeface="宋体" charset="-122"/>
              </a:rPr>
              <a:t/>
            </a:r>
            <a:br>
              <a:rPr lang="en-US" altLang="zh-CN" sz="2400" smtClean="0">
                <a:ea typeface="宋体" charset="-122"/>
              </a:rPr>
            </a:br>
            <a:r>
              <a:rPr lang="en-US" altLang="zh-CN" sz="2400" smtClean="0">
                <a:ea typeface="宋体" charset="-122"/>
              </a:rPr>
              <a:t>E.g., sensors do not return exact or complete information about the world; a robot never knows exactly its position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smtClean="0">
              <a:ea typeface="宋体" charset="-122"/>
            </a:endParaRPr>
          </a:p>
        </p:txBody>
      </p:sp>
      <p:grpSp>
        <p:nvGrpSpPr>
          <p:cNvPr id="217101" name="Group 13"/>
          <p:cNvGrpSpPr>
            <a:grpSpLocks/>
          </p:cNvGrpSpPr>
          <p:nvPr/>
        </p:nvGrpSpPr>
        <p:grpSpPr bwMode="auto">
          <a:xfrm>
            <a:off x="838200" y="1828800"/>
            <a:ext cx="7772400" cy="2667000"/>
            <a:chOff x="672" y="1200"/>
            <a:chExt cx="4342" cy="1556"/>
          </a:xfrm>
        </p:grpSpPr>
        <p:pic>
          <p:nvPicPr>
            <p:cNvPr id="11269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200"/>
              <a:ext cx="4342" cy="155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</p:pic>
        <p:sp>
          <p:nvSpPr>
            <p:cNvPr id="11270" name="Text Box 12"/>
            <p:cNvSpPr txBox="1">
              <a:spLocks noChangeArrowheads="1"/>
            </p:cNvSpPr>
            <p:nvPr/>
          </p:nvSpPr>
          <p:spPr bwMode="auto">
            <a:xfrm>
              <a:off x="3744" y="2544"/>
              <a:ext cx="1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zh-CN" sz="1600">
                  <a:ea typeface="宋体" charset="-122"/>
                </a:rPr>
                <a:t>Courtesy R. Chatila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Types of Uncertainty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5F5F5F"/>
                </a:solidFill>
                <a:ea typeface="宋体" charset="-122"/>
              </a:rPr>
              <a:t>Uncertainty in prior knowledge</a:t>
            </a:r>
            <a:br>
              <a:rPr lang="en-US" altLang="zh-CN" sz="2400" smtClean="0">
                <a:solidFill>
                  <a:srgbClr val="5F5F5F"/>
                </a:solidFill>
                <a:ea typeface="宋体" charset="-122"/>
              </a:rPr>
            </a:br>
            <a:r>
              <a:rPr lang="en-US" altLang="zh-CN" sz="2400" smtClean="0">
                <a:solidFill>
                  <a:srgbClr val="5F5F5F"/>
                </a:solidFill>
                <a:ea typeface="宋体" charset="-122"/>
              </a:rPr>
              <a:t>E.g., some causes of a disease are unknown and are not represented in the background knowledge of a medical-assistant agent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5F5F5F"/>
                </a:solidFill>
                <a:ea typeface="宋体" charset="-122"/>
              </a:rPr>
              <a:t>Uncertainty in actions </a:t>
            </a:r>
            <a:br>
              <a:rPr lang="en-US" altLang="zh-CN" sz="2400" smtClean="0">
                <a:solidFill>
                  <a:srgbClr val="5F5F5F"/>
                </a:solidFill>
                <a:ea typeface="宋体" charset="-122"/>
              </a:rPr>
            </a:br>
            <a:r>
              <a:rPr lang="en-US" altLang="zh-CN" sz="2400" smtClean="0">
                <a:solidFill>
                  <a:srgbClr val="5F5F5F"/>
                </a:solidFill>
                <a:ea typeface="宋体" charset="-122"/>
              </a:rPr>
              <a:t>E.g., actions are represented with relatively short lists of preconditions, while these lists are in fact arbitrary long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5F5F5F"/>
                </a:solidFill>
                <a:ea typeface="宋体" charset="-122"/>
              </a:rPr>
              <a:t>Uncertainty in perception</a:t>
            </a:r>
            <a:br>
              <a:rPr lang="en-US" altLang="zh-CN" sz="2400" smtClean="0">
                <a:solidFill>
                  <a:srgbClr val="5F5F5F"/>
                </a:solidFill>
                <a:ea typeface="宋体" charset="-122"/>
              </a:rPr>
            </a:br>
            <a:r>
              <a:rPr lang="en-US" altLang="zh-CN" sz="2400" smtClean="0">
                <a:solidFill>
                  <a:srgbClr val="5F5F5F"/>
                </a:solidFill>
                <a:ea typeface="宋体" charset="-122"/>
              </a:rPr>
              <a:t>E.g., sensors do not return exact or complete information about the world; a robot never knows exactly its position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smtClean="0">
              <a:ea typeface="宋体" charset="-122"/>
            </a:endParaRP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2286000" y="2209800"/>
            <a:ext cx="4948238" cy="1768475"/>
          </a:xfrm>
          <a:prstGeom prst="rect">
            <a:avLst/>
          </a:prstGeom>
          <a:solidFill>
            <a:srgbClr val="FFC9F1"/>
          </a:solidFill>
          <a:ln w="28575">
            <a:solidFill>
              <a:srgbClr val="A8007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A8007C"/>
                </a:solidFill>
                <a:ea typeface="宋体" charset="-122"/>
              </a:rPr>
              <a:t>Sources of uncertainty:</a:t>
            </a:r>
          </a:p>
          <a:p>
            <a:pPr eaLnBrk="1" hangingPunct="1">
              <a:buFontTx/>
              <a:buAutoNum type="arabicPeriod"/>
            </a:pPr>
            <a:r>
              <a:rPr lang="en-US" altLang="zh-CN" sz="3600" dirty="0">
                <a:solidFill>
                  <a:srgbClr val="A8007C"/>
                </a:solidFill>
                <a:ea typeface="宋体" charset="-122"/>
              </a:rPr>
              <a:t>Ignorance</a:t>
            </a:r>
          </a:p>
          <a:p>
            <a:pPr eaLnBrk="1" hangingPunct="1">
              <a:buFontTx/>
              <a:buAutoNum type="arabicPeriod"/>
            </a:pPr>
            <a:r>
              <a:rPr lang="en-US" altLang="zh-CN" sz="3600" dirty="0">
                <a:solidFill>
                  <a:srgbClr val="A8007C"/>
                </a:solidFill>
                <a:ea typeface="宋体" charset="-122"/>
              </a:rPr>
              <a:t>Laziness (efficiency?)</a:t>
            </a: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533400" y="4648200"/>
            <a:ext cx="8301038" cy="1592263"/>
          </a:xfrm>
          <a:prstGeom prst="rect">
            <a:avLst/>
          </a:prstGeom>
          <a:solidFill>
            <a:srgbClr val="E6FFCD"/>
          </a:solidFill>
          <a:ln w="38100">
            <a:solidFill>
              <a:srgbClr val="336600"/>
            </a:solidFill>
            <a:miter lim="800000"/>
            <a:headEnd/>
            <a:tailEnd/>
          </a:ln>
          <a:effectLst>
            <a:outerShdw dist="117088" dir="7836078" algn="ctr" rotWithShape="0">
              <a:srgbClr val="336600">
                <a:alpha val="50000"/>
              </a:srgb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6600"/>
                </a:solidFill>
                <a:ea typeface="宋体" charset="-122"/>
              </a:rPr>
              <a:t>What we call </a:t>
            </a:r>
            <a:r>
              <a:rPr lang="en-US" altLang="zh-CN" b="1">
                <a:solidFill>
                  <a:srgbClr val="336600"/>
                </a:solidFill>
                <a:ea typeface="宋体" charset="-122"/>
              </a:rPr>
              <a:t>uncertainty</a:t>
            </a:r>
            <a:r>
              <a:rPr lang="en-US" altLang="zh-CN">
                <a:solidFill>
                  <a:srgbClr val="336600"/>
                </a:solidFill>
                <a:ea typeface="宋体" charset="-122"/>
              </a:rPr>
              <a:t> is a summary </a:t>
            </a:r>
            <a:br>
              <a:rPr lang="en-US" altLang="zh-CN">
                <a:solidFill>
                  <a:srgbClr val="336600"/>
                </a:solidFill>
                <a:ea typeface="宋体" charset="-122"/>
              </a:rPr>
            </a:br>
            <a:r>
              <a:rPr lang="en-US" altLang="zh-CN">
                <a:solidFill>
                  <a:srgbClr val="336600"/>
                </a:solidFill>
                <a:ea typeface="宋体" charset="-122"/>
              </a:rPr>
              <a:t>of all that is not explicitly taken into account </a:t>
            </a:r>
            <a:br>
              <a:rPr lang="en-US" altLang="zh-CN">
                <a:solidFill>
                  <a:srgbClr val="336600"/>
                </a:solidFill>
                <a:ea typeface="宋体" charset="-122"/>
              </a:rPr>
            </a:br>
            <a:r>
              <a:rPr lang="en-US" altLang="zh-CN">
                <a:solidFill>
                  <a:srgbClr val="336600"/>
                </a:solidFill>
                <a:ea typeface="宋体" charset="-122"/>
              </a:rPr>
              <a:t>in the agent’s KB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8" grpId="0" uiExpand="1" build="p" animBg="1" autoUpdateAnimBg="0"/>
      <p:bldP spid="21607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Questions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ea typeface="宋体" charset="-122"/>
              </a:rPr>
              <a:t>How to represent uncertainty in knowledge?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b="1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ea typeface="宋体" charset="-122"/>
              </a:rPr>
              <a:t>How to perform inferences with uncertain knowledge?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b="1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ea typeface="宋体" charset="-122"/>
              </a:rPr>
              <a:t>Which action to choose under uncertainty?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ea typeface="宋体" charset="-122"/>
              </a:rPr>
              <a:t>How do we deal with uncertainty?</a:t>
            </a:r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Implicit: </a:t>
            </a:r>
          </a:p>
          <a:p>
            <a:pPr marL="762000"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Ignore what you are uncertain of when you can</a:t>
            </a:r>
          </a:p>
          <a:p>
            <a:pPr marL="762000"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Build procedures that are robust to uncertainty</a:t>
            </a:r>
          </a:p>
          <a:p>
            <a:pPr marL="285750" indent="-285750" eaLnBrk="1" hangingPunct="1">
              <a:lnSpc>
                <a:spcPct val="90000"/>
              </a:lnSpc>
            </a:pPr>
            <a:endParaRPr lang="en-US" altLang="zh-CN" sz="2800" smtClean="0">
              <a:ea typeface="宋体" charset="-122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Explicit:</a:t>
            </a:r>
          </a:p>
          <a:p>
            <a:pPr marL="762000"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Build a model of the world that describe uncertainty about its state, dynamics, and observations</a:t>
            </a:r>
          </a:p>
          <a:p>
            <a:pPr marL="762000"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Reason about the effect of actions given the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Handling Uncertainty</a:t>
            </a: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3600" smtClean="0">
                <a:ea typeface="宋体" charset="-122"/>
              </a:rPr>
              <a:t>Approaches: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 sz="3600" smtClean="0">
                <a:ea typeface="宋体" charset="-122"/>
              </a:rPr>
              <a:t>Default reasoning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 sz="3600" smtClean="0">
                <a:ea typeface="宋体" charset="-122"/>
              </a:rPr>
              <a:t>Worst-case reasoning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 sz="3600" smtClean="0">
                <a:ea typeface="宋体" charset="-122"/>
              </a:rPr>
              <a:t>Probabilistic reasoning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Default Reasoning</a:t>
            </a:r>
          </a:p>
        </p:txBody>
      </p:sp>
      <p:sp>
        <p:nvSpPr>
          <p:cNvPr id="222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Creed(</a:t>
            </a:r>
            <a:r>
              <a:rPr lang="zh-CN" altLang="en-US" smtClean="0">
                <a:ea typeface="宋体" charset="-122"/>
              </a:rPr>
              <a:t>信條</a:t>
            </a:r>
            <a:r>
              <a:rPr lang="en-US" altLang="zh-CN" smtClean="0">
                <a:ea typeface="宋体" charset="-122"/>
              </a:rPr>
              <a:t>): The world is fairly normal. Abnormalities are rare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So, an agent assumes normality, until there is evidence of the contrary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E.g., if an agent sees a bird x, it assumes that x can fly, unless it has evidence that x is a penguin, an ostrich, a dead bird, a bird with broken wings,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Representation in Logic</a:t>
            </a:r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BIRD(x) </a:t>
            </a:r>
            <a:r>
              <a:rPr lang="en-US" altLang="zh-CN" sz="2800" b="1" smtClean="0">
                <a:ea typeface="宋体" charset="-122"/>
                <a:sym typeface="Symbol" pitchFamily="18" charset="2"/>
              </a:rPr>
              <a:t> 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AB</a:t>
            </a:r>
            <a:r>
              <a:rPr lang="en-US" altLang="zh-CN" sz="2800" baseline="-25000" smtClean="0">
                <a:ea typeface="宋体" charset="-122"/>
                <a:sym typeface="Symbol" pitchFamily="18" charset="2"/>
              </a:rPr>
              <a:t>F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(x)  FLIES(x)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  <a:sym typeface="Symbol" pitchFamily="18" charset="2"/>
              </a:rPr>
              <a:t>PENGUINS(x)  AB</a:t>
            </a:r>
            <a:r>
              <a:rPr lang="en-US" altLang="zh-CN" sz="2800" baseline="-25000" smtClean="0">
                <a:ea typeface="宋体" charset="-122"/>
                <a:sym typeface="Symbol" pitchFamily="18" charset="2"/>
              </a:rPr>
              <a:t>F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(x)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  <a:sym typeface="Symbol" pitchFamily="18" charset="2"/>
              </a:rPr>
              <a:t>BROKEN-WINGS(x)  AB</a:t>
            </a:r>
            <a:r>
              <a:rPr lang="en-US" altLang="zh-CN" sz="2800" baseline="-25000" smtClean="0">
                <a:ea typeface="宋体" charset="-122"/>
                <a:sym typeface="Symbol" pitchFamily="18" charset="2"/>
              </a:rPr>
              <a:t>F</a:t>
            </a:r>
            <a:r>
              <a:rPr lang="en-US" altLang="zh-CN" sz="2800" smtClean="0">
                <a:ea typeface="宋体" charset="-122"/>
                <a:sym typeface="Symbol" pitchFamily="18" charset="2"/>
              </a:rPr>
              <a:t>(x)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  <a:sym typeface="Symbol" pitchFamily="18" charset="2"/>
              </a:rPr>
              <a:t>BIRD(Tweety)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  <a:sym typeface="Symbol" pitchFamily="18" charset="2"/>
              </a:rPr>
              <a:t>…</a:t>
            </a: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914400" y="4191000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A44200"/>
                </a:solidFill>
                <a:ea typeface="宋体" charset="-122"/>
              </a:rPr>
              <a:t>Default rule: Unless </a:t>
            </a:r>
            <a:r>
              <a:rPr lang="en-US" altLang="zh-CN" sz="2800" dirty="0">
                <a:solidFill>
                  <a:srgbClr val="A44200"/>
                </a:solidFill>
                <a:ea typeface="宋体" charset="-122"/>
                <a:sym typeface="Symbol" pitchFamily="18" charset="2"/>
              </a:rPr>
              <a:t>AB</a:t>
            </a:r>
            <a:r>
              <a:rPr lang="en-US" altLang="zh-CN" sz="2800" baseline="-25000" dirty="0">
                <a:solidFill>
                  <a:srgbClr val="A44200"/>
                </a:solidFill>
                <a:ea typeface="宋体" charset="-122"/>
                <a:sym typeface="Symbol" pitchFamily="18" charset="2"/>
              </a:rPr>
              <a:t>F</a:t>
            </a:r>
            <a:r>
              <a:rPr lang="en-US" altLang="zh-CN" sz="2800" dirty="0">
                <a:solidFill>
                  <a:srgbClr val="A44200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800" dirty="0" err="1">
                <a:solidFill>
                  <a:srgbClr val="A44200"/>
                </a:solidFill>
                <a:ea typeface="宋体" charset="-122"/>
                <a:sym typeface="Symbol" pitchFamily="18" charset="2"/>
              </a:rPr>
              <a:t>Tweety</a:t>
            </a:r>
            <a:r>
              <a:rPr lang="en-US" altLang="zh-CN" sz="2800" dirty="0">
                <a:solidFill>
                  <a:srgbClr val="A44200"/>
                </a:solidFill>
                <a:ea typeface="宋体" charset="-122"/>
                <a:sym typeface="Symbol" pitchFamily="18" charset="2"/>
              </a:rPr>
              <a:t>) can be proven True, assume it is False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 </a:t>
            </a:r>
          </a:p>
        </p:txBody>
      </p:sp>
      <p:sp>
        <p:nvSpPr>
          <p:cNvPr id="223238" name="Text Box 6"/>
          <p:cNvSpPr txBox="1">
            <a:spLocks noChangeArrowheads="1"/>
          </p:cNvSpPr>
          <p:nvPr/>
        </p:nvSpPr>
        <p:spPr bwMode="auto">
          <a:xfrm>
            <a:off x="914400" y="5257800"/>
            <a:ext cx="7165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336600"/>
                </a:solidFill>
                <a:ea typeface="宋体" charset="-122"/>
              </a:rPr>
              <a:t>But what to do if several defaults are contradictory?</a:t>
            </a:r>
          </a:p>
          <a:p>
            <a:pPr eaLnBrk="1" hangingPunct="1"/>
            <a:r>
              <a:rPr lang="en-US" altLang="zh-CN" sz="2400">
                <a:solidFill>
                  <a:srgbClr val="336600"/>
                </a:solidFill>
                <a:ea typeface="宋体" charset="-122"/>
              </a:rPr>
              <a:t>Which ones to keep? Which one to reject?</a:t>
            </a:r>
          </a:p>
        </p:txBody>
      </p:sp>
      <p:sp>
        <p:nvSpPr>
          <p:cNvPr id="223239" name="Text Box 7"/>
          <p:cNvSpPr txBox="1">
            <a:spLocks noChangeArrowheads="1"/>
          </p:cNvSpPr>
          <p:nvPr/>
        </p:nvSpPr>
        <p:spPr bwMode="auto">
          <a:xfrm>
            <a:off x="762000" y="2133600"/>
            <a:ext cx="7957756" cy="1569660"/>
          </a:xfrm>
          <a:prstGeom prst="rect">
            <a:avLst/>
          </a:prstGeom>
          <a:solidFill>
            <a:srgbClr val="F7EEC7"/>
          </a:solidFill>
          <a:ln w="28575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993366"/>
                </a:solidFill>
                <a:ea typeface="宋体" charset="-122"/>
                <a:sym typeface="Wingdings" pitchFamily="2" charset="2"/>
              </a:rPr>
              <a:t>Very active research field in the 80’s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993366"/>
                </a:solidFill>
                <a:ea typeface="宋体" charset="-122"/>
                <a:sym typeface="Wingdings" pitchFamily="2" charset="2"/>
              </a:rPr>
              <a:t> Non-monotonic logics: defaults, </a:t>
            </a:r>
            <a:r>
              <a:rPr lang="en-US" altLang="zh-CN" sz="2400" dirty="0" smtClean="0">
                <a:solidFill>
                  <a:srgbClr val="993366"/>
                </a:solidFill>
                <a:ea typeface="宋体" charset="-122"/>
                <a:sym typeface="Wingdings" pitchFamily="2" charset="2"/>
              </a:rPr>
              <a:t>circumscription(</a:t>
            </a:r>
            <a:r>
              <a:rPr lang="zh-CN" altLang="en-US" sz="2400" dirty="0" smtClean="0">
                <a:solidFill>
                  <a:srgbClr val="993366"/>
                </a:solidFill>
                <a:ea typeface="宋体" charset="-122"/>
                <a:sym typeface="Wingdings" pitchFamily="2" charset="2"/>
              </a:rPr>
              <a:t>界限</a:t>
            </a:r>
            <a:r>
              <a:rPr lang="en-US" altLang="zh-CN" sz="2400" dirty="0" smtClean="0">
                <a:solidFill>
                  <a:srgbClr val="993366"/>
                </a:solidFill>
                <a:ea typeface="宋体" charset="-122"/>
                <a:sym typeface="Wingdings" pitchFamily="2" charset="2"/>
              </a:rPr>
              <a:t>),</a:t>
            </a:r>
            <a:endParaRPr lang="en-US" altLang="zh-CN" sz="2400" dirty="0">
              <a:solidFill>
                <a:srgbClr val="993366"/>
              </a:solidFill>
              <a:ea typeface="宋体" charset="-122"/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993366"/>
                </a:solidFill>
                <a:ea typeface="宋体" charset="-122"/>
              </a:rPr>
              <a:t>    closed-world assumptions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993366"/>
                </a:solidFill>
                <a:ea typeface="宋体" charset="-122"/>
              </a:rPr>
              <a:t>Applications to databases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6" grpId="0"/>
      <p:bldP spid="223238" grpId="0"/>
      <p:bldP spid="2232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Worst-Case Reasoning</a:t>
            </a:r>
          </a:p>
        </p:txBody>
      </p:sp>
      <p:sp>
        <p:nvSpPr>
          <p:cNvPr id="2242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Creed: Just the opposite! The world is ruled by Murphy’s Law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Uncertainty is defined by sets, e.g., the set of possible outcomes of an action, the set of possible positions of a robot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The agent assumes the worst case, and chooses the actions that maximizes a </a:t>
            </a:r>
            <a:r>
              <a:rPr lang="en-US" altLang="zh-CN" sz="2800" dirty="0" smtClean="0">
                <a:solidFill>
                  <a:srgbClr val="3333CC"/>
                </a:solidFill>
                <a:ea typeface="宋体" charset="-122"/>
              </a:rPr>
              <a:t>utility function</a:t>
            </a:r>
            <a:r>
              <a:rPr lang="en-US" altLang="zh-CN" sz="2800" dirty="0" smtClean="0">
                <a:ea typeface="宋体" charset="-122"/>
              </a:rPr>
              <a:t> in this case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Example: Adversarial search</a:t>
            </a:r>
          </a:p>
        </p:txBody>
      </p:sp>
      <p:pic>
        <p:nvPicPr>
          <p:cNvPr id="224261" name="Picture 5" descr="kasparov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35"/>
          <a:stretch>
            <a:fillRect/>
          </a:stretch>
        </p:blipFill>
        <p:spPr>
          <a:xfrm>
            <a:off x="5181600" y="1752600"/>
            <a:ext cx="3462338" cy="3505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Probabilistic Reasoning</a:t>
            </a:r>
            <a:r>
              <a:rPr lang="en-US" altLang="zh-CN" smtClean="0">
                <a:ea typeface="宋体" charset="-122"/>
              </a:rPr>
              <a:t> </a:t>
            </a:r>
          </a:p>
        </p:txBody>
      </p:sp>
      <p:sp>
        <p:nvSpPr>
          <p:cNvPr id="2273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924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Creed: The world is not divided between “normal” and “abnormal”, nor is it adversarial. Possible situations have various likelihoods (probabilities)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The agent has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probabilistic beliefs </a:t>
            </a:r>
            <a:r>
              <a:rPr lang="en-US" altLang="zh-CN" dirty="0" smtClean="0">
                <a:ea typeface="宋体" charset="-122"/>
              </a:rPr>
              <a:t>– pieces of knowledge with associated probabilities (strengths) – and chooses its actions to maximize the expected value of some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utility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58906" y="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Target Tracking Example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33400" y="5044281"/>
            <a:ext cx="8220075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zh-CN" dirty="0">
              <a:solidFill>
                <a:srgbClr val="808080"/>
              </a:solidFill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   Maximization of </a:t>
            </a:r>
            <a:r>
              <a:rPr lang="en-US" altLang="zh-CN" dirty="0">
                <a:solidFill>
                  <a:srgbClr val="3333CC"/>
                </a:solidFill>
                <a:ea typeface="宋体" charset="-122"/>
              </a:rPr>
              <a:t>worst-case </a:t>
            </a:r>
            <a:r>
              <a:rPr lang="en-US" altLang="zh-CN" dirty="0">
                <a:ea typeface="宋体" charset="-122"/>
              </a:rPr>
              <a:t>value of </a:t>
            </a:r>
            <a:r>
              <a:rPr lang="en-US" altLang="zh-CN" dirty="0">
                <a:solidFill>
                  <a:srgbClr val="990000"/>
                </a:solidFill>
                <a:ea typeface="宋体" charset="-122"/>
              </a:rPr>
              <a:t>utility</a:t>
            </a:r>
            <a:r>
              <a:rPr lang="en-US" altLang="zh-CN" dirty="0">
                <a:ea typeface="宋体" charset="-122"/>
              </a:rPr>
              <a:t>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vs. of </a:t>
            </a:r>
            <a:r>
              <a:rPr lang="en-US" altLang="zh-CN" dirty="0">
                <a:solidFill>
                  <a:srgbClr val="3333CC"/>
                </a:solidFill>
                <a:ea typeface="宋体" charset="-122"/>
              </a:rPr>
              <a:t>expected</a:t>
            </a:r>
            <a:r>
              <a:rPr lang="en-US" altLang="zh-CN" dirty="0">
                <a:ea typeface="宋体" charset="-122"/>
              </a:rPr>
              <a:t> value of </a:t>
            </a:r>
            <a:r>
              <a:rPr lang="en-US" altLang="zh-CN" dirty="0">
                <a:solidFill>
                  <a:srgbClr val="990000"/>
                </a:solidFill>
                <a:ea typeface="宋体" charset="-122"/>
              </a:rPr>
              <a:t>utility</a:t>
            </a:r>
          </a:p>
        </p:txBody>
      </p:sp>
      <p:pic>
        <p:nvPicPr>
          <p:cNvPr id="2152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686800" cy="486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528638"/>
            <a:ext cx="8013700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How do we represent Uncertainty?</a:t>
            </a:r>
          </a:p>
        </p:txBody>
      </p:sp>
      <p:sp>
        <p:nvSpPr>
          <p:cNvPr id="293891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ea typeface="宋体" charset="-122"/>
              </a:rPr>
              <a:t>We need to answer several questions: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What do we represent &amp; how we represent it?</a:t>
            </a:r>
          </a:p>
          <a:p>
            <a:pPr marL="762000"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What language do we use to represent our uncertainty? What are the semantics of our representation?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What can we do with the representations?</a:t>
            </a:r>
          </a:p>
          <a:p>
            <a:pPr marL="762000"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What queries can be answered? How do we answer them?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How do we construct a representation?</a:t>
            </a:r>
          </a:p>
          <a:p>
            <a:pPr marL="762000"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Can we ask an expert? Can we learn from data?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Probability</a:t>
            </a:r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A well-known and well-understood framework for uncertainty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Clear semantics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Provides principled answers for: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Combining evidence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Predictive &amp; Diagnostic reasoning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Incorporation of new evidence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Intuitive (at some level) to human experts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Can be learned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879" name="Group 7"/>
          <p:cNvGrpSpPr>
            <a:grpSpLocks/>
          </p:cNvGrpSpPr>
          <p:nvPr/>
        </p:nvGrpSpPr>
        <p:grpSpPr bwMode="auto">
          <a:xfrm>
            <a:off x="609600" y="3733800"/>
            <a:ext cx="8077200" cy="2676525"/>
            <a:chOff x="384" y="2304"/>
            <a:chExt cx="5088" cy="1686"/>
          </a:xfrm>
        </p:grpSpPr>
        <p:sp>
          <p:nvSpPr>
            <p:cNvPr id="23559" name="Rectangle 5"/>
            <p:cNvSpPr>
              <a:spLocks noChangeArrowheads="1"/>
            </p:cNvSpPr>
            <p:nvPr/>
          </p:nvSpPr>
          <p:spPr bwMode="auto">
            <a:xfrm>
              <a:off x="384" y="2304"/>
              <a:ext cx="5088" cy="1392"/>
            </a:xfrm>
            <a:prstGeom prst="rect">
              <a:avLst/>
            </a:prstGeom>
            <a:solidFill>
              <a:srgbClr val="F2E4AA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3560" name="Text Box 6"/>
            <p:cNvSpPr txBox="1">
              <a:spLocks noChangeArrowheads="1"/>
            </p:cNvSpPr>
            <p:nvPr/>
          </p:nvSpPr>
          <p:spPr bwMode="auto">
            <a:xfrm>
              <a:off x="384" y="3663"/>
              <a:ext cx="21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800000"/>
                  </a:solidFill>
                  <a:ea typeface="宋体" charset="-122"/>
                </a:rPr>
                <a:t>Axioms of probability</a:t>
              </a:r>
            </a:p>
          </p:txBody>
        </p:sp>
      </p:grp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Notion of Probability</a:t>
            </a:r>
          </a:p>
        </p:txBody>
      </p:sp>
      <p:sp>
        <p:nvSpPr>
          <p:cNvPr id="207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3581400"/>
            <a:ext cx="8153400" cy="24384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The probability of a proposition A is a real number P(A) between 0 and 1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P(True) = 1 and P(False) = 0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P(AvB) = P(A) + P(B) - P(A</a:t>
            </a:r>
            <a:r>
              <a:rPr lang="en-US" altLang="zh-CN" b="1" smtClean="0">
                <a:ea typeface="宋体" charset="-122"/>
                <a:sym typeface="Symbol" pitchFamily="18" charset="2"/>
              </a:rPr>
              <a:t></a:t>
            </a:r>
            <a:r>
              <a:rPr lang="en-US" altLang="zh-CN" smtClean="0">
                <a:ea typeface="宋体" charset="-122"/>
              </a:rPr>
              <a:t>B)</a:t>
            </a:r>
          </a:p>
        </p:txBody>
      </p:sp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685800" y="1524000"/>
            <a:ext cx="8077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CN" sz="2000">
                <a:ea typeface="宋体" charset="-122"/>
              </a:rPr>
              <a:t>You drive on Rt 1 to UMD often, and you notice that 70%</a:t>
            </a:r>
            <a:br>
              <a:rPr lang="en-US" altLang="zh-CN" sz="2000">
                <a:ea typeface="宋体" charset="-122"/>
              </a:rPr>
            </a:br>
            <a:r>
              <a:rPr lang="en-US" altLang="zh-CN" sz="2000">
                <a:ea typeface="宋体" charset="-122"/>
              </a:rPr>
              <a:t>of the times there is a traffic slowdown at the intersection of PaintBranch &amp; Rt 1.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The</a:t>
            </a:r>
            <a:r>
              <a:rPr lang="en-US" altLang="zh-CN" sz="2000">
                <a:ea typeface="宋体" charset="-122"/>
              </a:rPr>
              <a:t> next time you plan to drive on Rt 1, you will believe that the proposition “there is a slowdown at the intersection of PB &amp; Rt 1” is True with </a:t>
            </a:r>
            <a:r>
              <a:rPr lang="en-US" altLang="zh-CN" sz="2000">
                <a:solidFill>
                  <a:srgbClr val="800000"/>
                </a:solidFill>
                <a:ea typeface="宋体" charset="-122"/>
              </a:rPr>
              <a:t>probability</a:t>
            </a:r>
            <a:r>
              <a:rPr lang="en-US" altLang="zh-CN" sz="2000">
                <a:ea typeface="宋体" charset="-122"/>
              </a:rPr>
              <a:t> 0.7</a:t>
            </a:r>
          </a:p>
        </p:txBody>
      </p:sp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3429000" y="1219200"/>
            <a:ext cx="5562600" cy="3163888"/>
          </a:xfrm>
          <a:prstGeom prst="rect">
            <a:avLst/>
          </a:prstGeom>
          <a:solidFill>
            <a:srgbClr val="E8FFD1"/>
          </a:solidFill>
          <a:ln w="28575">
            <a:solidFill>
              <a:srgbClr val="33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8000"/>
                </a:solidFill>
                <a:ea typeface="宋体" charset="-122"/>
              </a:rPr>
              <a:t>P(Av</a:t>
            </a:r>
            <a:r>
              <a:rPr lang="en-US" altLang="zh-CN" sz="2400" b="1">
                <a:solidFill>
                  <a:srgbClr val="008000"/>
                </a:solidFill>
                <a:ea typeface="宋体" charset="-122"/>
                <a:sym typeface="Symbol" pitchFamily="18" charset="2"/>
              </a:rPr>
              <a:t></a:t>
            </a:r>
            <a:r>
              <a:rPr lang="en-US" altLang="zh-CN" sz="2400">
                <a:solidFill>
                  <a:srgbClr val="008000"/>
                </a:solidFill>
                <a:ea typeface="宋体" charset="-122"/>
              </a:rPr>
              <a:t>A) = P(A)+P(</a:t>
            </a:r>
            <a:r>
              <a:rPr lang="en-US" altLang="zh-CN" sz="2400" b="1">
                <a:solidFill>
                  <a:srgbClr val="008000"/>
                </a:solidFill>
                <a:ea typeface="宋体" charset="-122"/>
                <a:sym typeface="Symbol" pitchFamily="18" charset="2"/>
              </a:rPr>
              <a:t></a:t>
            </a:r>
            <a:r>
              <a:rPr lang="en-US" altLang="zh-CN" sz="2400">
                <a:solidFill>
                  <a:srgbClr val="008000"/>
                </a:solidFill>
                <a:ea typeface="宋体" charset="-122"/>
              </a:rPr>
              <a:t>A)-P(A </a:t>
            </a:r>
            <a:r>
              <a:rPr lang="en-US" altLang="zh-CN" b="1">
                <a:ea typeface="宋体" charset="-122"/>
                <a:sym typeface="Symbol" pitchFamily="18" charset="2"/>
              </a:rPr>
              <a:t></a:t>
            </a:r>
            <a:r>
              <a:rPr lang="en-US" altLang="zh-CN" sz="2400" b="1">
                <a:solidFill>
                  <a:srgbClr val="008000"/>
                </a:solidFill>
                <a:ea typeface="宋体" charset="-122"/>
                <a:sym typeface="Symbol" pitchFamily="18" charset="2"/>
              </a:rPr>
              <a:t></a:t>
            </a:r>
            <a:r>
              <a:rPr lang="en-US" altLang="zh-CN" sz="2400">
                <a:solidFill>
                  <a:srgbClr val="008000"/>
                </a:solidFill>
                <a:ea typeface="宋体" charset="-122"/>
              </a:rPr>
              <a:t>A)</a:t>
            </a:r>
          </a:p>
          <a:p>
            <a:pPr eaLnBrk="1" hangingPunct="1"/>
            <a:r>
              <a:rPr lang="en-US" altLang="zh-CN" sz="2400">
                <a:solidFill>
                  <a:srgbClr val="008000"/>
                </a:solidFill>
                <a:ea typeface="宋体" charset="-122"/>
              </a:rPr>
              <a:t/>
            </a:r>
            <a:br>
              <a:rPr lang="en-US" altLang="zh-CN" sz="2400">
                <a:solidFill>
                  <a:srgbClr val="008000"/>
                </a:solidFill>
                <a:ea typeface="宋体" charset="-122"/>
              </a:rPr>
            </a:br>
            <a:r>
              <a:rPr lang="en-US" altLang="zh-CN" sz="2400">
                <a:solidFill>
                  <a:srgbClr val="008000"/>
                </a:solidFill>
                <a:ea typeface="宋体" charset="-122"/>
              </a:rPr>
              <a:t> P(True) = P(A)+P(</a:t>
            </a:r>
            <a:r>
              <a:rPr lang="en-US" altLang="zh-CN" sz="2400" b="1">
                <a:solidFill>
                  <a:srgbClr val="008000"/>
                </a:solidFill>
                <a:ea typeface="宋体" charset="-122"/>
                <a:sym typeface="Symbol" pitchFamily="18" charset="2"/>
              </a:rPr>
              <a:t></a:t>
            </a:r>
            <a:r>
              <a:rPr lang="en-US" altLang="zh-CN" sz="2400">
                <a:solidFill>
                  <a:srgbClr val="008000"/>
                </a:solidFill>
                <a:ea typeface="宋体" charset="-122"/>
              </a:rPr>
              <a:t>A)-P(False)</a:t>
            </a:r>
            <a:br>
              <a:rPr lang="en-US" altLang="zh-CN" sz="2400">
                <a:solidFill>
                  <a:srgbClr val="008000"/>
                </a:solidFill>
                <a:ea typeface="宋体" charset="-122"/>
              </a:rPr>
            </a:br>
            <a:endParaRPr lang="en-US" altLang="zh-CN" sz="2400">
              <a:solidFill>
                <a:srgbClr val="008000"/>
              </a:solidFill>
              <a:ea typeface="宋体" charset="-122"/>
            </a:endParaRPr>
          </a:p>
          <a:p>
            <a:pPr eaLnBrk="1" hangingPunct="1"/>
            <a:r>
              <a:rPr lang="en-US" altLang="zh-CN" sz="2400">
                <a:solidFill>
                  <a:srgbClr val="008000"/>
                </a:solidFill>
                <a:ea typeface="宋体" charset="-122"/>
              </a:rPr>
              <a:t>          1 = P(A) + P(</a:t>
            </a:r>
            <a:r>
              <a:rPr lang="en-US" altLang="zh-CN" sz="2400" b="1">
                <a:solidFill>
                  <a:srgbClr val="008000"/>
                </a:solidFill>
                <a:ea typeface="宋体" charset="-122"/>
                <a:sym typeface="Symbol" pitchFamily="18" charset="2"/>
              </a:rPr>
              <a:t></a:t>
            </a:r>
            <a:r>
              <a:rPr lang="en-US" altLang="zh-CN" sz="2400">
                <a:solidFill>
                  <a:srgbClr val="008000"/>
                </a:solidFill>
                <a:ea typeface="宋体" charset="-122"/>
              </a:rPr>
              <a:t>A)</a:t>
            </a:r>
            <a:br>
              <a:rPr lang="en-US" altLang="zh-CN" sz="2400">
                <a:solidFill>
                  <a:srgbClr val="008000"/>
                </a:solidFill>
                <a:ea typeface="宋体" charset="-122"/>
              </a:rPr>
            </a:br>
            <a:r>
              <a:rPr lang="en-US" altLang="zh-CN" sz="2400">
                <a:solidFill>
                  <a:srgbClr val="008000"/>
                </a:solidFill>
                <a:ea typeface="宋体" charset="-122"/>
              </a:rPr>
              <a:t/>
            </a:r>
            <a:br>
              <a:rPr lang="en-US" altLang="zh-CN" sz="2400">
                <a:solidFill>
                  <a:srgbClr val="008000"/>
                </a:solidFill>
                <a:ea typeface="宋体" charset="-122"/>
              </a:rPr>
            </a:br>
            <a:r>
              <a:rPr lang="en-US" altLang="zh-CN" sz="2400">
                <a:solidFill>
                  <a:srgbClr val="008000"/>
                </a:solidFill>
                <a:ea typeface="宋体" charset="-122"/>
              </a:rPr>
              <a:t>So:</a:t>
            </a:r>
          </a:p>
          <a:p>
            <a:pPr eaLnBrk="1" hangingPunct="1"/>
            <a:r>
              <a:rPr lang="en-US" altLang="zh-CN" sz="2400">
                <a:solidFill>
                  <a:srgbClr val="008000"/>
                </a:solidFill>
                <a:ea typeface="宋体" charset="-122"/>
              </a:rPr>
              <a:t>P(A) = 1 - P(</a:t>
            </a:r>
            <a:r>
              <a:rPr lang="en-US" altLang="zh-CN" sz="2400" b="1">
                <a:solidFill>
                  <a:srgbClr val="008000"/>
                </a:solidFill>
                <a:ea typeface="宋体" charset="-122"/>
                <a:sym typeface="Symbol" pitchFamily="18" charset="2"/>
              </a:rPr>
              <a:t></a:t>
            </a:r>
            <a:r>
              <a:rPr lang="en-US" altLang="zh-CN" sz="2400">
                <a:solidFill>
                  <a:srgbClr val="008000"/>
                </a:solidFill>
                <a:ea typeface="宋体" charset="-122"/>
              </a:rPr>
              <a:t>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 autoUpdateAnimBg="0"/>
      <p:bldP spid="207876" grpId="0" build="p" autoUpdateAnimBg="0"/>
      <p:bldP spid="207880" grpId="0" build="p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Why the axioms of probability are reasonable</a:t>
            </a:r>
            <a:endParaRPr lang="zh-CN" altLang="en-US" smtClean="0">
              <a:ea typeface="宋体" charset="-122"/>
            </a:endParaRP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5534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Frequency Interpretation</a:t>
            </a:r>
          </a:p>
        </p:txBody>
      </p:sp>
      <p:sp>
        <p:nvSpPr>
          <p:cNvPr id="265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924800" cy="43434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Draw a ball from a urn containing </a:t>
            </a:r>
            <a:r>
              <a:rPr lang="en-US" altLang="zh-CN" smtClean="0">
                <a:solidFill>
                  <a:srgbClr val="990000"/>
                </a:solidFill>
                <a:ea typeface="宋体" charset="-122"/>
              </a:rPr>
              <a:t>n</a:t>
            </a:r>
            <a:r>
              <a:rPr lang="en-US" altLang="zh-CN" smtClean="0">
                <a:ea typeface="宋体" charset="-122"/>
              </a:rPr>
              <a:t> balls of the same size, </a:t>
            </a:r>
            <a:r>
              <a:rPr lang="en-US" altLang="zh-CN" smtClean="0">
                <a:solidFill>
                  <a:srgbClr val="990000"/>
                </a:solidFill>
                <a:ea typeface="宋体" charset="-122"/>
              </a:rPr>
              <a:t>r</a:t>
            </a:r>
            <a:r>
              <a:rPr lang="en-US" altLang="zh-CN" smtClean="0">
                <a:ea typeface="宋体" charset="-122"/>
              </a:rPr>
              <a:t> red and </a:t>
            </a:r>
            <a:r>
              <a:rPr lang="en-US" altLang="zh-CN" smtClean="0">
                <a:solidFill>
                  <a:srgbClr val="990000"/>
                </a:solidFill>
                <a:ea typeface="宋体" charset="-122"/>
              </a:rPr>
              <a:t>s</a:t>
            </a:r>
            <a:r>
              <a:rPr lang="en-US" altLang="zh-CN" smtClean="0">
                <a:ea typeface="宋体" charset="-122"/>
              </a:rPr>
              <a:t> yellow.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The probability that the proposition A = “the ball is red” is true corresponds to the relative frequency with which  we expect to draw a red ball </a:t>
            </a:r>
            <a:r>
              <a:rPr lang="en-US" altLang="zh-CN" smtClean="0">
                <a:ea typeface="宋体" charset="-122"/>
                <a:sym typeface="Wingdings" pitchFamily="2" charset="2"/>
              </a:rPr>
              <a:t> </a:t>
            </a:r>
            <a:r>
              <a:rPr lang="en-US" altLang="zh-CN" smtClean="0">
                <a:solidFill>
                  <a:srgbClr val="990000"/>
                </a:solidFill>
                <a:ea typeface="宋体" charset="-122"/>
              </a:rPr>
              <a:t>P(A) = ?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Subjective Interpretation</a:t>
            </a:r>
          </a:p>
        </p:txBody>
      </p:sp>
      <p:sp>
        <p:nvSpPr>
          <p:cNvPr id="266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010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  There are many situations in which there is no objective frequency interpretation: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On a windy day, just before paragliding(</a:t>
            </a:r>
            <a:r>
              <a:rPr lang="zh-CN" altLang="en-US" smtClean="0">
                <a:ea typeface="宋体" charset="-122"/>
              </a:rPr>
              <a:t>高崖跳傘</a:t>
            </a:r>
            <a:r>
              <a:rPr lang="en-US" altLang="zh-CN" smtClean="0">
                <a:ea typeface="宋体" charset="-122"/>
              </a:rPr>
              <a:t>) from the top of El Capitan, you say “there is probability 0.05 that I am going to die” 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You have worked hard on your AI class and you believe that the probability that you will get an A is 0.9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ea typeface="宋体" charset="-122"/>
              </a:rPr>
              <a:t>Bayesian Viewpoint</a:t>
            </a:r>
          </a:p>
        </p:txBody>
      </p:sp>
      <p:sp>
        <p:nvSpPr>
          <p:cNvPr id="322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probability is "degree-of-belief", or "degree-of-uncertainty".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To the Bayesian, probability lies subjectively in the mind, and can--with validity--be different for people with different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e.g., the probability that Wayne will get rich from selling his kidney.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In contrast, to the frequentist, probability lies objectively in the external world.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The Bayesian viewpoint has been gaining popularity in the past decade, largely due to the increase computational power that makes many of the calculations that were previously intractable, feasible.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Random Variables</a:t>
            </a:r>
          </a:p>
        </p:txBody>
      </p:sp>
      <p:sp>
        <p:nvSpPr>
          <p:cNvPr id="208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A proposition that takes the value True with probability p and False with probability 1-p is a </a:t>
            </a:r>
            <a:r>
              <a:rPr lang="en-US" altLang="zh-CN" sz="2800" smtClean="0">
                <a:solidFill>
                  <a:srgbClr val="990000"/>
                </a:solidFill>
                <a:ea typeface="宋体" charset="-122"/>
              </a:rPr>
              <a:t>random variable</a:t>
            </a:r>
            <a:r>
              <a:rPr lang="en-US" altLang="zh-CN" sz="2800" smtClean="0">
                <a:ea typeface="宋体" charset="-122"/>
              </a:rPr>
              <a:t> with distribution (p,1-p)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If a urn contains balls having 3 possible colors – red, yellow, and blue – the color of a ball picked at random from the bag is a random variable with 3 possible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The </a:t>
            </a:r>
            <a:r>
              <a:rPr lang="en-US" altLang="zh-CN" sz="2800" smtClean="0">
                <a:solidFill>
                  <a:srgbClr val="990000"/>
                </a:solidFill>
                <a:ea typeface="宋体" charset="-122"/>
              </a:rPr>
              <a:t>(probability) distribution</a:t>
            </a:r>
            <a:r>
              <a:rPr lang="en-US" altLang="zh-CN" sz="2800" smtClean="0">
                <a:ea typeface="宋体" charset="-122"/>
              </a:rPr>
              <a:t> of a random variable X with n values x</a:t>
            </a:r>
            <a:r>
              <a:rPr lang="en-US" altLang="zh-CN" sz="2800" baseline="-25000" smtClean="0">
                <a:ea typeface="宋体" charset="-122"/>
              </a:rPr>
              <a:t>1</a:t>
            </a:r>
            <a:r>
              <a:rPr lang="en-US" altLang="zh-CN" sz="2800" smtClean="0">
                <a:ea typeface="宋体" charset="-122"/>
              </a:rPr>
              <a:t>, x</a:t>
            </a:r>
            <a:r>
              <a:rPr lang="en-US" altLang="zh-CN" sz="2800" baseline="-25000" smtClean="0">
                <a:ea typeface="宋体" charset="-122"/>
              </a:rPr>
              <a:t>2</a:t>
            </a:r>
            <a:r>
              <a:rPr lang="en-US" altLang="zh-CN" sz="2800" smtClean="0">
                <a:ea typeface="宋体" charset="-122"/>
              </a:rPr>
              <a:t>, …, x</a:t>
            </a:r>
            <a:r>
              <a:rPr lang="en-US" altLang="zh-CN" sz="2800" baseline="-25000" smtClean="0">
                <a:ea typeface="宋体" charset="-122"/>
              </a:rPr>
              <a:t>n</a:t>
            </a:r>
            <a:r>
              <a:rPr lang="en-US" altLang="zh-CN" sz="2800" smtClean="0">
                <a:ea typeface="宋体" charset="-122"/>
              </a:rPr>
              <a:t> is:</a:t>
            </a:r>
            <a:br>
              <a:rPr lang="en-US" altLang="zh-CN" sz="2800" smtClean="0">
                <a:ea typeface="宋体" charset="-122"/>
              </a:rPr>
            </a:br>
            <a:r>
              <a:rPr lang="en-US" altLang="zh-CN" sz="2800" smtClean="0">
                <a:ea typeface="宋体" charset="-122"/>
              </a:rPr>
              <a:t>                 (p</a:t>
            </a:r>
            <a:r>
              <a:rPr lang="en-US" altLang="zh-CN" sz="2800" baseline="-25000" smtClean="0">
                <a:ea typeface="宋体" charset="-122"/>
              </a:rPr>
              <a:t>1</a:t>
            </a:r>
            <a:r>
              <a:rPr lang="en-US" altLang="zh-CN" sz="2800" smtClean="0">
                <a:ea typeface="宋体" charset="-122"/>
              </a:rPr>
              <a:t>, p</a:t>
            </a:r>
            <a:r>
              <a:rPr lang="en-US" altLang="zh-CN" sz="2800" baseline="-25000" smtClean="0">
                <a:ea typeface="宋体" charset="-122"/>
              </a:rPr>
              <a:t>2</a:t>
            </a:r>
            <a:r>
              <a:rPr lang="en-US" altLang="zh-CN" sz="2800" smtClean="0">
                <a:ea typeface="宋体" charset="-122"/>
              </a:rPr>
              <a:t>, …, p</a:t>
            </a:r>
            <a:r>
              <a:rPr lang="en-US" altLang="zh-CN" sz="2800" baseline="-25000" smtClean="0">
                <a:ea typeface="宋体" charset="-122"/>
              </a:rPr>
              <a:t>n</a:t>
            </a:r>
            <a:r>
              <a:rPr lang="en-US" altLang="zh-CN" sz="2800" smtClean="0">
                <a:ea typeface="宋体" charset="-122"/>
              </a:rPr>
              <a:t>) </a:t>
            </a:r>
            <a:br>
              <a:rPr lang="en-US" altLang="zh-CN" sz="2800" smtClean="0">
                <a:ea typeface="宋体" charset="-122"/>
              </a:rPr>
            </a:br>
            <a:r>
              <a:rPr lang="en-US" altLang="zh-CN" sz="2800" smtClean="0">
                <a:ea typeface="宋体" charset="-122"/>
              </a:rPr>
              <a:t>with P(X=x</a:t>
            </a:r>
            <a:r>
              <a:rPr lang="en-US" altLang="zh-CN" sz="2800" baseline="-25000" smtClean="0">
                <a:ea typeface="宋体" charset="-122"/>
              </a:rPr>
              <a:t>i</a:t>
            </a:r>
            <a:r>
              <a:rPr lang="en-US" altLang="zh-CN" sz="2800" smtClean="0">
                <a:ea typeface="宋体" charset="-122"/>
              </a:rPr>
              <a:t>) = p</a:t>
            </a:r>
            <a:r>
              <a:rPr lang="en-US" altLang="zh-CN" sz="2800" baseline="-25000" smtClean="0">
                <a:ea typeface="宋体" charset="-122"/>
              </a:rPr>
              <a:t>i</a:t>
            </a:r>
            <a:r>
              <a:rPr lang="en-US" altLang="zh-CN" sz="2800" smtClean="0">
                <a:ea typeface="宋体" charset="-122"/>
              </a:rPr>
              <a:t> and </a:t>
            </a:r>
            <a:r>
              <a:rPr lang="en-US" altLang="zh-CN" sz="3600" smtClean="0">
                <a:latin typeface="Symbol" pitchFamily="18" charset="2"/>
                <a:ea typeface="宋体" charset="-122"/>
              </a:rPr>
              <a:t>S</a:t>
            </a:r>
            <a:r>
              <a:rPr lang="en-US" altLang="zh-CN" sz="2800" baseline="-25000" smtClean="0">
                <a:ea typeface="宋体" charset="-122"/>
              </a:rPr>
              <a:t>i=1,…,n</a:t>
            </a:r>
            <a:r>
              <a:rPr lang="en-US" altLang="zh-CN" sz="2800" smtClean="0">
                <a:ea typeface="宋体" charset="-122"/>
              </a:rPr>
              <a:t> p</a:t>
            </a:r>
            <a:r>
              <a:rPr lang="en-US" altLang="zh-CN" sz="2800" baseline="-25000" smtClean="0">
                <a:ea typeface="宋体" charset="-122"/>
              </a:rPr>
              <a:t>i</a:t>
            </a:r>
            <a:r>
              <a:rPr lang="en-US" altLang="zh-CN" sz="2800" smtClean="0">
                <a:ea typeface="宋体" charset="-122"/>
              </a:rPr>
              <a:t>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Expected Value</a:t>
            </a:r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Random variable X with n values x</a:t>
            </a:r>
            <a:r>
              <a:rPr lang="en-US" altLang="zh-CN" baseline="-25000" smtClean="0">
                <a:ea typeface="宋体" charset="-122"/>
              </a:rPr>
              <a:t>1</a:t>
            </a:r>
            <a:r>
              <a:rPr lang="en-US" altLang="zh-CN" smtClean="0">
                <a:ea typeface="宋体" charset="-122"/>
              </a:rPr>
              <a:t>,…,x</a:t>
            </a:r>
            <a:r>
              <a:rPr lang="en-US" altLang="zh-CN" baseline="-25000" smtClean="0">
                <a:ea typeface="宋体" charset="-122"/>
              </a:rPr>
              <a:t>n</a:t>
            </a:r>
            <a:r>
              <a:rPr lang="en-US" altLang="zh-CN" smtClean="0">
                <a:ea typeface="宋体" charset="-122"/>
              </a:rPr>
              <a:t> and distribution (p</a:t>
            </a:r>
            <a:r>
              <a:rPr lang="en-US" altLang="zh-CN" baseline="-25000" smtClean="0">
                <a:ea typeface="宋体" charset="-122"/>
              </a:rPr>
              <a:t>1</a:t>
            </a:r>
            <a:r>
              <a:rPr lang="en-US" altLang="zh-CN" smtClean="0">
                <a:ea typeface="宋体" charset="-122"/>
              </a:rPr>
              <a:t>,…,p</a:t>
            </a:r>
            <a:r>
              <a:rPr lang="en-US" altLang="zh-CN" baseline="-25000" smtClean="0">
                <a:ea typeface="宋体" charset="-122"/>
              </a:rPr>
              <a:t>n</a:t>
            </a:r>
            <a:r>
              <a:rPr lang="en-US" altLang="zh-CN" smtClean="0">
                <a:ea typeface="宋体" charset="-122"/>
              </a:rPr>
              <a:t>)</a:t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E.g.: X is the state reached after doing an action A under uncertainty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Function U of X</a:t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E.g., U is the utility of a state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The </a:t>
            </a:r>
            <a:r>
              <a:rPr lang="en-US" altLang="zh-CN" smtClean="0">
                <a:solidFill>
                  <a:srgbClr val="3333CC"/>
                </a:solidFill>
                <a:ea typeface="宋体" charset="-122"/>
              </a:rPr>
              <a:t>expected value</a:t>
            </a:r>
            <a:r>
              <a:rPr lang="en-US" altLang="zh-CN" smtClean="0">
                <a:ea typeface="宋体" charset="-122"/>
              </a:rPr>
              <a:t> of U after doing A is</a:t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              E[U] = </a:t>
            </a:r>
            <a:r>
              <a:rPr lang="en-US" altLang="zh-CN" sz="4000" smtClean="0">
                <a:latin typeface="Symbol" pitchFamily="18" charset="2"/>
                <a:ea typeface="宋体" charset="-122"/>
              </a:rPr>
              <a:t>S</a:t>
            </a:r>
            <a:r>
              <a:rPr lang="en-US" altLang="zh-CN" baseline="-25000" smtClean="0">
                <a:ea typeface="宋体" charset="-122"/>
              </a:rPr>
              <a:t>i=1,…,n </a:t>
            </a:r>
            <a:r>
              <a:rPr lang="en-US" altLang="zh-CN" smtClean="0">
                <a:ea typeface="宋体" charset="-122"/>
              </a:rPr>
              <a:t>p</a:t>
            </a:r>
            <a:r>
              <a:rPr lang="en-US" altLang="zh-CN" baseline="-25000" smtClean="0">
                <a:ea typeface="宋体" charset="-122"/>
              </a:rPr>
              <a:t>i</a:t>
            </a:r>
            <a:r>
              <a:rPr lang="en-US" altLang="zh-CN" smtClean="0">
                <a:ea typeface="宋体" charset="-122"/>
              </a:rPr>
              <a:t> U(x</a:t>
            </a:r>
            <a:r>
              <a:rPr lang="en-US" altLang="zh-CN" baseline="-25000" smtClean="0">
                <a:ea typeface="宋体" charset="-122"/>
              </a:rPr>
              <a:t>i</a:t>
            </a:r>
            <a:r>
              <a:rPr lang="en-US" altLang="zh-CN" smtClean="0">
                <a:ea typeface="宋体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Joint Distribution</a:t>
            </a:r>
          </a:p>
        </p:txBody>
      </p:sp>
      <p:sp>
        <p:nvSpPr>
          <p:cNvPr id="267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848600" cy="41148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k random variables X</a:t>
            </a:r>
            <a:r>
              <a:rPr lang="en-US" altLang="zh-CN" sz="2800" baseline="-25000" smtClean="0">
                <a:ea typeface="宋体" charset="-122"/>
              </a:rPr>
              <a:t>1</a:t>
            </a:r>
            <a:r>
              <a:rPr lang="en-US" altLang="zh-CN" sz="2800" smtClean="0">
                <a:ea typeface="宋体" charset="-122"/>
              </a:rPr>
              <a:t>, …, X</a:t>
            </a:r>
            <a:r>
              <a:rPr lang="en-US" altLang="zh-CN" sz="2800" baseline="-25000" smtClean="0">
                <a:ea typeface="宋体" charset="-122"/>
              </a:rPr>
              <a:t>k</a:t>
            </a:r>
          </a:p>
          <a:p>
            <a:pPr eaLnBrk="1" hangingPunct="1"/>
            <a:r>
              <a:rPr lang="en-US" altLang="zh-CN" sz="2800" smtClean="0">
                <a:ea typeface="宋体" charset="-122"/>
              </a:rPr>
              <a:t>The </a:t>
            </a:r>
            <a:r>
              <a:rPr lang="en-US" altLang="zh-CN" sz="2800" smtClean="0">
                <a:solidFill>
                  <a:srgbClr val="3333CC"/>
                </a:solidFill>
                <a:ea typeface="宋体" charset="-122"/>
              </a:rPr>
              <a:t>joint distribution</a:t>
            </a:r>
            <a:r>
              <a:rPr lang="en-US" altLang="zh-CN" sz="2800" smtClean="0">
                <a:ea typeface="宋体" charset="-122"/>
              </a:rPr>
              <a:t> of these variables is a table in which each entry gives the probability of one combination of values of X</a:t>
            </a:r>
            <a:r>
              <a:rPr lang="en-US" altLang="zh-CN" sz="2800" baseline="-25000" smtClean="0">
                <a:ea typeface="宋体" charset="-122"/>
              </a:rPr>
              <a:t>1</a:t>
            </a:r>
            <a:r>
              <a:rPr lang="en-US" altLang="zh-CN" sz="2800" smtClean="0">
                <a:ea typeface="宋体" charset="-122"/>
              </a:rPr>
              <a:t>, …, X</a:t>
            </a:r>
            <a:r>
              <a:rPr lang="en-US" altLang="zh-CN" sz="2800" baseline="-25000" smtClean="0">
                <a:ea typeface="宋体" charset="-122"/>
              </a:rPr>
              <a:t>k</a:t>
            </a:r>
            <a:endParaRPr lang="en-US" altLang="zh-CN" sz="2800" smtClean="0">
              <a:ea typeface="宋体" charset="-122"/>
            </a:endParaRPr>
          </a:p>
          <a:p>
            <a:pPr eaLnBrk="1" hangingPunct="1"/>
            <a:r>
              <a:rPr lang="en-US" altLang="zh-CN" sz="2800" smtClean="0">
                <a:ea typeface="宋体" charset="-122"/>
              </a:rPr>
              <a:t>Example: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smtClean="0">
              <a:ea typeface="宋体" charset="-122"/>
            </a:endParaRPr>
          </a:p>
        </p:txBody>
      </p:sp>
      <p:grpSp>
        <p:nvGrpSpPr>
          <p:cNvPr id="267312" name="Group 48"/>
          <p:cNvGrpSpPr>
            <a:grpSpLocks/>
          </p:cNvGrpSpPr>
          <p:nvPr/>
        </p:nvGrpSpPr>
        <p:grpSpPr bwMode="auto">
          <a:xfrm>
            <a:off x="4648200" y="4876800"/>
            <a:ext cx="4032250" cy="1585913"/>
            <a:chOff x="2928" y="3072"/>
            <a:chExt cx="2540" cy="999"/>
          </a:xfrm>
        </p:grpSpPr>
        <p:sp>
          <p:nvSpPr>
            <p:cNvPr id="30747" name="Rectangle 39"/>
            <p:cNvSpPr>
              <a:spLocks noChangeArrowheads="1"/>
            </p:cNvSpPr>
            <p:nvPr/>
          </p:nvSpPr>
          <p:spPr bwMode="auto">
            <a:xfrm>
              <a:off x="2928" y="3072"/>
              <a:ext cx="1008" cy="249"/>
            </a:xfrm>
            <a:prstGeom prst="rect">
              <a:avLst/>
            </a:prstGeom>
            <a:solidFill>
              <a:srgbClr val="F0E1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0748" name="Text Box 38"/>
            <p:cNvSpPr txBox="1">
              <a:spLocks noChangeArrowheads="1"/>
            </p:cNvSpPr>
            <p:nvPr/>
          </p:nvSpPr>
          <p:spPr bwMode="auto">
            <a:xfrm>
              <a:off x="3120" y="3744"/>
              <a:ext cx="2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990000"/>
                  </a:solidFill>
                  <a:ea typeface="宋体" charset="-122"/>
                </a:rPr>
                <a:t>P(Cavity</a:t>
              </a:r>
              <a:r>
                <a:rPr lang="en-US" altLang="zh-CN" sz="2800" b="1">
                  <a:solidFill>
                    <a:srgbClr val="990000"/>
                  </a:solidFill>
                  <a:ea typeface="宋体" charset="-122"/>
                  <a:sym typeface="Symbol" pitchFamily="18" charset="2"/>
                </a:rPr>
                <a:t></a:t>
              </a:r>
              <a:r>
                <a:rPr lang="en-US" altLang="zh-CN" sz="2800">
                  <a:solidFill>
                    <a:srgbClr val="990000"/>
                  </a:solidFill>
                  <a:ea typeface="宋体" charset="-122"/>
                </a:rPr>
                <a:t>Toothache)</a:t>
              </a:r>
            </a:p>
          </p:txBody>
        </p:sp>
        <p:sp>
          <p:nvSpPr>
            <p:cNvPr id="30749" name="Line 40"/>
            <p:cNvSpPr>
              <a:spLocks noChangeShapeType="1"/>
            </p:cNvSpPr>
            <p:nvPr/>
          </p:nvSpPr>
          <p:spPr bwMode="auto">
            <a:xfrm>
              <a:off x="3696" y="3216"/>
              <a:ext cx="336" cy="576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7311" name="Group 47"/>
          <p:cNvGrpSpPr>
            <a:grpSpLocks/>
          </p:cNvGrpSpPr>
          <p:nvPr/>
        </p:nvGrpSpPr>
        <p:grpSpPr bwMode="auto">
          <a:xfrm>
            <a:off x="990600" y="5286375"/>
            <a:ext cx="3763963" cy="1187450"/>
            <a:chOff x="624" y="3330"/>
            <a:chExt cx="2371" cy="748"/>
          </a:xfrm>
        </p:grpSpPr>
        <p:sp>
          <p:nvSpPr>
            <p:cNvPr id="30744" name="Rectangle 43"/>
            <p:cNvSpPr>
              <a:spLocks noChangeArrowheads="1"/>
            </p:cNvSpPr>
            <p:nvPr/>
          </p:nvSpPr>
          <p:spPr bwMode="auto">
            <a:xfrm>
              <a:off x="2016" y="3330"/>
              <a:ext cx="910" cy="245"/>
            </a:xfrm>
            <a:prstGeom prst="rect">
              <a:avLst/>
            </a:prstGeom>
            <a:solidFill>
              <a:srgbClr val="E5FF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0745" name="Text Box 44"/>
            <p:cNvSpPr txBox="1">
              <a:spLocks noChangeArrowheads="1"/>
            </p:cNvSpPr>
            <p:nvPr/>
          </p:nvSpPr>
          <p:spPr bwMode="auto">
            <a:xfrm>
              <a:off x="624" y="3713"/>
              <a:ext cx="23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8000"/>
                  </a:solidFill>
                  <a:ea typeface="宋体" charset="-122"/>
                </a:rPr>
                <a:t>P(</a:t>
              </a:r>
              <a:r>
                <a:rPr lang="en-US" altLang="zh-CN" b="1">
                  <a:solidFill>
                    <a:srgbClr val="008000"/>
                  </a:solidFill>
                  <a:ea typeface="宋体" charset="-122"/>
                  <a:sym typeface="Symbol" pitchFamily="18" charset="2"/>
                </a:rPr>
                <a:t></a:t>
              </a:r>
              <a:r>
                <a:rPr lang="en-US" altLang="zh-CN" sz="2800">
                  <a:solidFill>
                    <a:srgbClr val="008000"/>
                  </a:solidFill>
                  <a:ea typeface="宋体" charset="-122"/>
                </a:rPr>
                <a:t>Cavity</a:t>
              </a:r>
              <a:r>
                <a:rPr lang="en-US" altLang="zh-CN" sz="2800" b="1">
                  <a:solidFill>
                    <a:srgbClr val="008000"/>
                  </a:solidFill>
                  <a:ea typeface="宋体" charset="-122"/>
                  <a:sym typeface="Symbol" pitchFamily="18" charset="2"/>
                </a:rPr>
                <a:t></a:t>
              </a:r>
              <a:r>
                <a:rPr lang="en-US" altLang="zh-CN" sz="2800">
                  <a:solidFill>
                    <a:srgbClr val="008000"/>
                  </a:solidFill>
                  <a:ea typeface="宋体" charset="-122"/>
                </a:rPr>
                <a:t>Toothache)</a:t>
              </a:r>
            </a:p>
          </p:txBody>
        </p:sp>
        <p:sp>
          <p:nvSpPr>
            <p:cNvPr id="30746" name="Line 45"/>
            <p:cNvSpPr>
              <a:spLocks noChangeShapeType="1"/>
            </p:cNvSpPr>
            <p:nvPr/>
          </p:nvSpPr>
          <p:spPr bwMode="auto">
            <a:xfrm flipH="1">
              <a:off x="2256" y="3456"/>
              <a:ext cx="480" cy="33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67301" name="Group 37"/>
          <p:cNvGraphicFramePr>
            <a:graphicFrameLocks noGrp="1"/>
          </p:cNvGraphicFramePr>
          <p:nvPr>
            <p:ph sz="half" idx="2"/>
          </p:nvPr>
        </p:nvGraphicFramePr>
        <p:xfrm>
          <a:off x="2133600" y="4419600"/>
          <a:ext cx="4114800" cy="1249512"/>
        </p:xfrm>
        <a:graphic>
          <a:graphicData uri="http://schemas.openxmlformats.org/drawingml/2006/table">
            <a:tbl>
              <a:tblPr/>
              <a:tblGrid>
                <a:gridCol w="1066800"/>
                <a:gridCol w="1447800"/>
                <a:gridCol w="1600200"/>
              </a:tblGrid>
              <a:tr h="457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宋体" charset="-122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Toothache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  <a:cs typeface="Times New Roman" pitchFamily="18" charset="0"/>
                        </a:rPr>
                        <a:t>Toothache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Cavity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0.04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  <a:cs typeface="Times New Roman" pitchFamily="18" charset="0"/>
                        </a:rPr>
                        <a:t>Cavity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0.89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066800"/>
            <a:ext cx="8991600" cy="414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05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Joint Distribution Says It All</a:t>
            </a:r>
          </a:p>
        </p:txBody>
      </p:sp>
      <p:sp>
        <p:nvSpPr>
          <p:cNvPr id="269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3505200"/>
            <a:ext cx="8458200" cy="2819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993366"/>
                </a:solidFill>
                <a:ea typeface="宋体" charset="-122"/>
              </a:rPr>
              <a:t>P(</a:t>
            </a:r>
            <a:r>
              <a:rPr lang="en-US" altLang="zh-CN" sz="2000" smtClean="0">
                <a:solidFill>
                  <a:srgbClr val="993366"/>
                </a:solidFill>
                <a:ea typeface="宋体" charset="-122"/>
              </a:rPr>
              <a:t>Toothache</a:t>
            </a:r>
            <a:r>
              <a:rPr lang="en-US" altLang="zh-CN" sz="2400" smtClean="0">
                <a:solidFill>
                  <a:srgbClr val="993366"/>
                </a:solidFill>
                <a:ea typeface="宋体" charset="-122"/>
              </a:rPr>
              <a:t>) = P(</a:t>
            </a:r>
            <a:r>
              <a:rPr lang="en-US" altLang="zh-CN" sz="2000" smtClean="0">
                <a:solidFill>
                  <a:srgbClr val="993366"/>
                </a:solidFill>
                <a:ea typeface="宋体" charset="-122"/>
              </a:rPr>
              <a:t>(Toothache </a:t>
            </a:r>
            <a:r>
              <a:rPr lang="en-US" altLang="zh-CN" sz="2000" b="1" smtClean="0">
                <a:solidFill>
                  <a:srgbClr val="993366"/>
                </a:solidFill>
                <a:ea typeface="宋体" charset="-122"/>
                <a:sym typeface="Symbol" pitchFamily="18" charset="2"/>
              </a:rPr>
              <a:t></a:t>
            </a:r>
            <a:r>
              <a:rPr lang="en-US" altLang="zh-CN" sz="2000" smtClean="0">
                <a:solidFill>
                  <a:srgbClr val="993366"/>
                </a:solidFill>
                <a:ea typeface="宋体" charset="-122"/>
                <a:sym typeface="Symbol" pitchFamily="18" charset="2"/>
              </a:rPr>
              <a:t>Cavity)</a:t>
            </a:r>
            <a:r>
              <a:rPr lang="en-US" altLang="zh-CN" sz="2400" smtClean="0">
                <a:solidFill>
                  <a:srgbClr val="993366"/>
                </a:solidFill>
                <a:ea typeface="宋体" charset="-122"/>
                <a:sym typeface="Symbol" pitchFamily="18" charset="2"/>
              </a:rPr>
              <a:t> v </a:t>
            </a:r>
            <a:r>
              <a:rPr lang="en-US" altLang="zh-CN" sz="2000" smtClean="0">
                <a:solidFill>
                  <a:srgbClr val="993366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000" smtClean="0">
                <a:solidFill>
                  <a:srgbClr val="993366"/>
                </a:solidFill>
                <a:ea typeface="宋体" charset="-122"/>
              </a:rPr>
              <a:t>Toothache</a:t>
            </a:r>
            <a:r>
              <a:rPr lang="en-US" altLang="zh-CN" sz="2000" b="1" smtClean="0">
                <a:solidFill>
                  <a:srgbClr val="993366"/>
                </a:solidFill>
                <a:ea typeface="宋体" charset="-122"/>
                <a:sym typeface="Symbol" pitchFamily="18" charset="2"/>
              </a:rPr>
              <a:t></a:t>
            </a:r>
            <a:r>
              <a:rPr lang="en-US" altLang="zh-CN" sz="2000" smtClean="0">
                <a:solidFill>
                  <a:srgbClr val="993366"/>
                </a:solidFill>
                <a:ea typeface="宋体" charset="-122"/>
                <a:sym typeface="Symbol" pitchFamily="18" charset="2"/>
              </a:rPr>
              <a:t>Cavity)</a:t>
            </a:r>
            <a:r>
              <a:rPr lang="en-US" altLang="zh-CN" sz="2400" smtClean="0">
                <a:solidFill>
                  <a:srgbClr val="993366"/>
                </a:solidFill>
                <a:ea typeface="宋体" charset="-122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993366"/>
                </a:solidFill>
                <a:ea typeface="宋体" charset="-122"/>
              </a:rPr>
              <a:t>                  </a:t>
            </a:r>
            <a:r>
              <a:rPr lang="en-US" altLang="zh-CN" sz="2400" smtClean="0">
                <a:solidFill>
                  <a:srgbClr val="993366"/>
                </a:solidFill>
                <a:ea typeface="宋体" charset="-122"/>
              </a:rPr>
              <a:t>= P(</a:t>
            </a:r>
            <a:r>
              <a:rPr lang="en-US" altLang="zh-CN" sz="2000" smtClean="0">
                <a:solidFill>
                  <a:srgbClr val="993366"/>
                </a:solidFill>
                <a:ea typeface="宋体" charset="-122"/>
              </a:rPr>
              <a:t>Toothache </a:t>
            </a:r>
            <a:r>
              <a:rPr lang="en-US" altLang="zh-CN" sz="2000" b="1" smtClean="0">
                <a:solidFill>
                  <a:srgbClr val="993366"/>
                </a:solidFill>
                <a:ea typeface="宋体" charset="-122"/>
                <a:sym typeface="Symbol" pitchFamily="18" charset="2"/>
              </a:rPr>
              <a:t></a:t>
            </a:r>
            <a:r>
              <a:rPr lang="en-US" altLang="zh-CN" sz="2000" smtClean="0">
                <a:solidFill>
                  <a:srgbClr val="993366"/>
                </a:solidFill>
                <a:ea typeface="宋体" charset="-122"/>
                <a:sym typeface="Symbol" pitchFamily="18" charset="2"/>
              </a:rPr>
              <a:t>Cavity</a:t>
            </a:r>
            <a:r>
              <a:rPr lang="en-US" altLang="zh-CN" sz="2400" smtClean="0">
                <a:solidFill>
                  <a:srgbClr val="993366"/>
                </a:solidFill>
                <a:ea typeface="宋体" charset="-122"/>
                <a:sym typeface="Symbol" pitchFamily="18" charset="2"/>
              </a:rPr>
              <a:t>) + P(</a:t>
            </a:r>
            <a:r>
              <a:rPr lang="en-US" altLang="zh-CN" sz="2000" smtClean="0">
                <a:solidFill>
                  <a:srgbClr val="993366"/>
                </a:solidFill>
                <a:ea typeface="宋体" charset="-122"/>
              </a:rPr>
              <a:t>Toothache</a:t>
            </a:r>
            <a:r>
              <a:rPr lang="en-US" altLang="zh-CN" sz="2000" b="1" smtClean="0">
                <a:solidFill>
                  <a:srgbClr val="993366"/>
                </a:solidFill>
                <a:ea typeface="宋体" charset="-122"/>
                <a:sym typeface="Symbol" pitchFamily="18" charset="2"/>
              </a:rPr>
              <a:t></a:t>
            </a:r>
            <a:r>
              <a:rPr lang="en-US" altLang="zh-CN" sz="2000" smtClean="0">
                <a:solidFill>
                  <a:srgbClr val="993366"/>
                </a:solidFill>
                <a:ea typeface="宋体" charset="-122"/>
                <a:sym typeface="Symbol" pitchFamily="18" charset="2"/>
              </a:rPr>
              <a:t>Cavity</a:t>
            </a:r>
            <a:r>
              <a:rPr lang="en-US" altLang="zh-CN" sz="2400" smtClean="0">
                <a:solidFill>
                  <a:srgbClr val="993366"/>
                </a:solidFill>
                <a:ea typeface="宋体" charset="-122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993366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000" smtClean="0">
                <a:solidFill>
                  <a:srgbClr val="993366"/>
                </a:solidFill>
                <a:ea typeface="宋体" charset="-122"/>
                <a:sym typeface="Symbol" pitchFamily="18" charset="2"/>
              </a:rPr>
              <a:t>                        =  0.04 + 0.01 = 0.05</a:t>
            </a:r>
            <a:endParaRPr lang="en-US" altLang="zh-CN" sz="2400" smtClean="0">
              <a:solidFill>
                <a:srgbClr val="993366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8000"/>
                </a:solidFill>
                <a:ea typeface="宋体" charset="-122"/>
              </a:rPr>
              <a:t>P(</a:t>
            </a:r>
            <a:r>
              <a:rPr lang="en-US" altLang="zh-CN" sz="2000" smtClean="0">
                <a:solidFill>
                  <a:srgbClr val="008000"/>
                </a:solidFill>
                <a:ea typeface="宋体" charset="-122"/>
              </a:rPr>
              <a:t>Toothache v Cavity</a:t>
            </a:r>
            <a:r>
              <a:rPr lang="en-US" altLang="zh-CN" sz="2400" smtClean="0">
                <a:solidFill>
                  <a:srgbClr val="008000"/>
                </a:solidFill>
                <a:ea typeface="宋体" charset="-122"/>
              </a:rPr>
              <a:t>)</a:t>
            </a:r>
            <a:br>
              <a:rPr lang="en-US" altLang="zh-CN" sz="2400" smtClean="0">
                <a:solidFill>
                  <a:srgbClr val="008000"/>
                </a:solidFill>
                <a:ea typeface="宋体" charset="-122"/>
              </a:rPr>
            </a:br>
            <a:r>
              <a:rPr lang="en-US" altLang="zh-CN" sz="2400" smtClean="0">
                <a:solidFill>
                  <a:srgbClr val="008000"/>
                </a:solidFill>
                <a:ea typeface="宋体" charset="-122"/>
              </a:rPr>
              <a:t> = P(</a:t>
            </a:r>
            <a:r>
              <a:rPr lang="en-US" altLang="zh-CN" sz="2000" smtClean="0">
                <a:solidFill>
                  <a:srgbClr val="008000"/>
                </a:solidFill>
                <a:ea typeface="宋体" charset="-122"/>
              </a:rPr>
              <a:t>(Toothache </a:t>
            </a:r>
            <a:r>
              <a:rPr lang="en-US" altLang="zh-CN" sz="2000" b="1" smtClean="0">
                <a:solidFill>
                  <a:srgbClr val="008000"/>
                </a:solidFill>
                <a:ea typeface="宋体" charset="-122"/>
                <a:sym typeface="Symbol" pitchFamily="18" charset="2"/>
              </a:rPr>
              <a:t></a:t>
            </a:r>
            <a:r>
              <a:rPr lang="en-US" altLang="zh-CN" sz="2000" smtClean="0">
                <a:solidFill>
                  <a:srgbClr val="008000"/>
                </a:solidFill>
                <a:ea typeface="宋体" charset="-122"/>
                <a:sym typeface="Symbol" pitchFamily="18" charset="2"/>
              </a:rPr>
              <a:t>Cavity)</a:t>
            </a:r>
            <a:r>
              <a:rPr lang="en-US" altLang="zh-CN" sz="2400" smtClean="0">
                <a:solidFill>
                  <a:srgbClr val="008000"/>
                </a:solidFill>
                <a:ea typeface="宋体" charset="-122"/>
                <a:sym typeface="Symbol" pitchFamily="18" charset="2"/>
              </a:rPr>
              <a:t> v </a:t>
            </a:r>
            <a:r>
              <a:rPr lang="en-US" altLang="zh-CN" sz="2000" smtClean="0">
                <a:solidFill>
                  <a:srgbClr val="008000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000" smtClean="0">
                <a:solidFill>
                  <a:srgbClr val="008000"/>
                </a:solidFill>
                <a:ea typeface="宋体" charset="-122"/>
              </a:rPr>
              <a:t>Toothache</a:t>
            </a:r>
            <a:r>
              <a:rPr lang="en-US" altLang="zh-CN" sz="2000" b="1" smtClean="0">
                <a:solidFill>
                  <a:srgbClr val="008000"/>
                </a:solidFill>
                <a:ea typeface="宋体" charset="-122"/>
                <a:sym typeface="Symbol" pitchFamily="18" charset="2"/>
              </a:rPr>
              <a:t></a:t>
            </a:r>
            <a:r>
              <a:rPr lang="en-US" altLang="zh-CN" sz="2000" smtClean="0">
                <a:solidFill>
                  <a:srgbClr val="008000"/>
                </a:solidFill>
                <a:ea typeface="宋体" charset="-122"/>
                <a:sym typeface="Symbol" pitchFamily="18" charset="2"/>
              </a:rPr>
              <a:t>Cavity) </a:t>
            </a:r>
            <a:br>
              <a:rPr lang="en-US" altLang="zh-CN" sz="2000" smtClean="0">
                <a:solidFill>
                  <a:srgbClr val="008000"/>
                </a:solidFill>
                <a:ea typeface="宋体" charset="-122"/>
                <a:sym typeface="Symbol" pitchFamily="18" charset="2"/>
              </a:rPr>
            </a:br>
            <a:r>
              <a:rPr lang="en-US" altLang="zh-CN" sz="2000" smtClean="0">
                <a:solidFill>
                  <a:srgbClr val="008000"/>
                </a:solidFill>
                <a:ea typeface="宋体" charset="-122"/>
                <a:sym typeface="Symbol" pitchFamily="18" charset="2"/>
              </a:rPr>
              <a:t>                                       </a:t>
            </a:r>
            <a:r>
              <a:rPr lang="en-US" altLang="zh-CN" sz="2400" smtClean="0">
                <a:solidFill>
                  <a:srgbClr val="008000"/>
                </a:solidFill>
                <a:ea typeface="宋体" charset="-122"/>
                <a:sym typeface="Symbol" pitchFamily="18" charset="2"/>
              </a:rPr>
              <a:t>v</a:t>
            </a:r>
            <a:r>
              <a:rPr lang="en-US" altLang="zh-CN" sz="2000" smtClean="0">
                <a:solidFill>
                  <a:srgbClr val="008000"/>
                </a:solidFill>
                <a:ea typeface="宋体" charset="-122"/>
                <a:sym typeface="Symbol" pitchFamily="18" charset="2"/>
              </a:rPr>
              <a:t> (</a:t>
            </a:r>
            <a:r>
              <a:rPr lang="en-US" altLang="zh-CN" sz="2000" b="1" smtClean="0">
                <a:solidFill>
                  <a:srgbClr val="008000"/>
                </a:solidFill>
                <a:ea typeface="宋体" charset="-122"/>
                <a:sym typeface="Symbol" pitchFamily="18" charset="2"/>
              </a:rPr>
              <a:t></a:t>
            </a:r>
            <a:r>
              <a:rPr lang="en-US" altLang="zh-CN" sz="2000" smtClean="0">
                <a:solidFill>
                  <a:srgbClr val="008000"/>
                </a:solidFill>
                <a:ea typeface="宋体" charset="-122"/>
              </a:rPr>
              <a:t>Toothache </a:t>
            </a:r>
            <a:r>
              <a:rPr lang="en-US" altLang="zh-CN" sz="2000" b="1" smtClean="0">
                <a:solidFill>
                  <a:srgbClr val="008000"/>
                </a:solidFill>
                <a:ea typeface="宋体" charset="-122"/>
                <a:sym typeface="Symbol" pitchFamily="18" charset="2"/>
              </a:rPr>
              <a:t></a:t>
            </a:r>
            <a:r>
              <a:rPr lang="en-US" altLang="zh-CN" sz="2000" smtClean="0">
                <a:solidFill>
                  <a:srgbClr val="008000"/>
                </a:solidFill>
                <a:ea typeface="宋体" charset="-122"/>
                <a:sym typeface="Symbol" pitchFamily="18" charset="2"/>
              </a:rPr>
              <a:t>Cavity)</a:t>
            </a:r>
            <a:r>
              <a:rPr lang="en-US" altLang="zh-CN" sz="2400" smtClean="0">
                <a:solidFill>
                  <a:srgbClr val="008000"/>
                </a:solidFill>
                <a:ea typeface="宋体" charset="-122"/>
                <a:sym typeface="Symbol" pitchFamily="18" charset="2"/>
              </a:rPr>
              <a:t>)</a:t>
            </a:r>
            <a:br>
              <a:rPr lang="en-US" altLang="zh-CN" sz="2400" smtClean="0">
                <a:solidFill>
                  <a:srgbClr val="008000"/>
                </a:solidFill>
                <a:ea typeface="宋体" charset="-122"/>
                <a:sym typeface="Symbol" pitchFamily="18" charset="2"/>
              </a:rPr>
            </a:br>
            <a:r>
              <a:rPr lang="en-US" altLang="zh-CN" sz="2400" smtClean="0">
                <a:solidFill>
                  <a:srgbClr val="008000"/>
                </a:solidFill>
                <a:ea typeface="宋体" charset="-122"/>
                <a:sym typeface="Symbol" pitchFamily="18" charset="2"/>
              </a:rPr>
              <a:t> = </a:t>
            </a:r>
            <a:r>
              <a:rPr lang="en-US" altLang="zh-CN" sz="2000" smtClean="0">
                <a:solidFill>
                  <a:srgbClr val="008000"/>
                </a:solidFill>
                <a:ea typeface="宋体" charset="-122"/>
                <a:sym typeface="Symbol" pitchFamily="18" charset="2"/>
              </a:rPr>
              <a:t>0.04 + 0.01 + 0.06 = 0.11</a:t>
            </a:r>
            <a:endParaRPr lang="en-US" altLang="zh-CN" sz="2400" smtClean="0">
              <a:solidFill>
                <a:srgbClr val="008000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smtClean="0">
              <a:ea typeface="宋体" charset="-122"/>
            </a:endParaRPr>
          </a:p>
        </p:txBody>
      </p:sp>
      <p:graphicFrame>
        <p:nvGraphicFramePr>
          <p:cNvPr id="269324" name="Group 12"/>
          <p:cNvGraphicFramePr>
            <a:graphicFrameLocks noGrp="1"/>
          </p:cNvGraphicFramePr>
          <p:nvPr>
            <p:ph sz="half" idx="2"/>
          </p:nvPr>
        </p:nvGraphicFramePr>
        <p:xfrm>
          <a:off x="2438400" y="1905000"/>
          <a:ext cx="4114800" cy="1249512"/>
        </p:xfrm>
        <a:graphic>
          <a:graphicData uri="http://schemas.openxmlformats.org/drawingml/2006/table">
            <a:tbl>
              <a:tblPr/>
              <a:tblGrid>
                <a:gridCol w="1066800"/>
                <a:gridCol w="1447800"/>
                <a:gridCol w="1600200"/>
              </a:tblGrid>
              <a:tr h="457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宋体" charset="-122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Toothache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  <a:cs typeface="Times New Roman" pitchFamily="18" charset="0"/>
                        </a:rPr>
                        <a:t>Toothache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Cavity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0.04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  <a:cs typeface="Times New Roman" pitchFamily="18" charset="0"/>
                        </a:rPr>
                        <a:t>Cavity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0.89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05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Joint Distribution Says It All</a:t>
            </a:r>
          </a:p>
        </p:txBody>
      </p:sp>
      <p:sp>
        <p:nvSpPr>
          <p:cNvPr id="3205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3505200"/>
            <a:ext cx="8458200" cy="28194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993366"/>
                </a:solidFill>
                <a:ea typeface="宋体" charset="-122"/>
              </a:rPr>
              <a:t>P(</a:t>
            </a:r>
            <a:r>
              <a:rPr lang="en-US" altLang="zh-CN" sz="2400" smtClean="0">
                <a:solidFill>
                  <a:srgbClr val="993366"/>
                </a:solidFill>
                <a:ea typeface="宋体" charset="-122"/>
              </a:rPr>
              <a:t>Toothache</a:t>
            </a:r>
            <a:r>
              <a:rPr lang="en-US" altLang="zh-CN" sz="2800" smtClean="0">
                <a:solidFill>
                  <a:srgbClr val="993366"/>
                </a:solidFill>
                <a:ea typeface="宋体" charset="-122"/>
              </a:rPr>
              <a:t>) = ?? </a:t>
            </a:r>
          </a:p>
          <a:p>
            <a:pPr eaLnBrk="1" hangingPunct="1"/>
            <a:endParaRPr lang="en-US" altLang="zh-CN" sz="2800" smtClean="0">
              <a:solidFill>
                <a:srgbClr val="993366"/>
              </a:solidFill>
              <a:ea typeface="宋体" charset="-122"/>
            </a:endParaRPr>
          </a:p>
          <a:p>
            <a:pPr eaLnBrk="1" hangingPunct="1"/>
            <a:r>
              <a:rPr lang="en-US" altLang="zh-CN" sz="2800" smtClean="0">
                <a:solidFill>
                  <a:srgbClr val="008000"/>
                </a:solidFill>
                <a:ea typeface="宋体" charset="-122"/>
              </a:rPr>
              <a:t>P(</a:t>
            </a:r>
            <a:r>
              <a:rPr lang="en-US" altLang="zh-CN" sz="2400" smtClean="0">
                <a:solidFill>
                  <a:srgbClr val="008000"/>
                </a:solidFill>
                <a:ea typeface="宋体" charset="-122"/>
              </a:rPr>
              <a:t>Toothache v Cavity</a:t>
            </a:r>
            <a:r>
              <a:rPr lang="en-US" altLang="zh-CN" sz="2800" smtClean="0">
                <a:solidFill>
                  <a:srgbClr val="008000"/>
                </a:solidFill>
                <a:ea typeface="宋体" charset="-122"/>
              </a:rPr>
              <a:t>)</a:t>
            </a:r>
            <a:r>
              <a:rPr lang="en-US" altLang="zh-CN" sz="2400" smtClean="0">
                <a:solidFill>
                  <a:srgbClr val="008000"/>
                </a:solidFill>
                <a:ea typeface="宋体" charset="-122"/>
              </a:rPr>
              <a:t> = ??</a:t>
            </a:r>
            <a:r>
              <a:rPr lang="en-US" altLang="zh-CN" sz="2800" smtClean="0">
                <a:solidFill>
                  <a:srgbClr val="008000"/>
                </a:solidFill>
                <a:ea typeface="宋体" charset="-122"/>
              </a:rPr>
              <a:t/>
            </a:r>
            <a:br>
              <a:rPr lang="en-US" altLang="zh-CN" sz="2800" smtClean="0">
                <a:solidFill>
                  <a:srgbClr val="008000"/>
                </a:solidFill>
                <a:ea typeface="宋体" charset="-122"/>
              </a:rPr>
            </a:br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320516" name="Group 4"/>
          <p:cNvGraphicFramePr>
            <a:graphicFrameLocks noGrp="1"/>
          </p:cNvGraphicFramePr>
          <p:nvPr>
            <p:ph sz="half" idx="2"/>
          </p:nvPr>
        </p:nvGraphicFramePr>
        <p:xfrm>
          <a:off x="2438400" y="1905000"/>
          <a:ext cx="4114800" cy="1249512"/>
        </p:xfrm>
        <a:graphic>
          <a:graphicData uri="http://schemas.openxmlformats.org/drawingml/2006/table">
            <a:tbl>
              <a:tblPr/>
              <a:tblGrid>
                <a:gridCol w="1066800"/>
                <a:gridCol w="1447800"/>
                <a:gridCol w="1600200"/>
              </a:tblGrid>
              <a:tr h="457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宋体" charset="-122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Toothache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  <a:cs typeface="Times New Roman" pitchFamily="18" charset="0"/>
                        </a:rPr>
                        <a:t>Toothache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Cavity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0.04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  <a:cs typeface="Times New Roman" pitchFamily="18" charset="0"/>
                        </a:rPr>
                        <a:t>Cavity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0.89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Conditional Probability</a:t>
            </a:r>
          </a:p>
        </p:txBody>
      </p:sp>
      <p:sp>
        <p:nvSpPr>
          <p:cNvPr id="2099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050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Definition:</a:t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solidFill>
                  <a:srgbClr val="990000"/>
                </a:solidFill>
                <a:ea typeface="宋体" charset="-122"/>
              </a:rPr>
              <a:t>P(A|B)</a:t>
            </a:r>
            <a:r>
              <a:rPr lang="en-US" altLang="zh-CN" smtClean="0">
                <a:ea typeface="宋体" charset="-122"/>
              </a:rPr>
              <a:t> =P(A</a:t>
            </a:r>
            <a:r>
              <a:rPr lang="en-US" altLang="zh-CN" sz="2400" b="1" smtClean="0">
                <a:ea typeface="宋体" charset="-122"/>
                <a:sym typeface="Symbol" pitchFamily="18" charset="2"/>
              </a:rPr>
              <a:t></a:t>
            </a:r>
            <a:r>
              <a:rPr lang="en-US" altLang="zh-CN" smtClean="0">
                <a:ea typeface="宋体" charset="-122"/>
              </a:rPr>
              <a:t>B) / P(B)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Read P(A|B): </a:t>
            </a:r>
            <a:r>
              <a:rPr lang="en-US" altLang="zh-CN" smtClean="0">
                <a:solidFill>
                  <a:srgbClr val="990000"/>
                </a:solidFill>
                <a:ea typeface="宋体" charset="-122"/>
              </a:rPr>
              <a:t>probability of A given B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can also write this as:</a:t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P(A</a:t>
            </a:r>
            <a:r>
              <a:rPr lang="en-US" altLang="zh-CN" sz="2400" b="1" smtClean="0">
                <a:ea typeface="宋体" charset="-122"/>
                <a:sym typeface="Symbol" pitchFamily="18" charset="2"/>
              </a:rPr>
              <a:t></a:t>
            </a:r>
            <a:r>
              <a:rPr lang="en-US" altLang="zh-CN" smtClean="0">
                <a:ea typeface="宋体" charset="-122"/>
              </a:rPr>
              <a:t>B) = </a:t>
            </a:r>
            <a:r>
              <a:rPr lang="en-US" altLang="zh-CN" smtClean="0">
                <a:solidFill>
                  <a:srgbClr val="990000"/>
                </a:solidFill>
                <a:ea typeface="宋体" charset="-122"/>
              </a:rPr>
              <a:t>P(A|B)</a:t>
            </a:r>
            <a:r>
              <a:rPr lang="en-US" altLang="zh-CN" smtClean="0">
                <a:ea typeface="宋体" charset="-122"/>
              </a:rPr>
              <a:t> P(B)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called the </a:t>
            </a:r>
            <a:r>
              <a:rPr lang="en-US" altLang="zh-CN" b="1" smtClean="0">
                <a:ea typeface="宋体" charset="-122"/>
              </a:rPr>
              <a:t>product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Example</a:t>
            </a:r>
          </a:p>
        </p:txBody>
      </p:sp>
      <p:sp>
        <p:nvSpPr>
          <p:cNvPr id="271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733800"/>
            <a:ext cx="8991600" cy="2286000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990000"/>
                </a:solidFill>
                <a:ea typeface="宋体" charset="-122"/>
              </a:rPr>
              <a:t>P(Cavity|Toothache)</a:t>
            </a:r>
            <a:r>
              <a:rPr lang="en-US" altLang="zh-CN" sz="2400" smtClean="0">
                <a:ea typeface="宋体" charset="-122"/>
              </a:rPr>
              <a:t> = P(Cavity</a:t>
            </a:r>
            <a:r>
              <a:rPr lang="en-US" altLang="zh-CN" sz="2400" b="1" smtClean="0">
                <a:ea typeface="宋体" charset="-122"/>
                <a:sym typeface="Symbol" pitchFamily="18" charset="2"/>
              </a:rPr>
              <a:t></a:t>
            </a:r>
            <a:r>
              <a:rPr lang="en-US" altLang="zh-CN" sz="2400" smtClean="0">
                <a:ea typeface="宋体" charset="-122"/>
                <a:sym typeface="Symbol" pitchFamily="18" charset="2"/>
              </a:rPr>
              <a:t>Toothache</a:t>
            </a:r>
            <a:r>
              <a:rPr lang="en-US" altLang="zh-CN" sz="2400" smtClean="0">
                <a:ea typeface="宋体" charset="-122"/>
              </a:rPr>
              <a:t>) / P(Toothache) 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P(Cavity</a:t>
            </a:r>
            <a:r>
              <a:rPr lang="en-US" altLang="zh-CN" sz="2400" b="1" smtClean="0">
                <a:ea typeface="宋体" charset="-122"/>
                <a:sym typeface="Symbol" pitchFamily="18" charset="2"/>
              </a:rPr>
              <a:t></a:t>
            </a:r>
            <a:r>
              <a:rPr lang="en-US" altLang="zh-CN" sz="2400" smtClean="0">
                <a:ea typeface="宋体" charset="-122"/>
                <a:sym typeface="Symbol" pitchFamily="18" charset="2"/>
              </a:rPr>
              <a:t>Toothache) = ?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P(Toothache) = ?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P(</a:t>
            </a:r>
            <a:r>
              <a:rPr lang="en-US" altLang="zh-CN" sz="2400" smtClean="0">
                <a:solidFill>
                  <a:srgbClr val="990000"/>
                </a:solidFill>
                <a:ea typeface="宋体" charset="-122"/>
              </a:rPr>
              <a:t>Cavity|Toothache) =</a:t>
            </a:r>
            <a:r>
              <a:rPr lang="en-US" altLang="zh-CN" sz="2400" smtClean="0">
                <a:ea typeface="宋体" charset="-122"/>
              </a:rPr>
              <a:t> 0.04/0.05 = 0.8</a:t>
            </a:r>
          </a:p>
        </p:txBody>
      </p:sp>
      <p:graphicFrame>
        <p:nvGraphicFramePr>
          <p:cNvPr id="271364" name="Group 4"/>
          <p:cNvGraphicFramePr>
            <a:graphicFrameLocks noGrp="1"/>
          </p:cNvGraphicFramePr>
          <p:nvPr>
            <p:ph sz="half" idx="2"/>
          </p:nvPr>
        </p:nvGraphicFramePr>
        <p:xfrm>
          <a:off x="2819400" y="1905000"/>
          <a:ext cx="4114800" cy="1249512"/>
        </p:xfrm>
        <a:graphic>
          <a:graphicData uri="http://schemas.openxmlformats.org/drawingml/2006/table">
            <a:tbl>
              <a:tblPr/>
              <a:tblGrid>
                <a:gridCol w="1066800"/>
                <a:gridCol w="1447800"/>
                <a:gridCol w="1600200"/>
              </a:tblGrid>
              <a:tr h="457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宋体" charset="-122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Toothache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  <a:cs typeface="Times New Roman" pitchFamily="18" charset="0"/>
                        </a:rPr>
                        <a:t>Toothache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Cavity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0.04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  <a:cs typeface="Times New Roman" pitchFamily="18" charset="0"/>
                        </a:rPr>
                        <a:t>Cavity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0.89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Generalization</a:t>
            </a:r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 P(A </a:t>
            </a:r>
            <a:r>
              <a:rPr lang="en-US" altLang="zh-CN" b="1" smtClean="0">
                <a:ea typeface="宋体" charset="-122"/>
                <a:sym typeface="Symbol" pitchFamily="18" charset="2"/>
              </a:rPr>
              <a:t>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B</a:t>
            </a:r>
            <a:r>
              <a:rPr lang="en-US" altLang="zh-CN" b="1" smtClean="0">
                <a:ea typeface="宋体" charset="-122"/>
                <a:sym typeface="Symbol" pitchFamily="18" charset="2"/>
              </a:rPr>
              <a:t> 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C) = P(A|B,C) P(B|C) P(C)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77914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7818438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4600" y="2819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腦膜炎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Example</a:t>
            </a:r>
          </a:p>
        </p:txBody>
      </p:sp>
      <p:sp>
        <p:nvSpPr>
          <p:cNvPr id="273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charset="-122"/>
              </a:rPr>
              <a:t>Given:</a:t>
            </a:r>
          </a:p>
          <a:p>
            <a:pPr lvl="1" eaLnBrk="1" hangingPunct="1">
              <a:defRPr/>
            </a:pPr>
            <a:r>
              <a:rPr lang="en-US" altLang="zh-CN" dirty="0" smtClean="0">
                <a:ea typeface="宋体" charset="-122"/>
              </a:rPr>
              <a:t>P(Cavity)=0.1</a:t>
            </a:r>
          </a:p>
          <a:p>
            <a:pPr lvl="1" eaLnBrk="1" hangingPunct="1">
              <a:defRPr/>
            </a:pPr>
            <a:r>
              <a:rPr lang="en-US" altLang="zh-CN" dirty="0" smtClean="0">
                <a:ea typeface="宋体" charset="-122"/>
              </a:rPr>
              <a:t>P(Toothache)=0.05</a:t>
            </a:r>
          </a:p>
          <a:p>
            <a:pPr lvl="1" eaLnBrk="1" hangingPunct="1">
              <a:defRPr/>
            </a:pPr>
            <a:r>
              <a:rPr lang="en-US" altLang="zh-CN" dirty="0" smtClean="0">
                <a:ea typeface="宋体" charset="-122"/>
              </a:rPr>
              <a:t>P(</a:t>
            </a:r>
            <a:r>
              <a:rPr lang="en-US" altLang="zh-CN" dirty="0" err="1" smtClean="0">
                <a:ea typeface="宋体" charset="-122"/>
              </a:rPr>
              <a:t>Cavity|Toothache</a:t>
            </a:r>
            <a:r>
              <a:rPr lang="en-US" altLang="zh-CN" dirty="0" smtClean="0">
                <a:ea typeface="宋体" charset="-122"/>
              </a:rPr>
              <a:t>)=0.8</a:t>
            </a:r>
          </a:p>
          <a:p>
            <a:pPr eaLnBrk="1" hangingPunct="1">
              <a:defRPr/>
            </a:pPr>
            <a:r>
              <a:rPr lang="en-US" altLang="zh-CN" dirty="0" smtClean="0">
                <a:ea typeface="宋体" charset="-122"/>
              </a:rPr>
              <a:t>Bayes’ rule tells:</a:t>
            </a:r>
          </a:p>
          <a:p>
            <a:pPr lvl="1" eaLnBrk="1" hangingPunct="1">
              <a:defRPr/>
            </a:pPr>
            <a:r>
              <a:rPr lang="en-US" altLang="zh-CN" dirty="0" smtClean="0">
                <a:ea typeface="宋体" charset="-122"/>
              </a:rPr>
              <a:t>P(</a:t>
            </a:r>
            <a:r>
              <a:rPr lang="en-US" altLang="zh-CN" dirty="0" err="1" smtClean="0">
                <a:ea typeface="宋体" charset="-122"/>
              </a:rPr>
              <a:t>Toothache|Cavity</a:t>
            </a:r>
            <a:r>
              <a:rPr lang="en-US" altLang="zh-CN" dirty="0" smtClean="0">
                <a:ea typeface="宋体" charset="-122"/>
              </a:rPr>
              <a:t>)=(0.8x0.05)/0.1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                           =0.4</a:t>
            </a:r>
          </a:p>
        </p:txBody>
      </p:sp>
      <p:graphicFrame>
        <p:nvGraphicFramePr>
          <p:cNvPr id="273412" name="Group 4"/>
          <p:cNvGraphicFramePr>
            <a:graphicFrameLocks noGrp="1"/>
          </p:cNvGraphicFramePr>
          <p:nvPr>
            <p:ph type="tbl" idx="1"/>
          </p:nvPr>
        </p:nvGraphicFramePr>
        <p:xfrm>
          <a:off x="3962400" y="838200"/>
          <a:ext cx="4114800" cy="1249512"/>
        </p:xfrm>
        <a:graphic>
          <a:graphicData uri="http://schemas.openxmlformats.org/drawingml/2006/table">
            <a:tbl>
              <a:tblPr/>
              <a:tblGrid>
                <a:gridCol w="1066800"/>
                <a:gridCol w="1447800"/>
                <a:gridCol w="1600200"/>
              </a:tblGrid>
              <a:tr h="457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宋体" charset="-122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Toothache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  <a:cs typeface="Times New Roman" pitchFamily="18" charset="0"/>
                        </a:rPr>
                        <a:t>Toothache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Cavity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0.04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  <a:cs typeface="Times New Roman" pitchFamily="18" charset="0"/>
                        </a:rPr>
                        <a:t>Cavity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0.89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Generalization</a:t>
            </a:r>
          </a:p>
        </p:txBody>
      </p:sp>
      <p:sp>
        <p:nvSpPr>
          <p:cNvPr id="274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P(A</a:t>
            </a:r>
            <a:r>
              <a:rPr lang="en-US" altLang="zh-CN" sz="2800" b="1" smtClean="0">
                <a:ea typeface="宋体" charset="-122"/>
                <a:sym typeface="Symbol" pitchFamily="18" charset="2"/>
              </a:rPr>
              <a:t></a:t>
            </a:r>
            <a:r>
              <a:rPr lang="en-US" altLang="zh-CN" smtClean="0">
                <a:ea typeface="宋体" charset="-122"/>
              </a:rPr>
              <a:t>B</a:t>
            </a:r>
            <a:r>
              <a:rPr lang="en-US" altLang="zh-CN" sz="2800" b="1" smtClean="0">
                <a:ea typeface="宋体" charset="-122"/>
                <a:sym typeface="Symbol" pitchFamily="18" charset="2"/>
              </a:rPr>
              <a:t></a:t>
            </a:r>
            <a:r>
              <a:rPr lang="en-US" altLang="zh-CN" smtClean="0">
                <a:ea typeface="宋体" charset="-122"/>
              </a:rPr>
              <a:t>C) = P(A</a:t>
            </a:r>
            <a:r>
              <a:rPr lang="en-US" altLang="zh-CN" sz="2800" b="1" smtClean="0">
                <a:ea typeface="宋体" charset="-122"/>
                <a:sym typeface="Symbol" pitchFamily="18" charset="2"/>
              </a:rPr>
              <a:t></a:t>
            </a:r>
            <a:r>
              <a:rPr lang="en-US" altLang="zh-CN" smtClean="0">
                <a:ea typeface="宋体" charset="-122"/>
              </a:rPr>
              <a:t>B|C) P(C) </a:t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              = P(A|B,C) P(B|C) P(C)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P(A</a:t>
            </a:r>
            <a:r>
              <a:rPr lang="en-US" altLang="zh-CN" sz="2800" b="1" smtClean="0">
                <a:ea typeface="宋体" charset="-122"/>
                <a:sym typeface="Symbol" pitchFamily="18" charset="2"/>
              </a:rPr>
              <a:t></a:t>
            </a:r>
            <a:r>
              <a:rPr lang="en-US" altLang="zh-CN" smtClean="0">
                <a:ea typeface="宋体" charset="-122"/>
              </a:rPr>
              <a:t>B</a:t>
            </a:r>
            <a:r>
              <a:rPr lang="en-US" altLang="zh-CN" sz="2800" b="1" smtClean="0">
                <a:ea typeface="宋体" charset="-122"/>
                <a:sym typeface="Symbol" pitchFamily="18" charset="2"/>
              </a:rPr>
              <a:t></a:t>
            </a:r>
            <a:r>
              <a:rPr lang="en-US" altLang="zh-CN" smtClean="0">
                <a:ea typeface="宋体" charset="-122"/>
              </a:rPr>
              <a:t>C) = P(A</a:t>
            </a:r>
            <a:r>
              <a:rPr lang="en-US" altLang="zh-CN" sz="2800" b="1" smtClean="0">
                <a:ea typeface="宋体" charset="-122"/>
                <a:sym typeface="Symbol" pitchFamily="18" charset="2"/>
              </a:rPr>
              <a:t></a:t>
            </a:r>
            <a:r>
              <a:rPr lang="en-US" altLang="zh-CN" smtClean="0">
                <a:ea typeface="宋体" charset="-122"/>
              </a:rPr>
              <a:t>B|C) P(C) </a:t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              = P(B|A,C) P(A|C) P(C)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>
              <a:ea typeface="宋体" charset="-122"/>
            </a:endParaRPr>
          </a:p>
        </p:txBody>
      </p:sp>
      <p:grpSp>
        <p:nvGrpSpPr>
          <p:cNvPr id="274443" name="Group 11"/>
          <p:cNvGrpSpPr>
            <a:grpSpLocks/>
          </p:cNvGrpSpPr>
          <p:nvPr/>
        </p:nvGrpSpPr>
        <p:grpSpPr bwMode="auto">
          <a:xfrm>
            <a:off x="1219200" y="4354513"/>
            <a:ext cx="5334000" cy="1112837"/>
            <a:chOff x="1440" y="2784"/>
            <a:chExt cx="3360" cy="701"/>
          </a:xfrm>
        </p:grpSpPr>
        <p:sp>
          <p:nvSpPr>
            <p:cNvPr id="39941" name="Text Box 7"/>
            <p:cNvSpPr txBox="1">
              <a:spLocks noChangeArrowheads="1"/>
            </p:cNvSpPr>
            <p:nvPr/>
          </p:nvSpPr>
          <p:spPr bwMode="auto">
            <a:xfrm>
              <a:off x="1440" y="2981"/>
              <a:ext cx="135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P(B|A,C) =</a:t>
              </a:r>
            </a:p>
          </p:txBody>
        </p:sp>
        <p:sp>
          <p:nvSpPr>
            <p:cNvPr id="39942" name="Line 8"/>
            <p:cNvSpPr>
              <a:spLocks noChangeShapeType="1"/>
            </p:cNvSpPr>
            <p:nvPr/>
          </p:nvSpPr>
          <p:spPr bwMode="auto">
            <a:xfrm>
              <a:off x="2880" y="3168"/>
              <a:ext cx="1920" cy="0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43" name="Text Box 9"/>
            <p:cNvSpPr txBox="1">
              <a:spLocks noChangeArrowheads="1"/>
            </p:cNvSpPr>
            <p:nvPr/>
          </p:nvSpPr>
          <p:spPr bwMode="auto">
            <a:xfrm>
              <a:off x="2880" y="2784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P(A|B,C) P(B|C)</a:t>
              </a:r>
            </a:p>
          </p:txBody>
        </p:sp>
        <p:sp>
          <p:nvSpPr>
            <p:cNvPr id="39944" name="Text Box 10"/>
            <p:cNvSpPr txBox="1">
              <a:spLocks noChangeArrowheads="1"/>
            </p:cNvSpPr>
            <p:nvPr/>
          </p:nvSpPr>
          <p:spPr bwMode="auto">
            <a:xfrm>
              <a:off x="3456" y="3120"/>
              <a:ext cx="85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P(A|C)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Representing Probability</a:t>
            </a: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Naïve representations of probability run into problems.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Patients in hospital are described by several attributes: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Background: age, gender, history of diseases, 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Symptoms: fever, blood pressure, headache, 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Diseases: pneumonia, heart attack,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A probability distribution needs to assign a number to each combination of values of these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20 attributes require </a:t>
            </a:r>
            <a:r>
              <a:rPr lang="en-US" altLang="zh-CN" sz="2000" b="1" i="1" smtClean="0">
                <a:latin typeface="Comic Sans MS" pitchFamily="66" charset="0"/>
                <a:ea typeface="宋体" charset="-122"/>
              </a:rPr>
              <a:t>10</a:t>
            </a:r>
            <a:r>
              <a:rPr lang="en-US" altLang="zh-CN" sz="2000" b="1" i="1" baseline="30000" smtClean="0">
                <a:latin typeface="Comic Sans MS" pitchFamily="66" charset="0"/>
                <a:ea typeface="宋体" charset="-122"/>
              </a:rPr>
              <a:t>6</a:t>
            </a:r>
            <a:r>
              <a:rPr lang="en-US" altLang="zh-CN" sz="2000" smtClean="0">
                <a:ea typeface="宋体" charset="-122"/>
              </a:rPr>
              <a:t>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Real examples usually involve hundreds of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304800"/>
            <a:ext cx="7467600" cy="625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Practical Representation</a:t>
            </a:r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ea typeface="宋体" charset="-122"/>
              </a:rPr>
              <a:t>Key idea</a:t>
            </a:r>
            <a:r>
              <a:rPr lang="en-US" altLang="zh-CN" smtClean="0">
                <a:ea typeface="宋体" charset="-122"/>
              </a:rPr>
              <a:t> -- exploit regularities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Here we focus on exploiting (</a:t>
            </a:r>
            <a:r>
              <a:rPr lang="en-US" altLang="zh-CN" b="1" smtClean="0">
                <a:ea typeface="宋体" charset="-122"/>
              </a:rPr>
              <a:t>conditional) independence</a:t>
            </a:r>
            <a:r>
              <a:rPr lang="en-US" altLang="zh-CN" smtClean="0">
                <a:ea typeface="宋体" charset="-122"/>
              </a:rPr>
              <a:t>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Example</a:t>
            </a:r>
          </a:p>
        </p:txBody>
      </p:sp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000" smtClean="0">
                <a:ea typeface="宋体" charset="-122"/>
              </a:rPr>
              <a:t>customer purchases: Bread, Bagels(</a:t>
            </a:r>
            <a:r>
              <a:rPr lang="zh-CN" altLang="en-US" sz="2000" smtClean="0">
                <a:ea typeface="宋体" charset="-122"/>
              </a:rPr>
              <a:t>麵包圈</a:t>
            </a:r>
            <a:r>
              <a:rPr lang="en-US" altLang="zh-CN" sz="2000" smtClean="0">
                <a:ea typeface="宋体" charset="-122"/>
              </a:rPr>
              <a:t>) and Butter (R,A,U)</a:t>
            </a:r>
          </a:p>
        </p:txBody>
      </p:sp>
      <p:graphicFrame>
        <p:nvGraphicFramePr>
          <p:cNvPr id="323640" name="Group 56"/>
          <p:cNvGraphicFramePr>
            <a:graphicFrameLocks noGrp="1"/>
          </p:cNvGraphicFramePr>
          <p:nvPr/>
        </p:nvGraphicFramePr>
        <p:xfrm>
          <a:off x="2209800" y="2733675"/>
          <a:ext cx="3886200" cy="3292479"/>
        </p:xfrm>
        <a:graphic>
          <a:graphicData uri="http://schemas.openxmlformats.org/drawingml/2006/table">
            <a:tbl>
              <a:tblPr/>
              <a:tblGrid>
                <a:gridCol w="971550"/>
                <a:gridCol w="971550"/>
                <a:gridCol w="971550"/>
                <a:gridCol w="971550"/>
              </a:tblGrid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Bread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Bagels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Butter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p(r,a,u)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0.24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0.06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0.12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0.08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0.12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0.18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0.04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0.16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Independent Random Variables</a:t>
            </a:r>
          </a:p>
        </p:txBody>
      </p:sp>
      <p:sp>
        <p:nvSpPr>
          <p:cNvPr id="332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Two variables </a:t>
            </a:r>
            <a:r>
              <a:rPr lang="en-US" altLang="zh-CN" sz="2800" i="1" smtClean="0">
                <a:latin typeface="Comic Sans MS" pitchFamily="66" charset="0"/>
                <a:ea typeface="宋体" charset="-122"/>
              </a:rPr>
              <a:t>X</a:t>
            </a:r>
            <a:r>
              <a:rPr lang="en-US" altLang="zh-CN" sz="2800" smtClean="0">
                <a:ea typeface="宋体" charset="-122"/>
              </a:rPr>
              <a:t> and </a:t>
            </a:r>
            <a:r>
              <a:rPr lang="en-US" altLang="zh-CN" sz="2800" i="1" smtClean="0">
                <a:latin typeface="Comic Sans MS" pitchFamily="66" charset="0"/>
                <a:ea typeface="宋体" charset="-122"/>
              </a:rPr>
              <a:t>Y</a:t>
            </a:r>
            <a:r>
              <a:rPr lang="en-US" altLang="zh-CN" sz="2800" smtClean="0">
                <a:ea typeface="宋体" charset="-122"/>
              </a:rPr>
              <a:t> are </a:t>
            </a:r>
            <a:r>
              <a:rPr lang="en-US" altLang="zh-CN" sz="2800" b="1" smtClean="0">
                <a:ea typeface="宋体" charset="-122"/>
              </a:rPr>
              <a:t>independent</a:t>
            </a:r>
            <a:r>
              <a:rPr lang="en-US" altLang="zh-CN" sz="2800" smtClean="0">
                <a:ea typeface="宋体" charset="-122"/>
              </a:rPr>
              <a:t> if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  <a:ea typeface="宋体" charset="-122"/>
              </a:rPr>
              <a:t>P(X = x|Y = y) = P(X = x)</a:t>
            </a:r>
            <a:r>
              <a:rPr lang="en-US" altLang="zh-CN" sz="2400" smtClean="0">
                <a:ea typeface="宋体" charset="-122"/>
              </a:rPr>
              <a:t> </a:t>
            </a:r>
            <a:r>
              <a:rPr lang="en-US" altLang="zh-CN" sz="2400" smtClean="0">
                <a:solidFill>
                  <a:srgbClr val="FF0000"/>
                </a:solidFill>
                <a:ea typeface="宋体" charset="-122"/>
              </a:rPr>
              <a:t>for all values </a:t>
            </a: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x,y</a:t>
            </a:r>
            <a:endParaRPr lang="en-US" altLang="zh-CN" sz="2400" smtClean="0">
              <a:solidFill>
                <a:srgbClr val="FF0000"/>
              </a:solidFill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That is, learning the values of </a:t>
            </a:r>
            <a:r>
              <a:rPr lang="en-US" altLang="zh-CN" sz="2400" i="1" smtClean="0">
                <a:latin typeface="Comic Sans MS" pitchFamily="66" charset="0"/>
                <a:ea typeface="宋体" charset="-122"/>
              </a:rPr>
              <a:t>Y </a:t>
            </a:r>
            <a:r>
              <a:rPr lang="en-US" altLang="zh-CN" sz="2400" smtClean="0">
                <a:ea typeface="宋体" charset="-122"/>
              </a:rPr>
              <a:t>does not change prediction of </a:t>
            </a:r>
            <a:r>
              <a:rPr lang="en-US" altLang="zh-CN" sz="2400" i="1" smtClean="0">
                <a:latin typeface="Comic Sans MS" pitchFamily="66" charset="0"/>
                <a:ea typeface="宋体" charset="-122"/>
              </a:rPr>
              <a:t>X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i="1" smtClean="0">
              <a:latin typeface="Comic Sans MS" pitchFamily="66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If </a:t>
            </a:r>
            <a:r>
              <a:rPr lang="en-US" altLang="zh-CN" sz="2800" i="1" smtClean="0">
                <a:latin typeface="Comic Sans MS" pitchFamily="66" charset="0"/>
                <a:ea typeface="宋体" charset="-122"/>
              </a:rPr>
              <a:t>X</a:t>
            </a:r>
            <a:r>
              <a:rPr lang="en-US" altLang="zh-CN" sz="2800" smtClean="0">
                <a:ea typeface="宋体" charset="-122"/>
              </a:rPr>
              <a:t> and </a:t>
            </a:r>
            <a:r>
              <a:rPr lang="en-US" altLang="zh-CN" sz="2800" i="1" smtClean="0">
                <a:latin typeface="Comic Sans MS" pitchFamily="66" charset="0"/>
                <a:ea typeface="宋体" charset="-122"/>
              </a:rPr>
              <a:t>Y</a:t>
            </a:r>
            <a:r>
              <a:rPr lang="en-US" altLang="zh-CN" sz="2800" smtClean="0">
                <a:ea typeface="宋体" charset="-122"/>
              </a:rPr>
              <a:t> are independent then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  <a:ea typeface="宋体" charset="-122"/>
              </a:rPr>
              <a:t>P(X,Y) = P(X|Y)P(Y) = P(X)P(Y)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smtClean="0">
              <a:latin typeface="Comic Sans MS" pitchFamily="66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In general, if </a:t>
            </a:r>
            <a:r>
              <a:rPr lang="en-US" altLang="zh-CN" sz="2800" i="1" smtClean="0">
                <a:latin typeface="Comic Sans MS" pitchFamily="66" charset="0"/>
                <a:ea typeface="宋体" charset="-122"/>
              </a:rPr>
              <a:t>X</a:t>
            </a:r>
            <a:r>
              <a:rPr lang="en-US" altLang="zh-CN" sz="2800" i="1" baseline="-25000" smtClean="0">
                <a:latin typeface="Comic Sans MS" pitchFamily="66" charset="0"/>
                <a:ea typeface="宋体" charset="-122"/>
              </a:rPr>
              <a:t>1</a:t>
            </a:r>
            <a:r>
              <a:rPr lang="en-US" altLang="zh-CN" sz="2800" i="1" smtClean="0">
                <a:latin typeface="Comic Sans MS" pitchFamily="66" charset="0"/>
                <a:ea typeface="宋体" charset="-122"/>
              </a:rPr>
              <a:t>,…,X</a:t>
            </a:r>
            <a:r>
              <a:rPr lang="en-US" altLang="zh-CN" sz="2800" i="1" baseline="-25000" smtClean="0">
                <a:latin typeface="Comic Sans MS" pitchFamily="66" charset="0"/>
                <a:ea typeface="宋体" charset="-122"/>
              </a:rPr>
              <a:t>n </a:t>
            </a:r>
            <a:r>
              <a:rPr lang="en-US" altLang="zh-CN" sz="2800" smtClean="0">
                <a:ea typeface="宋体" charset="-122"/>
              </a:rPr>
              <a:t>are independent, then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  <a:ea typeface="宋体" charset="-122"/>
              </a:rPr>
              <a:t>P(X</a:t>
            </a:r>
            <a:r>
              <a:rPr lang="en-US" altLang="zh-CN" sz="2400" baseline="-25000" smtClean="0">
                <a:latin typeface="Comic Sans MS" pitchFamily="66" charset="0"/>
                <a:ea typeface="宋体" charset="-122"/>
              </a:rPr>
              <a:t>1</a:t>
            </a:r>
            <a:r>
              <a:rPr lang="en-US" altLang="zh-CN" sz="2400" smtClean="0">
                <a:latin typeface="Comic Sans MS" pitchFamily="66" charset="0"/>
                <a:ea typeface="宋体" charset="-122"/>
              </a:rPr>
              <a:t>,…,X</a:t>
            </a:r>
            <a:r>
              <a:rPr lang="en-US" altLang="zh-CN" sz="2400" baseline="-25000" smtClean="0">
                <a:latin typeface="Comic Sans MS" pitchFamily="66" charset="0"/>
                <a:ea typeface="宋体" charset="-122"/>
              </a:rPr>
              <a:t>n</a:t>
            </a:r>
            <a:r>
              <a:rPr lang="en-US" altLang="zh-CN" sz="2400" smtClean="0">
                <a:ea typeface="宋体" charset="-122"/>
              </a:rPr>
              <a:t>)= </a:t>
            </a:r>
            <a:r>
              <a:rPr lang="en-US" altLang="zh-CN" sz="2400" smtClean="0">
                <a:latin typeface="Comic Sans MS" pitchFamily="66" charset="0"/>
                <a:ea typeface="宋体" charset="-122"/>
              </a:rPr>
              <a:t>P(X</a:t>
            </a:r>
            <a:r>
              <a:rPr lang="en-US" altLang="zh-CN" sz="2400" baseline="-25000" smtClean="0">
                <a:latin typeface="Comic Sans MS" pitchFamily="66" charset="0"/>
                <a:ea typeface="宋体" charset="-122"/>
              </a:rPr>
              <a:t>1</a:t>
            </a:r>
            <a:r>
              <a:rPr lang="en-US" altLang="zh-CN" sz="2400" smtClean="0">
                <a:latin typeface="Comic Sans MS" pitchFamily="66" charset="0"/>
                <a:ea typeface="宋体" charset="-122"/>
              </a:rPr>
              <a:t>)...P(X</a:t>
            </a:r>
            <a:r>
              <a:rPr lang="en-US" altLang="zh-CN" sz="2400" baseline="-25000" smtClean="0">
                <a:latin typeface="Comic Sans MS" pitchFamily="66" charset="0"/>
                <a:ea typeface="宋体" charset="-122"/>
              </a:rPr>
              <a:t>n</a:t>
            </a:r>
            <a:r>
              <a:rPr lang="en-US" altLang="zh-CN" sz="2400" smtClean="0">
                <a:ea typeface="宋体" charset="-12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Requires </a:t>
            </a:r>
            <a:r>
              <a:rPr lang="en-US" altLang="zh-CN" sz="2400" i="1" smtClean="0">
                <a:latin typeface="Comic Sans MS" pitchFamily="66" charset="0"/>
                <a:ea typeface="宋体" charset="-122"/>
              </a:rPr>
              <a:t>O(n)</a:t>
            </a:r>
            <a:r>
              <a:rPr lang="en-US" altLang="zh-CN" sz="2400" smtClean="0">
                <a:ea typeface="宋体" charset="-122"/>
              </a:rPr>
              <a:t>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Example #1</a:t>
            </a:r>
          </a:p>
        </p:txBody>
      </p:sp>
      <p:graphicFrame>
        <p:nvGraphicFramePr>
          <p:cNvPr id="325635" name="Group 3"/>
          <p:cNvGraphicFramePr>
            <a:graphicFrameLocks noGrp="1"/>
          </p:cNvGraphicFramePr>
          <p:nvPr/>
        </p:nvGraphicFramePr>
        <p:xfrm>
          <a:off x="2133600" y="1143000"/>
          <a:ext cx="3886200" cy="3292479"/>
        </p:xfrm>
        <a:graphic>
          <a:graphicData uri="http://schemas.openxmlformats.org/drawingml/2006/table">
            <a:tbl>
              <a:tblPr/>
              <a:tblGrid>
                <a:gridCol w="971550"/>
                <a:gridCol w="971550"/>
                <a:gridCol w="971550"/>
                <a:gridCol w="971550"/>
              </a:tblGrid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Bread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Bagels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Butter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p(r,a,u)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0.24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0.06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0.12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0.08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0.12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0.18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0.04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0.16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5789" name="Group 157"/>
          <p:cNvGraphicFramePr>
            <a:graphicFrameLocks noGrp="1"/>
          </p:cNvGraphicFramePr>
          <p:nvPr/>
        </p:nvGraphicFramePr>
        <p:xfrm>
          <a:off x="7051675" y="2743200"/>
          <a:ext cx="1406525" cy="917575"/>
        </p:xfrm>
        <a:graphic>
          <a:graphicData uri="http://schemas.openxmlformats.org/drawingml/2006/table">
            <a:tbl>
              <a:tblPr/>
              <a:tblGrid>
                <a:gridCol w="703263"/>
                <a:gridCol w="703262"/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Bread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5790" name="Group 158"/>
          <p:cNvGraphicFramePr>
            <a:graphicFrameLocks noGrp="1"/>
          </p:cNvGraphicFramePr>
          <p:nvPr/>
        </p:nvGraphicFramePr>
        <p:xfrm>
          <a:off x="7051675" y="1524000"/>
          <a:ext cx="1406525" cy="914400"/>
        </p:xfrm>
        <a:graphic>
          <a:graphicData uri="http://schemas.openxmlformats.org/drawingml/2006/table">
            <a:tbl>
              <a:tblPr/>
              <a:tblGrid>
                <a:gridCol w="703263"/>
                <a:gridCol w="703262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Bagels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5792" name="Group 160"/>
          <p:cNvGraphicFramePr>
            <a:graphicFrameLocks noGrp="1"/>
          </p:cNvGraphicFramePr>
          <p:nvPr/>
        </p:nvGraphicFramePr>
        <p:xfrm>
          <a:off x="7086600" y="381000"/>
          <a:ext cx="1339850" cy="914400"/>
        </p:xfrm>
        <a:graphic>
          <a:graphicData uri="http://schemas.openxmlformats.org/drawingml/2006/table">
            <a:tbl>
              <a:tblPr/>
              <a:tblGrid>
                <a:gridCol w="669925"/>
                <a:gridCol w="669925"/>
              </a:tblGrid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Butter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p(u)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5788" name="Group 156"/>
          <p:cNvGraphicFramePr>
            <a:graphicFrameLocks noGrp="1"/>
          </p:cNvGraphicFramePr>
          <p:nvPr/>
        </p:nvGraphicFramePr>
        <p:xfrm>
          <a:off x="5848350" y="4572000"/>
          <a:ext cx="2914650" cy="1524000"/>
        </p:xfrm>
        <a:graphic>
          <a:graphicData uri="http://schemas.openxmlformats.org/drawingml/2006/table">
            <a:tbl>
              <a:tblPr/>
              <a:tblGrid>
                <a:gridCol w="971550"/>
                <a:gridCol w="971550"/>
                <a:gridCol w="97155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Bread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Bagels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p(r,a)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5787" name="Group 155"/>
          <p:cNvGraphicFramePr>
            <a:graphicFrameLocks noGrp="1"/>
          </p:cNvGraphicFramePr>
          <p:nvPr/>
        </p:nvGraphicFramePr>
        <p:xfrm>
          <a:off x="708025" y="4495800"/>
          <a:ext cx="2914650" cy="1527175"/>
        </p:xfrm>
        <a:graphic>
          <a:graphicData uri="http://schemas.openxmlformats.org/drawingml/2006/table">
            <a:tbl>
              <a:tblPr/>
              <a:tblGrid>
                <a:gridCol w="971550"/>
                <a:gridCol w="971550"/>
                <a:gridCol w="97155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Bagels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Butter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p(a,u)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205" name="Text Box 149"/>
          <p:cNvSpPr txBox="1">
            <a:spLocks noChangeArrowheads="1"/>
          </p:cNvSpPr>
          <p:nvPr/>
        </p:nvSpPr>
        <p:spPr bwMode="auto">
          <a:xfrm>
            <a:off x="1203325" y="6329363"/>
            <a:ext cx="192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1800">
                <a:ea typeface="宋体" charset="-122"/>
              </a:rPr>
              <a:t>P(a,u)=P(a)P(u)?</a:t>
            </a:r>
          </a:p>
        </p:txBody>
      </p:sp>
      <p:sp>
        <p:nvSpPr>
          <p:cNvPr id="325782" name="Text Box 150"/>
          <p:cNvSpPr txBox="1">
            <a:spLocks noChangeArrowheads="1"/>
          </p:cNvSpPr>
          <p:nvPr/>
        </p:nvSpPr>
        <p:spPr bwMode="auto">
          <a:xfrm>
            <a:off x="5913438" y="6329363"/>
            <a:ext cx="183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1800">
                <a:ea typeface="宋体" charset="-122"/>
              </a:rPr>
              <a:t>P(r,a)=P(r)P(a)?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05" grpId="0"/>
      <p:bldP spid="32578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Example #1</a:t>
            </a:r>
          </a:p>
        </p:txBody>
      </p:sp>
      <p:graphicFrame>
        <p:nvGraphicFramePr>
          <p:cNvPr id="336899" name="Group 3"/>
          <p:cNvGraphicFramePr>
            <a:graphicFrameLocks noGrp="1"/>
          </p:cNvGraphicFramePr>
          <p:nvPr/>
        </p:nvGraphicFramePr>
        <p:xfrm>
          <a:off x="2133600" y="1143000"/>
          <a:ext cx="3886200" cy="3292479"/>
        </p:xfrm>
        <a:graphic>
          <a:graphicData uri="http://schemas.openxmlformats.org/drawingml/2006/table">
            <a:tbl>
              <a:tblPr/>
              <a:tblGrid>
                <a:gridCol w="971550"/>
                <a:gridCol w="971550"/>
                <a:gridCol w="971550"/>
                <a:gridCol w="971550"/>
              </a:tblGrid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Bread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Bagels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Butter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p(r,a,u)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0.24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0.06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0.12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0.08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0.12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0.18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0.04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0.16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6951" name="Group 55"/>
          <p:cNvGraphicFramePr>
            <a:graphicFrameLocks noGrp="1"/>
          </p:cNvGraphicFramePr>
          <p:nvPr/>
        </p:nvGraphicFramePr>
        <p:xfrm>
          <a:off x="7051675" y="2743200"/>
          <a:ext cx="1406525" cy="917575"/>
        </p:xfrm>
        <a:graphic>
          <a:graphicData uri="http://schemas.openxmlformats.org/drawingml/2006/table">
            <a:tbl>
              <a:tblPr/>
              <a:tblGrid>
                <a:gridCol w="703263"/>
                <a:gridCol w="703262"/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Bread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6965" name="Group 69"/>
          <p:cNvGraphicFramePr>
            <a:graphicFrameLocks noGrp="1"/>
          </p:cNvGraphicFramePr>
          <p:nvPr/>
        </p:nvGraphicFramePr>
        <p:xfrm>
          <a:off x="7051675" y="1524000"/>
          <a:ext cx="1406525" cy="914400"/>
        </p:xfrm>
        <a:graphic>
          <a:graphicData uri="http://schemas.openxmlformats.org/drawingml/2006/table">
            <a:tbl>
              <a:tblPr/>
              <a:tblGrid>
                <a:gridCol w="703263"/>
                <a:gridCol w="703262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Bagels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6979" name="Group 83"/>
          <p:cNvGraphicFramePr>
            <a:graphicFrameLocks noGrp="1"/>
          </p:cNvGraphicFramePr>
          <p:nvPr/>
        </p:nvGraphicFramePr>
        <p:xfrm>
          <a:off x="7086600" y="381000"/>
          <a:ext cx="1339850" cy="914400"/>
        </p:xfrm>
        <a:graphic>
          <a:graphicData uri="http://schemas.openxmlformats.org/drawingml/2006/table">
            <a:tbl>
              <a:tblPr/>
              <a:tblGrid>
                <a:gridCol w="669925"/>
                <a:gridCol w="669925"/>
              </a:tblGrid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Butter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p(u)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6993" name="Group 97"/>
          <p:cNvGraphicFramePr>
            <a:graphicFrameLocks noGrp="1"/>
          </p:cNvGraphicFramePr>
          <p:nvPr/>
        </p:nvGraphicFramePr>
        <p:xfrm>
          <a:off x="5715000" y="4648200"/>
          <a:ext cx="2914650" cy="1524000"/>
        </p:xfrm>
        <a:graphic>
          <a:graphicData uri="http://schemas.openxmlformats.org/drawingml/2006/table">
            <a:tbl>
              <a:tblPr/>
              <a:tblGrid>
                <a:gridCol w="971550"/>
                <a:gridCol w="971550"/>
                <a:gridCol w="97155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Bread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Bagels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p(r,a)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7019" name="Group 123"/>
          <p:cNvGraphicFramePr>
            <a:graphicFrameLocks noGrp="1"/>
          </p:cNvGraphicFramePr>
          <p:nvPr/>
        </p:nvGraphicFramePr>
        <p:xfrm>
          <a:off x="708025" y="4648200"/>
          <a:ext cx="2914650" cy="1527175"/>
        </p:xfrm>
        <a:graphic>
          <a:graphicData uri="http://schemas.openxmlformats.org/drawingml/2006/table">
            <a:tbl>
              <a:tblPr/>
              <a:tblGrid>
                <a:gridCol w="971550"/>
                <a:gridCol w="971550"/>
                <a:gridCol w="97155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Bagels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Butter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p(a,u)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229" name="Text Box 149"/>
          <p:cNvSpPr txBox="1">
            <a:spLocks noChangeArrowheads="1"/>
          </p:cNvSpPr>
          <p:nvPr/>
        </p:nvSpPr>
        <p:spPr bwMode="auto">
          <a:xfrm>
            <a:off x="1203325" y="6342063"/>
            <a:ext cx="192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1800">
                <a:ea typeface="宋体" charset="-122"/>
              </a:rPr>
              <a:t>P(a,u)=P(a)P(u)?</a:t>
            </a:r>
          </a:p>
        </p:txBody>
      </p:sp>
      <p:sp>
        <p:nvSpPr>
          <p:cNvPr id="46230" name="Text Box 150"/>
          <p:cNvSpPr txBox="1">
            <a:spLocks noChangeArrowheads="1"/>
          </p:cNvSpPr>
          <p:nvPr/>
        </p:nvSpPr>
        <p:spPr bwMode="auto">
          <a:xfrm>
            <a:off x="5913438" y="6342063"/>
            <a:ext cx="183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1800">
                <a:ea typeface="宋体" charset="-122"/>
              </a:rPr>
              <a:t>P(r,a)=P(r)P(a)?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Conditional Independence</a:t>
            </a:r>
          </a:p>
        </p:txBody>
      </p:sp>
      <p:sp>
        <p:nvSpPr>
          <p:cNvPr id="4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Unfortunately, random variables of interest are not independent of each other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A more suitable notion is that of </a:t>
            </a:r>
            <a:r>
              <a:rPr lang="en-US" altLang="zh-CN" sz="2800" b="1" smtClean="0">
                <a:ea typeface="宋体" charset="-122"/>
              </a:rPr>
              <a:t>conditional independence</a:t>
            </a:r>
            <a:endParaRPr lang="en-US" altLang="zh-CN" sz="28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Two variables </a:t>
            </a:r>
            <a:r>
              <a:rPr lang="en-US" altLang="zh-CN" sz="2800" i="1" smtClean="0">
                <a:latin typeface="Comic Sans MS" pitchFamily="66" charset="0"/>
                <a:ea typeface="宋体" charset="-122"/>
              </a:rPr>
              <a:t>X</a:t>
            </a:r>
            <a:r>
              <a:rPr lang="en-US" altLang="zh-CN" sz="2800" smtClean="0">
                <a:ea typeface="宋体" charset="-122"/>
              </a:rPr>
              <a:t> and </a:t>
            </a:r>
            <a:r>
              <a:rPr lang="en-US" altLang="zh-CN" sz="2800" i="1" smtClean="0">
                <a:latin typeface="Comic Sans MS" pitchFamily="66" charset="0"/>
                <a:ea typeface="宋体" charset="-122"/>
              </a:rPr>
              <a:t>Y</a:t>
            </a:r>
            <a:r>
              <a:rPr lang="en-US" altLang="zh-CN" sz="2800" smtClean="0">
                <a:ea typeface="宋体" charset="-122"/>
              </a:rPr>
              <a:t> are </a:t>
            </a:r>
            <a:r>
              <a:rPr lang="en-US" altLang="zh-CN" sz="2800" b="1" smtClean="0">
                <a:ea typeface="宋体" charset="-122"/>
              </a:rPr>
              <a:t>conditionally independent</a:t>
            </a:r>
            <a:r>
              <a:rPr lang="en-US" altLang="zh-CN" sz="2800" smtClean="0">
                <a:ea typeface="宋体" charset="-122"/>
              </a:rPr>
              <a:t> given </a:t>
            </a:r>
            <a:r>
              <a:rPr lang="en-US" altLang="zh-CN" sz="2800" i="1" smtClean="0">
                <a:latin typeface="Comic Sans MS" pitchFamily="66" charset="0"/>
                <a:ea typeface="宋体" charset="-122"/>
              </a:rPr>
              <a:t>Z </a:t>
            </a:r>
            <a:r>
              <a:rPr lang="en-US" altLang="zh-CN" sz="2800" smtClean="0">
                <a:ea typeface="宋体" charset="-122"/>
              </a:rPr>
              <a:t>if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latin typeface="Comic Sans MS" pitchFamily="66" charset="0"/>
                <a:ea typeface="宋体" charset="-122"/>
              </a:rPr>
              <a:t>P(X = x|Y = y,Z=z) = P(X = x|Z=z)</a:t>
            </a:r>
            <a:r>
              <a:rPr lang="en-US" altLang="zh-CN" sz="2000" smtClean="0">
                <a:ea typeface="宋体" charset="-122"/>
              </a:rPr>
              <a:t> for all values </a:t>
            </a:r>
            <a:r>
              <a:rPr lang="en-US" altLang="zh-CN" sz="2000" i="1" smtClean="0">
                <a:latin typeface="Comic Sans MS" pitchFamily="66" charset="0"/>
                <a:ea typeface="宋体" charset="-122"/>
              </a:rPr>
              <a:t>x,y,z</a:t>
            </a:r>
            <a:endParaRPr lang="en-US" altLang="zh-CN" sz="2000" smtClean="0"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That is, learning the values of </a:t>
            </a:r>
            <a:r>
              <a:rPr lang="en-US" altLang="zh-CN" sz="2000" i="1" smtClean="0">
                <a:ea typeface="宋体" charset="-122"/>
              </a:rPr>
              <a:t>Y </a:t>
            </a:r>
            <a:r>
              <a:rPr lang="en-US" altLang="zh-CN" sz="2000" smtClean="0">
                <a:ea typeface="宋体" charset="-122"/>
              </a:rPr>
              <a:t>does not change prediction of </a:t>
            </a:r>
            <a:r>
              <a:rPr lang="en-US" altLang="zh-CN" sz="2000" i="1" smtClean="0">
                <a:ea typeface="宋体" charset="-122"/>
              </a:rPr>
              <a:t>X </a:t>
            </a:r>
            <a:r>
              <a:rPr lang="en-US" altLang="zh-CN" sz="2000" smtClean="0">
                <a:ea typeface="宋体" charset="-122"/>
              </a:rPr>
              <a:t>once we know the value of </a:t>
            </a:r>
            <a:r>
              <a:rPr lang="en-US" altLang="zh-CN" sz="2000" i="1" smtClean="0">
                <a:ea typeface="宋体" charset="-122"/>
              </a:rPr>
              <a:t>Z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notation: </a:t>
            </a:r>
            <a:r>
              <a:rPr lang="en-US" altLang="zh-CN" sz="2400" i="1" smtClean="0">
                <a:latin typeface="Comic Sans MS" pitchFamily="66" charset="0"/>
                <a:ea typeface="宋体" charset="-122"/>
              </a:rPr>
              <a:t>I( X ; Y | Z )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Car Example</a:t>
            </a:r>
          </a:p>
        </p:txBody>
      </p:sp>
      <p:sp>
        <p:nvSpPr>
          <p:cNvPr id="335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Three propositions: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Gas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Battery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Starts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P(</a:t>
            </a:r>
            <a:r>
              <a:rPr lang="en-US" altLang="zh-CN" sz="2800" dirty="0" err="1" smtClean="0">
                <a:ea typeface="宋体" charset="-122"/>
              </a:rPr>
              <a:t>Battery|Gas</a:t>
            </a:r>
            <a:r>
              <a:rPr lang="en-US" altLang="zh-CN" sz="2800" dirty="0" smtClean="0">
                <a:ea typeface="宋体" charset="-122"/>
              </a:rPr>
              <a:t>) = P(Battery)</a:t>
            </a:r>
            <a:br>
              <a:rPr lang="en-US" altLang="zh-CN" sz="2800" dirty="0" smtClean="0">
                <a:ea typeface="宋体" charset="-122"/>
              </a:rPr>
            </a:br>
            <a:r>
              <a:rPr lang="en-US" altLang="zh-CN" sz="2800" dirty="0" smtClean="0">
                <a:ea typeface="宋体" charset="-122"/>
              </a:rPr>
              <a:t>Gas and Battery are independent</a:t>
            </a:r>
            <a:endParaRPr lang="en-US" altLang="zh-CN" sz="2800" dirty="0" smtClean="0">
              <a:ea typeface="宋体" charset="-122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  <a:sym typeface="Wingdings" pitchFamily="2" charset="2"/>
              </a:rPr>
              <a:t>P(</a:t>
            </a:r>
            <a:r>
              <a:rPr lang="en-US" altLang="zh-CN" sz="2800" dirty="0" err="1" smtClean="0">
                <a:ea typeface="宋体" charset="-122"/>
                <a:sym typeface="Wingdings" pitchFamily="2" charset="2"/>
              </a:rPr>
              <a:t>Battery|Gas,Starts</a:t>
            </a:r>
            <a:r>
              <a:rPr lang="en-US" altLang="zh-CN" sz="2800" dirty="0" smtClean="0">
                <a:ea typeface="宋体" charset="-122"/>
                <a:sym typeface="Wingdings" pitchFamily="2" charset="2"/>
              </a:rPr>
              <a:t>) ≠ P(</a:t>
            </a:r>
            <a:r>
              <a:rPr lang="en-US" altLang="zh-CN" sz="2800" dirty="0" err="1" smtClean="0">
                <a:ea typeface="宋体" charset="-122"/>
                <a:sym typeface="Wingdings" pitchFamily="2" charset="2"/>
              </a:rPr>
              <a:t>Battery|Starts</a:t>
            </a:r>
            <a:r>
              <a:rPr lang="en-US" altLang="zh-CN" sz="2800" dirty="0" smtClean="0">
                <a:ea typeface="宋体" charset="-122"/>
                <a:sym typeface="Wingdings" pitchFamily="2" charset="2"/>
              </a:rPr>
              <a:t>)</a:t>
            </a:r>
            <a:br>
              <a:rPr lang="en-US" altLang="zh-CN" sz="2800" dirty="0" smtClean="0">
                <a:ea typeface="宋体" charset="-122"/>
                <a:sym typeface="Wingdings" pitchFamily="2" charset="2"/>
              </a:rPr>
            </a:br>
            <a:r>
              <a:rPr lang="en-US" altLang="zh-CN" sz="2800" dirty="0" smtClean="0">
                <a:solidFill>
                  <a:srgbClr val="990000"/>
                </a:solidFill>
                <a:ea typeface="宋体" charset="-122"/>
                <a:sym typeface="Wingdings" pitchFamily="2" charset="2"/>
              </a:rPr>
              <a:t>Gas and Battery are not independent given Starts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Example #2</a:t>
            </a:r>
          </a:p>
        </p:txBody>
      </p:sp>
      <p:graphicFrame>
        <p:nvGraphicFramePr>
          <p:cNvPr id="327807" name="Group 127"/>
          <p:cNvGraphicFramePr>
            <a:graphicFrameLocks noGrp="1"/>
          </p:cNvGraphicFramePr>
          <p:nvPr/>
        </p:nvGraphicFramePr>
        <p:xfrm>
          <a:off x="2133600" y="1552575"/>
          <a:ext cx="3886200" cy="2743200"/>
        </p:xfrm>
        <a:graphic>
          <a:graphicData uri="http://schemas.openxmlformats.org/drawingml/2006/table">
            <a:tbl>
              <a:tblPr/>
              <a:tblGrid>
                <a:gridCol w="971550"/>
                <a:gridCol w="971550"/>
                <a:gridCol w="971550"/>
                <a:gridCol w="97155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Hotdogs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Mustard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Ketchup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p(h,m,k)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0.576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0.144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0.144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7806" name="Group 126"/>
          <p:cNvGraphicFramePr>
            <a:graphicFrameLocks noGrp="1"/>
          </p:cNvGraphicFramePr>
          <p:nvPr/>
        </p:nvGraphicFramePr>
        <p:xfrm>
          <a:off x="6705600" y="2290763"/>
          <a:ext cx="1711325" cy="914400"/>
        </p:xfrm>
        <a:graphic>
          <a:graphicData uri="http://schemas.openxmlformats.org/drawingml/2006/table">
            <a:tbl>
              <a:tblPr/>
              <a:tblGrid>
                <a:gridCol w="855663"/>
                <a:gridCol w="855662"/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Mustard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p(m)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0.76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7805" name="Group 125"/>
          <p:cNvGraphicFramePr>
            <a:graphicFrameLocks noGrp="1"/>
          </p:cNvGraphicFramePr>
          <p:nvPr/>
        </p:nvGraphicFramePr>
        <p:xfrm>
          <a:off x="6705600" y="3509963"/>
          <a:ext cx="1787525" cy="914400"/>
        </p:xfrm>
        <a:graphic>
          <a:graphicData uri="http://schemas.openxmlformats.org/drawingml/2006/table">
            <a:tbl>
              <a:tblPr/>
              <a:tblGrid>
                <a:gridCol w="893763"/>
                <a:gridCol w="893762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Ketchup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7802" name="Group 122"/>
          <p:cNvGraphicFramePr>
            <a:graphicFrameLocks noGrp="1"/>
          </p:cNvGraphicFramePr>
          <p:nvPr/>
        </p:nvGraphicFramePr>
        <p:xfrm>
          <a:off x="1047750" y="4503738"/>
          <a:ext cx="2914650" cy="1524000"/>
        </p:xfrm>
        <a:graphic>
          <a:graphicData uri="http://schemas.openxmlformats.org/drawingml/2006/table">
            <a:tbl>
              <a:tblPr/>
              <a:tblGrid>
                <a:gridCol w="971550"/>
                <a:gridCol w="971550"/>
                <a:gridCol w="97155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Mustard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Ketchup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p(m,k)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61" name="Text Box 109"/>
          <p:cNvSpPr txBox="1">
            <a:spLocks noChangeArrowheads="1"/>
          </p:cNvSpPr>
          <p:nvPr/>
        </p:nvSpPr>
        <p:spPr bwMode="auto">
          <a:xfrm>
            <a:off x="1203325" y="6096000"/>
            <a:ext cx="2668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2400">
                <a:ea typeface="宋体" charset="-122"/>
              </a:rPr>
              <a:t>P(m,k)=P(m)P(k)?</a:t>
            </a:r>
          </a:p>
        </p:txBody>
      </p:sp>
      <p:sp>
        <p:nvSpPr>
          <p:cNvPr id="49262" name="TextBox 1"/>
          <p:cNvSpPr txBox="1">
            <a:spLocks noChangeArrowheads="1"/>
          </p:cNvSpPr>
          <p:nvPr/>
        </p:nvSpPr>
        <p:spPr bwMode="auto">
          <a:xfrm>
            <a:off x="4800600" y="4876800"/>
            <a:ext cx="3581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Mustard</a:t>
            </a:r>
            <a:r>
              <a:rPr lang="zh-CN" altLang="en-US">
                <a:ea typeface="宋体" charset="-122"/>
              </a:rPr>
              <a:t>：芥末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Ketchup</a:t>
            </a:r>
            <a:r>
              <a:rPr lang="zh-CN" altLang="en-US">
                <a:ea typeface="宋体" charset="-122"/>
              </a:rPr>
              <a:t>：番茄醬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Example #2</a:t>
            </a:r>
          </a:p>
        </p:txBody>
      </p:sp>
      <p:graphicFrame>
        <p:nvGraphicFramePr>
          <p:cNvPr id="328874" name="Group 170"/>
          <p:cNvGraphicFramePr>
            <a:graphicFrameLocks noGrp="1"/>
          </p:cNvGraphicFramePr>
          <p:nvPr/>
        </p:nvGraphicFramePr>
        <p:xfrm>
          <a:off x="1066800" y="914400"/>
          <a:ext cx="2743200" cy="2216150"/>
        </p:xfrm>
        <a:graphic>
          <a:graphicData uri="http://schemas.openxmlformats.org/drawingml/2006/table">
            <a:tbl>
              <a:tblPr/>
              <a:tblGrid>
                <a:gridCol w="525463"/>
                <a:gridCol w="642937"/>
                <a:gridCol w="581025"/>
                <a:gridCol w="993775"/>
              </a:tblGrid>
              <a:tr h="243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H</a:t>
                      </a:r>
                    </a:p>
                  </a:txBody>
                  <a:tcPr marT="45733" marB="457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M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K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p(h,m,k)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5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33" marB="457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0.576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33" marB="457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0.144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33" marB="457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0.064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5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33" marB="457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0.016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0.004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0.036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5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0.016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0.144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8872" name="Group 168"/>
          <p:cNvGraphicFramePr>
            <a:graphicFrameLocks noGrp="1"/>
          </p:cNvGraphicFramePr>
          <p:nvPr/>
        </p:nvGraphicFramePr>
        <p:xfrm>
          <a:off x="5638800" y="990600"/>
          <a:ext cx="2795588" cy="1373189"/>
        </p:xfrm>
        <a:graphic>
          <a:graphicData uri="http://schemas.openxmlformats.org/drawingml/2006/table">
            <a:tbl>
              <a:tblPr/>
              <a:tblGrid>
                <a:gridCol w="995363"/>
                <a:gridCol w="868362"/>
                <a:gridCol w="931863"/>
              </a:tblGrid>
              <a:tr h="2744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Mustard</a:t>
                      </a:r>
                    </a:p>
                  </a:txBody>
                  <a:tcPr marT="45741" marB="457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Hotdogs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p(m|h)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7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41" marB="457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0.9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4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41" marB="457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0.2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7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41" marB="457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0.1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7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41" marB="457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0.8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8875" name="Group 171"/>
          <p:cNvGraphicFramePr>
            <a:graphicFrameLocks noGrp="1"/>
          </p:cNvGraphicFramePr>
          <p:nvPr/>
        </p:nvGraphicFramePr>
        <p:xfrm>
          <a:off x="609600" y="3625850"/>
          <a:ext cx="3810000" cy="2497138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  <a:gridCol w="952500"/>
                <a:gridCol w="952500"/>
              </a:tblGrid>
              <a:tr h="2743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Mustard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Ketchup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Hotdogs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p(m,k|h)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0.72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0.18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0.18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0.72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309" name="Text Box 133"/>
          <p:cNvSpPr txBox="1">
            <a:spLocks noChangeArrowheads="1"/>
          </p:cNvSpPr>
          <p:nvPr/>
        </p:nvSpPr>
        <p:spPr bwMode="auto">
          <a:xfrm>
            <a:off x="5105400" y="4495800"/>
            <a:ext cx="3525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2400">
                <a:ea typeface="宋体" charset="-122"/>
              </a:rPr>
              <a:t>P(m,k|h)=P(m|h)P(k|h)?</a:t>
            </a:r>
          </a:p>
        </p:txBody>
      </p:sp>
      <p:graphicFrame>
        <p:nvGraphicFramePr>
          <p:cNvPr id="328873" name="Group 169"/>
          <p:cNvGraphicFramePr>
            <a:graphicFrameLocks noGrp="1"/>
          </p:cNvGraphicFramePr>
          <p:nvPr/>
        </p:nvGraphicFramePr>
        <p:xfrm>
          <a:off x="5638800" y="2819400"/>
          <a:ext cx="2795588" cy="1373189"/>
        </p:xfrm>
        <a:graphic>
          <a:graphicData uri="http://schemas.openxmlformats.org/drawingml/2006/table">
            <a:tbl>
              <a:tblPr/>
              <a:tblGrid>
                <a:gridCol w="995363"/>
                <a:gridCol w="868362"/>
                <a:gridCol w="931863"/>
              </a:tblGrid>
              <a:tr h="2744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Ketchup</a:t>
                      </a:r>
                    </a:p>
                  </a:txBody>
                  <a:tcPr marT="45741" marB="457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Hotdogs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p(k|h)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7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41" marB="457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0.8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4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41" marB="457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0.1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7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41" marB="457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0.2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7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41" marB="457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0.9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953000" y="5334000"/>
            <a:ext cx="39481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marL="0" lvl="1" eaLnBrk="1" hangingPunct="1"/>
            <a:r>
              <a:rPr lang="en-US" altLang="zh-CN" sz="2000" b="1" i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P(X = x|Y = y,Z=z) = P(X = x|Z=z)</a:t>
            </a:r>
            <a:r>
              <a:rPr lang="en-US" altLang="zh-CN" sz="2000" b="1">
                <a:solidFill>
                  <a:srgbClr val="FF0000"/>
                </a:solidFill>
                <a:ea typeface="宋体" charset="-122"/>
              </a:rPr>
              <a:t> for all values </a:t>
            </a:r>
            <a:r>
              <a:rPr lang="en-US" altLang="zh-CN" sz="2000" b="1" i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x,y,z</a:t>
            </a:r>
            <a:endParaRPr lang="en-US" altLang="zh-CN" sz="2000" b="1">
              <a:solidFill>
                <a:srgbClr val="FF0000"/>
              </a:solidFill>
              <a:ea typeface="宋体" charset="-122"/>
            </a:endParaRPr>
          </a:p>
          <a:p>
            <a:pPr eaLnBrk="1" hangingPunct="1"/>
            <a:endParaRPr lang="zh-CN" altLang="en-US" b="1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Example #1</a:t>
            </a:r>
          </a:p>
        </p:txBody>
      </p:sp>
      <p:graphicFrame>
        <p:nvGraphicFramePr>
          <p:cNvPr id="329900" name="Group 172"/>
          <p:cNvGraphicFramePr>
            <a:graphicFrameLocks noGrp="1"/>
          </p:cNvGraphicFramePr>
          <p:nvPr/>
        </p:nvGraphicFramePr>
        <p:xfrm>
          <a:off x="609600" y="914400"/>
          <a:ext cx="3200400" cy="2574994"/>
        </p:xfrm>
        <a:graphic>
          <a:graphicData uri="http://schemas.openxmlformats.org/drawingml/2006/table">
            <a:tbl>
              <a:tblPr/>
              <a:tblGrid>
                <a:gridCol w="800100"/>
                <a:gridCol w="800100"/>
                <a:gridCol w="800100"/>
                <a:gridCol w="800100"/>
              </a:tblGrid>
              <a:tr h="3808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Bread</a:t>
                      </a:r>
                    </a:p>
                  </a:txBody>
                  <a:tcPr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Bagels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Butter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p(r,a,u)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0.24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0.06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0.12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0.08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0.12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0.18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0.04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0.16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55" name="Text Box 55"/>
          <p:cNvSpPr txBox="1">
            <a:spLocks noChangeArrowheads="1"/>
          </p:cNvSpPr>
          <p:nvPr/>
        </p:nvSpPr>
        <p:spPr bwMode="auto">
          <a:xfrm>
            <a:off x="4648200" y="5715000"/>
            <a:ext cx="324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2400">
                <a:ea typeface="宋体" charset="-122"/>
              </a:rPr>
              <a:t>P(r,a|u)=P(r|u)P(a|u)?</a:t>
            </a:r>
          </a:p>
        </p:txBody>
      </p:sp>
      <p:graphicFrame>
        <p:nvGraphicFramePr>
          <p:cNvPr id="329898" name="Group 170"/>
          <p:cNvGraphicFramePr>
            <a:graphicFrameLocks noGrp="1"/>
          </p:cNvGraphicFramePr>
          <p:nvPr/>
        </p:nvGraphicFramePr>
        <p:xfrm>
          <a:off x="5410200" y="1524000"/>
          <a:ext cx="2795588" cy="1371620"/>
        </p:xfrm>
        <a:graphic>
          <a:graphicData uri="http://schemas.openxmlformats.org/drawingml/2006/table">
            <a:tbl>
              <a:tblPr/>
              <a:tblGrid>
                <a:gridCol w="995363"/>
                <a:gridCol w="868362"/>
                <a:gridCol w="931863"/>
              </a:tblGrid>
              <a:tr h="2742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Bread</a:t>
                      </a:r>
                    </a:p>
                  </a:txBody>
                  <a:tcPr marT="45686" marB="456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Butter</a:t>
                      </a:r>
                    </a:p>
                  </a:txBody>
                  <a:tcPr marT="45686" marB="456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p(r|u)</a:t>
                      </a:r>
                    </a:p>
                  </a:txBody>
                  <a:tcPr marT="45686" marB="456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686" marB="456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686" marB="456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0.69…</a:t>
                      </a:r>
                    </a:p>
                  </a:txBody>
                  <a:tcPr marT="45686" marB="456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686" marB="456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686" marB="456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0.29…</a:t>
                      </a:r>
                    </a:p>
                  </a:txBody>
                  <a:tcPr marT="45686" marB="456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686" marB="456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686" marB="456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0.30…</a:t>
                      </a:r>
                    </a:p>
                  </a:txBody>
                  <a:tcPr marT="45686" marB="456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686" marB="456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686" marB="456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0.70…</a:t>
                      </a:r>
                    </a:p>
                  </a:txBody>
                  <a:tcPr marT="45686" marB="456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9897" name="Group 169"/>
          <p:cNvGraphicFramePr>
            <a:graphicFrameLocks noGrp="1"/>
          </p:cNvGraphicFramePr>
          <p:nvPr/>
        </p:nvGraphicFramePr>
        <p:xfrm>
          <a:off x="5410200" y="3505200"/>
          <a:ext cx="2795588" cy="1373189"/>
        </p:xfrm>
        <a:graphic>
          <a:graphicData uri="http://schemas.openxmlformats.org/drawingml/2006/table">
            <a:tbl>
              <a:tblPr/>
              <a:tblGrid>
                <a:gridCol w="995363"/>
                <a:gridCol w="868362"/>
                <a:gridCol w="931863"/>
              </a:tblGrid>
              <a:tr h="2744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Bagels</a:t>
                      </a:r>
                    </a:p>
                  </a:txBody>
                  <a:tcPr marT="45741" marB="457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Butter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p(a|u)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7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41" marB="457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0.69…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4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41" marB="457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0.5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7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41" marB="457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0.30…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7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41" marB="457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0.5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9895" name="Group 167"/>
          <p:cNvGraphicFramePr>
            <a:graphicFrameLocks noGrp="1"/>
          </p:cNvGraphicFramePr>
          <p:nvPr/>
        </p:nvGraphicFramePr>
        <p:xfrm>
          <a:off x="685800" y="3810000"/>
          <a:ext cx="3581400" cy="2743200"/>
        </p:xfrm>
        <a:graphic>
          <a:graphicData uri="http://schemas.openxmlformats.org/drawingml/2006/table">
            <a:tbl>
              <a:tblPr/>
              <a:tblGrid>
                <a:gridCol w="895350"/>
                <a:gridCol w="895350"/>
                <a:gridCol w="895350"/>
                <a:gridCol w="8953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Bread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Bagels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Butter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p(r,a|u)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0.46…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0.23…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0.23…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0.08…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0.12…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0.17...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0,38…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-122"/>
                        </a:rPr>
                        <a:t>0.33…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8023224" cy="538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00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Summary</a:t>
            </a:r>
          </a:p>
        </p:txBody>
      </p:sp>
      <p:sp>
        <p:nvSpPr>
          <p:cNvPr id="5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Example 1: I(X,Y|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) and not I(X,Y|Z)</a:t>
            </a:r>
          </a:p>
          <a:p>
            <a:pPr eaLnBrk="1" hangingPunct="1"/>
            <a:r>
              <a:rPr lang="en-US" altLang="zh-CN" smtClean="0">
                <a:ea typeface="宋体" charset="-122"/>
                <a:sym typeface="Symbol" pitchFamily="18" charset="2"/>
              </a:rPr>
              <a:t>Example 2: I(X,Y|Z) and not </a:t>
            </a:r>
            <a:r>
              <a:rPr lang="en-US" altLang="zh-CN" smtClean="0">
                <a:ea typeface="宋体" charset="-122"/>
              </a:rPr>
              <a:t>I(X,Y|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) </a:t>
            </a:r>
          </a:p>
          <a:p>
            <a:pPr eaLnBrk="1" hangingPunct="1"/>
            <a:endParaRPr lang="en-US" altLang="zh-CN" smtClean="0">
              <a:ea typeface="宋体" charset="-122"/>
              <a:sym typeface="Symbol" pitchFamily="18" charset="2"/>
            </a:endParaRPr>
          </a:p>
          <a:p>
            <a:pPr eaLnBrk="1" hangingPunct="1"/>
            <a:r>
              <a:rPr lang="en-US" altLang="zh-CN" smtClean="0">
                <a:ea typeface="宋体" charset="-122"/>
                <a:sym typeface="Symbol" pitchFamily="18" charset="2"/>
              </a:rPr>
              <a:t>conclusion: independence does not imply conditional independence!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Example: Naïve Bayes Model</a:t>
            </a:r>
          </a:p>
        </p:txBody>
      </p:sp>
      <p:sp>
        <p:nvSpPr>
          <p:cNvPr id="5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114800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A common model in early diagnosis:</a:t>
            </a:r>
          </a:p>
          <a:p>
            <a:pPr marL="762000"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Symptoms are conditionally independent given the disease (or fault)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Thus, if </a:t>
            </a:r>
          </a:p>
          <a:p>
            <a:pPr marL="762000" lvl="1" eaLnBrk="1" hangingPunct="1">
              <a:lnSpc>
                <a:spcPct val="90000"/>
              </a:lnSpc>
            </a:pPr>
            <a:r>
              <a:rPr lang="en-US" altLang="zh-CN" sz="2400" i="1" smtClean="0">
                <a:latin typeface="Comic Sans MS" pitchFamily="66" charset="0"/>
                <a:ea typeface="宋体" charset="-122"/>
              </a:rPr>
              <a:t>X</a:t>
            </a:r>
            <a:r>
              <a:rPr lang="en-US" altLang="zh-CN" sz="2400" i="1" baseline="-25000" smtClean="0">
                <a:latin typeface="Comic Sans MS" pitchFamily="66" charset="0"/>
                <a:ea typeface="宋体" charset="-122"/>
              </a:rPr>
              <a:t>1</a:t>
            </a:r>
            <a:r>
              <a:rPr lang="en-US" altLang="zh-CN" sz="2400" i="1" smtClean="0">
                <a:latin typeface="Comic Sans MS" pitchFamily="66" charset="0"/>
                <a:ea typeface="宋体" charset="-122"/>
              </a:rPr>
              <a:t>,…,X</a:t>
            </a:r>
            <a:r>
              <a:rPr lang="en-US" altLang="zh-CN" sz="2400" i="1" baseline="-25000" smtClean="0">
                <a:latin typeface="Comic Sans MS" pitchFamily="66" charset="0"/>
                <a:ea typeface="宋体" charset="-122"/>
              </a:rPr>
              <a:t>n</a:t>
            </a:r>
            <a:r>
              <a:rPr lang="en-US" altLang="zh-CN" sz="2400" smtClean="0">
                <a:ea typeface="宋体" charset="-122"/>
              </a:rPr>
              <a:t> denote whether the symptoms exhibited by the patient (headache, high-fever, etc.) and </a:t>
            </a:r>
          </a:p>
          <a:p>
            <a:pPr marL="762000"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H denotes the hypothesis about the patients health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then, </a:t>
            </a:r>
            <a:r>
              <a:rPr lang="en-US" altLang="zh-CN" sz="2800" i="1" smtClean="0">
                <a:latin typeface="Comic Sans MS" pitchFamily="66" charset="0"/>
                <a:ea typeface="宋体" charset="-122"/>
              </a:rPr>
              <a:t>P(X</a:t>
            </a:r>
            <a:r>
              <a:rPr lang="en-US" altLang="zh-CN" sz="2800" i="1" baseline="-25000" smtClean="0">
                <a:latin typeface="Comic Sans MS" pitchFamily="66" charset="0"/>
                <a:ea typeface="宋体" charset="-122"/>
              </a:rPr>
              <a:t>1</a:t>
            </a:r>
            <a:r>
              <a:rPr lang="en-US" altLang="zh-CN" sz="2800" i="1" smtClean="0">
                <a:latin typeface="Comic Sans MS" pitchFamily="66" charset="0"/>
                <a:ea typeface="宋体" charset="-122"/>
              </a:rPr>
              <a:t>,…,X</a:t>
            </a:r>
            <a:r>
              <a:rPr lang="en-US" altLang="zh-CN" sz="2800" i="1" baseline="-25000" smtClean="0">
                <a:latin typeface="Comic Sans MS" pitchFamily="66" charset="0"/>
                <a:ea typeface="宋体" charset="-122"/>
              </a:rPr>
              <a:t>n</a:t>
            </a:r>
            <a:r>
              <a:rPr lang="en-US" altLang="zh-CN" sz="2800" i="1" smtClean="0">
                <a:latin typeface="Comic Sans MS" pitchFamily="66" charset="0"/>
                <a:ea typeface="宋体" charset="-122"/>
              </a:rPr>
              <a:t>,H) = P(H)P(X</a:t>
            </a:r>
            <a:r>
              <a:rPr lang="en-US" altLang="zh-CN" sz="2800" i="1" baseline="-25000" smtClean="0">
                <a:latin typeface="Comic Sans MS" pitchFamily="66" charset="0"/>
                <a:ea typeface="宋体" charset="-122"/>
              </a:rPr>
              <a:t>1</a:t>
            </a:r>
            <a:r>
              <a:rPr lang="en-US" altLang="zh-CN" sz="2800" i="1" smtClean="0">
                <a:latin typeface="Comic Sans MS" pitchFamily="66" charset="0"/>
                <a:ea typeface="宋体" charset="-122"/>
              </a:rPr>
              <a:t>|H)…P(X</a:t>
            </a:r>
            <a:r>
              <a:rPr lang="en-US" altLang="zh-CN" sz="2800" i="1" baseline="-25000" smtClean="0">
                <a:latin typeface="Comic Sans MS" pitchFamily="66" charset="0"/>
                <a:ea typeface="宋体" charset="-122"/>
              </a:rPr>
              <a:t>n</a:t>
            </a:r>
            <a:r>
              <a:rPr lang="en-US" altLang="zh-CN" sz="2800" i="1" smtClean="0">
                <a:latin typeface="Comic Sans MS" pitchFamily="66" charset="0"/>
                <a:ea typeface="宋体" charset="-122"/>
              </a:rPr>
              <a:t>|H)</a:t>
            </a:r>
            <a:r>
              <a:rPr lang="en-US" altLang="zh-CN" sz="2800" i="1" baseline="-25000" smtClean="0">
                <a:latin typeface="Comic Sans MS" pitchFamily="66" charset="0"/>
                <a:ea typeface="宋体" charset="-122"/>
              </a:rPr>
              <a:t>,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This </a:t>
            </a:r>
            <a:r>
              <a:rPr lang="en-US" altLang="zh-CN" sz="2800" b="1" smtClean="0">
                <a:ea typeface="宋体" charset="-122"/>
              </a:rPr>
              <a:t>naïve Bayesian</a:t>
            </a:r>
            <a:r>
              <a:rPr lang="en-US" altLang="zh-CN" sz="2800" smtClean="0">
                <a:ea typeface="宋体" charset="-122"/>
              </a:rPr>
              <a:t> model allows compact representation</a:t>
            </a:r>
          </a:p>
          <a:p>
            <a:pPr marL="762000"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It does embody strong independence assumptions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7900988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57"/>
          <p:cNvSpPr>
            <a:spLocks noChangeArrowheads="1"/>
          </p:cNvSpPr>
          <p:nvPr/>
        </p:nvSpPr>
        <p:spPr bwMode="auto">
          <a:xfrm>
            <a:off x="5638800" y="2862263"/>
            <a:ext cx="2133600" cy="1447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environment</a:t>
            </a:r>
          </a:p>
        </p:txBody>
      </p:sp>
      <p:grpSp>
        <p:nvGrpSpPr>
          <p:cNvPr id="8195" name="Group 51"/>
          <p:cNvGrpSpPr>
            <a:grpSpLocks/>
          </p:cNvGrpSpPr>
          <p:nvPr/>
        </p:nvGrpSpPr>
        <p:grpSpPr bwMode="auto">
          <a:xfrm>
            <a:off x="6248400" y="3733800"/>
            <a:ext cx="685800" cy="381000"/>
            <a:chOff x="1632" y="1248"/>
            <a:chExt cx="2682" cy="2286"/>
          </a:xfrm>
        </p:grpSpPr>
        <p:sp>
          <p:nvSpPr>
            <p:cNvPr id="8237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5F5F5F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93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8238" name="AutoShape 53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93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8239" name="AutoShape 54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E05B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93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E05B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Uncertain Agent</a:t>
            </a:r>
          </a:p>
        </p:txBody>
      </p:sp>
      <p:sp>
        <p:nvSpPr>
          <p:cNvPr id="8197" name="Freeform 11"/>
          <p:cNvSpPr>
            <a:spLocks/>
          </p:cNvSpPr>
          <p:nvPr/>
        </p:nvSpPr>
        <p:spPr bwMode="auto">
          <a:xfrm>
            <a:off x="3429000" y="2286000"/>
            <a:ext cx="2514600" cy="774700"/>
          </a:xfrm>
          <a:custGeom>
            <a:avLst/>
            <a:gdLst>
              <a:gd name="T0" fmla="*/ 2147483647 w 1584"/>
              <a:gd name="T1" fmla="*/ 2147483647 h 488"/>
              <a:gd name="T2" fmla="*/ 2147483647 w 1584"/>
              <a:gd name="T3" fmla="*/ 2147483647 h 488"/>
              <a:gd name="T4" fmla="*/ 2147483647 w 1584"/>
              <a:gd name="T5" fmla="*/ 2147483647 h 488"/>
              <a:gd name="T6" fmla="*/ 2147483647 w 1584"/>
              <a:gd name="T7" fmla="*/ 2147483647 h 488"/>
              <a:gd name="T8" fmla="*/ 0 w 1584"/>
              <a:gd name="T9" fmla="*/ 2147483647 h 4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4" h="488">
                <a:moveTo>
                  <a:pt x="1584" y="488"/>
                </a:moveTo>
                <a:cubicBezTo>
                  <a:pt x="1508" y="360"/>
                  <a:pt x="1432" y="232"/>
                  <a:pt x="1296" y="152"/>
                </a:cubicBezTo>
                <a:cubicBezTo>
                  <a:pt x="1160" y="72"/>
                  <a:pt x="936" y="16"/>
                  <a:pt x="768" y="8"/>
                </a:cubicBezTo>
                <a:cubicBezTo>
                  <a:pt x="600" y="0"/>
                  <a:pt x="416" y="64"/>
                  <a:pt x="288" y="104"/>
                </a:cubicBezTo>
                <a:cubicBezTo>
                  <a:pt x="160" y="144"/>
                  <a:pt x="48" y="224"/>
                  <a:pt x="0" y="248"/>
                </a:cubicBezTo>
              </a:path>
            </a:pathLst>
          </a:custGeom>
          <a:noFill/>
          <a:ln w="57150" cap="flat" cmpd="sng">
            <a:solidFill>
              <a:srgbClr val="F81706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8" name="Freeform 12"/>
          <p:cNvSpPr>
            <a:spLocks/>
          </p:cNvSpPr>
          <p:nvPr/>
        </p:nvSpPr>
        <p:spPr bwMode="auto">
          <a:xfrm>
            <a:off x="3810000" y="3886200"/>
            <a:ext cx="1905000" cy="431800"/>
          </a:xfrm>
          <a:custGeom>
            <a:avLst/>
            <a:gdLst>
              <a:gd name="T0" fmla="*/ 0 w 1200"/>
              <a:gd name="T1" fmla="*/ 0 h 272"/>
              <a:gd name="T2" fmla="*/ 2147483647 w 1200"/>
              <a:gd name="T3" fmla="*/ 2147483647 h 272"/>
              <a:gd name="T4" fmla="*/ 2147483647 w 1200"/>
              <a:gd name="T5" fmla="*/ 2147483647 h 272"/>
              <a:gd name="T6" fmla="*/ 2147483647 w 1200"/>
              <a:gd name="T7" fmla="*/ 0 h 2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00" h="272">
                <a:moveTo>
                  <a:pt x="0" y="0"/>
                </a:moveTo>
                <a:cubicBezTo>
                  <a:pt x="120" y="104"/>
                  <a:pt x="240" y="208"/>
                  <a:pt x="384" y="240"/>
                </a:cubicBezTo>
                <a:cubicBezTo>
                  <a:pt x="528" y="272"/>
                  <a:pt x="728" y="232"/>
                  <a:pt x="864" y="192"/>
                </a:cubicBezTo>
                <a:cubicBezTo>
                  <a:pt x="1000" y="152"/>
                  <a:pt x="1144" y="32"/>
                  <a:pt x="1200" y="0"/>
                </a:cubicBezTo>
              </a:path>
            </a:pathLst>
          </a:custGeom>
          <a:noFill/>
          <a:ln w="57150" cap="flat" cmpd="sng">
            <a:solidFill>
              <a:srgbClr val="339933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199" name="Group 13"/>
          <p:cNvGrpSpPr>
            <a:grpSpLocks/>
          </p:cNvGrpSpPr>
          <p:nvPr/>
        </p:nvGrpSpPr>
        <p:grpSpPr bwMode="auto">
          <a:xfrm>
            <a:off x="1828800" y="2557463"/>
            <a:ext cx="1219200" cy="1981200"/>
            <a:chOff x="960" y="1632"/>
            <a:chExt cx="768" cy="1248"/>
          </a:xfrm>
        </p:grpSpPr>
        <p:sp>
          <p:nvSpPr>
            <p:cNvPr id="8235" name="Rectangle 14"/>
            <p:cNvSpPr>
              <a:spLocks noChangeArrowheads="1"/>
            </p:cNvSpPr>
            <p:nvPr/>
          </p:nvSpPr>
          <p:spPr bwMode="auto">
            <a:xfrm>
              <a:off x="960" y="1632"/>
              <a:ext cx="768" cy="12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CC6600"/>
                </a:solidFill>
                <a:ea typeface="宋体" charset="-122"/>
              </a:endParaRPr>
            </a:p>
          </p:txBody>
        </p:sp>
        <p:sp>
          <p:nvSpPr>
            <p:cNvPr id="8236" name="Text Box 15"/>
            <p:cNvSpPr txBox="1">
              <a:spLocks noChangeArrowheads="1"/>
            </p:cNvSpPr>
            <p:nvPr/>
          </p:nvSpPr>
          <p:spPr bwMode="auto">
            <a:xfrm>
              <a:off x="1056" y="2352"/>
              <a:ext cx="5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CC6600"/>
                  </a:solidFill>
                  <a:ea typeface="宋体" charset="-122"/>
                </a:rPr>
                <a:t>agent</a:t>
              </a:r>
            </a:p>
          </p:txBody>
        </p:sp>
      </p:grpSp>
      <p:grpSp>
        <p:nvGrpSpPr>
          <p:cNvPr id="8200" name="Group 16"/>
          <p:cNvGrpSpPr>
            <a:grpSpLocks/>
          </p:cNvGrpSpPr>
          <p:nvPr/>
        </p:nvGrpSpPr>
        <p:grpSpPr bwMode="auto">
          <a:xfrm>
            <a:off x="2057400" y="2938463"/>
            <a:ext cx="762000" cy="519112"/>
            <a:chOff x="1104" y="1872"/>
            <a:chExt cx="480" cy="327"/>
          </a:xfrm>
        </p:grpSpPr>
        <p:sp>
          <p:nvSpPr>
            <p:cNvPr id="8233" name="Rectangle 17"/>
            <p:cNvSpPr>
              <a:spLocks noChangeArrowheads="1"/>
            </p:cNvSpPr>
            <p:nvPr/>
          </p:nvSpPr>
          <p:spPr bwMode="auto">
            <a:xfrm>
              <a:off x="1104" y="1872"/>
              <a:ext cx="48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234" name="Text Box 18"/>
            <p:cNvSpPr txBox="1">
              <a:spLocks noChangeArrowheads="1"/>
            </p:cNvSpPr>
            <p:nvPr/>
          </p:nvSpPr>
          <p:spPr bwMode="auto">
            <a:xfrm>
              <a:off x="1200" y="1872"/>
              <a:ext cx="2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CC6600"/>
                  </a:solidFill>
                  <a:ea typeface="宋体" charset="-122"/>
                </a:rPr>
                <a:t>?</a:t>
              </a:r>
            </a:p>
          </p:txBody>
        </p:sp>
      </p:grpSp>
      <p:grpSp>
        <p:nvGrpSpPr>
          <p:cNvPr id="8201" name="Group 19"/>
          <p:cNvGrpSpPr>
            <a:grpSpLocks/>
          </p:cNvGrpSpPr>
          <p:nvPr/>
        </p:nvGrpSpPr>
        <p:grpSpPr bwMode="auto">
          <a:xfrm>
            <a:off x="2133600" y="1905000"/>
            <a:ext cx="2405063" cy="3548063"/>
            <a:chOff x="1152" y="1221"/>
            <a:chExt cx="1515" cy="2235"/>
          </a:xfrm>
        </p:grpSpPr>
        <p:grpSp>
          <p:nvGrpSpPr>
            <p:cNvPr id="8216" name="Group 20"/>
            <p:cNvGrpSpPr>
              <a:grpSpLocks/>
            </p:cNvGrpSpPr>
            <p:nvPr/>
          </p:nvGrpSpPr>
          <p:grpSpPr bwMode="auto">
            <a:xfrm>
              <a:off x="1536" y="2208"/>
              <a:ext cx="912" cy="432"/>
              <a:chOff x="1536" y="2112"/>
              <a:chExt cx="912" cy="432"/>
            </a:xfrm>
          </p:grpSpPr>
          <p:grpSp>
            <p:nvGrpSpPr>
              <p:cNvPr id="8226" name="Group 21"/>
              <p:cNvGrpSpPr>
                <a:grpSpLocks/>
              </p:cNvGrpSpPr>
              <p:nvPr/>
            </p:nvGrpSpPr>
            <p:grpSpPr bwMode="auto">
              <a:xfrm>
                <a:off x="1536" y="2160"/>
                <a:ext cx="816" cy="384"/>
                <a:chOff x="1536" y="2160"/>
                <a:chExt cx="816" cy="384"/>
              </a:xfrm>
            </p:grpSpPr>
            <p:sp>
              <p:nvSpPr>
                <p:cNvPr id="8231" name="Line 22"/>
                <p:cNvSpPr>
                  <a:spLocks noChangeShapeType="1"/>
                </p:cNvSpPr>
                <p:nvPr/>
              </p:nvSpPr>
              <p:spPr bwMode="auto">
                <a:xfrm>
                  <a:off x="1536" y="2160"/>
                  <a:ext cx="384" cy="384"/>
                </a:xfrm>
                <a:prstGeom prst="line">
                  <a:avLst/>
                </a:prstGeom>
                <a:noFill/>
                <a:ln w="57150">
                  <a:solidFill>
                    <a:srgbClr val="3399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232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920" y="2208"/>
                  <a:ext cx="432" cy="336"/>
                </a:xfrm>
                <a:prstGeom prst="line">
                  <a:avLst/>
                </a:prstGeom>
                <a:noFill/>
                <a:ln w="57150">
                  <a:solidFill>
                    <a:srgbClr val="3399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27" name="Group 24"/>
              <p:cNvGrpSpPr>
                <a:grpSpLocks/>
              </p:cNvGrpSpPr>
              <p:nvPr/>
            </p:nvGrpSpPr>
            <p:grpSpPr bwMode="auto">
              <a:xfrm>
                <a:off x="2304" y="2112"/>
                <a:ext cx="144" cy="144"/>
                <a:chOff x="2304" y="2112"/>
                <a:chExt cx="144" cy="144"/>
              </a:xfrm>
            </p:grpSpPr>
            <p:sp>
              <p:nvSpPr>
                <p:cNvPr id="8228" name="Line 25"/>
                <p:cNvSpPr>
                  <a:spLocks noChangeShapeType="1"/>
                </p:cNvSpPr>
                <p:nvPr/>
              </p:nvSpPr>
              <p:spPr bwMode="auto">
                <a:xfrm>
                  <a:off x="2304" y="2160"/>
                  <a:ext cx="96" cy="96"/>
                </a:xfrm>
                <a:prstGeom prst="line">
                  <a:avLst/>
                </a:prstGeom>
                <a:noFill/>
                <a:ln w="57150">
                  <a:solidFill>
                    <a:srgbClr val="3399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22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304" y="2112"/>
                  <a:ext cx="48" cy="48"/>
                </a:xfrm>
                <a:prstGeom prst="line">
                  <a:avLst/>
                </a:prstGeom>
                <a:noFill/>
                <a:ln w="57150">
                  <a:solidFill>
                    <a:srgbClr val="3399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230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400" y="2208"/>
                  <a:ext cx="48" cy="48"/>
                </a:xfrm>
                <a:prstGeom prst="line">
                  <a:avLst/>
                </a:prstGeom>
                <a:noFill/>
                <a:ln w="57150">
                  <a:solidFill>
                    <a:srgbClr val="3399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217" name="Group 28"/>
            <p:cNvGrpSpPr>
              <a:grpSpLocks/>
            </p:cNvGrpSpPr>
            <p:nvPr/>
          </p:nvGrpSpPr>
          <p:grpSpPr bwMode="auto">
            <a:xfrm>
              <a:off x="1152" y="2784"/>
              <a:ext cx="96" cy="672"/>
              <a:chOff x="1152" y="2784"/>
              <a:chExt cx="96" cy="672"/>
            </a:xfrm>
          </p:grpSpPr>
          <p:sp>
            <p:nvSpPr>
              <p:cNvPr id="8224" name="Line 29"/>
              <p:cNvSpPr>
                <a:spLocks noChangeShapeType="1"/>
              </p:cNvSpPr>
              <p:nvPr/>
            </p:nvSpPr>
            <p:spPr bwMode="auto">
              <a:xfrm flipV="1">
                <a:off x="1152" y="2784"/>
                <a:ext cx="0" cy="672"/>
              </a:xfrm>
              <a:prstGeom prst="line">
                <a:avLst/>
              </a:prstGeom>
              <a:noFill/>
              <a:ln w="57150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25" name="Line 30"/>
              <p:cNvSpPr>
                <a:spLocks noChangeShapeType="1"/>
              </p:cNvSpPr>
              <p:nvPr/>
            </p:nvSpPr>
            <p:spPr bwMode="auto">
              <a:xfrm>
                <a:off x="1152" y="3456"/>
                <a:ext cx="96" cy="0"/>
              </a:xfrm>
              <a:prstGeom prst="line">
                <a:avLst/>
              </a:prstGeom>
              <a:noFill/>
              <a:ln w="57150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218" name="Group 31"/>
            <p:cNvGrpSpPr>
              <a:grpSpLocks/>
            </p:cNvGrpSpPr>
            <p:nvPr/>
          </p:nvGrpSpPr>
          <p:grpSpPr bwMode="auto">
            <a:xfrm>
              <a:off x="1536" y="2784"/>
              <a:ext cx="96" cy="672"/>
              <a:chOff x="1152" y="2784"/>
              <a:chExt cx="96" cy="672"/>
            </a:xfrm>
          </p:grpSpPr>
          <p:sp>
            <p:nvSpPr>
              <p:cNvPr id="8222" name="Line 32"/>
              <p:cNvSpPr>
                <a:spLocks noChangeShapeType="1"/>
              </p:cNvSpPr>
              <p:nvPr/>
            </p:nvSpPr>
            <p:spPr bwMode="auto">
              <a:xfrm flipV="1">
                <a:off x="1152" y="2784"/>
                <a:ext cx="0" cy="672"/>
              </a:xfrm>
              <a:prstGeom prst="line">
                <a:avLst/>
              </a:prstGeom>
              <a:noFill/>
              <a:ln w="57150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23" name="Line 33"/>
              <p:cNvSpPr>
                <a:spLocks noChangeShapeType="1"/>
              </p:cNvSpPr>
              <p:nvPr/>
            </p:nvSpPr>
            <p:spPr bwMode="auto">
              <a:xfrm>
                <a:off x="1152" y="3456"/>
                <a:ext cx="96" cy="0"/>
              </a:xfrm>
              <a:prstGeom prst="line">
                <a:avLst/>
              </a:prstGeom>
              <a:noFill/>
              <a:ln w="57150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219" name="Freeform 34"/>
            <p:cNvSpPr>
              <a:spLocks/>
            </p:cNvSpPr>
            <p:nvPr/>
          </p:nvSpPr>
          <p:spPr bwMode="auto">
            <a:xfrm>
              <a:off x="1536" y="1632"/>
              <a:ext cx="384" cy="197"/>
            </a:xfrm>
            <a:custGeom>
              <a:avLst/>
              <a:gdLst>
                <a:gd name="T0" fmla="*/ 0 w 384"/>
                <a:gd name="T1" fmla="*/ 96 h 197"/>
                <a:gd name="T2" fmla="*/ 384 w 384"/>
                <a:gd name="T3" fmla="*/ 0 h 197"/>
                <a:gd name="T4" fmla="*/ 365 w 384"/>
                <a:gd name="T5" fmla="*/ 197 h 197"/>
                <a:gd name="T6" fmla="*/ 0 w 384"/>
                <a:gd name="T7" fmla="*/ 96 h 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97">
                  <a:moveTo>
                    <a:pt x="0" y="96"/>
                  </a:moveTo>
                  <a:lnTo>
                    <a:pt x="384" y="0"/>
                  </a:lnTo>
                  <a:cubicBezTo>
                    <a:pt x="378" y="66"/>
                    <a:pt x="371" y="131"/>
                    <a:pt x="365" y="197"/>
                  </a:cubicBezTo>
                  <a:lnTo>
                    <a:pt x="0" y="96"/>
                  </a:lnTo>
                  <a:close/>
                </a:path>
              </a:pathLst>
            </a:custGeom>
            <a:solidFill>
              <a:srgbClr val="F81706"/>
            </a:solidFill>
            <a:ln w="9525">
              <a:solidFill>
                <a:srgbClr val="F8170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0" name="Text Box 35"/>
            <p:cNvSpPr txBox="1">
              <a:spLocks noChangeArrowheads="1"/>
            </p:cNvSpPr>
            <p:nvPr/>
          </p:nvSpPr>
          <p:spPr bwMode="auto">
            <a:xfrm>
              <a:off x="1478" y="1221"/>
              <a:ext cx="7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81706"/>
                  </a:solidFill>
                  <a:ea typeface="宋体" charset="-122"/>
                </a:rPr>
                <a:t>sensors</a:t>
              </a:r>
            </a:p>
          </p:txBody>
        </p:sp>
        <p:sp>
          <p:nvSpPr>
            <p:cNvPr id="8221" name="Text Box 36"/>
            <p:cNvSpPr txBox="1">
              <a:spLocks noChangeArrowheads="1"/>
            </p:cNvSpPr>
            <p:nvPr/>
          </p:nvSpPr>
          <p:spPr bwMode="auto">
            <a:xfrm>
              <a:off x="1766" y="2757"/>
              <a:ext cx="9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339933"/>
                  </a:solidFill>
                  <a:ea typeface="宋体" charset="-122"/>
                </a:rPr>
                <a:t>actuators</a:t>
              </a:r>
            </a:p>
          </p:txBody>
        </p:sp>
      </p:grpSp>
      <p:sp>
        <p:nvSpPr>
          <p:cNvPr id="118822" name="Text Box 38"/>
          <p:cNvSpPr txBox="1">
            <a:spLocks noChangeArrowheads="1"/>
          </p:cNvSpPr>
          <p:nvPr/>
        </p:nvSpPr>
        <p:spPr bwMode="auto">
          <a:xfrm>
            <a:off x="4495800" y="2209800"/>
            <a:ext cx="414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?</a:t>
            </a:r>
          </a:p>
        </p:txBody>
      </p:sp>
      <p:sp>
        <p:nvSpPr>
          <p:cNvPr id="118825" name="Text Box 41"/>
          <p:cNvSpPr txBox="1">
            <a:spLocks noChangeArrowheads="1"/>
          </p:cNvSpPr>
          <p:nvPr/>
        </p:nvSpPr>
        <p:spPr bwMode="auto">
          <a:xfrm>
            <a:off x="4495800" y="3733800"/>
            <a:ext cx="414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?</a:t>
            </a:r>
          </a:p>
        </p:txBody>
      </p:sp>
      <p:grpSp>
        <p:nvGrpSpPr>
          <p:cNvPr id="8204" name="Group 63"/>
          <p:cNvGrpSpPr>
            <a:grpSpLocks/>
          </p:cNvGrpSpPr>
          <p:nvPr/>
        </p:nvGrpSpPr>
        <p:grpSpPr bwMode="auto">
          <a:xfrm>
            <a:off x="2057400" y="2938463"/>
            <a:ext cx="762000" cy="519112"/>
            <a:chOff x="1104" y="1872"/>
            <a:chExt cx="480" cy="327"/>
          </a:xfrm>
        </p:grpSpPr>
        <p:sp>
          <p:nvSpPr>
            <p:cNvPr id="8214" name="Rectangle 64"/>
            <p:cNvSpPr>
              <a:spLocks noChangeArrowheads="1"/>
            </p:cNvSpPr>
            <p:nvPr/>
          </p:nvSpPr>
          <p:spPr bwMode="auto">
            <a:xfrm>
              <a:off x="1104" y="1872"/>
              <a:ext cx="48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215" name="Text Box 65"/>
            <p:cNvSpPr txBox="1">
              <a:spLocks noChangeArrowheads="1"/>
            </p:cNvSpPr>
            <p:nvPr/>
          </p:nvSpPr>
          <p:spPr bwMode="auto">
            <a:xfrm>
              <a:off x="1200" y="1872"/>
              <a:ext cx="2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CC6600"/>
                  </a:solidFill>
                  <a:ea typeface="宋体" charset="-122"/>
                </a:rPr>
                <a:t>?</a:t>
              </a:r>
            </a:p>
          </p:txBody>
        </p:sp>
      </p:grpSp>
      <p:grpSp>
        <p:nvGrpSpPr>
          <p:cNvPr id="118876" name="Group 92"/>
          <p:cNvGrpSpPr>
            <a:grpSpLocks/>
          </p:cNvGrpSpPr>
          <p:nvPr/>
        </p:nvGrpSpPr>
        <p:grpSpPr bwMode="auto">
          <a:xfrm>
            <a:off x="2076450" y="2887663"/>
            <a:ext cx="4476750" cy="3665537"/>
            <a:chOff x="1308" y="1819"/>
            <a:chExt cx="2820" cy="2309"/>
          </a:xfrm>
        </p:grpSpPr>
        <p:grpSp>
          <p:nvGrpSpPr>
            <p:cNvPr id="8206" name="Group 84"/>
            <p:cNvGrpSpPr>
              <a:grpSpLocks/>
            </p:cNvGrpSpPr>
            <p:nvPr/>
          </p:nvGrpSpPr>
          <p:grpSpPr bwMode="auto">
            <a:xfrm>
              <a:off x="3120" y="3696"/>
              <a:ext cx="432" cy="240"/>
              <a:chOff x="1632" y="1248"/>
              <a:chExt cx="2682" cy="2286"/>
            </a:xfrm>
          </p:grpSpPr>
          <p:sp>
            <p:nvSpPr>
              <p:cNvPr id="8211" name="Gear"/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74 w 21600"/>
                  <a:gd name="T13" fmla="*/ 3957 h 21600"/>
                  <a:gd name="T14" fmla="*/ 17840 w 21600"/>
                  <a:gd name="T15" fmla="*/ 1764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20099993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5F5F5F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8212" name="AutoShape 86"/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68 w 21600"/>
                  <a:gd name="T13" fmla="*/ 3965 h 21600"/>
                  <a:gd name="T14" fmla="*/ 17836 w 21600"/>
                  <a:gd name="T15" fmla="*/ 176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20099993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8213" name="AutoShape 87"/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80 w 21600"/>
                  <a:gd name="T13" fmla="*/ 3957 h 21600"/>
                  <a:gd name="T14" fmla="*/ 17846 w 21600"/>
                  <a:gd name="T15" fmla="*/ 1762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E05B00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20099993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E05B00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207" name="Group 91"/>
            <p:cNvGrpSpPr>
              <a:grpSpLocks/>
            </p:cNvGrpSpPr>
            <p:nvPr/>
          </p:nvGrpSpPr>
          <p:grpSpPr bwMode="auto">
            <a:xfrm>
              <a:off x="1308" y="1819"/>
              <a:ext cx="2820" cy="2309"/>
              <a:chOff x="1308" y="1819"/>
              <a:chExt cx="2820" cy="2309"/>
            </a:xfrm>
          </p:grpSpPr>
          <p:sp>
            <p:nvSpPr>
              <p:cNvPr id="82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736" y="3045"/>
                <a:ext cx="1392" cy="108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9 w 21600"/>
                  <a:gd name="T13" fmla="*/ 3271 h 21600"/>
                  <a:gd name="T14" fmla="*/ 17084 w 21600"/>
                  <a:gd name="T15" fmla="*/ 173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>
                  <a:alpha val="58038"/>
                </a:schemeClr>
              </a:solidFill>
              <a:ln w="9525">
                <a:solidFill>
                  <a:srgbClr val="A442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altLang="zh-CN" sz="2400">
                  <a:ea typeface="宋体" charset="-122"/>
                </a:endParaRPr>
              </a:p>
              <a:p>
                <a:pPr algn="ctr"/>
                <a:r>
                  <a:rPr lang="en-US" altLang="zh-CN" sz="2400">
                    <a:ea typeface="宋体" charset="-122"/>
                  </a:rPr>
                  <a:t>model</a:t>
                </a:r>
              </a:p>
            </p:txBody>
          </p:sp>
          <p:sp>
            <p:nvSpPr>
              <p:cNvPr id="8209" name="Line 89"/>
              <p:cNvSpPr>
                <a:spLocks noChangeShapeType="1"/>
              </p:cNvSpPr>
              <p:nvPr/>
            </p:nvSpPr>
            <p:spPr bwMode="auto">
              <a:xfrm>
                <a:off x="1308" y="2123"/>
                <a:ext cx="1490" cy="1777"/>
              </a:xfrm>
              <a:prstGeom prst="line">
                <a:avLst/>
              </a:prstGeom>
              <a:noFill/>
              <a:ln w="9525">
                <a:solidFill>
                  <a:srgbClr val="A442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10" name="Line 90"/>
              <p:cNvSpPr>
                <a:spLocks noChangeShapeType="1"/>
              </p:cNvSpPr>
              <p:nvPr/>
            </p:nvSpPr>
            <p:spPr bwMode="auto">
              <a:xfrm>
                <a:off x="1744" y="1819"/>
                <a:ext cx="2148" cy="1242"/>
              </a:xfrm>
              <a:prstGeom prst="line">
                <a:avLst/>
              </a:prstGeom>
              <a:noFill/>
              <a:ln w="9525">
                <a:solidFill>
                  <a:srgbClr val="A442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Types of Uncertainty</a:t>
            </a:r>
          </a:p>
        </p:txBody>
      </p:sp>
      <p:sp>
        <p:nvSpPr>
          <p:cNvPr id="214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137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dirty="0" smtClean="0">
                <a:solidFill>
                  <a:srgbClr val="990000"/>
                </a:solidFill>
                <a:ea typeface="宋体" charset="-122"/>
              </a:rPr>
              <a:t>Uncertainty in prior knowledge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>
                <a:ea typeface="宋体" charset="-122"/>
              </a:rPr>
              <a:t/>
            </a:r>
            <a:br>
              <a:rPr lang="en-US" altLang="zh-CN" sz="2800" dirty="0" smtClean="0">
                <a:ea typeface="宋体" charset="-122"/>
              </a:rPr>
            </a:br>
            <a:r>
              <a:rPr lang="en-US" altLang="zh-CN" sz="2800" dirty="0" smtClean="0">
                <a:ea typeface="宋体" charset="-122"/>
              </a:rPr>
              <a:t>E.g., some causes of a disease are unknown and are not represented in the background knowledge of a medical-assistant agent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Types of Uncertainty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2667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5F5F5F"/>
                </a:solidFill>
                <a:ea typeface="宋体" charset="-122"/>
              </a:rPr>
              <a:t>Uncertainty in prior knowledge</a:t>
            </a:r>
            <a:br>
              <a:rPr lang="en-US" altLang="zh-CN" sz="2400" smtClean="0">
                <a:solidFill>
                  <a:srgbClr val="5F5F5F"/>
                </a:solidFill>
                <a:ea typeface="宋体" charset="-122"/>
              </a:rPr>
            </a:br>
            <a:r>
              <a:rPr lang="en-US" altLang="zh-CN" sz="2400" smtClean="0">
                <a:solidFill>
                  <a:srgbClr val="5F5F5F"/>
                </a:solidFill>
                <a:ea typeface="宋体" charset="-122"/>
              </a:rPr>
              <a:t>E.g., some causes of a disease are unknown and are not represented in the background knowledge of a medical-assistant agent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990000"/>
                </a:solidFill>
                <a:ea typeface="宋体" charset="-122"/>
              </a:rPr>
              <a:t>Uncertainty in actions</a:t>
            </a:r>
            <a:r>
              <a:rPr lang="en-US" altLang="zh-CN" sz="2400" smtClean="0">
                <a:ea typeface="宋体" charset="-122"/>
              </a:rPr>
              <a:t> </a:t>
            </a:r>
            <a:br>
              <a:rPr lang="en-US" altLang="zh-CN" sz="2400" smtClean="0">
                <a:ea typeface="宋体" charset="-122"/>
              </a:rPr>
            </a:br>
            <a:r>
              <a:rPr lang="en-US" altLang="zh-CN" sz="2400" smtClean="0">
                <a:ea typeface="宋体" charset="-122"/>
              </a:rPr>
              <a:t>E.g., actions are represented with relatively short lists of preconditions, while these lists are in fact arbitrary long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smtClean="0">
              <a:ea typeface="宋体" charset="-122"/>
            </a:endParaRP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879475" y="1585913"/>
            <a:ext cx="7959725" cy="5264150"/>
          </a:xfrm>
          <a:prstGeom prst="rect">
            <a:avLst/>
          </a:prstGeom>
          <a:solidFill>
            <a:srgbClr val="E6FFCD"/>
          </a:solidFill>
          <a:ln w="9525">
            <a:solidFill>
              <a:srgbClr val="33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336600"/>
                </a:solidFill>
                <a:ea typeface="宋体" charset="-122"/>
              </a:rPr>
              <a:t>For example, to drive my car in the morning:</a:t>
            </a:r>
          </a:p>
          <a:p>
            <a:pPr eaLnBrk="1" hangingPunct="1">
              <a:buFontTx/>
              <a:buChar char="•"/>
            </a:pPr>
            <a:r>
              <a:rPr lang="en-US" altLang="zh-CN" sz="2400">
                <a:solidFill>
                  <a:srgbClr val="336600"/>
                </a:solidFill>
                <a:ea typeface="宋体" charset="-122"/>
              </a:rPr>
              <a:t> It must not have been stolen during the night</a:t>
            </a:r>
          </a:p>
          <a:p>
            <a:pPr eaLnBrk="1" hangingPunct="1">
              <a:buFontTx/>
              <a:buChar char="•"/>
            </a:pPr>
            <a:r>
              <a:rPr lang="en-US" altLang="zh-CN" sz="2400">
                <a:solidFill>
                  <a:srgbClr val="336600"/>
                </a:solidFill>
                <a:ea typeface="宋体" charset="-122"/>
              </a:rPr>
              <a:t> It must not have flat tires</a:t>
            </a:r>
          </a:p>
          <a:p>
            <a:pPr eaLnBrk="1" hangingPunct="1">
              <a:buFontTx/>
              <a:buChar char="•"/>
            </a:pPr>
            <a:r>
              <a:rPr lang="en-US" altLang="zh-CN" sz="2400">
                <a:solidFill>
                  <a:srgbClr val="336600"/>
                </a:solidFill>
                <a:ea typeface="宋体" charset="-122"/>
              </a:rPr>
              <a:t> There must be gas in the tank</a:t>
            </a:r>
          </a:p>
          <a:p>
            <a:pPr eaLnBrk="1" hangingPunct="1">
              <a:buFontTx/>
              <a:buChar char="•"/>
            </a:pPr>
            <a:r>
              <a:rPr lang="en-US" altLang="zh-CN" sz="2400">
                <a:solidFill>
                  <a:srgbClr val="336600"/>
                </a:solidFill>
                <a:ea typeface="宋体" charset="-122"/>
              </a:rPr>
              <a:t> The battery must not be dead</a:t>
            </a:r>
          </a:p>
          <a:p>
            <a:pPr eaLnBrk="1" hangingPunct="1">
              <a:buFontTx/>
              <a:buChar char="•"/>
            </a:pPr>
            <a:r>
              <a:rPr lang="en-US" altLang="zh-CN" sz="2400">
                <a:solidFill>
                  <a:srgbClr val="336600"/>
                </a:solidFill>
                <a:ea typeface="宋体" charset="-122"/>
              </a:rPr>
              <a:t> The ignition must work</a:t>
            </a:r>
          </a:p>
          <a:p>
            <a:pPr eaLnBrk="1" hangingPunct="1">
              <a:buFontTx/>
              <a:buChar char="•"/>
            </a:pPr>
            <a:r>
              <a:rPr lang="en-US" altLang="zh-CN" sz="2400">
                <a:solidFill>
                  <a:srgbClr val="336600"/>
                </a:solidFill>
                <a:ea typeface="宋体" charset="-122"/>
              </a:rPr>
              <a:t> I must not have lost the car keys</a:t>
            </a:r>
          </a:p>
          <a:p>
            <a:pPr eaLnBrk="1" hangingPunct="1">
              <a:buFontTx/>
              <a:buChar char="•"/>
            </a:pPr>
            <a:r>
              <a:rPr lang="en-US" altLang="zh-CN" sz="2400">
                <a:solidFill>
                  <a:srgbClr val="336600"/>
                </a:solidFill>
                <a:ea typeface="宋体" charset="-122"/>
              </a:rPr>
              <a:t> No truck should obstruct the driveway</a:t>
            </a:r>
          </a:p>
          <a:p>
            <a:pPr eaLnBrk="1" hangingPunct="1">
              <a:buFontTx/>
              <a:buChar char="•"/>
            </a:pPr>
            <a:r>
              <a:rPr lang="en-US" altLang="zh-CN" sz="2400">
                <a:solidFill>
                  <a:srgbClr val="336600"/>
                </a:solidFill>
                <a:ea typeface="宋体" charset="-122"/>
              </a:rPr>
              <a:t> I must not have suddenly become blind or paralytic(</a:t>
            </a:r>
            <a:r>
              <a:rPr lang="zh-CN" altLang="en-US" sz="2400">
                <a:solidFill>
                  <a:srgbClr val="336600"/>
                </a:solidFill>
                <a:ea typeface="宋体" charset="-122"/>
              </a:rPr>
              <a:t>中風</a:t>
            </a:r>
            <a:r>
              <a:rPr lang="en-US" altLang="zh-CN" sz="2400">
                <a:solidFill>
                  <a:srgbClr val="336600"/>
                </a:solidFill>
                <a:ea typeface="宋体" charset="-122"/>
              </a:rPr>
              <a:t>)</a:t>
            </a:r>
          </a:p>
          <a:p>
            <a:pPr eaLnBrk="1" hangingPunct="1"/>
            <a:r>
              <a:rPr lang="en-US" altLang="zh-CN" sz="2400">
                <a:solidFill>
                  <a:srgbClr val="336600"/>
                </a:solidFill>
                <a:ea typeface="宋体" charset="-122"/>
              </a:rPr>
              <a:t>etc…</a:t>
            </a:r>
          </a:p>
          <a:p>
            <a:pPr eaLnBrk="1" hangingPunct="1"/>
            <a:endParaRPr lang="en-US" altLang="zh-CN" sz="2400">
              <a:solidFill>
                <a:srgbClr val="336600"/>
              </a:solidFill>
              <a:ea typeface="宋体" charset="-122"/>
            </a:endParaRPr>
          </a:p>
          <a:p>
            <a:pPr eaLnBrk="1" hangingPunct="1"/>
            <a:r>
              <a:rPr lang="en-US" altLang="zh-CN" sz="2400">
                <a:solidFill>
                  <a:srgbClr val="336600"/>
                </a:solidFill>
                <a:ea typeface="宋体" charset="-122"/>
              </a:rPr>
              <a:t>Not only would it not be possible to list all of them, but would trying to do so be efficient?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 animBg="1"/>
    </p:bld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8857</TotalTime>
  <Words>2265</Words>
  <Application>Microsoft Office PowerPoint</Application>
  <PresentationFormat>全屏显示(4:3)</PresentationFormat>
  <Paragraphs>756</Paragraphs>
  <Slides>51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9" baseType="lpstr">
      <vt:lpstr>宋体</vt:lpstr>
      <vt:lpstr>Arial</vt:lpstr>
      <vt:lpstr>Comic Sans MS</vt:lpstr>
      <vt:lpstr>Symbol</vt:lpstr>
      <vt:lpstr>Tahoma</vt:lpstr>
      <vt:lpstr>Times New Roman</vt:lpstr>
      <vt:lpstr>Wingdings</vt:lpstr>
      <vt:lpstr>Blueprint</vt:lpstr>
      <vt:lpstr>Uncertainty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Uncertain Agent</vt:lpstr>
      <vt:lpstr>Types of Uncertainty</vt:lpstr>
      <vt:lpstr>Types of Uncertainty</vt:lpstr>
      <vt:lpstr>Types of Uncertainty</vt:lpstr>
      <vt:lpstr>Types of Uncertainty</vt:lpstr>
      <vt:lpstr>Questions</vt:lpstr>
      <vt:lpstr>How do we deal with uncertainty?</vt:lpstr>
      <vt:lpstr>Handling Uncertainty</vt:lpstr>
      <vt:lpstr>Default Reasoning</vt:lpstr>
      <vt:lpstr>Representation in Logic</vt:lpstr>
      <vt:lpstr>Worst-Case Reasoning</vt:lpstr>
      <vt:lpstr>Probabilistic Reasoning </vt:lpstr>
      <vt:lpstr>Target Tracking Example</vt:lpstr>
      <vt:lpstr>How do we represent Uncertainty?</vt:lpstr>
      <vt:lpstr>Probability</vt:lpstr>
      <vt:lpstr>Notion of Probability</vt:lpstr>
      <vt:lpstr>Why the axioms of probability are reasonable</vt:lpstr>
      <vt:lpstr>Frequency Interpretation</vt:lpstr>
      <vt:lpstr>Subjective Interpretation</vt:lpstr>
      <vt:lpstr>Bayesian Viewpoint</vt:lpstr>
      <vt:lpstr>Random Variables</vt:lpstr>
      <vt:lpstr>Expected Value</vt:lpstr>
      <vt:lpstr>Joint Distribution</vt:lpstr>
      <vt:lpstr>Joint Distribution Says It All</vt:lpstr>
      <vt:lpstr>Joint Distribution Says It All</vt:lpstr>
      <vt:lpstr>Conditional Probability</vt:lpstr>
      <vt:lpstr>Example</vt:lpstr>
      <vt:lpstr>Generalization</vt:lpstr>
      <vt:lpstr>PowerPoint 演示文稿</vt:lpstr>
      <vt:lpstr>PowerPoint 演示文稿</vt:lpstr>
      <vt:lpstr>Example</vt:lpstr>
      <vt:lpstr>Generalization</vt:lpstr>
      <vt:lpstr>Representing Probability</vt:lpstr>
      <vt:lpstr>Practical Representation</vt:lpstr>
      <vt:lpstr>Example</vt:lpstr>
      <vt:lpstr>Independent Random Variables</vt:lpstr>
      <vt:lpstr>Example #1</vt:lpstr>
      <vt:lpstr>Example #1</vt:lpstr>
      <vt:lpstr>Conditional Independence</vt:lpstr>
      <vt:lpstr>Car Example</vt:lpstr>
      <vt:lpstr>Example #2</vt:lpstr>
      <vt:lpstr>Example #2</vt:lpstr>
      <vt:lpstr>Example #1</vt:lpstr>
      <vt:lpstr>Summary</vt:lpstr>
      <vt:lpstr>Example: Naïve Bayes Model</vt:lpstr>
    </vt:vector>
  </TitlesOfParts>
  <Company>UMD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Uncertainty</dc:title>
  <dc:creator>Lise Getoor</dc:creator>
  <dc:description>based on Jean-Claude Latombe's slides_x000d_
Daphne Kollers notes</dc:description>
  <cp:lastModifiedBy>周密</cp:lastModifiedBy>
  <cp:revision>163</cp:revision>
  <cp:lastPrinted>1601-01-01T00:00:00Z</cp:lastPrinted>
  <dcterms:created xsi:type="dcterms:W3CDTF">2000-01-10T15:15:18Z</dcterms:created>
  <dcterms:modified xsi:type="dcterms:W3CDTF">2016-04-26T06:00:23Z</dcterms:modified>
</cp:coreProperties>
</file>