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8"/>
  </p:notesMasterIdLst>
  <p:handoutMasterIdLst>
    <p:handoutMasterId r:id="rId69"/>
  </p:handoutMasterIdLst>
  <p:sldIdLst>
    <p:sldId id="293" r:id="rId2"/>
    <p:sldId id="523" r:id="rId3"/>
    <p:sldId id="524" r:id="rId4"/>
    <p:sldId id="522" r:id="rId5"/>
    <p:sldId id="443" r:id="rId6"/>
    <p:sldId id="438" r:id="rId7"/>
    <p:sldId id="439" r:id="rId8"/>
    <p:sldId id="440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539" r:id="rId20"/>
    <p:sldId id="540" r:id="rId21"/>
    <p:sldId id="541" r:id="rId22"/>
    <p:sldId id="542" r:id="rId23"/>
    <p:sldId id="543" r:id="rId24"/>
    <p:sldId id="544" r:id="rId25"/>
    <p:sldId id="538" r:id="rId26"/>
    <p:sldId id="526" r:id="rId27"/>
    <p:sldId id="525" r:id="rId28"/>
    <p:sldId id="469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545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537" r:id="rId58"/>
    <p:sldId id="499" r:id="rId59"/>
    <p:sldId id="500" r:id="rId60"/>
    <p:sldId id="501" r:id="rId61"/>
    <p:sldId id="530" r:id="rId62"/>
    <p:sldId id="531" r:id="rId63"/>
    <p:sldId id="532" r:id="rId64"/>
    <p:sldId id="533" r:id="rId65"/>
    <p:sldId id="534" r:id="rId66"/>
    <p:sldId id="502" r:id="rId67"/>
  </p:sldIdLst>
  <p:sldSz cx="9144000" cy="6858000" type="screen4x3"/>
  <p:notesSz cx="7026275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FF33"/>
    <a:srgbClr val="3399FF"/>
    <a:srgbClr val="66CCFF"/>
    <a:srgbClr val="FFCCFF"/>
    <a:srgbClr val="6600CC"/>
    <a:srgbClr val="99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145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145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/>
            </a:lvl1pPr>
          </a:lstStyle>
          <a:p>
            <a:pPr>
              <a:defRPr/>
            </a:pPr>
            <a:fld id="{BCCC7003-3CBE-41CE-8E77-98A345E3A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17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145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3025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defTabSz="93345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145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/>
            </a:lvl1pPr>
          </a:lstStyle>
          <a:p>
            <a:pPr>
              <a:defRPr/>
            </a:pPr>
            <a:fld id="{10035F9F-DC30-4D5B-BFFD-441095FE8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118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9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EAD78-476D-432C-BD1E-F5F469FB9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12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B244A-56D1-4F81-AE2E-D440327285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10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F1E9B-2854-44E3-AFC8-D797B3BBB6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23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0C38B-77DB-4B60-8998-0593FC25E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15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9625F-6E32-48B2-ABC0-53F74E69A4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0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D773B-B15E-4E3D-9438-EE3C3A2FE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31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02AA5-D2BD-4B6E-B4E9-F2981B15F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31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401DD-9622-48B2-B6D0-F61EA869B5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16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78A73-3990-444F-84BD-7AE5485D1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95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4F1BB-822B-48E0-B2EA-5510AE468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01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E61F5-95A1-4A14-8207-450EB25D2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44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7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03747C34-87FB-409A-9A4F-0385881A08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Bayesian Networks</a:t>
            </a:r>
          </a:p>
        </p:txBody>
      </p:sp>
      <p:sp>
        <p:nvSpPr>
          <p:cNvPr id="3075" name="副标题 1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Assigning Probabilities to Roots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12308" name="Oval 4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Burglary</a:t>
              </a:r>
            </a:p>
          </p:txBody>
        </p:sp>
        <p:sp>
          <p:nvSpPr>
            <p:cNvPr id="12309" name="Oval 5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Earthquake</a:t>
              </a:r>
            </a:p>
          </p:txBody>
        </p:sp>
        <p:sp>
          <p:nvSpPr>
            <p:cNvPr id="12310" name="Oval 6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Alarm</a:t>
              </a:r>
            </a:p>
          </p:txBody>
        </p:sp>
        <p:sp>
          <p:nvSpPr>
            <p:cNvPr id="12311" name="Oval 7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MaryCalls</a:t>
              </a:r>
            </a:p>
          </p:txBody>
        </p:sp>
        <p:sp>
          <p:nvSpPr>
            <p:cNvPr id="12312" name="Oval 8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JohnCalls</a:t>
              </a:r>
            </a:p>
          </p:txBody>
        </p:sp>
        <p:sp>
          <p:nvSpPr>
            <p:cNvPr id="12313" name="Line 9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4" name="Line 10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5" name="Line 11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6" name="Line 12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46477" name="Group 13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6485" name="Group 21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Conditional Probability Tables</a:t>
            </a:r>
          </a:p>
        </p:txBody>
      </p:sp>
      <p:graphicFrame>
        <p:nvGraphicFramePr>
          <p:cNvPr id="447535" name="Group 47"/>
          <p:cNvGraphicFramePr>
            <a:graphicFrameLocks noGrp="1"/>
          </p:cNvGraphicFramePr>
          <p:nvPr/>
        </p:nvGraphicFramePr>
        <p:xfrm>
          <a:off x="4953000" y="3200400"/>
          <a:ext cx="1524000" cy="1249560"/>
        </p:xfrm>
        <a:graphic>
          <a:graphicData uri="http://schemas.openxmlformats.org/drawingml/2006/table">
            <a:tbl>
              <a:tblPr/>
              <a:tblGrid>
                <a:gridCol w="311150"/>
                <a:gridCol w="315913"/>
                <a:gridCol w="896937"/>
              </a:tblGrid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P(A|B,E)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TTFF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TFTF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0.95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0.94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0.29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13347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Burglary</a:t>
              </a:r>
            </a:p>
          </p:txBody>
        </p:sp>
        <p:sp>
          <p:nvSpPr>
            <p:cNvPr id="13348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Earthquake</a:t>
              </a:r>
            </a:p>
          </p:txBody>
        </p:sp>
        <p:sp>
          <p:nvSpPr>
            <p:cNvPr id="13349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Alarm</a:t>
              </a:r>
            </a:p>
          </p:txBody>
        </p:sp>
        <p:sp>
          <p:nvSpPr>
            <p:cNvPr id="13350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MaryCalls</a:t>
              </a:r>
            </a:p>
          </p:txBody>
        </p:sp>
        <p:sp>
          <p:nvSpPr>
            <p:cNvPr id="13351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JohnCalls</a:t>
              </a:r>
            </a:p>
          </p:txBody>
        </p:sp>
        <p:sp>
          <p:nvSpPr>
            <p:cNvPr id="13352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3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4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5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47515" name="Group 27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7523" name="Group 35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7531" name="Text Box 43"/>
          <p:cNvSpPr txBox="1">
            <a:spLocks noChangeArrowheads="1"/>
          </p:cNvSpPr>
          <p:nvPr/>
        </p:nvSpPr>
        <p:spPr bwMode="auto">
          <a:xfrm>
            <a:off x="5257800" y="4724400"/>
            <a:ext cx="3236913" cy="850900"/>
          </a:xfrm>
          <a:prstGeom prst="rect">
            <a:avLst/>
          </a:prstGeom>
          <a:solidFill>
            <a:srgbClr val="EAFFD5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Size of the CPT for a </a:t>
            </a:r>
            <a:br>
              <a:rPr lang="en-US" altLang="zh-CN" sz="2400">
                <a:solidFill>
                  <a:srgbClr val="3366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node with k parents: ?</a:t>
            </a:r>
            <a:endParaRPr lang="en-US" altLang="zh-CN" sz="2000" baseline="3000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3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Conditional Probability Tables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graphicFrame>
        <p:nvGraphicFramePr>
          <p:cNvPr id="448584" name="Group 72"/>
          <p:cNvGraphicFramePr>
            <a:graphicFrameLocks noGrp="1"/>
          </p:cNvGraphicFramePr>
          <p:nvPr/>
        </p:nvGraphicFramePr>
        <p:xfrm>
          <a:off x="4953000" y="3200400"/>
          <a:ext cx="1600200" cy="1249560"/>
        </p:xfrm>
        <a:graphic>
          <a:graphicData uri="http://schemas.openxmlformats.org/drawingml/2006/table">
            <a:tbl>
              <a:tblPr/>
              <a:tblGrid>
                <a:gridCol w="327025"/>
                <a:gridCol w="331788"/>
                <a:gridCol w="941387"/>
              </a:tblGrid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P(A|B,E)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TTFF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TFTF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0.95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0.94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0.29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353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14392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Burglary</a:t>
              </a:r>
            </a:p>
          </p:txBody>
        </p:sp>
        <p:sp>
          <p:nvSpPr>
            <p:cNvPr id="14393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Earthquake</a:t>
              </a:r>
            </a:p>
          </p:txBody>
        </p:sp>
        <p:sp>
          <p:nvSpPr>
            <p:cNvPr id="14394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Alarm</a:t>
              </a:r>
            </a:p>
          </p:txBody>
        </p:sp>
        <p:sp>
          <p:nvSpPr>
            <p:cNvPr id="14395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MaryCalls</a:t>
              </a:r>
            </a:p>
          </p:txBody>
        </p:sp>
        <p:sp>
          <p:nvSpPr>
            <p:cNvPr id="14396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JohnCalls</a:t>
              </a:r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8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9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0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48539" name="Group 27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8547" name="Group 35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8578" name="Group 66"/>
          <p:cNvGraphicFramePr>
            <a:graphicFrameLocks noGrp="1"/>
          </p:cNvGraphicFramePr>
          <p:nvPr/>
        </p:nvGraphicFramePr>
        <p:xfrm>
          <a:off x="3200400" y="5181600"/>
          <a:ext cx="977900" cy="825500"/>
        </p:xfrm>
        <a:graphic>
          <a:graphicData uri="http://schemas.openxmlformats.org/drawingml/2006/table">
            <a:tbl>
              <a:tblPr/>
              <a:tblGrid>
                <a:gridCol w="266700"/>
                <a:gridCol w="711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P(J|A)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0.90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8580" name="Group 68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P(M|A)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0.70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What the BN Means</a:t>
            </a:r>
          </a:p>
        </p:txBody>
      </p:sp>
      <p:graphicFrame>
        <p:nvGraphicFramePr>
          <p:cNvPr id="449539" name="Group 3"/>
          <p:cNvGraphicFramePr>
            <a:graphicFrameLocks noGrp="1"/>
          </p:cNvGraphicFramePr>
          <p:nvPr/>
        </p:nvGraphicFramePr>
        <p:xfrm>
          <a:off x="4953000" y="3200400"/>
          <a:ext cx="1295400" cy="124956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P(A|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TTFF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TFTF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0.95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0.94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0.29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15417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Burglary</a:t>
              </a:r>
            </a:p>
          </p:txBody>
        </p:sp>
        <p:sp>
          <p:nvSpPr>
            <p:cNvPr id="15418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Earthquake</a:t>
              </a:r>
            </a:p>
          </p:txBody>
        </p:sp>
        <p:sp>
          <p:nvSpPr>
            <p:cNvPr id="15419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Alarm</a:t>
              </a:r>
            </a:p>
          </p:txBody>
        </p:sp>
        <p:sp>
          <p:nvSpPr>
            <p:cNvPr id="15420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MaryCalls</a:t>
              </a:r>
            </a:p>
          </p:txBody>
        </p:sp>
        <p:sp>
          <p:nvSpPr>
            <p:cNvPr id="15421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JohnCalls</a:t>
              </a:r>
            </a:p>
          </p:txBody>
        </p:sp>
        <p:sp>
          <p:nvSpPr>
            <p:cNvPr id="15422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3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4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5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49563" name="Group 27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9571" name="Group 35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9603" name="Group 67"/>
          <p:cNvGraphicFramePr>
            <a:graphicFrameLocks noGrp="1"/>
          </p:cNvGraphicFramePr>
          <p:nvPr/>
        </p:nvGraphicFramePr>
        <p:xfrm>
          <a:off x="3200400" y="5181600"/>
          <a:ext cx="977900" cy="825500"/>
        </p:xfrm>
        <a:graphic>
          <a:graphicData uri="http://schemas.openxmlformats.org/drawingml/2006/table">
            <a:tbl>
              <a:tblPr/>
              <a:tblGrid>
                <a:gridCol w="266700"/>
                <a:gridCol w="711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P(J|A)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0.90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9605" name="Group 69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P(M|A)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0.70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6" name="Text Box 65"/>
          <p:cNvSpPr txBox="1">
            <a:spLocks noChangeArrowheads="1"/>
          </p:cNvSpPr>
          <p:nvPr/>
        </p:nvSpPr>
        <p:spPr bwMode="auto">
          <a:xfrm>
            <a:off x="1219200" y="4267200"/>
            <a:ext cx="6858000" cy="1035050"/>
          </a:xfrm>
          <a:prstGeom prst="rect">
            <a:avLst/>
          </a:prstGeom>
          <a:solidFill>
            <a:srgbClr val="ECF1FE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800">
                <a:ea typeface="宋体" charset="-122"/>
              </a:rPr>
              <a:t>P(x</a:t>
            </a:r>
            <a:r>
              <a:rPr lang="en-US" altLang="zh-CN" sz="2800" baseline="-25000">
                <a:ea typeface="宋体" charset="-122"/>
              </a:rPr>
              <a:t>1</a:t>
            </a:r>
            <a:r>
              <a:rPr lang="en-US" altLang="zh-CN" sz="2800">
                <a:ea typeface="宋体" charset="-122"/>
              </a:rPr>
              <a:t>,x</a:t>
            </a:r>
            <a:r>
              <a:rPr lang="en-US" altLang="zh-CN" sz="2800" baseline="-25000">
                <a:ea typeface="宋体" charset="-122"/>
              </a:rPr>
              <a:t>2</a:t>
            </a:r>
            <a:r>
              <a:rPr lang="en-US" altLang="zh-CN" sz="2800">
                <a:ea typeface="宋体" charset="-122"/>
              </a:rPr>
              <a:t>,…,x</a:t>
            </a:r>
            <a:r>
              <a:rPr lang="en-US" altLang="zh-CN" sz="2800" baseline="-25000">
                <a:ea typeface="宋体" charset="-122"/>
              </a:rPr>
              <a:t>n</a:t>
            </a:r>
            <a:r>
              <a:rPr lang="en-US" altLang="zh-CN" sz="2800">
                <a:ea typeface="宋体" charset="-122"/>
              </a:rPr>
              <a:t>) = </a:t>
            </a:r>
            <a:r>
              <a:rPr lang="en-US" altLang="zh-CN" sz="3600">
                <a:latin typeface="Symbol" pitchFamily="18" charset="2"/>
                <a:ea typeface="宋体" charset="-122"/>
              </a:rPr>
              <a:t>P</a:t>
            </a:r>
            <a:r>
              <a:rPr lang="en-US" altLang="zh-CN" sz="3600" baseline="-30000">
                <a:ea typeface="宋体" charset="-122"/>
                <a:cs typeface="Times New Roman" pitchFamily="18" charset="0"/>
              </a:rPr>
              <a:t>i=1,…,n</a:t>
            </a:r>
            <a:r>
              <a:rPr lang="en-US" altLang="zh-CN" sz="2800">
                <a:ea typeface="宋体" charset="-122"/>
              </a:rPr>
              <a:t>P(x</a:t>
            </a:r>
            <a:r>
              <a:rPr lang="en-US" altLang="zh-CN" sz="2800" baseline="-25000">
                <a:ea typeface="宋体" charset="-122"/>
              </a:rPr>
              <a:t>i</a:t>
            </a:r>
            <a:r>
              <a:rPr lang="en-US" altLang="zh-CN" sz="2800">
                <a:ea typeface="宋体" charset="-122"/>
              </a:rPr>
              <a:t>|Parents(X</a:t>
            </a:r>
            <a:r>
              <a:rPr lang="en-US" altLang="zh-CN" sz="2800" baseline="-25000">
                <a:ea typeface="宋体" charset="-122"/>
              </a:rPr>
              <a:t>i</a:t>
            </a:r>
            <a:r>
              <a:rPr lang="en-US" altLang="zh-CN" sz="2800">
                <a:ea typeface="宋体" charset="-122"/>
              </a:rPr>
              <a:t>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Calculation of Joint Probability</a:t>
            </a:r>
          </a:p>
        </p:txBody>
      </p:sp>
      <p:graphicFrame>
        <p:nvGraphicFramePr>
          <p:cNvPr id="450626" name="Group 66"/>
          <p:cNvGraphicFramePr>
            <a:graphicFrameLocks noGrp="1"/>
          </p:cNvGraphicFramePr>
          <p:nvPr/>
        </p:nvGraphicFramePr>
        <p:xfrm>
          <a:off x="4953000" y="3200400"/>
          <a:ext cx="1295400" cy="124956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  <a:gridCol w="762000"/>
              </a:tblGrid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P(A|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TTFF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TFTF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0.95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0.94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0.29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16441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Burglary</a:t>
              </a:r>
            </a:p>
          </p:txBody>
        </p:sp>
        <p:sp>
          <p:nvSpPr>
            <p:cNvPr id="16442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Earthquake</a:t>
              </a:r>
            </a:p>
          </p:txBody>
        </p:sp>
        <p:sp>
          <p:nvSpPr>
            <p:cNvPr id="16443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Alarm</a:t>
              </a:r>
            </a:p>
          </p:txBody>
        </p:sp>
        <p:sp>
          <p:nvSpPr>
            <p:cNvPr id="16444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MaryCalls</a:t>
              </a:r>
            </a:p>
          </p:txBody>
        </p:sp>
        <p:sp>
          <p:nvSpPr>
            <p:cNvPr id="16445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JohnCalls</a:t>
              </a:r>
            </a:p>
          </p:txBody>
        </p:sp>
        <p:sp>
          <p:nvSpPr>
            <p:cNvPr id="16446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7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8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9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50587" name="Group 27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595" name="Group 35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603" name="Group 43"/>
          <p:cNvGraphicFramePr>
            <a:graphicFrameLocks noGrp="1"/>
          </p:cNvGraphicFramePr>
          <p:nvPr/>
        </p:nvGraphicFramePr>
        <p:xfrm>
          <a:off x="3200400" y="5181600"/>
          <a:ext cx="977900" cy="825500"/>
        </p:xfrm>
        <a:graphic>
          <a:graphicData uri="http://schemas.openxmlformats.org/drawingml/2006/table">
            <a:tbl>
              <a:tblPr/>
              <a:tblGrid>
                <a:gridCol w="266700"/>
                <a:gridCol w="711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0.90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614" name="Group 54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0.70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40" name="Text Box 65"/>
          <p:cNvSpPr txBox="1">
            <a:spLocks noChangeArrowheads="1"/>
          </p:cNvSpPr>
          <p:nvPr/>
        </p:nvSpPr>
        <p:spPr bwMode="auto">
          <a:xfrm>
            <a:off x="381000" y="3505200"/>
            <a:ext cx="4049713" cy="1230313"/>
          </a:xfrm>
          <a:prstGeom prst="rect">
            <a:avLst/>
          </a:prstGeom>
          <a:solidFill>
            <a:srgbClr val="ECF1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1800">
                <a:ea typeface="宋体" charset="-122"/>
              </a:rPr>
              <a:t>P(J</a:t>
            </a:r>
            <a:r>
              <a:rPr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1800">
                <a:ea typeface="宋体" charset="-122"/>
              </a:rPr>
              <a:t>M</a:t>
            </a:r>
            <a:r>
              <a:rPr lang="en-US" altLang="zh-CN" sz="2000" b="1">
                <a:latin typeface="Times New Roman" pitchFamily="18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1800">
                <a:ea typeface="宋体" charset="-122"/>
              </a:rPr>
              <a:t>A</a:t>
            </a:r>
            <a:r>
              <a:rPr lang="en-US" altLang="zh-CN" sz="2000" b="1">
                <a:latin typeface="Times New Roman" pitchFamily="18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1600" b="1">
                <a:ea typeface="宋体" charset="-122"/>
                <a:sym typeface="Symbol" pitchFamily="18" charset="2"/>
              </a:rPr>
              <a:t></a:t>
            </a:r>
            <a:r>
              <a:rPr lang="en-US" altLang="zh-CN" sz="1800">
                <a:ea typeface="宋体" charset="-122"/>
              </a:rPr>
              <a:t>B</a:t>
            </a:r>
            <a:r>
              <a:rPr lang="en-US" altLang="zh-CN" sz="2000" b="1">
                <a:latin typeface="Times New Roman" pitchFamily="18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1600" b="1">
                <a:ea typeface="宋体" charset="-122"/>
                <a:sym typeface="Symbol" pitchFamily="18" charset="2"/>
              </a:rPr>
              <a:t></a:t>
            </a:r>
            <a:r>
              <a:rPr lang="en-US" altLang="zh-CN" sz="1800">
                <a:ea typeface="宋体" charset="-122"/>
              </a:rPr>
              <a:t>E)</a:t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>= P(J|A)P(M|A)P(A|</a:t>
            </a:r>
            <a:r>
              <a:rPr lang="en-US" altLang="zh-CN" sz="1600" b="1">
                <a:ea typeface="宋体" charset="-122"/>
                <a:sym typeface="Symbol" pitchFamily="18" charset="2"/>
              </a:rPr>
              <a:t></a:t>
            </a:r>
            <a:r>
              <a:rPr lang="en-US" altLang="zh-CN" sz="1800">
                <a:ea typeface="宋体" charset="-122"/>
              </a:rPr>
              <a:t>B,</a:t>
            </a:r>
            <a:r>
              <a:rPr lang="en-US" altLang="zh-CN" sz="1600" b="1">
                <a:ea typeface="宋体" charset="-122"/>
                <a:sym typeface="Symbol" pitchFamily="18" charset="2"/>
              </a:rPr>
              <a:t></a:t>
            </a:r>
            <a:r>
              <a:rPr lang="en-US" altLang="zh-CN" sz="1800">
                <a:ea typeface="宋体" charset="-122"/>
              </a:rPr>
              <a:t>E)P(</a:t>
            </a:r>
            <a:r>
              <a:rPr lang="en-US" altLang="zh-CN" sz="1600" b="1">
                <a:ea typeface="宋体" charset="-122"/>
                <a:sym typeface="Symbol" pitchFamily="18" charset="2"/>
              </a:rPr>
              <a:t></a:t>
            </a:r>
            <a:r>
              <a:rPr lang="en-US" altLang="zh-CN" sz="1800">
                <a:ea typeface="宋体" charset="-122"/>
              </a:rPr>
              <a:t>B)P(</a:t>
            </a:r>
            <a:r>
              <a:rPr lang="en-US" altLang="zh-CN" sz="1600" b="1">
                <a:ea typeface="宋体" charset="-122"/>
                <a:sym typeface="Symbol" pitchFamily="18" charset="2"/>
              </a:rPr>
              <a:t></a:t>
            </a:r>
            <a:r>
              <a:rPr lang="en-US" altLang="zh-CN" sz="1800">
                <a:ea typeface="宋体" charset="-122"/>
              </a:rPr>
              <a:t>E)</a:t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>= 0.9 x 0.7 x 0.001 x 0.999 x 0.998</a:t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>= 0.00062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What The BN Encodes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962400"/>
            <a:ext cx="3810000" cy="24384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Each of the beliefs JohnCalls and MaryCalls is independent of Burglary and Earthquake given Alarm or </a:t>
            </a:r>
            <a:r>
              <a:rPr lang="en-US" altLang="zh-CN" sz="2400" b="1" smtClean="0">
                <a:ea typeface="宋体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smtClean="0">
                <a:ea typeface="宋体" charset="-122"/>
                <a:cs typeface="Times New Roman" pitchFamily="18" charset="0"/>
                <a:sym typeface="Symbol" pitchFamily="18" charset="2"/>
              </a:rPr>
              <a:t>Alarm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74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3962400"/>
            <a:ext cx="3810000" cy="16764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The beliefs JohnCalls and MaryCalls are independent given Alarm or </a:t>
            </a:r>
            <a:r>
              <a:rPr lang="en-US" altLang="zh-CN" sz="2400" b="1" smtClean="0">
                <a:ea typeface="宋体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smtClean="0">
                <a:ea typeface="宋体" charset="-122"/>
                <a:cs typeface="Times New Roman" pitchFamily="18" charset="0"/>
                <a:sym typeface="Symbol" pitchFamily="18" charset="2"/>
              </a:rPr>
              <a:t>Alarm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2819400" y="1676400"/>
            <a:ext cx="4038600" cy="1981200"/>
            <a:chOff x="960" y="1344"/>
            <a:chExt cx="3504" cy="2352"/>
          </a:xfrm>
        </p:grpSpPr>
        <p:sp>
          <p:nvSpPr>
            <p:cNvPr id="17417" name="Oval 6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Burglary</a:t>
              </a:r>
            </a:p>
          </p:txBody>
        </p:sp>
        <p:sp>
          <p:nvSpPr>
            <p:cNvPr id="17418" name="Oval 7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Earthquake</a:t>
              </a:r>
            </a:p>
          </p:txBody>
        </p:sp>
        <p:sp>
          <p:nvSpPr>
            <p:cNvPr id="17419" name="Oval 8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Alarm</a:t>
              </a:r>
            </a:p>
          </p:txBody>
        </p:sp>
        <p:sp>
          <p:nvSpPr>
            <p:cNvPr id="17420" name="Oval 9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MaryCalls</a:t>
              </a:r>
            </a:p>
          </p:txBody>
        </p:sp>
        <p:sp>
          <p:nvSpPr>
            <p:cNvPr id="17421" name="Oval 10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JohnCalls</a:t>
              </a:r>
            </a:p>
          </p:txBody>
        </p:sp>
        <p:sp>
          <p:nvSpPr>
            <p:cNvPr id="17422" name="Line 11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4" name="Line 13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2209800" y="2590800"/>
            <a:ext cx="6211888" cy="2590800"/>
            <a:chOff x="1392" y="1632"/>
            <a:chExt cx="3913" cy="1632"/>
          </a:xfrm>
        </p:grpSpPr>
        <p:sp>
          <p:nvSpPr>
            <p:cNvPr id="17415" name="Text Box 16"/>
            <p:cNvSpPr txBox="1">
              <a:spLocks noChangeArrowheads="1"/>
            </p:cNvSpPr>
            <p:nvPr/>
          </p:nvSpPr>
          <p:spPr bwMode="auto">
            <a:xfrm>
              <a:off x="2928" y="1632"/>
              <a:ext cx="2377" cy="754"/>
            </a:xfrm>
            <a:prstGeom prst="rect">
              <a:avLst/>
            </a:prstGeom>
            <a:solidFill>
              <a:srgbClr val="F9F3D7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For example, John does</a:t>
              </a:r>
              <a:br>
                <a:rPr lang="en-US" altLang="zh-CN" sz="2400">
                  <a:solidFill>
                    <a:srgbClr val="990000"/>
                  </a:solidFill>
                  <a:ea typeface="宋体" charset="-122"/>
                </a:rPr>
              </a:b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not observe any burglaries</a:t>
              </a:r>
              <a:br>
                <a:rPr lang="en-US" altLang="zh-CN" sz="2400">
                  <a:solidFill>
                    <a:srgbClr val="990000"/>
                  </a:solidFill>
                  <a:ea typeface="宋体" charset="-122"/>
                </a:rPr>
              </a:b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directly</a:t>
              </a:r>
            </a:p>
          </p:txBody>
        </p:sp>
        <p:sp>
          <p:nvSpPr>
            <p:cNvPr id="17416" name="Line 17"/>
            <p:cNvSpPr>
              <a:spLocks noChangeShapeType="1"/>
            </p:cNvSpPr>
            <p:nvPr/>
          </p:nvSpPr>
          <p:spPr bwMode="auto">
            <a:xfrm flipV="1">
              <a:off x="1392" y="2400"/>
              <a:ext cx="1536" cy="864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What The BN Encodes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962400"/>
            <a:ext cx="3810000" cy="24384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Each of the beliefs JohnCalls and MaryCalls is independent of Burglary and Earthquake given Alarm or </a:t>
            </a:r>
            <a:r>
              <a:rPr lang="en-US" altLang="zh-CN" sz="2400" b="1" smtClean="0">
                <a:ea typeface="宋体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smtClean="0">
                <a:ea typeface="宋体" charset="-122"/>
                <a:cs typeface="Times New Roman" pitchFamily="18" charset="0"/>
                <a:sym typeface="Symbol" pitchFamily="18" charset="2"/>
              </a:rPr>
              <a:t>Alarm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3962400"/>
            <a:ext cx="3810000" cy="16764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The beliefs JohnCalls and MaryCalls are independent given Alarm or </a:t>
            </a:r>
            <a:r>
              <a:rPr lang="en-US" altLang="zh-CN" sz="2400" b="1" smtClean="0">
                <a:ea typeface="宋体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smtClean="0">
                <a:ea typeface="宋体" charset="-122"/>
                <a:cs typeface="Times New Roman" pitchFamily="18" charset="0"/>
                <a:sym typeface="Symbol" pitchFamily="18" charset="2"/>
              </a:rPr>
              <a:t>Alarm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2819400" y="1676400"/>
            <a:ext cx="4038600" cy="1981200"/>
            <a:chOff x="960" y="1344"/>
            <a:chExt cx="3504" cy="2352"/>
          </a:xfrm>
        </p:grpSpPr>
        <p:sp>
          <p:nvSpPr>
            <p:cNvPr id="18444" name="Oval 6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Burglary</a:t>
              </a:r>
            </a:p>
          </p:txBody>
        </p:sp>
        <p:sp>
          <p:nvSpPr>
            <p:cNvPr id="18445" name="Oval 7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Earthquake</a:t>
              </a:r>
            </a:p>
          </p:txBody>
        </p:sp>
        <p:sp>
          <p:nvSpPr>
            <p:cNvPr id="18446" name="Oval 8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Alarm</a:t>
              </a:r>
            </a:p>
          </p:txBody>
        </p:sp>
        <p:sp>
          <p:nvSpPr>
            <p:cNvPr id="18447" name="Oval 9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MaryCalls</a:t>
              </a:r>
            </a:p>
          </p:txBody>
        </p:sp>
        <p:sp>
          <p:nvSpPr>
            <p:cNvPr id="18448" name="Oval 10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charset="-122"/>
                </a:rPr>
                <a:t>JohnCalls</a:t>
              </a:r>
            </a:p>
          </p:txBody>
        </p:sp>
        <p:sp>
          <p:nvSpPr>
            <p:cNvPr id="18449" name="Line 11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Line 12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Line 14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38" name="Group 15"/>
          <p:cNvGrpSpPr>
            <a:grpSpLocks/>
          </p:cNvGrpSpPr>
          <p:nvPr/>
        </p:nvGrpSpPr>
        <p:grpSpPr bwMode="auto">
          <a:xfrm>
            <a:off x="838200" y="1905000"/>
            <a:ext cx="4572000" cy="2895600"/>
            <a:chOff x="528" y="1200"/>
            <a:chExt cx="2880" cy="1824"/>
          </a:xfrm>
        </p:grpSpPr>
        <p:sp>
          <p:nvSpPr>
            <p:cNvPr id="18442" name="Text Box 16"/>
            <p:cNvSpPr txBox="1">
              <a:spLocks noChangeArrowheads="1"/>
            </p:cNvSpPr>
            <p:nvPr/>
          </p:nvSpPr>
          <p:spPr bwMode="auto">
            <a:xfrm>
              <a:off x="528" y="1200"/>
              <a:ext cx="2809" cy="754"/>
            </a:xfrm>
            <a:prstGeom prst="rect">
              <a:avLst/>
            </a:prstGeom>
            <a:solidFill>
              <a:srgbClr val="F9F3D7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For instance, the reasons why </a:t>
              </a:r>
              <a:br>
                <a:rPr lang="en-US" altLang="zh-CN" sz="2400">
                  <a:solidFill>
                    <a:srgbClr val="990000"/>
                  </a:solidFill>
                  <a:ea typeface="宋体" charset="-122"/>
                </a:rPr>
              </a:b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John and Mary may not call if </a:t>
              </a:r>
              <a:br>
                <a:rPr lang="en-US" altLang="zh-CN" sz="2400">
                  <a:solidFill>
                    <a:srgbClr val="990000"/>
                  </a:solidFill>
                  <a:ea typeface="宋体" charset="-122"/>
                </a:rPr>
              </a:b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there is an alarm are unrelated </a:t>
              </a:r>
            </a:p>
          </p:txBody>
        </p:sp>
        <p:sp>
          <p:nvSpPr>
            <p:cNvPr id="18443" name="Line 17"/>
            <p:cNvSpPr>
              <a:spLocks noChangeShapeType="1"/>
            </p:cNvSpPr>
            <p:nvPr/>
          </p:nvSpPr>
          <p:spPr bwMode="auto">
            <a:xfrm flipH="1" flipV="1">
              <a:off x="3024" y="1968"/>
              <a:ext cx="384" cy="105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52626" name="Group 18"/>
          <p:cNvGrpSpPr>
            <a:grpSpLocks/>
          </p:cNvGrpSpPr>
          <p:nvPr/>
        </p:nvGrpSpPr>
        <p:grpSpPr bwMode="auto">
          <a:xfrm>
            <a:off x="457200" y="2286000"/>
            <a:ext cx="5053013" cy="3551238"/>
            <a:chOff x="288" y="1440"/>
            <a:chExt cx="3183" cy="2237"/>
          </a:xfrm>
        </p:grpSpPr>
        <p:sp>
          <p:nvSpPr>
            <p:cNvPr id="18440" name="Text Box 19"/>
            <p:cNvSpPr txBox="1">
              <a:spLocks noChangeArrowheads="1"/>
            </p:cNvSpPr>
            <p:nvPr/>
          </p:nvSpPr>
          <p:spPr bwMode="auto">
            <a:xfrm>
              <a:off x="288" y="2688"/>
              <a:ext cx="3183" cy="989"/>
            </a:xfrm>
            <a:prstGeom prst="rect">
              <a:avLst/>
            </a:prstGeom>
            <a:solidFill>
              <a:srgbClr val="EAFFD5"/>
            </a:solidFill>
            <a:ln w="9525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6600"/>
                  </a:solidFill>
                  <a:ea typeface="宋体" charset="-122"/>
                </a:rPr>
                <a:t>Note that these reasons could</a:t>
              </a:r>
              <a:br>
                <a:rPr lang="en-US" altLang="zh-CN" sz="2400">
                  <a:solidFill>
                    <a:srgbClr val="336600"/>
                  </a:solidFill>
                  <a:ea typeface="宋体" charset="-122"/>
                </a:rPr>
              </a:br>
              <a:r>
                <a:rPr lang="en-US" altLang="zh-CN" sz="2400">
                  <a:solidFill>
                    <a:srgbClr val="336600"/>
                  </a:solidFill>
                  <a:ea typeface="宋体" charset="-122"/>
                </a:rPr>
                <a:t>be other beliefs in the network.</a:t>
              </a:r>
              <a:br>
                <a:rPr lang="en-US" altLang="zh-CN" sz="2400">
                  <a:solidFill>
                    <a:srgbClr val="336600"/>
                  </a:solidFill>
                  <a:ea typeface="宋体" charset="-122"/>
                </a:rPr>
              </a:br>
              <a:r>
                <a:rPr lang="en-US" altLang="zh-CN" sz="2400">
                  <a:solidFill>
                    <a:srgbClr val="336600"/>
                  </a:solidFill>
                  <a:ea typeface="宋体" charset="-122"/>
                </a:rPr>
                <a:t>The probabilities </a:t>
              </a:r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summarize</a:t>
              </a:r>
              <a:r>
                <a:rPr lang="en-US" altLang="zh-CN" sz="2400">
                  <a:solidFill>
                    <a:srgbClr val="336600"/>
                  </a:solidFill>
                  <a:ea typeface="宋体" charset="-122"/>
                </a:rPr>
                <a:t> these</a:t>
              </a:r>
              <a:br>
                <a:rPr lang="en-US" altLang="zh-CN" sz="2400">
                  <a:solidFill>
                    <a:srgbClr val="336600"/>
                  </a:solidFill>
                  <a:ea typeface="宋体" charset="-122"/>
                </a:rPr>
              </a:br>
              <a:r>
                <a:rPr lang="en-US" altLang="zh-CN" sz="2400">
                  <a:solidFill>
                    <a:srgbClr val="336600"/>
                  </a:solidFill>
                  <a:ea typeface="宋体" charset="-122"/>
                </a:rPr>
                <a:t>non-explicit beliefs</a:t>
              </a:r>
            </a:p>
          </p:txBody>
        </p:sp>
        <p:sp>
          <p:nvSpPr>
            <p:cNvPr id="18441" name="Line 20"/>
            <p:cNvSpPr>
              <a:spLocks noChangeShapeType="1"/>
            </p:cNvSpPr>
            <p:nvPr/>
          </p:nvSpPr>
          <p:spPr bwMode="auto">
            <a:xfrm flipH="1">
              <a:off x="1776" y="1440"/>
              <a:ext cx="480" cy="1248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Structure of BN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The relation:</a:t>
            </a:r>
            <a:br>
              <a:rPr lang="en-US" altLang="zh-CN" sz="2800" smtClean="0">
                <a:ea typeface="宋体" charset="-122"/>
              </a:rPr>
            </a:br>
            <a:r>
              <a:rPr lang="en-US" altLang="zh-CN" sz="2800" smtClean="0">
                <a:ea typeface="宋体" charset="-122"/>
              </a:rPr>
              <a:t>   P(x</a:t>
            </a:r>
            <a:r>
              <a:rPr lang="en-US" altLang="zh-CN" sz="2000" baseline="-25000" smtClean="0">
                <a:ea typeface="宋体" charset="-122"/>
              </a:rPr>
              <a:t>1</a:t>
            </a:r>
            <a:r>
              <a:rPr lang="en-US" altLang="zh-CN" sz="2800" smtClean="0">
                <a:ea typeface="宋体" charset="-122"/>
              </a:rPr>
              <a:t>,x</a:t>
            </a:r>
            <a:r>
              <a:rPr lang="en-US" altLang="zh-CN" sz="2000" baseline="-25000" smtClean="0">
                <a:ea typeface="宋体" charset="-122"/>
              </a:rPr>
              <a:t>2</a:t>
            </a:r>
            <a:r>
              <a:rPr lang="en-US" altLang="zh-CN" sz="2800" smtClean="0">
                <a:ea typeface="宋体" charset="-122"/>
              </a:rPr>
              <a:t>,…,x</a:t>
            </a:r>
            <a:r>
              <a:rPr lang="en-US" altLang="zh-CN" sz="2000" baseline="-25000" smtClean="0">
                <a:ea typeface="宋体" charset="-122"/>
              </a:rPr>
              <a:t>n</a:t>
            </a:r>
            <a:r>
              <a:rPr lang="en-US" altLang="zh-CN" sz="2800" smtClean="0">
                <a:ea typeface="宋体" charset="-122"/>
              </a:rPr>
              <a:t>) = </a:t>
            </a:r>
            <a:r>
              <a:rPr lang="en-US" altLang="zh-CN" sz="3600" smtClean="0">
                <a:latin typeface="Symbol" pitchFamily="18" charset="2"/>
                <a:ea typeface="宋体" charset="-122"/>
              </a:rPr>
              <a:t>P</a:t>
            </a:r>
            <a:r>
              <a:rPr lang="en-US" altLang="zh-CN" sz="3600" baseline="-30000" smtClean="0">
                <a:ea typeface="宋体" charset="-122"/>
                <a:cs typeface="Times New Roman" pitchFamily="18" charset="0"/>
              </a:rPr>
              <a:t>i=1,…,n</a:t>
            </a:r>
            <a:r>
              <a:rPr lang="en-US" altLang="zh-CN" sz="2800" smtClean="0">
                <a:ea typeface="宋体" charset="-122"/>
              </a:rPr>
              <a:t>P(x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800" smtClean="0">
                <a:ea typeface="宋体" charset="-122"/>
              </a:rPr>
              <a:t>|Parents(X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800" smtClean="0">
                <a:ea typeface="宋体" charset="-122"/>
              </a:rPr>
              <a:t>))</a:t>
            </a:r>
            <a:br>
              <a:rPr lang="en-US" altLang="zh-CN" sz="2800" smtClean="0">
                <a:ea typeface="宋体" charset="-122"/>
              </a:rPr>
            </a:br>
            <a:r>
              <a:rPr lang="en-US" altLang="zh-CN" sz="2800" smtClean="0">
                <a:ea typeface="宋体" charset="-122"/>
              </a:rPr>
              <a:t>means that each belief is independent of its predecessors in the BN given its parents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Said otherwise, the parents of a belief X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800" baseline="-25000" smtClean="0">
                <a:ea typeface="宋体" charset="-122"/>
              </a:rPr>
              <a:t> </a:t>
            </a:r>
            <a:r>
              <a:rPr lang="en-US" altLang="zh-CN" sz="2800" smtClean="0">
                <a:ea typeface="宋体" charset="-122"/>
              </a:rPr>
              <a:t>are all the beliefs that </a:t>
            </a:r>
            <a:r>
              <a:rPr lang="en-US" altLang="zh-CN" sz="2800" smtClean="0">
                <a:solidFill>
                  <a:srgbClr val="336600"/>
                </a:solidFill>
                <a:ea typeface="宋体" charset="-122"/>
              </a:rPr>
              <a:t>“directly influence”</a:t>
            </a:r>
            <a:r>
              <a:rPr lang="en-US" altLang="zh-CN" sz="2800" smtClean="0">
                <a:ea typeface="宋体" charset="-122"/>
              </a:rPr>
              <a:t> X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800" smtClean="0">
                <a:ea typeface="宋体" charset="-122"/>
              </a:rPr>
              <a:t> 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Usually (but not always) the parents of X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800" baseline="-25000" smtClean="0">
                <a:ea typeface="宋体" charset="-122"/>
              </a:rPr>
              <a:t> </a:t>
            </a:r>
            <a:r>
              <a:rPr lang="en-US" altLang="zh-CN" sz="2800" smtClean="0">
                <a:ea typeface="宋体" charset="-122"/>
              </a:rPr>
              <a:t>are its </a:t>
            </a:r>
            <a:r>
              <a:rPr lang="en-US" altLang="zh-CN" sz="2800" smtClean="0">
                <a:solidFill>
                  <a:srgbClr val="990000"/>
                </a:solidFill>
                <a:ea typeface="宋体" charset="-122"/>
              </a:rPr>
              <a:t>causes</a:t>
            </a:r>
            <a:r>
              <a:rPr lang="en-US" altLang="zh-CN" sz="2800" smtClean="0">
                <a:ea typeface="宋体" charset="-122"/>
              </a:rPr>
              <a:t> and X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800" smtClean="0">
                <a:ea typeface="宋体" charset="-122"/>
              </a:rPr>
              <a:t> is the </a:t>
            </a:r>
            <a:r>
              <a:rPr lang="en-US" altLang="zh-CN" sz="2800" smtClean="0">
                <a:solidFill>
                  <a:srgbClr val="990000"/>
                </a:solidFill>
                <a:ea typeface="宋体" charset="-122"/>
              </a:rPr>
              <a:t>effect</a:t>
            </a:r>
            <a:r>
              <a:rPr lang="en-US" altLang="zh-CN" sz="2800" smtClean="0">
                <a:ea typeface="宋体" charset="-122"/>
              </a:rPr>
              <a:t> of these causes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1524000" y="2362200"/>
            <a:ext cx="6832600" cy="850900"/>
          </a:xfrm>
          <a:prstGeom prst="rect">
            <a:avLst/>
          </a:prstGeom>
          <a:solidFill>
            <a:srgbClr val="EAFFD5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E.g., JohnCalls is influenced by Burglary, but not </a:t>
            </a:r>
            <a:br>
              <a:rPr lang="en-US" altLang="zh-CN" sz="2400">
                <a:solidFill>
                  <a:srgbClr val="3366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directly. JohnCalls is directly influenced by Alarm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Construction of BN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54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Choose the relevant sentences (random variables) that describe the domain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Select an ordering X</a:t>
            </a:r>
            <a:r>
              <a:rPr lang="en-US" altLang="zh-CN" sz="2000" baseline="-25000" smtClean="0">
                <a:ea typeface="宋体" charset="-122"/>
              </a:rPr>
              <a:t>1</a:t>
            </a:r>
            <a:r>
              <a:rPr lang="en-US" altLang="zh-CN" sz="2800" smtClean="0">
                <a:ea typeface="宋体" charset="-122"/>
              </a:rPr>
              <a:t>,…,X</a:t>
            </a:r>
            <a:r>
              <a:rPr lang="en-US" altLang="zh-CN" sz="2000" baseline="-25000" smtClean="0">
                <a:ea typeface="宋体" charset="-122"/>
              </a:rPr>
              <a:t>n</a:t>
            </a:r>
            <a:r>
              <a:rPr lang="en-US" altLang="zh-CN" sz="2800" smtClean="0">
                <a:ea typeface="宋体" charset="-122"/>
              </a:rPr>
              <a:t>, so that all the beliefs that directly influence X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800" smtClean="0">
                <a:ea typeface="宋体" charset="-122"/>
              </a:rPr>
              <a:t> are before X</a:t>
            </a:r>
            <a:r>
              <a:rPr lang="en-US" altLang="zh-CN" sz="2000" baseline="-25000" smtClean="0">
                <a:ea typeface="宋体" charset="-122"/>
              </a:rPr>
              <a:t>i</a:t>
            </a:r>
            <a:endParaRPr lang="en-US" altLang="zh-CN" sz="2800" baseline="-25000" smtClean="0">
              <a:ea typeface="宋体" charset="-122"/>
            </a:endParaRPr>
          </a:p>
          <a:p>
            <a:pPr eaLnBrk="1" hangingPunct="1"/>
            <a:r>
              <a:rPr lang="en-US" altLang="zh-CN" sz="2800" smtClean="0">
                <a:ea typeface="宋体" charset="-122"/>
              </a:rPr>
              <a:t>For j=1,…,n do: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Add a node in the network labeled by X</a:t>
            </a:r>
            <a:r>
              <a:rPr lang="en-US" altLang="zh-CN" sz="2000" baseline="-25000" smtClean="0">
                <a:ea typeface="宋体" charset="-122"/>
              </a:rPr>
              <a:t>j</a:t>
            </a:r>
            <a:endParaRPr lang="en-US" altLang="zh-CN" sz="2400" baseline="-25000" smtClean="0">
              <a:ea typeface="宋体" charset="-122"/>
            </a:endParaRP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Connect the node of its parents to X</a:t>
            </a:r>
            <a:r>
              <a:rPr lang="en-US" altLang="zh-CN" sz="2000" baseline="-25000" smtClean="0">
                <a:ea typeface="宋体" charset="-122"/>
              </a:rPr>
              <a:t>j</a:t>
            </a:r>
            <a:endParaRPr lang="en-US" altLang="zh-CN" sz="2400" baseline="-25000" smtClean="0">
              <a:ea typeface="宋体" charset="-122"/>
            </a:endParaRP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Define the CPT of X</a:t>
            </a:r>
            <a:r>
              <a:rPr lang="en-US" altLang="zh-CN" sz="2000" baseline="-25000" smtClean="0">
                <a:ea typeface="宋体" charset="-122"/>
              </a:rPr>
              <a:t>j</a:t>
            </a:r>
            <a:endParaRPr lang="en-US" altLang="zh-CN" sz="2400" baseline="-25000" smtClean="0">
              <a:ea typeface="宋体" charset="-122"/>
            </a:endParaRP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52600" y="2625725"/>
            <a:ext cx="6253163" cy="955675"/>
          </a:xfrm>
          <a:prstGeom prst="rect">
            <a:avLst/>
          </a:prstGeom>
          <a:solidFill>
            <a:srgbClr val="F9F3D7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>
                <a:solidFill>
                  <a:srgbClr val="990000"/>
                </a:solidFill>
                <a:ea typeface="宋体" charset="-122"/>
              </a:rPr>
              <a:t> The ordering guarantees that the BN</a:t>
            </a:r>
            <a:br>
              <a:rPr lang="en-US" altLang="zh-CN" sz="2800">
                <a:solidFill>
                  <a:srgbClr val="99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990000"/>
                </a:solidFill>
                <a:ea typeface="宋体" charset="-122"/>
              </a:rPr>
              <a:t>   will have no cycles (</a:t>
            </a:r>
            <a:r>
              <a:rPr lang="zh-CN" altLang="en-US" sz="2800">
                <a:solidFill>
                  <a:srgbClr val="990000"/>
                </a:solidFill>
                <a:ea typeface="宋体" charset="-122"/>
              </a:rPr>
              <a:t>互為因果</a:t>
            </a:r>
            <a:r>
              <a:rPr lang="en-US" altLang="zh-CN" sz="2800">
                <a:solidFill>
                  <a:srgbClr val="990000"/>
                </a:solidFill>
                <a:ea typeface="宋体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 autoUpdateAnimBg="0"/>
      <p:bldP spid="45466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Suppose we choose the ordering </a:t>
            </a:r>
            <a:r>
              <a:rPr lang="en-US" altLang="zh-CN" sz="2400" i="1" smtClean="0">
                <a:ea typeface="宋体" charset="-122"/>
              </a:rPr>
              <a:t>M, J, A, B, E</a:t>
            </a:r>
          </a:p>
          <a:p>
            <a:pPr eaLnBrk="1" hangingPunct="1"/>
            <a:endParaRPr lang="en-US" altLang="zh-CN" sz="2400" i="1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 |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(J)?</a:t>
            </a:r>
          </a:p>
          <a:p>
            <a:pPr eaLnBrk="1" hangingPunct="1"/>
            <a:endParaRPr lang="en-US" altLang="zh-CN" sz="2400" i="1" smtClean="0">
              <a:ea typeface="宋体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  <p:pic>
        <p:nvPicPr>
          <p:cNvPr id="21508" name="Picture 4" descr="burglary-make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24384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Probabilistic Agent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828800" y="1905000"/>
            <a:ext cx="5943600" cy="3548063"/>
            <a:chOff x="1152" y="1221"/>
            <a:chExt cx="3744" cy="2235"/>
          </a:xfrm>
        </p:grpSpPr>
        <p:grpSp>
          <p:nvGrpSpPr>
            <p:cNvPr id="4104" name="Group 4"/>
            <p:cNvGrpSpPr>
              <a:grpSpLocks/>
            </p:cNvGrpSpPr>
            <p:nvPr/>
          </p:nvGrpSpPr>
          <p:grpSpPr bwMode="auto">
            <a:xfrm>
              <a:off x="2160" y="1480"/>
              <a:ext cx="2736" cy="1288"/>
              <a:chOff x="1968" y="1480"/>
              <a:chExt cx="2736" cy="1288"/>
            </a:xfrm>
          </p:grpSpPr>
          <p:sp>
            <p:nvSpPr>
              <p:cNvPr id="4129" name="Oval 5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1344" cy="91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environment</a:t>
                </a:r>
              </a:p>
            </p:txBody>
          </p:sp>
          <p:sp>
            <p:nvSpPr>
              <p:cNvPr id="4130" name="Freeform 6"/>
              <p:cNvSpPr>
                <a:spLocks/>
              </p:cNvSpPr>
              <p:nvPr/>
            </p:nvSpPr>
            <p:spPr bwMode="auto">
              <a:xfrm>
                <a:off x="1968" y="1480"/>
                <a:ext cx="1584" cy="488"/>
              </a:xfrm>
              <a:custGeom>
                <a:avLst/>
                <a:gdLst>
                  <a:gd name="T0" fmla="*/ 1584 w 1584"/>
                  <a:gd name="T1" fmla="*/ 488 h 488"/>
                  <a:gd name="T2" fmla="*/ 1296 w 1584"/>
                  <a:gd name="T3" fmla="*/ 152 h 488"/>
                  <a:gd name="T4" fmla="*/ 768 w 1584"/>
                  <a:gd name="T5" fmla="*/ 8 h 488"/>
                  <a:gd name="T6" fmla="*/ 288 w 1584"/>
                  <a:gd name="T7" fmla="*/ 104 h 488"/>
                  <a:gd name="T8" fmla="*/ 0 w 1584"/>
                  <a:gd name="T9" fmla="*/ 248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4" h="488">
                    <a:moveTo>
                      <a:pt x="1584" y="488"/>
                    </a:moveTo>
                    <a:cubicBezTo>
                      <a:pt x="1508" y="360"/>
                      <a:pt x="1432" y="232"/>
                      <a:pt x="1296" y="152"/>
                    </a:cubicBezTo>
                    <a:cubicBezTo>
                      <a:pt x="1160" y="72"/>
                      <a:pt x="936" y="16"/>
                      <a:pt x="768" y="8"/>
                    </a:cubicBezTo>
                    <a:cubicBezTo>
                      <a:pt x="600" y="0"/>
                      <a:pt x="416" y="64"/>
                      <a:pt x="288" y="104"/>
                    </a:cubicBezTo>
                    <a:cubicBezTo>
                      <a:pt x="160" y="144"/>
                      <a:pt x="48" y="224"/>
                      <a:pt x="0" y="248"/>
                    </a:cubicBezTo>
                  </a:path>
                </a:pathLst>
              </a:custGeom>
              <a:noFill/>
              <a:ln w="38100" cmpd="sng">
                <a:solidFill>
                  <a:srgbClr val="F81706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1" name="Freeform 7"/>
              <p:cNvSpPr>
                <a:spLocks/>
              </p:cNvSpPr>
              <p:nvPr/>
            </p:nvSpPr>
            <p:spPr bwMode="auto">
              <a:xfrm>
                <a:off x="2208" y="2496"/>
                <a:ext cx="1200" cy="272"/>
              </a:xfrm>
              <a:custGeom>
                <a:avLst/>
                <a:gdLst>
                  <a:gd name="T0" fmla="*/ 0 w 1200"/>
                  <a:gd name="T1" fmla="*/ 0 h 272"/>
                  <a:gd name="T2" fmla="*/ 384 w 1200"/>
                  <a:gd name="T3" fmla="*/ 240 h 272"/>
                  <a:gd name="T4" fmla="*/ 864 w 1200"/>
                  <a:gd name="T5" fmla="*/ 192 h 272"/>
                  <a:gd name="T6" fmla="*/ 1200 w 1200"/>
                  <a:gd name="T7" fmla="*/ 0 h 2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00" h="272">
                    <a:moveTo>
                      <a:pt x="0" y="0"/>
                    </a:moveTo>
                    <a:cubicBezTo>
                      <a:pt x="120" y="104"/>
                      <a:pt x="240" y="208"/>
                      <a:pt x="384" y="240"/>
                    </a:cubicBezTo>
                    <a:cubicBezTo>
                      <a:pt x="528" y="272"/>
                      <a:pt x="728" y="232"/>
                      <a:pt x="864" y="192"/>
                    </a:cubicBezTo>
                    <a:cubicBezTo>
                      <a:pt x="1000" y="152"/>
                      <a:pt x="1144" y="32"/>
                      <a:pt x="1200" y="0"/>
                    </a:cubicBez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5" name="Group 8"/>
            <p:cNvGrpSpPr>
              <a:grpSpLocks/>
            </p:cNvGrpSpPr>
            <p:nvPr/>
          </p:nvGrpSpPr>
          <p:grpSpPr bwMode="auto">
            <a:xfrm>
              <a:off x="1152" y="1632"/>
              <a:ext cx="768" cy="1248"/>
              <a:chOff x="960" y="1632"/>
              <a:chExt cx="768" cy="1248"/>
            </a:xfrm>
          </p:grpSpPr>
          <p:sp>
            <p:nvSpPr>
              <p:cNvPr id="4127" name="Rectangle 9"/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768" cy="1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CC6600"/>
                  </a:solidFill>
                  <a:ea typeface="宋体" charset="-122"/>
                </a:endParaRPr>
              </a:p>
            </p:txBody>
          </p:sp>
          <p:sp>
            <p:nvSpPr>
              <p:cNvPr id="4128" name="Text Box 10"/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5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CC6600"/>
                    </a:solidFill>
                    <a:ea typeface="宋体" charset="-122"/>
                  </a:rPr>
                  <a:t>agent</a:t>
                </a:r>
              </a:p>
            </p:txBody>
          </p:sp>
        </p:grpSp>
        <p:grpSp>
          <p:nvGrpSpPr>
            <p:cNvPr id="4106" name="Group 11"/>
            <p:cNvGrpSpPr>
              <a:grpSpLocks/>
            </p:cNvGrpSpPr>
            <p:nvPr/>
          </p:nvGrpSpPr>
          <p:grpSpPr bwMode="auto">
            <a:xfrm>
              <a:off x="1296" y="1872"/>
              <a:ext cx="480" cy="327"/>
              <a:chOff x="1104" y="1872"/>
              <a:chExt cx="480" cy="327"/>
            </a:xfrm>
          </p:grpSpPr>
          <p:sp>
            <p:nvSpPr>
              <p:cNvPr id="4125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480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126" name="Text Box 13"/>
              <p:cNvSpPr txBox="1">
                <a:spLocks noChangeArrowheads="1"/>
              </p:cNvSpPr>
              <p:nvPr/>
            </p:nvSpPr>
            <p:spPr bwMode="auto">
              <a:xfrm>
                <a:off x="1200" y="1872"/>
                <a:ext cx="24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CC6600"/>
                    </a:solidFill>
                    <a:ea typeface="宋体" charset="-122"/>
                  </a:rPr>
                  <a:t>?</a:t>
                </a:r>
              </a:p>
            </p:txBody>
          </p:sp>
        </p:grpSp>
        <p:grpSp>
          <p:nvGrpSpPr>
            <p:cNvPr id="4107" name="Group 14"/>
            <p:cNvGrpSpPr>
              <a:grpSpLocks/>
            </p:cNvGrpSpPr>
            <p:nvPr/>
          </p:nvGrpSpPr>
          <p:grpSpPr bwMode="auto">
            <a:xfrm>
              <a:off x="1344" y="1221"/>
              <a:ext cx="1515" cy="2235"/>
              <a:chOff x="1152" y="1221"/>
              <a:chExt cx="1515" cy="2235"/>
            </a:xfrm>
          </p:grpSpPr>
          <p:grpSp>
            <p:nvGrpSpPr>
              <p:cNvPr id="4108" name="Group 15"/>
              <p:cNvGrpSpPr>
                <a:grpSpLocks/>
              </p:cNvGrpSpPr>
              <p:nvPr/>
            </p:nvGrpSpPr>
            <p:grpSpPr bwMode="auto">
              <a:xfrm>
                <a:off x="1536" y="2208"/>
                <a:ext cx="912" cy="432"/>
                <a:chOff x="1536" y="2112"/>
                <a:chExt cx="912" cy="432"/>
              </a:xfrm>
            </p:grpSpPr>
            <p:grpSp>
              <p:nvGrpSpPr>
                <p:cNvPr id="4118" name="Group 16"/>
                <p:cNvGrpSpPr>
                  <a:grpSpLocks/>
                </p:cNvGrpSpPr>
                <p:nvPr/>
              </p:nvGrpSpPr>
              <p:grpSpPr bwMode="auto">
                <a:xfrm>
                  <a:off x="1536" y="2160"/>
                  <a:ext cx="816" cy="384"/>
                  <a:chOff x="1536" y="2160"/>
                  <a:chExt cx="816" cy="384"/>
                </a:xfrm>
              </p:grpSpPr>
              <p:sp>
                <p:nvSpPr>
                  <p:cNvPr id="412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160"/>
                    <a:ext cx="384" cy="384"/>
                  </a:xfrm>
                  <a:prstGeom prst="line">
                    <a:avLst/>
                  </a:prstGeom>
                  <a:noFill/>
                  <a:ln w="57150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0" y="2208"/>
                    <a:ext cx="432" cy="336"/>
                  </a:xfrm>
                  <a:prstGeom prst="line">
                    <a:avLst/>
                  </a:prstGeom>
                  <a:noFill/>
                  <a:ln w="57150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19" name="Group 19"/>
                <p:cNvGrpSpPr>
                  <a:grpSpLocks/>
                </p:cNvGrpSpPr>
                <p:nvPr/>
              </p:nvGrpSpPr>
              <p:grpSpPr bwMode="auto">
                <a:xfrm>
                  <a:off x="2304" y="2112"/>
                  <a:ext cx="144" cy="144"/>
                  <a:chOff x="2304" y="2112"/>
                  <a:chExt cx="144" cy="144"/>
                </a:xfrm>
              </p:grpSpPr>
              <p:sp>
                <p:nvSpPr>
                  <p:cNvPr id="412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60"/>
                    <a:ext cx="96" cy="96"/>
                  </a:xfrm>
                  <a:prstGeom prst="line">
                    <a:avLst/>
                  </a:prstGeom>
                  <a:noFill/>
                  <a:ln w="57150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112"/>
                    <a:ext cx="48" cy="48"/>
                  </a:xfrm>
                  <a:prstGeom prst="line">
                    <a:avLst/>
                  </a:prstGeom>
                  <a:noFill/>
                  <a:ln w="57150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2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0" y="2208"/>
                    <a:ext cx="48" cy="48"/>
                  </a:xfrm>
                  <a:prstGeom prst="line">
                    <a:avLst/>
                  </a:prstGeom>
                  <a:noFill/>
                  <a:ln w="57150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09" name="Group 23"/>
              <p:cNvGrpSpPr>
                <a:grpSpLocks/>
              </p:cNvGrpSpPr>
              <p:nvPr/>
            </p:nvGrpSpPr>
            <p:grpSpPr bwMode="auto">
              <a:xfrm>
                <a:off x="1152" y="2784"/>
                <a:ext cx="96" cy="672"/>
                <a:chOff x="1152" y="2784"/>
                <a:chExt cx="96" cy="672"/>
              </a:xfrm>
            </p:grpSpPr>
            <p:sp>
              <p:nvSpPr>
                <p:cNvPr id="411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152" y="2784"/>
                  <a:ext cx="0" cy="672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7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3456"/>
                  <a:ext cx="96" cy="0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10" name="Group 26"/>
              <p:cNvGrpSpPr>
                <a:grpSpLocks/>
              </p:cNvGrpSpPr>
              <p:nvPr/>
            </p:nvGrpSpPr>
            <p:grpSpPr bwMode="auto">
              <a:xfrm>
                <a:off x="1536" y="2784"/>
                <a:ext cx="96" cy="672"/>
                <a:chOff x="1152" y="2784"/>
                <a:chExt cx="96" cy="672"/>
              </a:xfrm>
            </p:grpSpPr>
            <p:sp>
              <p:nvSpPr>
                <p:cNvPr id="411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152" y="2784"/>
                  <a:ext cx="0" cy="672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5" name="Line 28"/>
                <p:cNvSpPr>
                  <a:spLocks noChangeShapeType="1"/>
                </p:cNvSpPr>
                <p:nvPr/>
              </p:nvSpPr>
              <p:spPr bwMode="auto">
                <a:xfrm>
                  <a:off x="1152" y="3456"/>
                  <a:ext cx="96" cy="0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11" name="Freeform 29"/>
              <p:cNvSpPr>
                <a:spLocks/>
              </p:cNvSpPr>
              <p:nvPr/>
            </p:nvSpPr>
            <p:spPr bwMode="auto">
              <a:xfrm>
                <a:off x="1536" y="1632"/>
                <a:ext cx="384" cy="197"/>
              </a:xfrm>
              <a:custGeom>
                <a:avLst/>
                <a:gdLst>
                  <a:gd name="T0" fmla="*/ 0 w 384"/>
                  <a:gd name="T1" fmla="*/ 96 h 197"/>
                  <a:gd name="T2" fmla="*/ 384 w 384"/>
                  <a:gd name="T3" fmla="*/ 0 h 197"/>
                  <a:gd name="T4" fmla="*/ 365 w 384"/>
                  <a:gd name="T5" fmla="*/ 197 h 197"/>
                  <a:gd name="T6" fmla="*/ 0 w 384"/>
                  <a:gd name="T7" fmla="*/ 96 h 1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4" h="197">
                    <a:moveTo>
                      <a:pt x="0" y="96"/>
                    </a:moveTo>
                    <a:lnTo>
                      <a:pt x="384" y="0"/>
                    </a:lnTo>
                    <a:cubicBezTo>
                      <a:pt x="378" y="66"/>
                      <a:pt x="371" y="131"/>
                      <a:pt x="365" y="197"/>
                    </a:cubicBez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81706"/>
              </a:solidFill>
              <a:ln w="9525">
                <a:solidFill>
                  <a:srgbClr val="F8170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2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221"/>
                <a:ext cx="7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F81706"/>
                    </a:solidFill>
                    <a:ea typeface="宋体" charset="-122"/>
                  </a:rPr>
                  <a:t>sensors</a:t>
                </a:r>
              </a:p>
            </p:txBody>
          </p:sp>
          <p:sp>
            <p:nvSpPr>
              <p:cNvPr id="4113" name="Text Box 31"/>
              <p:cNvSpPr txBox="1">
                <a:spLocks noChangeArrowheads="1"/>
              </p:cNvSpPr>
              <p:nvPr/>
            </p:nvSpPr>
            <p:spPr bwMode="auto">
              <a:xfrm>
                <a:off x="1766" y="2757"/>
                <a:ext cx="9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339933"/>
                    </a:solidFill>
                    <a:ea typeface="宋体" charset="-122"/>
                  </a:rPr>
                  <a:t>actuators</a:t>
                </a:r>
              </a:p>
            </p:txBody>
          </p:sp>
        </p:grpSp>
      </p:grpSp>
      <p:grpSp>
        <p:nvGrpSpPr>
          <p:cNvPr id="513056" name="Group 32"/>
          <p:cNvGrpSpPr>
            <a:grpSpLocks/>
          </p:cNvGrpSpPr>
          <p:nvPr/>
        </p:nvGrpSpPr>
        <p:grpSpPr bwMode="auto">
          <a:xfrm>
            <a:off x="2041525" y="2895600"/>
            <a:ext cx="6329363" cy="3622675"/>
            <a:chOff x="1286" y="1824"/>
            <a:chExt cx="3987" cy="2282"/>
          </a:xfrm>
        </p:grpSpPr>
        <p:sp>
          <p:nvSpPr>
            <p:cNvPr id="4101" name="Text Box 33"/>
            <p:cNvSpPr txBox="1">
              <a:spLocks noChangeArrowheads="1"/>
            </p:cNvSpPr>
            <p:nvPr/>
          </p:nvSpPr>
          <p:spPr bwMode="auto">
            <a:xfrm>
              <a:off x="2928" y="2880"/>
              <a:ext cx="2338" cy="1226"/>
            </a:xfrm>
            <a:prstGeom prst="rect">
              <a:avLst/>
            </a:prstGeom>
            <a:solidFill>
              <a:srgbClr val="F9F3D7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800000"/>
                  </a:solidFill>
                  <a:ea typeface="宋体" charset="-122"/>
                </a:rPr>
                <a:t>I believe that the sun</a:t>
              </a:r>
            </a:p>
            <a:p>
              <a:pPr eaLnBrk="1" hangingPunct="1"/>
              <a:r>
                <a:rPr lang="en-US" altLang="zh-CN" sz="2400">
                  <a:solidFill>
                    <a:srgbClr val="800000"/>
                  </a:solidFill>
                  <a:ea typeface="宋体" charset="-122"/>
                </a:rPr>
                <a:t>will still exist tomorrow</a:t>
              </a:r>
              <a:br>
                <a:rPr lang="en-US" altLang="zh-CN" sz="2400">
                  <a:solidFill>
                    <a:srgbClr val="800000"/>
                  </a:solidFill>
                  <a:ea typeface="宋体" charset="-122"/>
                </a:rPr>
              </a:br>
              <a:r>
                <a:rPr lang="en-US" altLang="zh-CN" sz="2400">
                  <a:solidFill>
                    <a:srgbClr val="800000"/>
                  </a:solidFill>
                  <a:ea typeface="宋体" charset="-122"/>
                </a:rPr>
                <a:t>with probability 0.999999</a:t>
              </a:r>
            </a:p>
            <a:p>
              <a:pPr eaLnBrk="1" hangingPunct="1"/>
              <a:r>
                <a:rPr lang="en-US" altLang="zh-CN" sz="2400">
                  <a:solidFill>
                    <a:srgbClr val="800000"/>
                  </a:solidFill>
                  <a:ea typeface="宋体" charset="-122"/>
                </a:rPr>
                <a:t>and that it will be a sunny</a:t>
              </a:r>
            </a:p>
            <a:p>
              <a:pPr eaLnBrk="1" hangingPunct="1"/>
              <a:r>
                <a:rPr lang="en-US" altLang="zh-CN" sz="2400">
                  <a:solidFill>
                    <a:srgbClr val="800000"/>
                  </a:solidFill>
                  <a:ea typeface="宋体" charset="-122"/>
                </a:rPr>
                <a:t>day with probability 0.6</a:t>
              </a:r>
            </a:p>
          </p:txBody>
        </p:sp>
        <p:sp>
          <p:nvSpPr>
            <p:cNvPr id="4102" name="Line 34"/>
            <p:cNvSpPr>
              <a:spLocks noChangeShapeType="1"/>
            </p:cNvSpPr>
            <p:nvPr/>
          </p:nvSpPr>
          <p:spPr bwMode="auto">
            <a:xfrm>
              <a:off x="1776" y="1824"/>
              <a:ext cx="3497" cy="103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" name="Line 35"/>
            <p:cNvSpPr>
              <a:spLocks noChangeShapeType="1"/>
            </p:cNvSpPr>
            <p:nvPr/>
          </p:nvSpPr>
          <p:spPr bwMode="auto">
            <a:xfrm>
              <a:off x="1286" y="2138"/>
              <a:ext cx="1641" cy="196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Suppose we choose the ordering </a:t>
            </a:r>
            <a:r>
              <a:rPr lang="en-US" altLang="zh-CN" sz="2400" i="1" smtClean="0">
                <a:ea typeface="宋体" charset="-122"/>
              </a:rPr>
              <a:t>M, J, A, B, E</a:t>
            </a:r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 |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(J)? </a:t>
            </a:r>
            <a:r>
              <a:rPr lang="en-US" altLang="zh-CN" sz="2400" b="1" smtClean="0">
                <a:ea typeface="宋体" charset="-122"/>
              </a:rPr>
              <a:t>No</a:t>
            </a:r>
            <a:endParaRPr lang="en-US" altLang="zh-CN" sz="2400" b="1" i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J)</a:t>
            </a:r>
            <a:r>
              <a:rPr lang="en-US" altLang="zh-CN" sz="2400" smtClean="0">
                <a:ea typeface="宋体" charset="-122"/>
              </a:rPr>
              <a:t>?</a:t>
            </a:r>
            <a:r>
              <a:rPr lang="en-US" altLang="zh-CN" sz="2400" i="1" smtClean="0">
                <a:ea typeface="宋体" charset="-122"/>
              </a:rPr>
              <a:t>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(A)</a:t>
            </a:r>
            <a:r>
              <a:rPr lang="en-US" altLang="zh-CN" sz="2400" smtClean="0">
                <a:ea typeface="宋体" charset="-122"/>
              </a:rPr>
              <a:t>?</a:t>
            </a:r>
            <a:endParaRPr lang="en-US" altLang="zh-CN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i="1" smtClean="0">
              <a:ea typeface="宋体" charset="-122"/>
            </a:endParaRPr>
          </a:p>
          <a:p>
            <a:pPr eaLnBrk="1" hangingPunct="1"/>
            <a:endParaRPr lang="en-US" altLang="zh-CN" sz="2400" i="1" smtClean="0">
              <a:ea typeface="宋体" charset="-122"/>
            </a:endParaRPr>
          </a:p>
        </p:txBody>
      </p:sp>
      <p:pic>
        <p:nvPicPr>
          <p:cNvPr id="22531" name="Picture 3" descr="burglary-make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25713"/>
            <a:ext cx="243840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Suppose we choose the ordering </a:t>
            </a:r>
            <a:r>
              <a:rPr lang="en-US" altLang="zh-CN" sz="2400" i="1" smtClean="0">
                <a:ea typeface="宋体" charset="-122"/>
              </a:rPr>
              <a:t>M, J, A, B, E</a:t>
            </a:r>
          </a:p>
          <a:p>
            <a:pPr eaLnBrk="1" hangingPunct="1"/>
            <a:endParaRPr lang="en-US" altLang="zh-CN" sz="2400" i="1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 |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(J)? </a:t>
            </a:r>
            <a:r>
              <a:rPr lang="en-US" altLang="zh-CN" sz="2400" b="1" smtClean="0">
                <a:ea typeface="宋体" charset="-122"/>
              </a:rPr>
              <a:t>No</a:t>
            </a:r>
            <a:endParaRPr lang="en-US" altLang="zh-CN" sz="2400" b="1" i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J)</a:t>
            </a:r>
            <a:r>
              <a:rPr lang="en-US" altLang="zh-CN" sz="2400" smtClean="0">
                <a:ea typeface="宋体" charset="-122"/>
              </a:rPr>
              <a:t>?</a:t>
            </a:r>
            <a:r>
              <a:rPr lang="en-US" altLang="zh-CN" sz="2400" i="1" smtClean="0">
                <a:ea typeface="宋体" charset="-122"/>
              </a:rPr>
              <a:t>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(A)</a:t>
            </a:r>
            <a:r>
              <a:rPr lang="en-US" altLang="zh-CN" sz="2400" smtClean="0">
                <a:ea typeface="宋体" charset="-122"/>
              </a:rPr>
              <a:t>? </a:t>
            </a:r>
            <a:r>
              <a:rPr lang="en-US" altLang="zh-CN" sz="2400" b="1" smtClean="0">
                <a:ea typeface="宋体" charset="-122"/>
              </a:rPr>
              <a:t>No</a:t>
            </a:r>
            <a:endParaRPr lang="en-US" altLang="zh-CN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 | A,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 | A)</a:t>
            </a:r>
            <a:r>
              <a:rPr lang="en-US" altLang="zh-CN" sz="2400" smtClean="0">
                <a:ea typeface="宋体" charset="-122"/>
              </a:rPr>
              <a:t>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 | A,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(B)</a:t>
            </a:r>
            <a:r>
              <a:rPr lang="en-US" altLang="zh-CN" sz="2400" smtClean="0">
                <a:ea typeface="宋体" charset="-122"/>
              </a:rPr>
              <a:t>?</a:t>
            </a:r>
            <a:endParaRPr lang="en-US" altLang="zh-CN" sz="2400" i="1" smtClean="0">
              <a:ea typeface="宋体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  <p:pic>
        <p:nvPicPr>
          <p:cNvPr id="23556" name="Picture 4" descr="burglary-make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24384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Suppose we choose the ordering M, J, A, B, E</a:t>
            </a: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 |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(J)? </a:t>
            </a:r>
            <a:r>
              <a:rPr lang="en-US" altLang="zh-CN" sz="2400" b="1" smtClean="0">
                <a:ea typeface="宋体" charset="-122"/>
              </a:rPr>
              <a:t>No</a:t>
            </a:r>
            <a:endParaRPr lang="en-US" altLang="zh-CN" sz="2400" b="1" i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J)</a:t>
            </a:r>
            <a:r>
              <a:rPr lang="en-US" altLang="zh-CN" sz="2400" smtClean="0">
                <a:ea typeface="宋体" charset="-122"/>
              </a:rPr>
              <a:t>?</a:t>
            </a:r>
            <a:r>
              <a:rPr lang="en-US" altLang="zh-CN" sz="2400" i="1" smtClean="0">
                <a:ea typeface="宋体" charset="-122"/>
              </a:rPr>
              <a:t>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(A)</a:t>
            </a:r>
            <a:r>
              <a:rPr lang="en-US" altLang="zh-CN" sz="2400" smtClean="0">
                <a:ea typeface="宋体" charset="-122"/>
              </a:rPr>
              <a:t>? </a:t>
            </a:r>
            <a:r>
              <a:rPr lang="en-US" altLang="zh-CN" sz="2400" b="1" smtClean="0">
                <a:ea typeface="宋体" charset="-122"/>
              </a:rPr>
              <a:t>No</a:t>
            </a:r>
            <a:endParaRPr lang="en-US" altLang="zh-CN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 | A,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 | A)</a:t>
            </a:r>
            <a:r>
              <a:rPr lang="en-US" altLang="zh-CN" sz="2400" smtClean="0">
                <a:ea typeface="宋体" charset="-122"/>
              </a:rPr>
              <a:t>? </a:t>
            </a:r>
            <a:r>
              <a:rPr lang="en-US" altLang="zh-CN" sz="2400" b="1" smtClean="0">
                <a:ea typeface="宋体" charset="-122"/>
              </a:rPr>
              <a:t>Yes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 | A,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(B)</a:t>
            </a:r>
            <a:r>
              <a:rPr lang="en-US" altLang="zh-CN" sz="2400" smtClean="0">
                <a:ea typeface="宋体" charset="-122"/>
              </a:rPr>
              <a:t>? </a:t>
            </a:r>
            <a:r>
              <a:rPr lang="en-US" altLang="zh-CN" sz="2400" b="1" smtClean="0">
                <a:ea typeface="宋体" charset="-122"/>
              </a:rPr>
              <a:t>No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(E | B, A ,J,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(E | A)</a:t>
            </a:r>
            <a:r>
              <a:rPr lang="en-US" altLang="zh-CN" sz="2400" smtClean="0">
                <a:ea typeface="宋体" charset="-122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(E | B, A,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(E | A, B)</a:t>
            </a:r>
            <a:r>
              <a:rPr lang="en-US" altLang="zh-CN" sz="2400" smtClean="0">
                <a:ea typeface="宋体" charset="-122"/>
              </a:rPr>
              <a:t>?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  <p:pic>
        <p:nvPicPr>
          <p:cNvPr id="24580" name="Picture 4" descr="burglary-make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73313"/>
            <a:ext cx="243840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Suppose we choose the ordering M, J, A, B, E</a:t>
            </a: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 |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(J)? </a:t>
            </a:r>
            <a:r>
              <a:rPr lang="en-US" altLang="zh-CN" sz="2400" b="1" smtClean="0">
                <a:ea typeface="宋体" charset="-122"/>
              </a:rPr>
              <a:t>No</a:t>
            </a:r>
            <a:r>
              <a:rPr lang="en-US" altLang="zh-CN" sz="2400" b="1" i="1" smtClean="0">
                <a:ea typeface="宋体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J)</a:t>
            </a:r>
            <a:r>
              <a:rPr lang="en-US" altLang="zh-CN" sz="2400" smtClean="0">
                <a:ea typeface="宋体" charset="-122"/>
              </a:rPr>
              <a:t>?</a:t>
            </a:r>
            <a:r>
              <a:rPr lang="en-US" altLang="zh-CN" sz="2400" i="1" smtClean="0">
                <a:ea typeface="宋体" charset="-122"/>
              </a:rPr>
              <a:t>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 |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(A)</a:t>
            </a:r>
            <a:r>
              <a:rPr lang="en-US" altLang="zh-CN" sz="2400" smtClean="0">
                <a:ea typeface="宋体" charset="-122"/>
              </a:rPr>
              <a:t>? </a:t>
            </a:r>
            <a:r>
              <a:rPr lang="en-US" altLang="zh-CN" sz="2400" b="1" smtClean="0">
                <a:ea typeface="宋体" charset="-122"/>
              </a:rPr>
              <a:t>No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 | A,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 | A)</a:t>
            </a:r>
            <a:r>
              <a:rPr lang="en-US" altLang="zh-CN" sz="2400" smtClean="0">
                <a:ea typeface="宋体" charset="-122"/>
              </a:rPr>
              <a:t>? </a:t>
            </a:r>
            <a:r>
              <a:rPr lang="en-US" altLang="zh-CN" sz="2400" b="1" smtClean="0">
                <a:ea typeface="宋体" charset="-122"/>
              </a:rPr>
              <a:t>Yes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 | A,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(B)</a:t>
            </a:r>
            <a:r>
              <a:rPr lang="en-US" altLang="zh-CN" sz="2400" smtClean="0">
                <a:ea typeface="宋体" charset="-122"/>
              </a:rPr>
              <a:t>? </a:t>
            </a:r>
            <a:r>
              <a:rPr lang="en-US" altLang="zh-CN" sz="2400" b="1" smtClean="0">
                <a:ea typeface="宋体" charset="-122"/>
              </a:rPr>
              <a:t>No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(E | B, A ,J,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(E | A)</a:t>
            </a:r>
            <a:r>
              <a:rPr lang="en-US" altLang="zh-CN" sz="2400" smtClean="0">
                <a:ea typeface="宋体" charset="-122"/>
              </a:rPr>
              <a:t>? </a:t>
            </a:r>
            <a:r>
              <a:rPr lang="en-US" altLang="zh-CN" sz="2400" b="1" smtClean="0">
                <a:ea typeface="宋体" charset="-122"/>
              </a:rPr>
              <a:t>No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(E | B, A, J, M) = </a:t>
            </a:r>
            <a:r>
              <a:rPr lang="en-US" altLang="zh-CN" sz="2400" b="1" i="1" smtClean="0">
                <a:ea typeface="宋体" charset="-122"/>
              </a:rPr>
              <a:t>P</a:t>
            </a:r>
            <a:r>
              <a:rPr lang="en-US" altLang="zh-CN" sz="2400" i="1" smtClean="0">
                <a:ea typeface="宋体" charset="-122"/>
              </a:rPr>
              <a:t>(E | A, B)</a:t>
            </a:r>
            <a:r>
              <a:rPr lang="en-US" altLang="zh-CN" sz="2400" smtClean="0">
                <a:ea typeface="宋体" charset="-122"/>
              </a:rPr>
              <a:t>? </a:t>
            </a:r>
            <a:r>
              <a:rPr lang="en-US" altLang="zh-CN" sz="2400" b="1" smtClean="0">
                <a:ea typeface="宋体" charset="-122"/>
              </a:rPr>
              <a:t>Yes</a:t>
            </a:r>
            <a:endParaRPr lang="en-US" altLang="zh-CN" sz="2400" i="1" smtClean="0">
              <a:ea typeface="宋体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  <p:pic>
        <p:nvPicPr>
          <p:cNvPr id="25604" name="Picture 4" descr="burglary-make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49513"/>
            <a:ext cx="243840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summary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Deciding conditional independence is hard in </a:t>
            </a:r>
            <a:r>
              <a:rPr lang="en-US" altLang="zh-CN" sz="2000" dirty="0" err="1" smtClean="0">
                <a:ea typeface="宋体" charset="-122"/>
              </a:rPr>
              <a:t>noncausal</a:t>
            </a:r>
            <a:r>
              <a:rPr lang="en-US" altLang="zh-CN" sz="2000" dirty="0" smtClean="0">
                <a:ea typeface="宋体" charset="-122"/>
              </a:rPr>
              <a:t> directions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(Causal models and conditional independence seem hardwired for humans!)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Network is less compact: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1 + 2 + 4 + 2 + 4 = 13 </a:t>
            </a:r>
            <a:r>
              <a:rPr lang="en-US" altLang="zh-CN" sz="2000" dirty="0" smtClean="0">
                <a:ea typeface="宋体" charset="-122"/>
              </a:rPr>
              <a:t>numbers needed</a:t>
            </a:r>
          </a:p>
        </p:txBody>
      </p:sp>
      <p:pic>
        <p:nvPicPr>
          <p:cNvPr id="26628" name="Picture 4" descr="burglary-make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51000"/>
            <a:ext cx="27432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Compactness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A CPT for Boolean </a:t>
            </a:r>
            <a:r>
              <a:rPr lang="en-US" altLang="zh-CN" sz="2000" i="1" smtClean="0">
                <a:ea typeface="宋体" charset="-122"/>
              </a:rPr>
              <a:t>Xi</a:t>
            </a:r>
            <a:r>
              <a:rPr lang="en-US" altLang="zh-CN" sz="2000" smtClean="0">
                <a:ea typeface="宋体" charset="-122"/>
              </a:rPr>
              <a:t> with </a:t>
            </a:r>
            <a:r>
              <a:rPr lang="en-US" altLang="zh-CN" sz="2000" i="1" smtClean="0"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 Boolean parents has </a:t>
            </a:r>
            <a:r>
              <a:rPr lang="en-US" altLang="zh-CN" sz="2000" i="1" smtClean="0">
                <a:ea typeface="宋体" charset="-122"/>
              </a:rPr>
              <a:t>2</a:t>
            </a:r>
            <a:r>
              <a:rPr lang="en-US" altLang="zh-CN" sz="2000" i="1" baseline="30000" smtClean="0"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 rows for the combinations of parent values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Each row requires one number </a:t>
            </a:r>
            <a:r>
              <a:rPr lang="en-US" altLang="zh-CN" sz="2000" i="1" smtClean="0">
                <a:ea typeface="宋体" charset="-122"/>
              </a:rPr>
              <a:t>p</a:t>
            </a:r>
            <a:r>
              <a:rPr lang="en-US" altLang="zh-CN" sz="2000" smtClean="0">
                <a:ea typeface="宋体" charset="-122"/>
              </a:rPr>
              <a:t> for </a:t>
            </a:r>
            <a:r>
              <a:rPr lang="en-US" altLang="zh-CN" sz="2000" i="1" smtClean="0">
                <a:ea typeface="宋体" charset="-122"/>
              </a:rPr>
              <a:t>Xi = true</a:t>
            </a:r>
            <a:br>
              <a:rPr lang="en-US" altLang="zh-CN" sz="2000" i="1" smtClean="0">
                <a:ea typeface="宋体" charset="-122"/>
              </a:rPr>
            </a:br>
            <a:r>
              <a:rPr lang="en-US" altLang="zh-CN" sz="2000" smtClean="0">
                <a:ea typeface="宋体" charset="-122"/>
              </a:rPr>
              <a:t>(the number for  </a:t>
            </a:r>
            <a:r>
              <a:rPr lang="en-US" altLang="zh-CN" sz="2000" i="1" smtClean="0">
                <a:ea typeface="宋体" charset="-122"/>
              </a:rPr>
              <a:t>Xi</a:t>
            </a:r>
            <a:r>
              <a:rPr lang="en-US" altLang="zh-CN" sz="2000" smtClean="0">
                <a:ea typeface="宋体" charset="-122"/>
              </a:rPr>
              <a:t> = </a:t>
            </a:r>
            <a:r>
              <a:rPr lang="en-US" altLang="zh-CN" sz="2000" i="1" smtClean="0">
                <a:ea typeface="宋体" charset="-122"/>
              </a:rPr>
              <a:t>false</a:t>
            </a:r>
            <a:r>
              <a:rPr lang="en-US" altLang="zh-CN" sz="2000" smtClean="0">
                <a:ea typeface="宋体" charset="-122"/>
              </a:rPr>
              <a:t> is just </a:t>
            </a:r>
            <a:r>
              <a:rPr lang="en-US" altLang="zh-CN" sz="2000" i="1" smtClean="0">
                <a:ea typeface="宋体" charset="-122"/>
              </a:rPr>
              <a:t>1-p</a:t>
            </a:r>
            <a:r>
              <a:rPr lang="en-US" altLang="zh-CN" sz="2000" smtClean="0">
                <a:ea typeface="宋体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If each variable has no more than </a:t>
            </a:r>
            <a:r>
              <a:rPr lang="en-US" altLang="zh-CN" sz="2000" i="1" smtClean="0"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 parents, the complete network requires </a:t>
            </a:r>
            <a:r>
              <a:rPr lang="en-US" altLang="zh-CN" sz="2000" i="1" smtClean="0">
                <a:solidFill>
                  <a:srgbClr val="FF0000"/>
                </a:solidFill>
                <a:ea typeface="宋体" charset="-122"/>
              </a:rPr>
              <a:t>O(n </a:t>
            </a:r>
            <a:r>
              <a:rPr lang="en-US" altLang="zh-CN" sz="2000" i="1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</a:rPr>
              <a:t>·</a:t>
            </a:r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 2</a:t>
            </a:r>
            <a:r>
              <a:rPr lang="en-US" altLang="zh-CN" sz="2000" i="1" baseline="30000" smtClean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) </a:t>
            </a:r>
            <a:r>
              <a:rPr lang="en-US" altLang="zh-CN" sz="2000" smtClean="0">
                <a:ea typeface="宋体" charset="-122"/>
              </a:rPr>
              <a:t>numbers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I.e., grows linearly with </a:t>
            </a:r>
            <a:r>
              <a:rPr lang="en-US" altLang="zh-CN" sz="2000" i="1" smtClean="0">
                <a:ea typeface="宋体" charset="-122"/>
              </a:rPr>
              <a:t>n</a:t>
            </a:r>
            <a:r>
              <a:rPr lang="en-US" altLang="zh-CN" sz="2000" smtClean="0">
                <a:ea typeface="宋体" charset="-122"/>
              </a:rPr>
              <a:t>, vs. </a:t>
            </a:r>
            <a:r>
              <a:rPr lang="en-US" altLang="zh-CN" sz="2000" i="1" smtClean="0">
                <a:solidFill>
                  <a:srgbClr val="FF0000"/>
                </a:solidFill>
                <a:ea typeface="宋体" charset="-122"/>
              </a:rPr>
              <a:t>O(2</a:t>
            </a:r>
            <a:r>
              <a:rPr lang="en-US" altLang="zh-CN" sz="2000" i="1" baseline="3000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000" i="1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z="2000" i="1" smtClean="0">
                <a:ea typeface="宋体" charset="-122"/>
              </a:rPr>
              <a:t> </a:t>
            </a:r>
            <a:r>
              <a:rPr lang="en-US" altLang="zh-CN" sz="2000" smtClean="0">
                <a:ea typeface="宋体" charset="-122"/>
              </a:rPr>
              <a:t>for the full joint distribution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For burglary net, 1 + 1 + 4 + 2 + 2 = 10 numbers (vs. 2</a:t>
            </a:r>
            <a:r>
              <a:rPr lang="en-US" altLang="zh-CN" sz="2000" i="1" baseline="30000" smtClean="0">
                <a:ea typeface="宋体" charset="-122"/>
              </a:rPr>
              <a:t>5</a:t>
            </a:r>
            <a:r>
              <a:rPr lang="en-US" altLang="zh-CN" sz="2000" smtClean="0">
                <a:ea typeface="宋体" charset="-122"/>
              </a:rPr>
              <a:t>-1 = 31)</a:t>
            </a:r>
          </a:p>
        </p:txBody>
      </p:sp>
      <p:pic>
        <p:nvPicPr>
          <p:cNvPr id="27652" name="Picture 4" descr="burglary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7200"/>
            <a:ext cx="12096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Cond. Independence Relations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1489075"/>
            <a:ext cx="4629150" cy="5021263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1. Each random variable </a:t>
            </a:r>
            <a:r>
              <a:rPr lang="en-US" altLang="zh-CN" sz="2800" i="1" dirty="0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800" dirty="0" smtClean="0">
                <a:ea typeface="宋体" charset="-122"/>
              </a:rPr>
              <a:t>, is conditionally independent of its non-</a:t>
            </a:r>
            <a:r>
              <a:rPr lang="en-US" altLang="zh-CN" sz="2800" dirty="0" err="1" smtClean="0">
                <a:ea typeface="宋体" charset="-122"/>
              </a:rPr>
              <a:t>descendents</a:t>
            </a:r>
            <a:r>
              <a:rPr lang="en-US" altLang="zh-CN" sz="2800" dirty="0" smtClean="0">
                <a:ea typeface="宋体" charset="-122"/>
              </a:rPr>
              <a:t>, given its parents </a:t>
            </a:r>
            <a:r>
              <a:rPr lang="en-US" altLang="zh-CN" sz="2800" i="1" dirty="0" smtClean="0">
                <a:latin typeface="Comic Sans MS" pitchFamily="66" charset="0"/>
                <a:ea typeface="宋体" charset="-122"/>
              </a:rPr>
              <a:t>Pa(X)</a:t>
            </a:r>
            <a:endParaRPr lang="en-US" altLang="zh-CN" sz="2800" dirty="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Formally,</a:t>
            </a:r>
            <a:br>
              <a:rPr lang="en-US" altLang="zh-CN" sz="2800" dirty="0" smtClean="0">
                <a:ea typeface="宋体" charset="-122"/>
              </a:rPr>
            </a:br>
            <a:r>
              <a:rPr lang="en-US" altLang="zh-CN" sz="2800" i="1" dirty="0" smtClean="0">
                <a:latin typeface="Comic Sans MS" pitchFamily="66" charset="0"/>
                <a:ea typeface="宋体" charset="-122"/>
              </a:rPr>
              <a:t>I(X; </a:t>
            </a:r>
            <a:r>
              <a:rPr lang="en-US" altLang="zh-CN" sz="2800" i="1" dirty="0" err="1" smtClean="0">
                <a:latin typeface="Comic Sans MS" pitchFamily="66" charset="0"/>
                <a:ea typeface="宋体" charset="-122"/>
              </a:rPr>
              <a:t>NonDesc</a:t>
            </a:r>
            <a:r>
              <a:rPr lang="en-US" altLang="zh-CN" sz="2800" i="1" dirty="0" smtClean="0">
                <a:latin typeface="Comic Sans MS" pitchFamily="66" charset="0"/>
                <a:ea typeface="宋体" charset="-122"/>
              </a:rPr>
              <a:t>(X) | Pa(X))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  <a:ea typeface="宋体" charset="-122"/>
              </a:rPr>
              <a:t>2. Each random variable is conditionally independent of all the other nodes in the graph, given its neighbor(</a:t>
            </a:r>
            <a:r>
              <a:rPr lang="zh-CN" altLang="en-US" sz="2800" dirty="0" smtClean="0">
                <a:latin typeface="Comic Sans MS" pitchFamily="66" charset="0"/>
                <a:ea typeface="宋体" charset="-122"/>
              </a:rPr>
              <a:t>與之相連的結點</a:t>
            </a:r>
            <a:r>
              <a:rPr lang="en-US" altLang="zh-CN" sz="2800" dirty="0" smtClean="0">
                <a:latin typeface="Comic Sans MS" pitchFamily="66" charset="0"/>
                <a:ea typeface="宋体" charset="-122"/>
              </a:rPr>
              <a:t>)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6581775" y="6197600"/>
            <a:ext cx="1698625" cy="434975"/>
          </a:xfrm>
          <a:prstGeom prst="wedgeRoundRectCallout">
            <a:avLst>
              <a:gd name="adj1" fmla="val -60792"/>
              <a:gd name="adj2" fmla="val -136130"/>
              <a:gd name="adj3" fmla="val 16667"/>
            </a:avLst>
          </a:prstGeom>
          <a:solidFill>
            <a:schemeClr val="bg2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Descendent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7737475" y="279400"/>
            <a:ext cx="1373188" cy="434975"/>
          </a:xfrm>
          <a:prstGeom prst="wedgeRoundRectCallout">
            <a:avLst>
              <a:gd name="adj1" fmla="val -75329"/>
              <a:gd name="adj2" fmla="val 109125"/>
              <a:gd name="adj3" fmla="val 16667"/>
            </a:avLst>
          </a:prstGeom>
          <a:solidFill>
            <a:schemeClr val="bg2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Ancestor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7905750" y="1490663"/>
            <a:ext cx="1036638" cy="434975"/>
          </a:xfrm>
          <a:prstGeom prst="wedgeRoundRectCallout">
            <a:avLst>
              <a:gd name="adj1" fmla="val -117074"/>
              <a:gd name="adj2" fmla="val 112042"/>
              <a:gd name="adj3" fmla="val 16667"/>
            </a:avLst>
          </a:prstGeom>
          <a:solidFill>
            <a:schemeClr val="bg2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Parent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6858000" y="5319713"/>
            <a:ext cx="2286000" cy="434975"/>
          </a:xfrm>
          <a:prstGeom prst="wedgeRoundRectCallout">
            <a:avLst>
              <a:gd name="adj1" fmla="val -116597"/>
              <a:gd name="adj2" fmla="val -426278"/>
              <a:gd name="adj3" fmla="val 16667"/>
            </a:avLst>
          </a:prstGeom>
          <a:solidFill>
            <a:schemeClr val="bg2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charset="-122"/>
              </a:rPr>
              <a:t>Non-descendent</a:t>
            </a:r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4803775" y="998538"/>
            <a:ext cx="4340225" cy="4818062"/>
            <a:chOff x="3026" y="629"/>
            <a:chExt cx="2734" cy="3035"/>
          </a:xfrm>
        </p:grpSpPr>
        <p:grpSp>
          <p:nvGrpSpPr>
            <p:cNvPr id="28681" name="Group 9"/>
            <p:cNvGrpSpPr>
              <a:grpSpLocks/>
            </p:cNvGrpSpPr>
            <p:nvPr/>
          </p:nvGrpSpPr>
          <p:grpSpPr bwMode="auto">
            <a:xfrm>
              <a:off x="3026" y="629"/>
              <a:ext cx="2563" cy="3035"/>
              <a:chOff x="3197" y="381"/>
              <a:chExt cx="2563" cy="3035"/>
            </a:xfrm>
          </p:grpSpPr>
          <p:sp>
            <p:nvSpPr>
              <p:cNvPr id="28683" name="Oval 10"/>
              <p:cNvSpPr>
                <a:spLocks noChangeArrowheads="1"/>
              </p:cNvSpPr>
              <p:nvPr/>
            </p:nvSpPr>
            <p:spPr bwMode="auto">
              <a:xfrm>
                <a:off x="3197" y="1753"/>
                <a:ext cx="697" cy="30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28684" name="Oval 11"/>
              <p:cNvSpPr>
                <a:spLocks noChangeArrowheads="1"/>
              </p:cNvSpPr>
              <p:nvPr/>
            </p:nvSpPr>
            <p:spPr bwMode="auto">
              <a:xfrm>
                <a:off x="4782" y="2415"/>
                <a:ext cx="682" cy="30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28685" name="Oval 12"/>
              <p:cNvSpPr>
                <a:spLocks noChangeArrowheads="1"/>
              </p:cNvSpPr>
              <p:nvPr/>
            </p:nvSpPr>
            <p:spPr bwMode="auto">
              <a:xfrm>
                <a:off x="4139" y="1752"/>
                <a:ext cx="667" cy="309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X</a:t>
                </a:r>
              </a:p>
            </p:txBody>
          </p:sp>
          <p:sp>
            <p:nvSpPr>
              <p:cNvPr id="28686" name="Oval 13"/>
              <p:cNvSpPr>
                <a:spLocks noChangeArrowheads="1"/>
              </p:cNvSpPr>
              <p:nvPr/>
            </p:nvSpPr>
            <p:spPr bwMode="auto">
              <a:xfrm>
                <a:off x="3981" y="2449"/>
                <a:ext cx="651" cy="309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28687" name="Oval 14"/>
              <p:cNvSpPr>
                <a:spLocks noChangeArrowheads="1"/>
              </p:cNvSpPr>
              <p:nvPr/>
            </p:nvSpPr>
            <p:spPr bwMode="auto">
              <a:xfrm>
                <a:off x="3878" y="3107"/>
                <a:ext cx="617" cy="309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28688" name="Line 15"/>
              <p:cNvSpPr>
                <a:spLocks noChangeShapeType="1"/>
              </p:cNvSpPr>
              <p:nvPr/>
            </p:nvSpPr>
            <p:spPr bwMode="auto">
              <a:xfrm flipH="1">
                <a:off x="5107" y="2022"/>
                <a:ext cx="179" cy="39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9" name="Line 16"/>
              <p:cNvSpPr>
                <a:spLocks noChangeShapeType="1"/>
              </p:cNvSpPr>
              <p:nvPr/>
            </p:nvSpPr>
            <p:spPr bwMode="auto">
              <a:xfrm>
                <a:off x="3669" y="2053"/>
                <a:ext cx="567" cy="39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0" name="Line 17"/>
              <p:cNvSpPr>
                <a:spLocks noChangeShapeType="1"/>
              </p:cNvSpPr>
              <p:nvPr/>
            </p:nvSpPr>
            <p:spPr bwMode="auto">
              <a:xfrm flipH="1">
                <a:off x="4363" y="2066"/>
                <a:ext cx="114" cy="38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8691" name="AutoShape 18"/>
              <p:cNvCxnSpPr>
                <a:cxnSpLocks noChangeShapeType="1"/>
                <a:stCxn id="28686" idx="4"/>
                <a:endCxn id="28687" idx="0"/>
              </p:cNvCxnSpPr>
              <p:nvPr/>
            </p:nvCxnSpPr>
            <p:spPr bwMode="auto">
              <a:xfrm flipH="1">
                <a:off x="4187" y="2767"/>
                <a:ext cx="120" cy="33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692" name="Oval 19"/>
              <p:cNvSpPr>
                <a:spLocks noChangeArrowheads="1"/>
              </p:cNvSpPr>
              <p:nvPr/>
            </p:nvSpPr>
            <p:spPr bwMode="auto">
              <a:xfrm>
                <a:off x="3360" y="382"/>
                <a:ext cx="697" cy="30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3230" y="1078"/>
                <a:ext cx="682" cy="30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i="1">
                    <a:latin typeface="Comic Sans MS" pitchFamily="66" charset="0"/>
                    <a:ea typeface="宋体" charset="-122"/>
                  </a:rPr>
                  <a:t>Y</a:t>
                </a:r>
                <a:r>
                  <a:rPr lang="en-US" altLang="zh-CN" sz="2400" b="1" i="1" baseline="-25000">
                    <a:latin typeface="Comic Sans MS" pitchFamily="66" charset="0"/>
                    <a:ea typeface="宋体" charset="-122"/>
                  </a:rPr>
                  <a:t>1</a:t>
                </a:r>
                <a:endParaRPr lang="en-US" altLang="zh-CN" sz="24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4302" y="381"/>
                <a:ext cx="667" cy="309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4144" y="1078"/>
                <a:ext cx="651" cy="309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i="1">
                    <a:latin typeface="Comic Sans MS" pitchFamily="66" charset="0"/>
                    <a:ea typeface="宋体" charset="-122"/>
                  </a:rPr>
                  <a:t>Y</a:t>
                </a:r>
                <a:r>
                  <a:rPr lang="en-US" altLang="zh-CN" sz="2400" b="1" i="1" baseline="-25000">
                    <a:latin typeface="Comic Sans MS" pitchFamily="66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28696" name="Line 23"/>
              <p:cNvSpPr>
                <a:spLocks noChangeShapeType="1"/>
              </p:cNvSpPr>
              <p:nvPr/>
            </p:nvSpPr>
            <p:spPr bwMode="auto">
              <a:xfrm flipH="1">
                <a:off x="3555" y="685"/>
                <a:ext cx="179" cy="39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7" name="Line 24"/>
              <p:cNvSpPr>
                <a:spLocks noChangeShapeType="1"/>
              </p:cNvSpPr>
              <p:nvPr/>
            </p:nvSpPr>
            <p:spPr bwMode="auto">
              <a:xfrm>
                <a:off x="3832" y="682"/>
                <a:ext cx="567" cy="39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8" name="Line 25"/>
              <p:cNvSpPr>
                <a:spLocks noChangeShapeType="1"/>
              </p:cNvSpPr>
              <p:nvPr/>
            </p:nvSpPr>
            <p:spPr bwMode="auto">
              <a:xfrm flipH="1">
                <a:off x="4526" y="695"/>
                <a:ext cx="114" cy="38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4"/>
                <a:endCxn id="28685" idx="0"/>
              </p:cNvCxnSpPr>
              <p:nvPr/>
            </p:nvCxnSpPr>
            <p:spPr bwMode="auto">
              <a:xfrm>
                <a:off x="4470" y="1396"/>
                <a:ext cx="3" cy="34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0" name="Line 27"/>
              <p:cNvSpPr>
                <a:spLocks noChangeShapeType="1"/>
              </p:cNvSpPr>
              <p:nvPr/>
            </p:nvSpPr>
            <p:spPr bwMode="auto">
              <a:xfrm>
                <a:off x="3569" y="1379"/>
                <a:ext cx="609" cy="4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1" name="Oval 28"/>
              <p:cNvSpPr>
                <a:spLocks noChangeArrowheads="1"/>
              </p:cNvSpPr>
              <p:nvPr/>
            </p:nvSpPr>
            <p:spPr bwMode="auto">
              <a:xfrm>
                <a:off x="5063" y="1711"/>
                <a:ext cx="697" cy="30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1" i="1">
                  <a:latin typeface="Comic Sans MS" pitchFamily="66" charset="0"/>
                  <a:ea typeface="宋体" charset="-122"/>
                </a:endParaRPr>
              </a:p>
            </p:txBody>
          </p:sp>
          <p:cxnSp>
            <p:nvCxnSpPr>
              <p:cNvPr id="28702" name="AutoShape 29"/>
              <p:cNvCxnSpPr>
                <a:cxnSpLocks noChangeShapeType="1"/>
                <a:stCxn id="28695" idx="5"/>
                <a:endCxn id="28701" idx="1"/>
              </p:cNvCxnSpPr>
              <p:nvPr/>
            </p:nvCxnSpPr>
            <p:spPr bwMode="auto">
              <a:xfrm>
                <a:off x="4700" y="1351"/>
                <a:ext cx="465" cy="39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682" name="AutoShape 30"/>
            <p:cNvSpPr>
              <a:spLocks noChangeArrowheads="1"/>
            </p:cNvSpPr>
            <p:nvPr/>
          </p:nvSpPr>
          <p:spPr bwMode="auto">
            <a:xfrm>
              <a:off x="4320" y="3350"/>
              <a:ext cx="1440" cy="274"/>
            </a:xfrm>
            <a:prstGeom prst="wedgeRoundRectCallout">
              <a:avLst>
                <a:gd name="adj1" fmla="val -8819"/>
                <a:gd name="adj2" fmla="val -185037"/>
                <a:gd name="adj3" fmla="val 16667"/>
              </a:avLst>
            </a:prstGeom>
            <a:solidFill>
              <a:schemeClr val="bg2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>
                  <a:latin typeface="Comic Sans MS" pitchFamily="66" charset="0"/>
                  <a:ea typeface="宋体" charset="-122"/>
                </a:rPr>
                <a:t>Non-descendent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Set E of </a:t>
            </a:r>
            <a:r>
              <a:rPr lang="en-US" altLang="zh-CN" sz="2800" smtClean="0">
                <a:solidFill>
                  <a:srgbClr val="990000"/>
                </a:solidFill>
                <a:ea typeface="宋体" charset="-122"/>
              </a:rPr>
              <a:t>evidence variables</a:t>
            </a:r>
            <a:r>
              <a:rPr lang="en-US" altLang="zh-CN" sz="2800" smtClean="0">
                <a:ea typeface="宋体" charset="-122"/>
              </a:rPr>
              <a:t> that are </a:t>
            </a:r>
            <a:r>
              <a:rPr lang="en-US" altLang="zh-CN" sz="2800" smtClean="0">
                <a:solidFill>
                  <a:srgbClr val="CC0099"/>
                </a:solidFill>
                <a:ea typeface="宋体" charset="-122"/>
              </a:rPr>
              <a:t>observed</a:t>
            </a:r>
            <a:r>
              <a:rPr lang="en-US" altLang="zh-CN" sz="2800" smtClean="0">
                <a:ea typeface="宋体" charset="-122"/>
              </a:rPr>
              <a:t>, e.g., </a:t>
            </a:r>
            <a:r>
              <a:rPr lang="en-US" altLang="zh-CN" sz="2800" smtClean="0">
                <a:solidFill>
                  <a:srgbClr val="336600"/>
                </a:solidFill>
                <a:ea typeface="宋体" charset="-122"/>
              </a:rPr>
              <a:t>{JohnCalls,MaryCalls}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en-US" altLang="zh-CN" sz="2800" smtClean="0">
                <a:solidFill>
                  <a:srgbClr val="990000"/>
                </a:solidFill>
                <a:ea typeface="宋体" charset="-122"/>
              </a:rPr>
              <a:t>Query variable</a:t>
            </a:r>
            <a:r>
              <a:rPr lang="en-US" altLang="zh-CN" sz="2800" smtClean="0">
                <a:ea typeface="宋体" charset="-122"/>
              </a:rPr>
              <a:t> X, e.g., </a:t>
            </a:r>
            <a:r>
              <a:rPr lang="en-US" altLang="zh-CN" sz="2800" smtClean="0">
                <a:solidFill>
                  <a:srgbClr val="336600"/>
                </a:solidFill>
                <a:ea typeface="宋体" charset="-122"/>
              </a:rPr>
              <a:t>Burglary</a:t>
            </a:r>
            <a:r>
              <a:rPr lang="en-US" altLang="zh-CN" sz="2800" smtClean="0">
                <a:ea typeface="宋体" charset="-122"/>
              </a:rPr>
              <a:t>, for which we would like to know the posterior probability distribution </a:t>
            </a:r>
            <a:r>
              <a:rPr lang="en-US" altLang="zh-CN" sz="2800" smtClean="0">
                <a:solidFill>
                  <a:srgbClr val="990000"/>
                </a:solidFill>
                <a:ea typeface="宋体" charset="-122"/>
              </a:rPr>
              <a:t>P(X|E</a:t>
            </a:r>
            <a:r>
              <a:rPr lang="en-US" altLang="zh-CN" sz="2800" smtClean="0">
                <a:ea typeface="宋体" charset="-122"/>
              </a:rPr>
              <a:t>)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362200" y="2057400"/>
            <a:ext cx="6011863" cy="4419600"/>
            <a:chOff x="1488" y="1296"/>
            <a:chExt cx="3787" cy="2784"/>
          </a:xfrm>
        </p:grpSpPr>
        <p:grpSp>
          <p:nvGrpSpPr>
            <p:cNvPr id="29715" name="Group 4"/>
            <p:cNvGrpSpPr>
              <a:grpSpLocks/>
            </p:cNvGrpSpPr>
            <p:nvPr/>
          </p:nvGrpSpPr>
          <p:grpSpPr bwMode="auto">
            <a:xfrm>
              <a:off x="1488" y="2736"/>
              <a:ext cx="3787" cy="1344"/>
              <a:chOff x="1488" y="2736"/>
              <a:chExt cx="3787" cy="1344"/>
            </a:xfrm>
          </p:grpSpPr>
          <p:sp>
            <p:nvSpPr>
              <p:cNvPr id="29717" name="Rectangle 5"/>
              <p:cNvSpPr>
                <a:spLocks noChangeArrowheads="1"/>
              </p:cNvSpPr>
              <p:nvPr/>
            </p:nvSpPr>
            <p:spPr bwMode="auto">
              <a:xfrm>
                <a:off x="1488" y="2736"/>
                <a:ext cx="1392" cy="1344"/>
              </a:xfrm>
              <a:prstGeom prst="rect">
                <a:avLst/>
              </a:prstGeom>
              <a:solidFill>
                <a:srgbClr val="FFF3FC"/>
              </a:solidFill>
              <a:ln w="38100">
                <a:solidFill>
                  <a:srgbClr val="CC009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718" name="Text Box 6"/>
              <p:cNvSpPr txBox="1">
                <a:spLocks noChangeArrowheads="1"/>
              </p:cNvSpPr>
              <p:nvPr/>
            </p:nvSpPr>
            <p:spPr bwMode="auto">
              <a:xfrm>
                <a:off x="2928" y="3168"/>
                <a:ext cx="2347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CC0099"/>
                    </a:solidFill>
                    <a:ea typeface="宋体" charset="-122"/>
                  </a:rPr>
                  <a:t>Distribution conditional to </a:t>
                </a:r>
                <a:br>
                  <a:rPr lang="en-US" altLang="zh-CN" sz="2400">
                    <a:solidFill>
                      <a:srgbClr val="CC0099"/>
                    </a:solidFill>
                    <a:ea typeface="宋体" charset="-122"/>
                  </a:rPr>
                </a:br>
                <a:r>
                  <a:rPr lang="en-US" altLang="zh-CN" sz="2400">
                    <a:solidFill>
                      <a:srgbClr val="CC0099"/>
                    </a:solidFill>
                    <a:ea typeface="宋体" charset="-122"/>
                  </a:rPr>
                  <a:t>the observations made</a:t>
                </a:r>
              </a:p>
            </p:txBody>
          </p:sp>
        </p:grpSp>
        <p:sp>
          <p:nvSpPr>
            <p:cNvPr id="29716" name="Line 7"/>
            <p:cNvSpPr>
              <a:spLocks noChangeShapeType="1"/>
            </p:cNvSpPr>
            <p:nvPr/>
          </p:nvSpPr>
          <p:spPr bwMode="auto">
            <a:xfrm flipH="1">
              <a:off x="3936" y="1296"/>
              <a:ext cx="816" cy="1968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50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Inference in BNs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515109" name="Group 37"/>
          <p:cNvGrpSpPr>
            <a:grpSpLocks/>
          </p:cNvGrpSpPr>
          <p:nvPr/>
        </p:nvGrpSpPr>
        <p:grpSpPr bwMode="auto">
          <a:xfrm>
            <a:off x="2590800" y="4572000"/>
            <a:ext cx="1676400" cy="1676400"/>
            <a:chOff x="1632" y="2880"/>
            <a:chExt cx="1056" cy="1056"/>
          </a:xfrm>
        </p:grpSpPr>
        <p:sp>
          <p:nvSpPr>
            <p:cNvPr id="29702" name="Rectangle 10"/>
            <p:cNvSpPr>
              <a:spLocks noChangeArrowheads="1"/>
            </p:cNvSpPr>
            <p:nvPr/>
          </p:nvSpPr>
          <p:spPr bwMode="auto">
            <a:xfrm>
              <a:off x="2067" y="3138"/>
              <a:ext cx="62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336600"/>
                  </a:solidFill>
                  <a:ea typeface="宋体" charset="-122"/>
                </a:rPr>
                <a:t>?</a:t>
              </a:r>
              <a:br>
                <a:rPr lang="en-US" altLang="zh-CN" sz="2000">
                  <a:solidFill>
                    <a:srgbClr val="336600"/>
                  </a:solidFill>
                  <a:ea typeface="宋体" charset="-122"/>
                </a:rPr>
              </a:br>
              <a:endParaRPr lang="en-US" altLang="zh-CN" sz="2000">
                <a:solidFill>
                  <a:srgbClr val="CC0000"/>
                </a:solidFill>
                <a:ea typeface="宋体" charset="-122"/>
              </a:endParaRPr>
            </a:p>
          </p:txBody>
        </p:sp>
        <p:sp>
          <p:nvSpPr>
            <p:cNvPr id="29703" name="Rectangle 11"/>
            <p:cNvSpPr>
              <a:spLocks noChangeArrowheads="1"/>
            </p:cNvSpPr>
            <p:nvPr/>
          </p:nvSpPr>
          <p:spPr bwMode="auto">
            <a:xfrm>
              <a:off x="1848" y="3138"/>
              <a:ext cx="219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336600"/>
                  </a:solidFill>
                  <a:ea typeface="宋体" charset="-122"/>
                </a:rPr>
                <a:t>T</a:t>
              </a:r>
              <a:endParaRPr lang="en-US" altLang="zh-CN" sz="2000">
                <a:solidFill>
                  <a:srgbClr val="CC0000"/>
                </a:solidFill>
                <a:ea typeface="宋体" charset="-122"/>
              </a:endParaRPr>
            </a:p>
          </p:txBody>
        </p:sp>
        <p:sp>
          <p:nvSpPr>
            <p:cNvPr id="29704" name="Rectangle 12"/>
            <p:cNvSpPr>
              <a:spLocks noChangeArrowheads="1"/>
            </p:cNvSpPr>
            <p:nvPr/>
          </p:nvSpPr>
          <p:spPr bwMode="auto">
            <a:xfrm>
              <a:off x="1632" y="3138"/>
              <a:ext cx="21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336600"/>
                  </a:solidFill>
                  <a:ea typeface="宋体" charset="-122"/>
                </a:rPr>
                <a:t>T</a:t>
              </a:r>
              <a:endParaRPr lang="en-US" altLang="zh-CN" sz="2000">
                <a:solidFill>
                  <a:srgbClr val="CC0000"/>
                </a:solidFill>
                <a:ea typeface="宋体" charset="-122"/>
              </a:endParaRPr>
            </a:p>
          </p:txBody>
        </p:sp>
        <p:sp>
          <p:nvSpPr>
            <p:cNvPr id="29705" name="Rectangle 13"/>
            <p:cNvSpPr>
              <a:spLocks noChangeArrowheads="1"/>
            </p:cNvSpPr>
            <p:nvPr/>
          </p:nvSpPr>
          <p:spPr bwMode="auto">
            <a:xfrm>
              <a:off x="2067" y="2880"/>
              <a:ext cx="62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336600"/>
                  </a:solidFill>
                  <a:ea typeface="宋体" charset="-122"/>
                </a:rPr>
                <a:t>P(B|</a:t>
              </a:r>
              <a:r>
                <a:rPr lang="en-US" altLang="zh-CN" sz="1800">
                  <a:solidFill>
                    <a:srgbClr val="336600"/>
                  </a:solidFill>
                  <a:ea typeface="宋体" charset="-122"/>
                </a:rPr>
                <a:t>…</a:t>
              </a:r>
              <a:r>
                <a:rPr lang="en-US" altLang="zh-CN" sz="2000">
                  <a:solidFill>
                    <a:srgbClr val="336600"/>
                  </a:solidFill>
                  <a:ea typeface="宋体" charset="-122"/>
                </a:rPr>
                <a:t>)</a:t>
              </a:r>
              <a:endParaRPr lang="en-US" altLang="zh-CN" sz="2000">
                <a:solidFill>
                  <a:srgbClr val="CC0000"/>
                </a:solidFill>
                <a:ea typeface="宋体" charset="-122"/>
              </a:endParaRPr>
            </a:p>
          </p:txBody>
        </p:sp>
        <p:sp>
          <p:nvSpPr>
            <p:cNvPr id="29706" name="Rectangle 14"/>
            <p:cNvSpPr>
              <a:spLocks noChangeArrowheads="1"/>
            </p:cNvSpPr>
            <p:nvPr/>
          </p:nvSpPr>
          <p:spPr bwMode="auto">
            <a:xfrm>
              <a:off x="1848" y="2880"/>
              <a:ext cx="21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336600"/>
                  </a:solidFill>
                  <a:ea typeface="宋体" charset="-122"/>
                </a:rPr>
                <a:t>M</a:t>
              </a:r>
              <a:endParaRPr lang="en-US" altLang="zh-CN" sz="2000">
                <a:solidFill>
                  <a:srgbClr val="CC0000"/>
                </a:solidFill>
                <a:ea typeface="宋体" charset="-122"/>
              </a:endParaRPr>
            </a:p>
          </p:txBody>
        </p:sp>
        <p:sp>
          <p:nvSpPr>
            <p:cNvPr id="29707" name="Rectangle 15"/>
            <p:cNvSpPr>
              <a:spLocks noChangeArrowheads="1"/>
            </p:cNvSpPr>
            <p:nvPr/>
          </p:nvSpPr>
          <p:spPr bwMode="auto">
            <a:xfrm>
              <a:off x="1632" y="2880"/>
              <a:ext cx="21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336600"/>
                  </a:solidFill>
                  <a:ea typeface="宋体" charset="-122"/>
                </a:rPr>
                <a:t>J</a:t>
              </a:r>
            </a:p>
          </p:txBody>
        </p:sp>
        <p:sp>
          <p:nvSpPr>
            <p:cNvPr id="29708" name="Line 16"/>
            <p:cNvSpPr>
              <a:spLocks noChangeShapeType="1"/>
            </p:cNvSpPr>
            <p:nvPr/>
          </p:nvSpPr>
          <p:spPr bwMode="auto">
            <a:xfrm>
              <a:off x="1632" y="288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9" name="Line 17"/>
            <p:cNvSpPr>
              <a:spLocks noChangeShapeType="1"/>
            </p:cNvSpPr>
            <p:nvPr/>
          </p:nvSpPr>
          <p:spPr bwMode="auto">
            <a:xfrm>
              <a:off x="1632" y="313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0" name="Line 18"/>
            <p:cNvSpPr>
              <a:spLocks noChangeShapeType="1"/>
            </p:cNvSpPr>
            <p:nvPr/>
          </p:nvSpPr>
          <p:spPr bwMode="auto">
            <a:xfrm>
              <a:off x="1632" y="3936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>
              <a:off x="1632" y="2880"/>
              <a:ext cx="0" cy="10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2" name="Line 20"/>
            <p:cNvSpPr>
              <a:spLocks noChangeShapeType="1"/>
            </p:cNvSpPr>
            <p:nvPr/>
          </p:nvSpPr>
          <p:spPr bwMode="auto">
            <a:xfrm>
              <a:off x="1848" y="28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3" name="Line 21"/>
            <p:cNvSpPr>
              <a:spLocks noChangeShapeType="1"/>
            </p:cNvSpPr>
            <p:nvPr/>
          </p:nvSpPr>
          <p:spPr bwMode="auto">
            <a:xfrm>
              <a:off x="2067" y="28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22"/>
            <p:cNvSpPr>
              <a:spLocks noChangeShapeType="1"/>
            </p:cNvSpPr>
            <p:nvPr/>
          </p:nvSpPr>
          <p:spPr bwMode="auto">
            <a:xfrm>
              <a:off x="2688" y="2880"/>
              <a:ext cx="0" cy="10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Inference Patterns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914400" y="1676400"/>
            <a:ext cx="3402013" cy="1905000"/>
            <a:chOff x="576" y="1056"/>
            <a:chExt cx="2143" cy="1200"/>
          </a:xfrm>
        </p:grpSpPr>
        <p:grpSp>
          <p:nvGrpSpPr>
            <p:cNvPr id="30762" name="Group 4"/>
            <p:cNvGrpSpPr>
              <a:grpSpLocks/>
            </p:cNvGrpSpPr>
            <p:nvPr/>
          </p:nvGrpSpPr>
          <p:grpSpPr bwMode="auto">
            <a:xfrm>
              <a:off x="576" y="1056"/>
              <a:ext cx="1872" cy="1200"/>
              <a:chOff x="576" y="1056"/>
              <a:chExt cx="1872" cy="1200"/>
            </a:xfrm>
          </p:grpSpPr>
          <p:sp>
            <p:nvSpPr>
              <p:cNvPr id="30764" name="Oval 5"/>
              <p:cNvSpPr>
                <a:spLocks noChangeArrowheads="1"/>
              </p:cNvSpPr>
              <p:nvPr/>
            </p:nvSpPr>
            <p:spPr bwMode="auto">
              <a:xfrm>
                <a:off x="576" y="1056"/>
                <a:ext cx="436" cy="196"/>
              </a:xfrm>
              <a:prstGeom prst="ellipse">
                <a:avLst/>
              </a:prstGeom>
              <a:solidFill>
                <a:srgbClr val="F1FFE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008000"/>
                    </a:solidFill>
                    <a:ea typeface="宋体" charset="-122"/>
                  </a:rPr>
                  <a:t>Burglary</a:t>
                </a:r>
              </a:p>
            </p:txBody>
          </p:sp>
          <p:sp>
            <p:nvSpPr>
              <p:cNvPr id="30765" name="Oval 6"/>
              <p:cNvSpPr>
                <a:spLocks noChangeArrowheads="1"/>
              </p:cNvSpPr>
              <p:nvPr/>
            </p:nvSpPr>
            <p:spPr bwMode="auto">
              <a:xfrm>
                <a:off x="1807" y="1056"/>
                <a:ext cx="590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Earthquake</a:t>
                </a:r>
              </a:p>
            </p:txBody>
          </p:sp>
          <p:sp>
            <p:nvSpPr>
              <p:cNvPr id="30766" name="Oval 7"/>
              <p:cNvSpPr>
                <a:spLocks noChangeArrowheads="1"/>
              </p:cNvSpPr>
              <p:nvPr/>
            </p:nvSpPr>
            <p:spPr bwMode="auto">
              <a:xfrm>
                <a:off x="1243" y="1521"/>
                <a:ext cx="333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Alarm</a:t>
                </a:r>
              </a:p>
            </p:txBody>
          </p:sp>
          <p:sp>
            <p:nvSpPr>
              <p:cNvPr id="30767" name="Oval 8"/>
              <p:cNvSpPr>
                <a:spLocks noChangeArrowheads="1"/>
              </p:cNvSpPr>
              <p:nvPr/>
            </p:nvSpPr>
            <p:spPr bwMode="auto">
              <a:xfrm>
                <a:off x="1909" y="2060"/>
                <a:ext cx="539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MaryCalls</a:t>
                </a:r>
              </a:p>
            </p:txBody>
          </p:sp>
          <p:sp>
            <p:nvSpPr>
              <p:cNvPr id="30768" name="Oval 9"/>
              <p:cNvSpPr>
                <a:spLocks noChangeArrowheads="1"/>
              </p:cNvSpPr>
              <p:nvPr/>
            </p:nvSpPr>
            <p:spPr bwMode="auto">
              <a:xfrm>
                <a:off x="576" y="2060"/>
                <a:ext cx="513" cy="196"/>
              </a:xfrm>
              <a:prstGeom prst="ellipse">
                <a:avLst/>
              </a:prstGeom>
              <a:solidFill>
                <a:srgbClr val="FFF3FC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CC0099"/>
                    </a:solidFill>
                    <a:ea typeface="宋体" charset="-122"/>
                  </a:rPr>
                  <a:t>JohnCalls</a:t>
                </a:r>
                <a:endParaRPr lang="en-US" altLang="zh-CN" sz="1200" b="1">
                  <a:ea typeface="宋体" charset="-122"/>
                </a:endParaRPr>
              </a:p>
            </p:txBody>
          </p:sp>
          <p:sp>
            <p:nvSpPr>
              <p:cNvPr id="30769" name="Line 10"/>
              <p:cNvSpPr>
                <a:spLocks noChangeShapeType="1"/>
              </p:cNvSpPr>
              <p:nvPr/>
            </p:nvSpPr>
            <p:spPr bwMode="auto">
              <a:xfrm>
                <a:off x="948" y="1223"/>
                <a:ext cx="333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0" name="Line 11"/>
              <p:cNvSpPr>
                <a:spLocks noChangeShapeType="1"/>
              </p:cNvSpPr>
              <p:nvPr/>
            </p:nvSpPr>
            <p:spPr bwMode="auto">
              <a:xfrm flipH="1">
                <a:off x="1525" y="1215"/>
                <a:ext cx="346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1" name="Line 12"/>
              <p:cNvSpPr>
                <a:spLocks noChangeShapeType="1"/>
              </p:cNvSpPr>
              <p:nvPr/>
            </p:nvSpPr>
            <p:spPr bwMode="auto">
              <a:xfrm flipH="1">
                <a:off x="986" y="1685"/>
                <a:ext cx="304" cy="3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2" name="Line 13"/>
              <p:cNvSpPr>
                <a:spLocks noChangeShapeType="1"/>
              </p:cNvSpPr>
              <p:nvPr/>
            </p:nvSpPr>
            <p:spPr bwMode="auto">
              <a:xfrm>
                <a:off x="1542" y="1680"/>
                <a:ext cx="402" cy="4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63" name="Text Box 14"/>
            <p:cNvSpPr txBox="1">
              <a:spLocks noChangeArrowheads="1"/>
            </p:cNvSpPr>
            <p:nvPr/>
          </p:nvSpPr>
          <p:spPr bwMode="auto">
            <a:xfrm>
              <a:off x="1728" y="1488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charset="-122"/>
                </a:rPr>
                <a:t>Diagnostic</a:t>
              </a:r>
            </a:p>
          </p:txBody>
        </p:sp>
      </p:grpSp>
      <p:grpSp>
        <p:nvGrpSpPr>
          <p:cNvPr id="457743" name="Group 15"/>
          <p:cNvGrpSpPr>
            <a:grpSpLocks/>
          </p:cNvGrpSpPr>
          <p:nvPr/>
        </p:nvGrpSpPr>
        <p:grpSpPr bwMode="auto">
          <a:xfrm>
            <a:off x="5562600" y="1676400"/>
            <a:ext cx="2971800" cy="1905000"/>
            <a:chOff x="3504" y="1056"/>
            <a:chExt cx="1872" cy="1200"/>
          </a:xfrm>
        </p:grpSpPr>
        <p:grpSp>
          <p:nvGrpSpPr>
            <p:cNvPr id="30751" name="Group 16"/>
            <p:cNvGrpSpPr>
              <a:grpSpLocks/>
            </p:cNvGrpSpPr>
            <p:nvPr/>
          </p:nvGrpSpPr>
          <p:grpSpPr bwMode="auto">
            <a:xfrm>
              <a:off x="3504" y="1056"/>
              <a:ext cx="1872" cy="1200"/>
              <a:chOff x="3504" y="1056"/>
              <a:chExt cx="1872" cy="1200"/>
            </a:xfrm>
          </p:grpSpPr>
          <p:sp>
            <p:nvSpPr>
              <p:cNvPr id="30753" name="Oval 17"/>
              <p:cNvSpPr>
                <a:spLocks noChangeArrowheads="1"/>
              </p:cNvSpPr>
              <p:nvPr/>
            </p:nvSpPr>
            <p:spPr bwMode="auto">
              <a:xfrm>
                <a:off x="3504" y="1056"/>
                <a:ext cx="436" cy="196"/>
              </a:xfrm>
              <a:prstGeom prst="ellipse">
                <a:avLst/>
              </a:prstGeom>
              <a:solidFill>
                <a:srgbClr val="FFF3FC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CC0099"/>
                    </a:solidFill>
                    <a:ea typeface="宋体" charset="-122"/>
                  </a:rPr>
                  <a:t>Burglary</a:t>
                </a:r>
              </a:p>
            </p:txBody>
          </p:sp>
          <p:sp>
            <p:nvSpPr>
              <p:cNvPr id="30754" name="Oval 18"/>
              <p:cNvSpPr>
                <a:spLocks noChangeArrowheads="1"/>
              </p:cNvSpPr>
              <p:nvPr/>
            </p:nvSpPr>
            <p:spPr bwMode="auto">
              <a:xfrm>
                <a:off x="4735" y="1056"/>
                <a:ext cx="590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Earthquake</a:t>
                </a:r>
              </a:p>
            </p:txBody>
          </p:sp>
          <p:sp>
            <p:nvSpPr>
              <p:cNvPr id="30755" name="Oval 19"/>
              <p:cNvSpPr>
                <a:spLocks noChangeArrowheads="1"/>
              </p:cNvSpPr>
              <p:nvPr/>
            </p:nvSpPr>
            <p:spPr bwMode="auto">
              <a:xfrm>
                <a:off x="4171" y="1521"/>
                <a:ext cx="333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Alarm</a:t>
                </a:r>
              </a:p>
            </p:txBody>
          </p:sp>
          <p:sp>
            <p:nvSpPr>
              <p:cNvPr id="30756" name="Oval 20"/>
              <p:cNvSpPr>
                <a:spLocks noChangeArrowheads="1"/>
              </p:cNvSpPr>
              <p:nvPr/>
            </p:nvSpPr>
            <p:spPr bwMode="auto">
              <a:xfrm>
                <a:off x="4837" y="2060"/>
                <a:ext cx="539" cy="196"/>
              </a:xfrm>
              <a:prstGeom prst="ellipse">
                <a:avLst/>
              </a:prstGeom>
              <a:solidFill>
                <a:srgbClr val="F1FFE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008000"/>
                    </a:solidFill>
                    <a:ea typeface="宋体" charset="-122"/>
                  </a:rPr>
                  <a:t>MaryCalls</a:t>
                </a:r>
              </a:p>
            </p:txBody>
          </p:sp>
          <p:sp>
            <p:nvSpPr>
              <p:cNvPr id="30757" name="Oval 21"/>
              <p:cNvSpPr>
                <a:spLocks noChangeArrowheads="1"/>
              </p:cNvSpPr>
              <p:nvPr/>
            </p:nvSpPr>
            <p:spPr bwMode="auto">
              <a:xfrm>
                <a:off x="3504" y="2060"/>
                <a:ext cx="513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JohnCalls</a:t>
                </a:r>
              </a:p>
            </p:txBody>
          </p:sp>
          <p:sp>
            <p:nvSpPr>
              <p:cNvPr id="30758" name="Line 22"/>
              <p:cNvSpPr>
                <a:spLocks noChangeShapeType="1"/>
              </p:cNvSpPr>
              <p:nvPr/>
            </p:nvSpPr>
            <p:spPr bwMode="auto">
              <a:xfrm>
                <a:off x="3876" y="1223"/>
                <a:ext cx="333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9" name="Line 23"/>
              <p:cNvSpPr>
                <a:spLocks noChangeShapeType="1"/>
              </p:cNvSpPr>
              <p:nvPr/>
            </p:nvSpPr>
            <p:spPr bwMode="auto">
              <a:xfrm flipH="1">
                <a:off x="4453" y="1215"/>
                <a:ext cx="346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0" name="Line 24"/>
              <p:cNvSpPr>
                <a:spLocks noChangeShapeType="1"/>
              </p:cNvSpPr>
              <p:nvPr/>
            </p:nvSpPr>
            <p:spPr bwMode="auto">
              <a:xfrm flipH="1">
                <a:off x="3914" y="1685"/>
                <a:ext cx="304" cy="3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1" name="Line 25"/>
              <p:cNvSpPr>
                <a:spLocks noChangeShapeType="1"/>
              </p:cNvSpPr>
              <p:nvPr/>
            </p:nvSpPr>
            <p:spPr bwMode="auto">
              <a:xfrm>
                <a:off x="4470" y="1680"/>
                <a:ext cx="402" cy="4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52" name="Text Box 26"/>
            <p:cNvSpPr txBox="1">
              <a:spLocks noChangeArrowheads="1"/>
            </p:cNvSpPr>
            <p:nvPr/>
          </p:nvSpPr>
          <p:spPr bwMode="auto">
            <a:xfrm>
              <a:off x="4656" y="1440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charset="-122"/>
                </a:rPr>
                <a:t>Causal</a:t>
              </a:r>
            </a:p>
          </p:txBody>
        </p:sp>
      </p:grpSp>
      <p:grpSp>
        <p:nvGrpSpPr>
          <p:cNvPr id="457755" name="Group 27"/>
          <p:cNvGrpSpPr>
            <a:grpSpLocks/>
          </p:cNvGrpSpPr>
          <p:nvPr/>
        </p:nvGrpSpPr>
        <p:grpSpPr bwMode="auto">
          <a:xfrm>
            <a:off x="914400" y="4267200"/>
            <a:ext cx="3506788" cy="1905000"/>
            <a:chOff x="576" y="2688"/>
            <a:chExt cx="2209" cy="1200"/>
          </a:xfrm>
        </p:grpSpPr>
        <p:grpSp>
          <p:nvGrpSpPr>
            <p:cNvPr id="30740" name="Group 28"/>
            <p:cNvGrpSpPr>
              <a:grpSpLocks/>
            </p:cNvGrpSpPr>
            <p:nvPr/>
          </p:nvGrpSpPr>
          <p:grpSpPr bwMode="auto">
            <a:xfrm>
              <a:off x="576" y="2688"/>
              <a:ext cx="1872" cy="1200"/>
              <a:chOff x="576" y="2688"/>
              <a:chExt cx="1872" cy="1200"/>
            </a:xfrm>
          </p:grpSpPr>
          <p:sp>
            <p:nvSpPr>
              <p:cNvPr id="30742" name="Oval 29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436" cy="196"/>
              </a:xfrm>
              <a:prstGeom prst="ellipse">
                <a:avLst/>
              </a:prstGeom>
              <a:solidFill>
                <a:srgbClr val="F1FFE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008000"/>
                    </a:solidFill>
                    <a:ea typeface="宋体" charset="-122"/>
                  </a:rPr>
                  <a:t>Burglary</a:t>
                </a:r>
              </a:p>
            </p:txBody>
          </p:sp>
          <p:sp>
            <p:nvSpPr>
              <p:cNvPr id="30743" name="Oval 30"/>
              <p:cNvSpPr>
                <a:spLocks noChangeArrowheads="1"/>
              </p:cNvSpPr>
              <p:nvPr/>
            </p:nvSpPr>
            <p:spPr bwMode="auto">
              <a:xfrm>
                <a:off x="1807" y="2688"/>
                <a:ext cx="590" cy="196"/>
              </a:xfrm>
              <a:prstGeom prst="ellipse">
                <a:avLst/>
              </a:prstGeom>
              <a:solidFill>
                <a:srgbClr val="FFF3FC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CC0099"/>
                    </a:solidFill>
                    <a:ea typeface="宋体" charset="-122"/>
                  </a:rPr>
                  <a:t>Earthquake</a:t>
                </a:r>
              </a:p>
            </p:txBody>
          </p:sp>
          <p:sp>
            <p:nvSpPr>
              <p:cNvPr id="30744" name="Oval 31"/>
              <p:cNvSpPr>
                <a:spLocks noChangeArrowheads="1"/>
              </p:cNvSpPr>
              <p:nvPr/>
            </p:nvSpPr>
            <p:spPr bwMode="auto">
              <a:xfrm>
                <a:off x="1243" y="3153"/>
                <a:ext cx="333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Alarm</a:t>
                </a:r>
              </a:p>
            </p:txBody>
          </p:sp>
          <p:sp>
            <p:nvSpPr>
              <p:cNvPr id="30745" name="Oval 32"/>
              <p:cNvSpPr>
                <a:spLocks noChangeArrowheads="1"/>
              </p:cNvSpPr>
              <p:nvPr/>
            </p:nvSpPr>
            <p:spPr bwMode="auto">
              <a:xfrm>
                <a:off x="1909" y="3692"/>
                <a:ext cx="539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MaryCalls</a:t>
                </a:r>
              </a:p>
            </p:txBody>
          </p:sp>
          <p:sp>
            <p:nvSpPr>
              <p:cNvPr id="30746" name="Oval 33"/>
              <p:cNvSpPr>
                <a:spLocks noChangeArrowheads="1"/>
              </p:cNvSpPr>
              <p:nvPr/>
            </p:nvSpPr>
            <p:spPr bwMode="auto">
              <a:xfrm>
                <a:off x="576" y="3692"/>
                <a:ext cx="513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JohnCalls</a:t>
                </a:r>
              </a:p>
            </p:txBody>
          </p:sp>
          <p:sp>
            <p:nvSpPr>
              <p:cNvPr id="30747" name="Line 34"/>
              <p:cNvSpPr>
                <a:spLocks noChangeShapeType="1"/>
              </p:cNvSpPr>
              <p:nvPr/>
            </p:nvSpPr>
            <p:spPr bwMode="auto">
              <a:xfrm>
                <a:off x="948" y="2855"/>
                <a:ext cx="333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8" name="Line 35"/>
              <p:cNvSpPr>
                <a:spLocks noChangeShapeType="1"/>
              </p:cNvSpPr>
              <p:nvPr/>
            </p:nvSpPr>
            <p:spPr bwMode="auto">
              <a:xfrm flipH="1">
                <a:off x="1525" y="2847"/>
                <a:ext cx="346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9" name="Line 36"/>
              <p:cNvSpPr>
                <a:spLocks noChangeShapeType="1"/>
              </p:cNvSpPr>
              <p:nvPr/>
            </p:nvSpPr>
            <p:spPr bwMode="auto">
              <a:xfrm flipH="1">
                <a:off x="986" y="3317"/>
                <a:ext cx="304" cy="3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0" name="Line 37"/>
              <p:cNvSpPr>
                <a:spLocks noChangeShapeType="1"/>
              </p:cNvSpPr>
              <p:nvPr/>
            </p:nvSpPr>
            <p:spPr bwMode="auto">
              <a:xfrm>
                <a:off x="1542" y="3312"/>
                <a:ext cx="402" cy="4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41" name="Text Box 38"/>
            <p:cNvSpPr txBox="1">
              <a:spLocks noChangeArrowheads="1"/>
            </p:cNvSpPr>
            <p:nvPr/>
          </p:nvSpPr>
          <p:spPr bwMode="auto">
            <a:xfrm>
              <a:off x="1728" y="3120"/>
              <a:ext cx="10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ea typeface="宋体" charset="-122"/>
                </a:rPr>
                <a:t>Intercausal</a:t>
              </a:r>
            </a:p>
          </p:txBody>
        </p:sp>
      </p:grpSp>
      <p:grpSp>
        <p:nvGrpSpPr>
          <p:cNvPr id="457767" name="Group 39"/>
          <p:cNvGrpSpPr>
            <a:grpSpLocks/>
          </p:cNvGrpSpPr>
          <p:nvPr/>
        </p:nvGrpSpPr>
        <p:grpSpPr bwMode="auto">
          <a:xfrm>
            <a:off x="5562600" y="4267200"/>
            <a:ext cx="2971800" cy="1905000"/>
            <a:chOff x="3504" y="2688"/>
            <a:chExt cx="1872" cy="1200"/>
          </a:xfrm>
        </p:grpSpPr>
        <p:grpSp>
          <p:nvGrpSpPr>
            <p:cNvPr id="30729" name="Group 40"/>
            <p:cNvGrpSpPr>
              <a:grpSpLocks/>
            </p:cNvGrpSpPr>
            <p:nvPr/>
          </p:nvGrpSpPr>
          <p:grpSpPr bwMode="auto">
            <a:xfrm>
              <a:off x="3504" y="2688"/>
              <a:ext cx="1872" cy="1200"/>
              <a:chOff x="3504" y="2688"/>
              <a:chExt cx="1872" cy="1200"/>
            </a:xfrm>
          </p:grpSpPr>
          <p:sp>
            <p:nvSpPr>
              <p:cNvPr id="30731" name="Oval 41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36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Burglary</a:t>
                </a:r>
              </a:p>
            </p:txBody>
          </p:sp>
          <p:sp>
            <p:nvSpPr>
              <p:cNvPr id="30732" name="Oval 42"/>
              <p:cNvSpPr>
                <a:spLocks noChangeArrowheads="1"/>
              </p:cNvSpPr>
              <p:nvPr/>
            </p:nvSpPr>
            <p:spPr bwMode="auto">
              <a:xfrm>
                <a:off x="4735" y="2688"/>
                <a:ext cx="590" cy="196"/>
              </a:xfrm>
              <a:prstGeom prst="ellipse">
                <a:avLst/>
              </a:prstGeom>
              <a:solidFill>
                <a:srgbClr val="FFF3FC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CC0099"/>
                    </a:solidFill>
                    <a:ea typeface="宋体" charset="-122"/>
                  </a:rPr>
                  <a:t>Earthquake</a:t>
                </a:r>
              </a:p>
            </p:txBody>
          </p:sp>
          <p:sp>
            <p:nvSpPr>
              <p:cNvPr id="30733" name="Oval 43"/>
              <p:cNvSpPr>
                <a:spLocks noChangeArrowheads="1"/>
              </p:cNvSpPr>
              <p:nvPr/>
            </p:nvSpPr>
            <p:spPr bwMode="auto">
              <a:xfrm>
                <a:off x="4171" y="3153"/>
                <a:ext cx="333" cy="196"/>
              </a:xfrm>
              <a:prstGeom prst="ellipse">
                <a:avLst/>
              </a:prstGeom>
              <a:solidFill>
                <a:srgbClr val="F1FFE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008000"/>
                    </a:solidFill>
                    <a:ea typeface="宋体" charset="-122"/>
                  </a:rPr>
                  <a:t>Alarm</a:t>
                </a:r>
              </a:p>
            </p:txBody>
          </p:sp>
          <p:sp>
            <p:nvSpPr>
              <p:cNvPr id="30734" name="Oval 44"/>
              <p:cNvSpPr>
                <a:spLocks noChangeArrowheads="1"/>
              </p:cNvSpPr>
              <p:nvPr/>
            </p:nvSpPr>
            <p:spPr bwMode="auto">
              <a:xfrm>
                <a:off x="4837" y="3692"/>
                <a:ext cx="539" cy="196"/>
              </a:xfrm>
              <a:prstGeom prst="ellipse">
                <a:avLst/>
              </a:prstGeom>
              <a:solidFill>
                <a:srgbClr val="FFF3FC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CC0099"/>
                    </a:solidFill>
                    <a:ea typeface="宋体" charset="-122"/>
                  </a:rPr>
                  <a:t>MaryCalls</a:t>
                </a:r>
              </a:p>
            </p:txBody>
          </p:sp>
          <p:sp>
            <p:nvSpPr>
              <p:cNvPr id="30735" name="Oval 45"/>
              <p:cNvSpPr>
                <a:spLocks noChangeArrowheads="1"/>
              </p:cNvSpPr>
              <p:nvPr/>
            </p:nvSpPr>
            <p:spPr bwMode="auto">
              <a:xfrm>
                <a:off x="3504" y="3692"/>
                <a:ext cx="513" cy="1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ea typeface="宋体" charset="-122"/>
                  </a:rPr>
                  <a:t>JohnCalls</a:t>
                </a:r>
              </a:p>
            </p:txBody>
          </p:sp>
          <p:sp>
            <p:nvSpPr>
              <p:cNvPr id="30736" name="Line 46"/>
              <p:cNvSpPr>
                <a:spLocks noChangeShapeType="1"/>
              </p:cNvSpPr>
              <p:nvPr/>
            </p:nvSpPr>
            <p:spPr bwMode="auto">
              <a:xfrm>
                <a:off x="3876" y="2855"/>
                <a:ext cx="333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37" name="Line 47"/>
              <p:cNvSpPr>
                <a:spLocks noChangeShapeType="1"/>
              </p:cNvSpPr>
              <p:nvPr/>
            </p:nvSpPr>
            <p:spPr bwMode="auto">
              <a:xfrm flipH="1">
                <a:off x="4453" y="2847"/>
                <a:ext cx="346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38" name="Line 48"/>
              <p:cNvSpPr>
                <a:spLocks noChangeShapeType="1"/>
              </p:cNvSpPr>
              <p:nvPr/>
            </p:nvSpPr>
            <p:spPr bwMode="auto">
              <a:xfrm flipH="1">
                <a:off x="3914" y="3317"/>
                <a:ext cx="304" cy="3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39" name="Line 49"/>
              <p:cNvSpPr>
                <a:spLocks noChangeShapeType="1"/>
              </p:cNvSpPr>
              <p:nvPr/>
            </p:nvSpPr>
            <p:spPr bwMode="auto">
              <a:xfrm>
                <a:off x="4470" y="3312"/>
                <a:ext cx="402" cy="4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30" name="Text Box 50"/>
            <p:cNvSpPr txBox="1">
              <a:spLocks noChangeArrowheads="1"/>
            </p:cNvSpPr>
            <p:nvPr/>
          </p:nvSpPr>
          <p:spPr bwMode="auto">
            <a:xfrm>
              <a:off x="4646" y="3093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charset="-122"/>
                </a:rPr>
                <a:t>Mixed</a:t>
              </a:r>
            </a:p>
          </p:txBody>
        </p:sp>
      </p:grpSp>
      <p:sp>
        <p:nvSpPr>
          <p:cNvPr id="457779" name="Text Box 51"/>
          <p:cNvSpPr txBox="1">
            <a:spLocks noChangeArrowheads="1"/>
          </p:cNvSpPr>
          <p:nvPr/>
        </p:nvSpPr>
        <p:spPr bwMode="auto">
          <a:xfrm>
            <a:off x="1219200" y="1905000"/>
            <a:ext cx="4594225" cy="1216025"/>
          </a:xfrm>
          <a:prstGeom prst="rect">
            <a:avLst/>
          </a:prstGeom>
          <a:solidFill>
            <a:srgbClr val="F6F8FE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 Basic use of a BN: Given new</a:t>
            </a:r>
          </a:p>
          <a:p>
            <a:pPr eaLnBrk="1" hangingPunct="1"/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observations, compute the new</a:t>
            </a:r>
            <a:br>
              <a:rPr lang="en-US" altLang="zh-CN" sz="240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strengths of some (or all) beliefs</a:t>
            </a:r>
          </a:p>
        </p:txBody>
      </p:sp>
      <p:sp>
        <p:nvSpPr>
          <p:cNvPr id="457780" name="Text Box 52"/>
          <p:cNvSpPr txBox="1">
            <a:spLocks noChangeArrowheads="1"/>
          </p:cNvSpPr>
          <p:nvPr/>
        </p:nvSpPr>
        <p:spPr bwMode="auto">
          <a:xfrm>
            <a:off x="3657600" y="4114800"/>
            <a:ext cx="4821238" cy="1581150"/>
          </a:xfrm>
          <a:prstGeom prst="rect">
            <a:avLst/>
          </a:prstGeom>
          <a:solidFill>
            <a:srgbClr val="F6F8FE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 Other use: Given the strength of</a:t>
            </a:r>
          </a:p>
          <a:p>
            <a:pPr eaLnBrk="1" hangingPunct="1"/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a belief, which observation should</a:t>
            </a:r>
          </a:p>
          <a:p>
            <a:pPr eaLnBrk="1" hangingPunct="1"/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we gather to make the greatest</a:t>
            </a:r>
          </a:p>
          <a:p>
            <a:pPr eaLnBrk="1" hangingPunct="1"/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change in this belief’s strength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79" grpId="0" animBg="1" autoUpdateAnimBg="0"/>
      <p:bldP spid="45778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Types Of Nodes On A Path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371600" y="1905000"/>
            <a:ext cx="6858000" cy="4267200"/>
            <a:chOff x="864" y="1056"/>
            <a:chExt cx="4320" cy="2688"/>
          </a:xfrm>
        </p:grpSpPr>
        <p:sp>
          <p:nvSpPr>
            <p:cNvPr id="31781" name="Oval 4"/>
            <p:cNvSpPr>
              <a:spLocks noChangeArrowheads="1"/>
            </p:cNvSpPr>
            <p:nvPr/>
          </p:nvSpPr>
          <p:spPr bwMode="auto">
            <a:xfrm>
              <a:off x="864" y="196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Radio</a:t>
              </a:r>
            </a:p>
          </p:txBody>
        </p:sp>
        <p:sp>
          <p:nvSpPr>
            <p:cNvPr id="31782" name="Oval 5"/>
            <p:cNvSpPr>
              <a:spLocks noChangeArrowheads="1"/>
            </p:cNvSpPr>
            <p:nvPr/>
          </p:nvSpPr>
          <p:spPr bwMode="auto">
            <a:xfrm>
              <a:off x="1392" y="1056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Battery</a:t>
              </a:r>
            </a:p>
          </p:txBody>
        </p:sp>
        <p:sp>
          <p:nvSpPr>
            <p:cNvPr id="31783" name="Oval 6"/>
            <p:cNvSpPr>
              <a:spLocks noChangeArrowheads="1"/>
            </p:cNvSpPr>
            <p:nvPr/>
          </p:nvSpPr>
          <p:spPr bwMode="auto">
            <a:xfrm>
              <a:off x="2592" y="1968"/>
              <a:ext cx="105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 err="1">
                  <a:ea typeface="宋体" charset="-122"/>
                </a:rPr>
                <a:t>SparkPlugs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31784" name="Oval 7"/>
            <p:cNvSpPr>
              <a:spLocks noChangeArrowheads="1"/>
            </p:cNvSpPr>
            <p:nvPr/>
          </p:nvSpPr>
          <p:spPr bwMode="auto">
            <a:xfrm>
              <a:off x="3840" y="268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Starts</a:t>
              </a:r>
            </a:p>
          </p:txBody>
        </p:sp>
        <p:sp>
          <p:nvSpPr>
            <p:cNvPr id="31785" name="Oval 8"/>
            <p:cNvSpPr>
              <a:spLocks noChangeArrowheads="1"/>
            </p:cNvSpPr>
            <p:nvPr/>
          </p:nvSpPr>
          <p:spPr bwMode="auto">
            <a:xfrm>
              <a:off x="4608" y="1920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Gas</a:t>
              </a:r>
            </a:p>
          </p:txBody>
        </p:sp>
        <p:sp>
          <p:nvSpPr>
            <p:cNvPr id="31786" name="Oval 9"/>
            <p:cNvSpPr>
              <a:spLocks noChangeArrowheads="1"/>
            </p:cNvSpPr>
            <p:nvPr/>
          </p:nvSpPr>
          <p:spPr bwMode="auto">
            <a:xfrm>
              <a:off x="3840" y="3456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Moves</a:t>
              </a:r>
            </a:p>
          </p:txBody>
        </p:sp>
        <p:grpSp>
          <p:nvGrpSpPr>
            <p:cNvPr id="31787" name="Group 10"/>
            <p:cNvGrpSpPr>
              <a:grpSpLocks/>
            </p:cNvGrpSpPr>
            <p:nvPr/>
          </p:nvGrpSpPr>
          <p:grpSpPr bwMode="auto">
            <a:xfrm>
              <a:off x="1152" y="1344"/>
              <a:ext cx="3744" cy="1344"/>
              <a:chOff x="1152" y="1344"/>
              <a:chExt cx="3744" cy="1344"/>
            </a:xfrm>
          </p:grpSpPr>
          <p:sp>
            <p:nvSpPr>
              <p:cNvPr id="31789" name="Line 11"/>
              <p:cNvSpPr>
                <a:spLocks noChangeShapeType="1"/>
              </p:cNvSpPr>
              <p:nvPr/>
            </p:nvSpPr>
            <p:spPr bwMode="auto">
              <a:xfrm flipH="1">
                <a:off x="1152" y="1344"/>
                <a:ext cx="5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Line 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1160" cy="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Line 1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2" name="Line 14"/>
              <p:cNvSpPr>
                <a:spLocks noChangeShapeType="1"/>
              </p:cNvSpPr>
              <p:nvPr/>
            </p:nvSpPr>
            <p:spPr bwMode="auto">
              <a:xfrm flipH="1">
                <a:off x="4128" y="2208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8" name="Line 15"/>
            <p:cNvSpPr>
              <a:spLocks noChangeShapeType="1"/>
            </p:cNvSpPr>
            <p:nvPr/>
          </p:nvSpPr>
          <p:spPr bwMode="auto">
            <a:xfrm>
              <a:off x="4128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9792" name="Group 16"/>
          <p:cNvGrpSpPr>
            <a:grpSpLocks/>
          </p:cNvGrpSpPr>
          <p:nvPr/>
        </p:nvGrpSpPr>
        <p:grpSpPr bwMode="auto">
          <a:xfrm>
            <a:off x="5435600" y="2362200"/>
            <a:ext cx="1727200" cy="1028700"/>
            <a:chOff x="3424" y="1488"/>
            <a:chExt cx="1088" cy="648"/>
          </a:xfrm>
        </p:grpSpPr>
        <p:grpSp>
          <p:nvGrpSpPr>
            <p:cNvPr id="31772" name="Group 17"/>
            <p:cNvGrpSpPr>
              <a:grpSpLocks/>
            </p:cNvGrpSpPr>
            <p:nvPr/>
          </p:nvGrpSpPr>
          <p:grpSpPr bwMode="auto">
            <a:xfrm>
              <a:off x="3744" y="1488"/>
              <a:ext cx="768" cy="528"/>
              <a:chOff x="1776" y="2592"/>
              <a:chExt cx="768" cy="528"/>
            </a:xfrm>
          </p:grpSpPr>
          <p:sp>
            <p:nvSpPr>
              <p:cNvPr id="31774" name="Rectangle 18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76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775" name="Group 19"/>
              <p:cNvGrpSpPr>
                <a:grpSpLocks/>
              </p:cNvGrpSpPr>
              <p:nvPr/>
            </p:nvGrpSpPr>
            <p:grpSpPr bwMode="auto">
              <a:xfrm>
                <a:off x="1824" y="2592"/>
                <a:ext cx="672" cy="480"/>
                <a:chOff x="1968" y="2544"/>
                <a:chExt cx="672" cy="480"/>
              </a:xfrm>
            </p:grpSpPr>
            <p:sp>
              <p:nvSpPr>
                <p:cNvPr id="3177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16" y="2544"/>
                  <a:ext cx="5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ea typeface="宋体" charset="-122"/>
                    </a:rPr>
                    <a:t>linear</a:t>
                  </a:r>
                </a:p>
              </p:txBody>
            </p:sp>
            <p:grpSp>
              <p:nvGrpSpPr>
                <p:cNvPr id="31777" name="Group 21"/>
                <p:cNvGrpSpPr>
                  <a:grpSpLocks/>
                </p:cNvGrpSpPr>
                <p:nvPr/>
              </p:nvGrpSpPr>
              <p:grpSpPr bwMode="auto">
                <a:xfrm>
                  <a:off x="1968" y="2832"/>
                  <a:ext cx="672" cy="192"/>
                  <a:chOff x="2016" y="2928"/>
                  <a:chExt cx="672" cy="192"/>
                </a:xfrm>
              </p:grpSpPr>
              <p:sp>
                <p:nvSpPr>
                  <p:cNvPr id="3177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928"/>
                    <a:ext cx="288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177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1773" name="Line 25"/>
            <p:cNvSpPr>
              <a:spLocks noChangeShapeType="1"/>
            </p:cNvSpPr>
            <p:nvPr/>
          </p:nvSpPr>
          <p:spPr bwMode="auto">
            <a:xfrm flipH="1">
              <a:off x="3424" y="1776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9802" name="Group 26"/>
          <p:cNvGrpSpPr>
            <a:grpSpLocks/>
          </p:cNvGrpSpPr>
          <p:nvPr/>
        </p:nvGrpSpPr>
        <p:grpSpPr bwMode="auto">
          <a:xfrm>
            <a:off x="1828800" y="2362200"/>
            <a:ext cx="5943600" cy="2133600"/>
            <a:chOff x="1152" y="1344"/>
            <a:chExt cx="3744" cy="1344"/>
          </a:xfrm>
        </p:grpSpPr>
        <p:sp>
          <p:nvSpPr>
            <p:cNvPr id="31768" name="Line 27"/>
            <p:cNvSpPr>
              <a:spLocks noChangeShapeType="1"/>
            </p:cNvSpPr>
            <p:nvPr/>
          </p:nvSpPr>
          <p:spPr bwMode="auto">
            <a:xfrm flipH="1">
              <a:off x="1152" y="1344"/>
              <a:ext cx="576" cy="62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28"/>
            <p:cNvSpPr>
              <a:spLocks noChangeShapeType="1"/>
            </p:cNvSpPr>
            <p:nvPr/>
          </p:nvSpPr>
          <p:spPr bwMode="auto">
            <a:xfrm>
              <a:off x="1728" y="1344"/>
              <a:ext cx="1160" cy="6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29"/>
            <p:cNvSpPr>
              <a:spLocks noChangeShapeType="1"/>
            </p:cNvSpPr>
            <p:nvPr/>
          </p:nvSpPr>
          <p:spPr bwMode="auto">
            <a:xfrm>
              <a:off x="3360" y="2256"/>
              <a:ext cx="768" cy="4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30"/>
            <p:cNvSpPr>
              <a:spLocks noChangeShapeType="1"/>
            </p:cNvSpPr>
            <p:nvPr/>
          </p:nvSpPr>
          <p:spPr bwMode="auto">
            <a:xfrm flipH="1">
              <a:off x="4128" y="2208"/>
              <a:ext cx="768" cy="48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9807" name="Group 31"/>
          <p:cNvGrpSpPr>
            <a:grpSpLocks/>
          </p:cNvGrpSpPr>
          <p:nvPr/>
        </p:nvGrpSpPr>
        <p:grpSpPr bwMode="auto">
          <a:xfrm>
            <a:off x="6921500" y="4876800"/>
            <a:ext cx="1900238" cy="914400"/>
            <a:chOff x="4360" y="3072"/>
            <a:chExt cx="1197" cy="576"/>
          </a:xfrm>
        </p:grpSpPr>
        <p:grpSp>
          <p:nvGrpSpPr>
            <p:cNvPr id="31760" name="Group 32"/>
            <p:cNvGrpSpPr>
              <a:grpSpLocks/>
            </p:cNvGrpSpPr>
            <p:nvPr/>
          </p:nvGrpSpPr>
          <p:grpSpPr bwMode="auto">
            <a:xfrm>
              <a:off x="4512" y="3120"/>
              <a:ext cx="1045" cy="528"/>
              <a:chOff x="2544" y="3264"/>
              <a:chExt cx="1045" cy="528"/>
            </a:xfrm>
          </p:grpSpPr>
          <p:sp>
            <p:nvSpPr>
              <p:cNvPr id="31762" name="Rectangle 33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100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63" name="Text Box 34"/>
              <p:cNvSpPr txBox="1">
                <a:spLocks noChangeArrowheads="1"/>
              </p:cNvSpPr>
              <p:nvPr/>
            </p:nvSpPr>
            <p:spPr bwMode="auto">
              <a:xfrm>
                <a:off x="2544" y="3264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converging</a:t>
                </a:r>
              </a:p>
            </p:txBody>
          </p:sp>
          <p:grpSp>
            <p:nvGrpSpPr>
              <p:cNvPr id="31764" name="Group 35"/>
              <p:cNvGrpSpPr>
                <a:grpSpLocks/>
              </p:cNvGrpSpPr>
              <p:nvPr/>
            </p:nvGrpSpPr>
            <p:grpSpPr bwMode="auto">
              <a:xfrm>
                <a:off x="2736" y="3552"/>
                <a:ext cx="672" cy="192"/>
                <a:chOff x="1920" y="3792"/>
                <a:chExt cx="672" cy="192"/>
              </a:xfrm>
            </p:grpSpPr>
            <p:sp>
              <p:nvSpPr>
                <p:cNvPr id="31765" name="Oval 36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1766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7" name="Line 38"/>
                <p:cNvSpPr>
                  <a:spLocks noChangeShapeType="1"/>
                </p:cNvSpPr>
                <p:nvPr/>
              </p:nvSpPr>
              <p:spPr bwMode="auto">
                <a:xfrm>
                  <a:off x="240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761" name="Line 39"/>
            <p:cNvSpPr>
              <a:spLocks noChangeShapeType="1"/>
            </p:cNvSpPr>
            <p:nvPr/>
          </p:nvSpPr>
          <p:spPr bwMode="auto">
            <a:xfrm flipH="1" flipV="1">
              <a:off x="4360" y="3072"/>
              <a:ext cx="6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9816" name="Group 40"/>
          <p:cNvGrpSpPr>
            <a:grpSpLocks/>
          </p:cNvGrpSpPr>
          <p:nvPr/>
        </p:nvGrpSpPr>
        <p:grpSpPr bwMode="auto">
          <a:xfrm>
            <a:off x="3352800" y="1600200"/>
            <a:ext cx="2411413" cy="838200"/>
            <a:chOff x="2112" y="1008"/>
            <a:chExt cx="1519" cy="528"/>
          </a:xfrm>
        </p:grpSpPr>
        <p:grpSp>
          <p:nvGrpSpPr>
            <p:cNvPr id="31752" name="Group 41"/>
            <p:cNvGrpSpPr>
              <a:grpSpLocks/>
            </p:cNvGrpSpPr>
            <p:nvPr/>
          </p:nvGrpSpPr>
          <p:grpSpPr bwMode="auto">
            <a:xfrm>
              <a:off x="2736" y="1008"/>
              <a:ext cx="895" cy="528"/>
              <a:chOff x="480" y="3168"/>
              <a:chExt cx="895" cy="528"/>
            </a:xfrm>
          </p:grpSpPr>
          <p:sp>
            <p:nvSpPr>
              <p:cNvPr id="31754" name="Rectangle 42"/>
              <p:cNvSpPr>
                <a:spLocks noChangeArrowheads="1"/>
              </p:cNvSpPr>
              <p:nvPr/>
            </p:nvSpPr>
            <p:spPr bwMode="auto">
              <a:xfrm>
                <a:off x="480" y="3216"/>
                <a:ext cx="864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55" name="Text Box 43"/>
              <p:cNvSpPr txBox="1">
                <a:spLocks noChangeArrowheads="1"/>
              </p:cNvSpPr>
              <p:nvPr/>
            </p:nvSpPr>
            <p:spPr bwMode="auto">
              <a:xfrm>
                <a:off x="480" y="3168"/>
                <a:ext cx="8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diverging</a:t>
                </a:r>
              </a:p>
            </p:txBody>
          </p:sp>
          <p:grpSp>
            <p:nvGrpSpPr>
              <p:cNvPr id="31756" name="Group 44"/>
              <p:cNvGrpSpPr>
                <a:grpSpLocks/>
              </p:cNvGrpSpPr>
              <p:nvPr/>
            </p:nvGrpSpPr>
            <p:grpSpPr bwMode="auto">
              <a:xfrm>
                <a:off x="576" y="3456"/>
                <a:ext cx="672" cy="192"/>
                <a:chOff x="528" y="3456"/>
                <a:chExt cx="672" cy="192"/>
              </a:xfrm>
            </p:grpSpPr>
            <p:sp>
              <p:nvSpPr>
                <p:cNvPr id="31757" name="Oval 45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1758" name="Line 46"/>
                <p:cNvSpPr>
                  <a:spLocks noChangeShapeType="1"/>
                </p:cNvSpPr>
                <p:nvPr/>
              </p:nvSpPr>
              <p:spPr bwMode="auto">
                <a:xfrm>
                  <a:off x="52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9" name="Line 47"/>
                <p:cNvSpPr>
                  <a:spLocks noChangeShapeType="1"/>
                </p:cNvSpPr>
                <p:nvPr/>
              </p:nvSpPr>
              <p:spPr bwMode="auto">
                <a:xfrm>
                  <a:off x="100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753" name="Line 48"/>
            <p:cNvSpPr>
              <a:spLocks noChangeShapeType="1"/>
            </p:cNvSpPr>
            <p:nvPr/>
          </p:nvSpPr>
          <p:spPr bwMode="auto">
            <a:xfrm flipV="1">
              <a:off x="2112" y="1248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Problem</a:t>
            </a:r>
          </a:p>
        </p:txBody>
      </p:sp>
      <p:sp>
        <p:nvSpPr>
          <p:cNvPr id="514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At a certain time </a:t>
            </a:r>
            <a:r>
              <a:rPr lang="en-US" altLang="zh-CN" smtClean="0">
                <a:latin typeface="Lucida Calligraphy" pitchFamily="66" charset="0"/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, the KB of an agent is some collection of beliefs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At time </a:t>
            </a:r>
            <a:r>
              <a:rPr lang="en-US" altLang="zh-CN" smtClean="0">
                <a:latin typeface="Lucida Calligraphy" pitchFamily="66" charset="0"/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 the agent’s sensors make an observation that changes the strength of one of its beliefs</a:t>
            </a:r>
          </a:p>
          <a:p>
            <a:pPr eaLnBrk="1" hangingPunct="1"/>
            <a:r>
              <a:rPr lang="en-US" altLang="zh-CN" smtClean="0">
                <a:solidFill>
                  <a:srgbClr val="993300"/>
                </a:solidFill>
                <a:ea typeface="宋体" charset="-122"/>
              </a:rPr>
              <a:t>How should the agent update the strength of its other beliefs?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Independence Relations In BN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371600" y="1905000"/>
            <a:ext cx="6858000" cy="4267200"/>
            <a:chOff x="864" y="1056"/>
            <a:chExt cx="4320" cy="2688"/>
          </a:xfrm>
        </p:grpSpPr>
        <p:sp>
          <p:nvSpPr>
            <p:cNvPr id="32806" name="Oval 4"/>
            <p:cNvSpPr>
              <a:spLocks noChangeArrowheads="1"/>
            </p:cNvSpPr>
            <p:nvPr/>
          </p:nvSpPr>
          <p:spPr bwMode="auto">
            <a:xfrm>
              <a:off x="864" y="196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Radio</a:t>
              </a:r>
            </a:p>
          </p:txBody>
        </p:sp>
        <p:sp>
          <p:nvSpPr>
            <p:cNvPr id="32807" name="Oval 5"/>
            <p:cNvSpPr>
              <a:spLocks noChangeArrowheads="1"/>
            </p:cNvSpPr>
            <p:nvPr/>
          </p:nvSpPr>
          <p:spPr bwMode="auto">
            <a:xfrm>
              <a:off x="1392" y="1056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Battery</a:t>
              </a:r>
            </a:p>
          </p:txBody>
        </p:sp>
        <p:sp>
          <p:nvSpPr>
            <p:cNvPr id="32808" name="Oval 6"/>
            <p:cNvSpPr>
              <a:spLocks noChangeArrowheads="1"/>
            </p:cNvSpPr>
            <p:nvPr/>
          </p:nvSpPr>
          <p:spPr bwMode="auto">
            <a:xfrm>
              <a:off x="2592" y="1968"/>
              <a:ext cx="105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SparkPlugs</a:t>
              </a:r>
            </a:p>
          </p:txBody>
        </p:sp>
        <p:sp>
          <p:nvSpPr>
            <p:cNvPr id="32809" name="Oval 7"/>
            <p:cNvSpPr>
              <a:spLocks noChangeArrowheads="1"/>
            </p:cNvSpPr>
            <p:nvPr/>
          </p:nvSpPr>
          <p:spPr bwMode="auto">
            <a:xfrm>
              <a:off x="3840" y="268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Starts</a:t>
              </a:r>
            </a:p>
          </p:txBody>
        </p:sp>
        <p:sp>
          <p:nvSpPr>
            <p:cNvPr id="32810" name="Oval 8"/>
            <p:cNvSpPr>
              <a:spLocks noChangeArrowheads="1"/>
            </p:cNvSpPr>
            <p:nvPr/>
          </p:nvSpPr>
          <p:spPr bwMode="auto">
            <a:xfrm>
              <a:off x="4608" y="1920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Gas</a:t>
              </a:r>
            </a:p>
          </p:txBody>
        </p:sp>
        <p:sp>
          <p:nvSpPr>
            <p:cNvPr id="32811" name="Oval 9"/>
            <p:cNvSpPr>
              <a:spLocks noChangeArrowheads="1"/>
            </p:cNvSpPr>
            <p:nvPr/>
          </p:nvSpPr>
          <p:spPr bwMode="auto">
            <a:xfrm>
              <a:off x="3840" y="3456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Moves</a:t>
              </a:r>
            </a:p>
          </p:txBody>
        </p:sp>
        <p:grpSp>
          <p:nvGrpSpPr>
            <p:cNvPr id="32812" name="Group 10"/>
            <p:cNvGrpSpPr>
              <a:grpSpLocks/>
            </p:cNvGrpSpPr>
            <p:nvPr/>
          </p:nvGrpSpPr>
          <p:grpSpPr bwMode="auto">
            <a:xfrm>
              <a:off x="1152" y="1344"/>
              <a:ext cx="3744" cy="1344"/>
              <a:chOff x="1152" y="1344"/>
              <a:chExt cx="3744" cy="1344"/>
            </a:xfrm>
          </p:grpSpPr>
          <p:sp>
            <p:nvSpPr>
              <p:cNvPr id="32814" name="Line 11"/>
              <p:cNvSpPr>
                <a:spLocks noChangeShapeType="1"/>
              </p:cNvSpPr>
              <p:nvPr/>
            </p:nvSpPr>
            <p:spPr bwMode="auto">
              <a:xfrm flipH="1">
                <a:off x="1152" y="1344"/>
                <a:ext cx="5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5" name="Line 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1160" cy="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6" name="Line 1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7" name="Line 14"/>
              <p:cNvSpPr>
                <a:spLocks noChangeShapeType="1"/>
              </p:cNvSpPr>
              <p:nvPr/>
            </p:nvSpPr>
            <p:spPr bwMode="auto">
              <a:xfrm flipH="1">
                <a:off x="4128" y="2208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13" name="Line 15"/>
            <p:cNvSpPr>
              <a:spLocks noChangeShapeType="1"/>
            </p:cNvSpPr>
            <p:nvPr/>
          </p:nvSpPr>
          <p:spPr bwMode="auto">
            <a:xfrm>
              <a:off x="4128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2" name="Group 16"/>
          <p:cNvGrpSpPr>
            <a:grpSpLocks/>
          </p:cNvGrpSpPr>
          <p:nvPr/>
        </p:nvGrpSpPr>
        <p:grpSpPr bwMode="auto">
          <a:xfrm>
            <a:off x="5435600" y="2362200"/>
            <a:ext cx="1727200" cy="1028700"/>
            <a:chOff x="3424" y="1488"/>
            <a:chExt cx="1088" cy="648"/>
          </a:xfrm>
        </p:grpSpPr>
        <p:grpSp>
          <p:nvGrpSpPr>
            <p:cNvPr id="32797" name="Group 17"/>
            <p:cNvGrpSpPr>
              <a:grpSpLocks/>
            </p:cNvGrpSpPr>
            <p:nvPr/>
          </p:nvGrpSpPr>
          <p:grpSpPr bwMode="auto">
            <a:xfrm>
              <a:off x="3744" y="1488"/>
              <a:ext cx="768" cy="528"/>
              <a:chOff x="1776" y="2592"/>
              <a:chExt cx="768" cy="528"/>
            </a:xfrm>
          </p:grpSpPr>
          <p:sp>
            <p:nvSpPr>
              <p:cNvPr id="32799" name="Rectangle 18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76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2800" name="Group 19"/>
              <p:cNvGrpSpPr>
                <a:grpSpLocks/>
              </p:cNvGrpSpPr>
              <p:nvPr/>
            </p:nvGrpSpPr>
            <p:grpSpPr bwMode="auto">
              <a:xfrm>
                <a:off x="1824" y="2592"/>
                <a:ext cx="672" cy="480"/>
                <a:chOff x="1968" y="2544"/>
                <a:chExt cx="672" cy="480"/>
              </a:xfrm>
            </p:grpSpPr>
            <p:sp>
              <p:nvSpPr>
                <p:cNvPr id="3280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16" y="2544"/>
                  <a:ext cx="5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ea typeface="宋体" charset="-122"/>
                    </a:rPr>
                    <a:t>linear</a:t>
                  </a:r>
                </a:p>
              </p:txBody>
            </p:sp>
            <p:grpSp>
              <p:nvGrpSpPr>
                <p:cNvPr id="32802" name="Group 21"/>
                <p:cNvGrpSpPr>
                  <a:grpSpLocks/>
                </p:cNvGrpSpPr>
                <p:nvPr/>
              </p:nvGrpSpPr>
              <p:grpSpPr bwMode="auto">
                <a:xfrm>
                  <a:off x="1968" y="2832"/>
                  <a:ext cx="672" cy="192"/>
                  <a:chOff x="2016" y="2928"/>
                  <a:chExt cx="672" cy="192"/>
                </a:xfrm>
              </p:grpSpPr>
              <p:sp>
                <p:nvSpPr>
                  <p:cNvPr id="32803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928"/>
                    <a:ext cx="288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280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5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2798" name="Line 25"/>
            <p:cNvSpPr>
              <a:spLocks noChangeShapeType="1"/>
            </p:cNvSpPr>
            <p:nvPr/>
          </p:nvSpPr>
          <p:spPr bwMode="auto">
            <a:xfrm flipH="1">
              <a:off x="3424" y="1776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3" name="Group 26"/>
          <p:cNvGrpSpPr>
            <a:grpSpLocks/>
          </p:cNvGrpSpPr>
          <p:nvPr/>
        </p:nvGrpSpPr>
        <p:grpSpPr bwMode="auto">
          <a:xfrm>
            <a:off x="1828800" y="2362200"/>
            <a:ext cx="5943600" cy="2133600"/>
            <a:chOff x="1152" y="1344"/>
            <a:chExt cx="3744" cy="1344"/>
          </a:xfrm>
        </p:grpSpPr>
        <p:sp>
          <p:nvSpPr>
            <p:cNvPr id="32793" name="Line 27"/>
            <p:cNvSpPr>
              <a:spLocks noChangeShapeType="1"/>
            </p:cNvSpPr>
            <p:nvPr/>
          </p:nvSpPr>
          <p:spPr bwMode="auto">
            <a:xfrm flipH="1">
              <a:off x="1152" y="1344"/>
              <a:ext cx="576" cy="62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28"/>
            <p:cNvSpPr>
              <a:spLocks noChangeShapeType="1"/>
            </p:cNvSpPr>
            <p:nvPr/>
          </p:nvSpPr>
          <p:spPr bwMode="auto">
            <a:xfrm>
              <a:off x="1728" y="1344"/>
              <a:ext cx="1160" cy="6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29"/>
            <p:cNvSpPr>
              <a:spLocks noChangeShapeType="1"/>
            </p:cNvSpPr>
            <p:nvPr/>
          </p:nvSpPr>
          <p:spPr bwMode="auto">
            <a:xfrm>
              <a:off x="3360" y="2256"/>
              <a:ext cx="768" cy="4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Line 30"/>
            <p:cNvSpPr>
              <a:spLocks noChangeShapeType="1"/>
            </p:cNvSpPr>
            <p:nvPr/>
          </p:nvSpPr>
          <p:spPr bwMode="auto">
            <a:xfrm flipH="1">
              <a:off x="4128" y="2208"/>
              <a:ext cx="768" cy="48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4" name="Group 31"/>
          <p:cNvGrpSpPr>
            <a:grpSpLocks/>
          </p:cNvGrpSpPr>
          <p:nvPr/>
        </p:nvGrpSpPr>
        <p:grpSpPr bwMode="auto">
          <a:xfrm>
            <a:off x="6921500" y="4876800"/>
            <a:ext cx="1900238" cy="914400"/>
            <a:chOff x="4360" y="3072"/>
            <a:chExt cx="1197" cy="576"/>
          </a:xfrm>
        </p:grpSpPr>
        <p:grpSp>
          <p:nvGrpSpPr>
            <p:cNvPr id="32785" name="Group 32"/>
            <p:cNvGrpSpPr>
              <a:grpSpLocks/>
            </p:cNvGrpSpPr>
            <p:nvPr/>
          </p:nvGrpSpPr>
          <p:grpSpPr bwMode="auto">
            <a:xfrm>
              <a:off x="4512" y="3120"/>
              <a:ext cx="1045" cy="528"/>
              <a:chOff x="2544" y="3264"/>
              <a:chExt cx="1045" cy="528"/>
            </a:xfrm>
          </p:grpSpPr>
          <p:sp>
            <p:nvSpPr>
              <p:cNvPr id="32787" name="Rectangle 33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100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788" name="Text Box 34"/>
              <p:cNvSpPr txBox="1">
                <a:spLocks noChangeArrowheads="1"/>
              </p:cNvSpPr>
              <p:nvPr/>
            </p:nvSpPr>
            <p:spPr bwMode="auto">
              <a:xfrm>
                <a:off x="2544" y="3264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converging</a:t>
                </a:r>
              </a:p>
            </p:txBody>
          </p:sp>
          <p:grpSp>
            <p:nvGrpSpPr>
              <p:cNvPr id="32789" name="Group 35"/>
              <p:cNvGrpSpPr>
                <a:grpSpLocks/>
              </p:cNvGrpSpPr>
              <p:nvPr/>
            </p:nvGrpSpPr>
            <p:grpSpPr bwMode="auto">
              <a:xfrm>
                <a:off x="2736" y="3552"/>
                <a:ext cx="672" cy="192"/>
                <a:chOff x="1920" y="3792"/>
                <a:chExt cx="672" cy="192"/>
              </a:xfrm>
            </p:grpSpPr>
            <p:sp>
              <p:nvSpPr>
                <p:cNvPr id="32790" name="Oval 36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791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2" name="Line 38"/>
                <p:cNvSpPr>
                  <a:spLocks noChangeShapeType="1"/>
                </p:cNvSpPr>
                <p:nvPr/>
              </p:nvSpPr>
              <p:spPr bwMode="auto">
                <a:xfrm>
                  <a:off x="240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786" name="Line 39"/>
            <p:cNvSpPr>
              <a:spLocks noChangeShapeType="1"/>
            </p:cNvSpPr>
            <p:nvPr/>
          </p:nvSpPr>
          <p:spPr bwMode="auto">
            <a:xfrm flipH="1" flipV="1">
              <a:off x="4360" y="3072"/>
              <a:ext cx="6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5" name="Group 40"/>
          <p:cNvGrpSpPr>
            <a:grpSpLocks/>
          </p:cNvGrpSpPr>
          <p:nvPr/>
        </p:nvGrpSpPr>
        <p:grpSpPr bwMode="auto">
          <a:xfrm>
            <a:off x="3352800" y="1600200"/>
            <a:ext cx="2411413" cy="838200"/>
            <a:chOff x="2112" y="1008"/>
            <a:chExt cx="1519" cy="528"/>
          </a:xfrm>
        </p:grpSpPr>
        <p:grpSp>
          <p:nvGrpSpPr>
            <p:cNvPr id="32777" name="Group 41"/>
            <p:cNvGrpSpPr>
              <a:grpSpLocks/>
            </p:cNvGrpSpPr>
            <p:nvPr/>
          </p:nvGrpSpPr>
          <p:grpSpPr bwMode="auto">
            <a:xfrm>
              <a:off x="2736" y="1008"/>
              <a:ext cx="895" cy="528"/>
              <a:chOff x="480" y="3168"/>
              <a:chExt cx="895" cy="528"/>
            </a:xfrm>
          </p:grpSpPr>
          <p:sp>
            <p:nvSpPr>
              <p:cNvPr id="32779" name="Rectangle 42"/>
              <p:cNvSpPr>
                <a:spLocks noChangeArrowheads="1"/>
              </p:cNvSpPr>
              <p:nvPr/>
            </p:nvSpPr>
            <p:spPr bwMode="auto">
              <a:xfrm>
                <a:off x="480" y="3216"/>
                <a:ext cx="864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780" name="Text Box 43"/>
              <p:cNvSpPr txBox="1">
                <a:spLocks noChangeArrowheads="1"/>
              </p:cNvSpPr>
              <p:nvPr/>
            </p:nvSpPr>
            <p:spPr bwMode="auto">
              <a:xfrm>
                <a:off x="480" y="3168"/>
                <a:ext cx="8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diverging</a:t>
                </a:r>
              </a:p>
            </p:txBody>
          </p:sp>
          <p:grpSp>
            <p:nvGrpSpPr>
              <p:cNvPr id="32781" name="Group 44"/>
              <p:cNvGrpSpPr>
                <a:grpSpLocks/>
              </p:cNvGrpSpPr>
              <p:nvPr/>
            </p:nvGrpSpPr>
            <p:grpSpPr bwMode="auto">
              <a:xfrm>
                <a:off x="576" y="3456"/>
                <a:ext cx="672" cy="192"/>
                <a:chOff x="528" y="3456"/>
                <a:chExt cx="672" cy="192"/>
              </a:xfrm>
            </p:grpSpPr>
            <p:sp>
              <p:nvSpPr>
                <p:cNvPr id="32782" name="Oval 45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783" name="Line 46"/>
                <p:cNvSpPr>
                  <a:spLocks noChangeShapeType="1"/>
                </p:cNvSpPr>
                <p:nvPr/>
              </p:nvSpPr>
              <p:spPr bwMode="auto">
                <a:xfrm>
                  <a:off x="52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84" name="Line 47"/>
                <p:cNvSpPr>
                  <a:spLocks noChangeShapeType="1"/>
                </p:cNvSpPr>
                <p:nvPr/>
              </p:nvSpPr>
              <p:spPr bwMode="auto">
                <a:xfrm>
                  <a:off x="100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778" name="Line 48"/>
            <p:cNvSpPr>
              <a:spLocks noChangeShapeType="1"/>
            </p:cNvSpPr>
            <p:nvPr/>
          </p:nvSpPr>
          <p:spPr bwMode="auto">
            <a:xfrm flipV="1">
              <a:off x="2112" y="1248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6" name="Text Box 49"/>
          <p:cNvSpPr txBox="1">
            <a:spLocks noChangeArrowheads="1"/>
          </p:cNvSpPr>
          <p:nvPr/>
        </p:nvSpPr>
        <p:spPr bwMode="auto">
          <a:xfrm>
            <a:off x="304800" y="3886200"/>
            <a:ext cx="5594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Given a set E of evidence nodes, two beliefs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connected by an undirected path are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solidFill>
                  <a:srgbClr val="990000"/>
                </a:solidFill>
                <a:ea typeface="宋体" charset="-122"/>
              </a:rPr>
              <a:t>independent</a:t>
            </a:r>
            <a:r>
              <a:rPr lang="en-US" altLang="zh-CN" sz="2000">
                <a:ea typeface="宋体" charset="-122"/>
              </a:rPr>
              <a:t> if one of the following three </a:t>
            </a:r>
          </a:p>
          <a:p>
            <a:pPr eaLnBrk="1" hangingPunct="1"/>
            <a:r>
              <a:rPr lang="en-US" altLang="zh-CN" sz="2000">
                <a:ea typeface="宋体" charset="-122"/>
              </a:rPr>
              <a:t>conditions holds:</a:t>
            </a:r>
          </a:p>
          <a:p>
            <a:pPr eaLnBrk="1" hangingPunct="1"/>
            <a:r>
              <a:rPr lang="en-US" altLang="zh-CN" sz="2000">
                <a:ea typeface="宋体" charset="-122"/>
              </a:rPr>
              <a:t>1. A node on the path is linear and in E</a:t>
            </a:r>
          </a:p>
          <a:p>
            <a:pPr eaLnBrk="1" hangingPunct="1"/>
            <a:r>
              <a:rPr lang="en-US" altLang="zh-CN" sz="2000">
                <a:ea typeface="宋体" charset="-122"/>
              </a:rPr>
              <a:t>2. A node on the path is diverging and in E</a:t>
            </a:r>
          </a:p>
          <a:p>
            <a:pPr eaLnBrk="1" hangingPunct="1"/>
            <a:r>
              <a:rPr lang="en-US" altLang="zh-CN" sz="2000">
                <a:ea typeface="宋体" charset="-122"/>
              </a:rPr>
              <a:t>3. A node on the path is converging and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    neither this node, nor any descendant is in 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Independence Relations In BN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371600" y="1905000"/>
            <a:ext cx="6858000" cy="4267200"/>
            <a:chOff x="864" y="1056"/>
            <a:chExt cx="4320" cy="2688"/>
          </a:xfrm>
        </p:grpSpPr>
        <p:sp>
          <p:nvSpPr>
            <p:cNvPr id="33831" name="Oval 4"/>
            <p:cNvSpPr>
              <a:spLocks noChangeArrowheads="1"/>
            </p:cNvSpPr>
            <p:nvPr/>
          </p:nvSpPr>
          <p:spPr bwMode="auto">
            <a:xfrm>
              <a:off x="864" y="196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Radio</a:t>
              </a:r>
            </a:p>
          </p:txBody>
        </p:sp>
        <p:sp>
          <p:nvSpPr>
            <p:cNvPr id="33832" name="Oval 5"/>
            <p:cNvSpPr>
              <a:spLocks noChangeArrowheads="1"/>
            </p:cNvSpPr>
            <p:nvPr/>
          </p:nvSpPr>
          <p:spPr bwMode="auto">
            <a:xfrm>
              <a:off x="1392" y="1056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Battery</a:t>
              </a:r>
            </a:p>
          </p:txBody>
        </p:sp>
        <p:sp>
          <p:nvSpPr>
            <p:cNvPr id="33833" name="Oval 6"/>
            <p:cNvSpPr>
              <a:spLocks noChangeArrowheads="1"/>
            </p:cNvSpPr>
            <p:nvPr/>
          </p:nvSpPr>
          <p:spPr bwMode="auto">
            <a:xfrm>
              <a:off x="2592" y="1968"/>
              <a:ext cx="105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SparkPlugs</a:t>
              </a:r>
            </a:p>
          </p:txBody>
        </p:sp>
        <p:sp>
          <p:nvSpPr>
            <p:cNvPr id="33834" name="Oval 7"/>
            <p:cNvSpPr>
              <a:spLocks noChangeArrowheads="1"/>
            </p:cNvSpPr>
            <p:nvPr/>
          </p:nvSpPr>
          <p:spPr bwMode="auto">
            <a:xfrm>
              <a:off x="3840" y="268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Starts</a:t>
              </a:r>
            </a:p>
          </p:txBody>
        </p:sp>
        <p:sp>
          <p:nvSpPr>
            <p:cNvPr id="33835" name="Oval 8"/>
            <p:cNvSpPr>
              <a:spLocks noChangeArrowheads="1"/>
            </p:cNvSpPr>
            <p:nvPr/>
          </p:nvSpPr>
          <p:spPr bwMode="auto">
            <a:xfrm>
              <a:off x="4608" y="1920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Gas</a:t>
              </a:r>
            </a:p>
          </p:txBody>
        </p:sp>
        <p:sp>
          <p:nvSpPr>
            <p:cNvPr id="33836" name="Oval 9"/>
            <p:cNvSpPr>
              <a:spLocks noChangeArrowheads="1"/>
            </p:cNvSpPr>
            <p:nvPr/>
          </p:nvSpPr>
          <p:spPr bwMode="auto">
            <a:xfrm>
              <a:off x="3840" y="3456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Moves</a:t>
              </a:r>
            </a:p>
          </p:txBody>
        </p:sp>
        <p:grpSp>
          <p:nvGrpSpPr>
            <p:cNvPr id="33837" name="Group 10"/>
            <p:cNvGrpSpPr>
              <a:grpSpLocks/>
            </p:cNvGrpSpPr>
            <p:nvPr/>
          </p:nvGrpSpPr>
          <p:grpSpPr bwMode="auto">
            <a:xfrm>
              <a:off x="1152" y="1344"/>
              <a:ext cx="3744" cy="1344"/>
              <a:chOff x="1152" y="1344"/>
              <a:chExt cx="3744" cy="1344"/>
            </a:xfrm>
          </p:grpSpPr>
          <p:sp>
            <p:nvSpPr>
              <p:cNvPr id="33839" name="Line 11"/>
              <p:cNvSpPr>
                <a:spLocks noChangeShapeType="1"/>
              </p:cNvSpPr>
              <p:nvPr/>
            </p:nvSpPr>
            <p:spPr bwMode="auto">
              <a:xfrm flipH="1">
                <a:off x="1152" y="1344"/>
                <a:ext cx="5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0" name="Line 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1160" cy="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1" name="Line 1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2" name="Line 14"/>
              <p:cNvSpPr>
                <a:spLocks noChangeShapeType="1"/>
              </p:cNvSpPr>
              <p:nvPr/>
            </p:nvSpPr>
            <p:spPr bwMode="auto">
              <a:xfrm flipH="1">
                <a:off x="4128" y="2208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38" name="Line 15"/>
            <p:cNvSpPr>
              <a:spLocks noChangeShapeType="1"/>
            </p:cNvSpPr>
            <p:nvPr/>
          </p:nvSpPr>
          <p:spPr bwMode="auto">
            <a:xfrm>
              <a:off x="4128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6" name="Group 16"/>
          <p:cNvGrpSpPr>
            <a:grpSpLocks/>
          </p:cNvGrpSpPr>
          <p:nvPr/>
        </p:nvGrpSpPr>
        <p:grpSpPr bwMode="auto">
          <a:xfrm>
            <a:off x="5435600" y="2362200"/>
            <a:ext cx="1727200" cy="1028700"/>
            <a:chOff x="3424" y="1488"/>
            <a:chExt cx="1088" cy="648"/>
          </a:xfrm>
        </p:grpSpPr>
        <p:grpSp>
          <p:nvGrpSpPr>
            <p:cNvPr id="33822" name="Group 17"/>
            <p:cNvGrpSpPr>
              <a:grpSpLocks/>
            </p:cNvGrpSpPr>
            <p:nvPr/>
          </p:nvGrpSpPr>
          <p:grpSpPr bwMode="auto">
            <a:xfrm>
              <a:off x="3744" y="1488"/>
              <a:ext cx="768" cy="528"/>
              <a:chOff x="1776" y="2592"/>
              <a:chExt cx="768" cy="528"/>
            </a:xfrm>
          </p:grpSpPr>
          <p:sp>
            <p:nvSpPr>
              <p:cNvPr id="33824" name="Rectangle 18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76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3825" name="Group 19"/>
              <p:cNvGrpSpPr>
                <a:grpSpLocks/>
              </p:cNvGrpSpPr>
              <p:nvPr/>
            </p:nvGrpSpPr>
            <p:grpSpPr bwMode="auto">
              <a:xfrm>
                <a:off x="1824" y="2592"/>
                <a:ext cx="672" cy="480"/>
                <a:chOff x="1968" y="2544"/>
                <a:chExt cx="672" cy="480"/>
              </a:xfrm>
            </p:grpSpPr>
            <p:sp>
              <p:nvSpPr>
                <p:cNvPr id="3382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16" y="2544"/>
                  <a:ext cx="5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ea typeface="宋体" charset="-122"/>
                    </a:rPr>
                    <a:t>linear</a:t>
                  </a:r>
                </a:p>
              </p:txBody>
            </p:sp>
            <p:grpSp>
              <p:nvGrpSpPr>
                <p:cNvPr id="33827" name="Group 21"/>
                <p:cNvGrpSpPr>
                  <a:grpSpLocks/>
                </p:cNvGrpSpPr>
                <p:nvPr/>
              </p:nvGrpSpPr>
              <p:grpSpPr bwMode="auto">
                <a:xfrm>
                  <a:off x="1968" y="2832"/>
                  <a:ext cx="672" cy="192"/>
                  <a:chOff x="2016" y="2928"/>
                  <a:chExt cx="672" cy="192"/>
                </a:xfrm>
              </p:grpSpPr>
              <p:sp>
                <p:nvSpPr>
                  <p:cNvPr id="3382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928"/>
                    <a:ext cx="288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2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3823" name="Line 25"/>
            <p:cNvSpPr>
              <a:spLocks noChangeShapeType="1"/>
            </p:cNvSpPr>
            <p:nvPr/>
          </p:nvSpPr>
          <p:spPr bwMode="auto">
            <a:xfrm flipH="1">
              <a:off x="3424" y="1776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7" name="Group 26"/>
          <p:cNvGrpSpPr>
            <a:grpSpLocks/>
          </p:cNvGrpSpPr>
          <p:nvPr/>
        </p:nvGrpSpPr>
        <p:grpSpPr bwMode="auto">
          <a:xfrm>
            <a:off x="1828800" y="2362200"/>
            <a:ext cx="5943600" cy="2133600"/>
            <a:chOff x="1152" y="1344"/>
            <a:chExt cx="3744" cy="1344"/>
          </a:xfrm>
        </p:grpSpPr>
        <p:sp>
          <p:nvSpPr>
            <p:cNvPr id="33818" name="Line 27"/>
            <p:cNvSpPr>
              <a:spLocks noChangeShapeType="1"/>
            </p:cNvSpPr>
            <p:nvPr/>
          </p:nvSpPr>
          <p:spPr bwMode="auto">
            <a:xfrm flipH="1">
              <a:off x="1152" y="1344"/>
              <a:ext cx="576" cy="62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28"/>
            <p:cNvSpPr>
              <a:spLocks noChangeShapeType="1"/>
            </p:cNvSpPr>
            <p:nvPr/>
          </p:nvSpPr>
          <p:spPr bwMode="auto">
            <a:xfrm>
              <a:off x="1728" y="1344"/>
              <a:ext cx="1160" cy="6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Line 29"/>
            <p:cNvSpPr>
              <a:spLocks noChangeShapeType="1"/>
            </p:cNvSpPr>
            <p:nvPr/>
          </p:nvSpPr>
          <p:spPr bwMode="auto">
            <a:xfrm>
              <a:off x="3360" y="2256"/>
              <a:ext cx="768" cy="4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Line 30"/>
            <p:cNvSpPr>
              <a:spLocks noChangeShapeType="1"/>
            </p:cNvSpPr>
            <p:nvPr/>
          </p:nvSpPr>
          <p:spPr bwMode="auto">
            <a:xfrm flipH="1">
              <a:off x="4128" y="2208"/>
              <a:ext cx="768" cy="48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8" name="Group 31"/>
          <p:cNvGrpSpPr>
            <a:grpSpLocks/>
          </p:cNvGrpSpPr>
          <p:nvPr/>
        </p:nvGrpSpPr>
        <p:grpSpPr bwMode="auto">
          <a:xfrm>
            <a:off x="6921500" y="4876800"/>
            <a:ext cx="1900238" cy="914400"/>
            <a:chOff x="4360" y="3072"/>
            <a:chExt cx="1197" cy="576"/>
          </a:xfrm>
        </p:grpSpPr>
        <p:grpSp>
          <p:nvGrpSpPr>
            <p:cNvPr id="33810" name="Group 32"/>
            <p:cNvGrpSpPr>
              <a:grpSpLocks/>
            </p:cNvGrpSpPr>
            <p:nvPr/>
          </p:nvGrpSpPr>
          <p:grpSpPr bwMode="auto">
            <a:xfrm>
              <a:off x="4512" y="3120"/>
              <a:ext cx="1045" cy="528"/>
              <a:chOff x="2544" y="3264"/>
              <a:chExt cx="1045" cy="528"/>
            </a:xfrm>
          </p:grpSpPr>
          <p:sp>
            <p:nvSpPr>
              <p:cNvPr id="33812" name="Rectangle 33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100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813" name="Text Box 34"/>
              <p:cNvSpPr txBox="1">
                <a:spLocks noChangeArrowheads="1"/>
              </p:cNvSpPr>
              <p:nvPr/>
            </p:nvSpPr>
            <p:spPr bwMode="auto">
              <a:xfrm>
                <a:off x="2544" y="3264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converging</a:t>
                </a:r>
              </a:p>
            </p:txBody>
          </p:sp>
          <p:grpSp>
            <p:nvGrpSpPr>
              <p:cNvPr id="33814" name="Group 35"/>
              <p:cNvGrpSpPr>
                <a:grpSpLocks/>
              </p:cNvGrpSpPr>
              <p:nvPr/>
            </p:nvGrpSpPr>
            <p:grpSpPr bwMode="auto">
              <a:xfrm>
                <a:off x="2736" y="3552"/>
                <a:ext cx="672" cy="192"/>
                <a:chOff x="1920" y="3792"/>
                <a:chExt cx="672" cy="192"/>
              </a:xfrm>
            </p:grpSpPr>
            <p:sp>
              <p:nvSpPr>
                <p:cNvPr id="33815" name="Oval 36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16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7" name="Line 38"/>
                <p:cNvSpPr>
                  <a:spLocks noChangeShapeType="1"/>
                </p:cNvSpPr>
                <p:nvPr/>
              </p:nvSpPr>
              <p:spPr bwMode="auto">
                <a:xfrm>
                  <a:off x="240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11" name="Line 39"/>
            <p:cNvSpPr>
              <a:spLocks noChangeShapeType="1"/>
            </p:cNvSpPr>
            <p:nvPr/>
          </p:nvSpPr>
          <p:spPr bwMode="auto">
            <a:xfrm flipH="1" flipV="1">
              <a:off x="4360" y="3072"/>
              <a:ext cx="6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9" name="Group 40"/>
          <p:cNvGrpSpPr>
            <a:grpSpLocks/>
          </p:cNvGrpSpPr>
          <p:nvPr/>
        </p:nvGrpSpPr>
        <p:grpSpPr bwMode="auto">
          <a:xfrm>
            <a:off x="3352800" y="1600200"/>
            <a:ext cx="2411413" cy="838200"/>
            <a:chOff x="2112" y="1008"/>
            <a:chExt cx="1519" cy="528"/>
          </a:xfrm>
        </p:grpSpPr>
        <p:grpSp>
          <p:nvGrpSpPr>
            <p:cNvPr id="33802" name="Group 41"/>
            <p:cNvGrpSpPr>
              <a:grpSpLocks/>
            </p:cNvGrpSpPr>
            <p:nvPr/>
          </p:nvGrpSpPr>
          <p:grpSpPr bwMode="auto">
            <a:xfrm>
              <a:off x="2736" y="1008"/>
              <a:ext cx="895" cy="528"/>
              <a:chOff x="480" y="3168"/>
              <a:chExt cx="895" cy="528"/>
            </a:xfrm>
          </p:grpSpPr>
          <p:sp>
            <p:nvSpPr>
              <p:cNvPr id="33804" name="Rectangle 42"/>
              <p:cNvSpPr>
                <a:spLocks noChangeArrowheads="1"/>
              </p:cNvSpPr>
              <p:nvPr/>
            </p:nvSpPr>
            <p:spPr bwMode="auto">
              <a:xfrm>
                <a:off x="480" y="3216"/>
                <a:ext cx="864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805" name="Text Box 43"/>
              <p:cNvSpPr txBox="1">
                <a:spLocks noChangeArrowheads="1"/>
              </p:cNvSpPr>
              <p:nvPr/>
            </p:nvSpPr>
            <p:spPr bwMode="auto">
              <a:xfrm>
                <a:off x="480" y="3168"/>
                <a:ext cx="8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diverging</a:t>
                </a:r>
              </a:p>
            </p:txBody>
          </p:sp>
          <p:grpSp>
            <p:nvGrpSpPr>
              <p:cNvPr id="33806" name="Group 44"/>
              <p:cNvGrpSpPr>
                <a:grpSpLocks/>
              </p:cNvGrpSpPr>
              <p:nvPr/>
            </p:nvGrpSpPr>
            <p:grpSpPr bwMode="auto">
              <a:xfrm>
                <a:off x="576" y="3456"/>
                <a:ext cx="672" cy="192"/>
                <a:chOff x="528" y="3456"/>
                <a:chExt cx="672" cy="192"/>
              </a:xfrm>
            </p:grpSpPr>
            <p:sp>
              <p:nvSpPr>
                <p:cNvPr id="33807" name="Oval 45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08" name="Line 46"/>
                <p:cNvSpPr>
                  <a:spLocks noChangeShapeType="1"/>
                </p:cNvSpPr>
                <p:nvPr/>
              </p:nvSpPr>
              <p:spPr bwMode="auto">
                <a:xfrm>
                  <a:off x="52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9" name="Line 47"/>
                <p:cNvSpPr>
                  <a:spLocks noChangeShapeType="1"/>
                </p:cNvSpPr>
                <p:nvPr/>
              </p:nvSpPr>
              <p:spPr bwMode="auto">
                <a:xfrm>
                  <a:off x="100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03" name="Line 48"/>
            <p:cNvSpPr>
              <a:spLocks noChangeShapeType="1"/>
            </p:cNvSpPr>
            <p:nvPr/>
          </p:nvSpPr>
          <p:spPr bwMode="auto">
            <a:xfrm flipV="1">
              <a:off x="2112" y="1248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0" name="Text Box 49"/>
          <p:cNvSpPr txBox="1">
            <a:spLocks noChangeArrowheads="1"/>
          </p:cNvSpPr>
          <p:nvPr/>
        </p:nvSpPr>
        <p:spPr bwMode="auto">
          <a:xfrm>
            <a:off x="304800" y="3886200"/>
            <a:ext cx="5594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Given a set E of evidence nodes, two beliefs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connected by an undirected path are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independent if one of the following three </a:t>
            </a:r>
          </a:p>
          <a:p>
            <a:pPr eaLnBrk="1" hangingPunct="1"/>
            <a:r>
              <a:rPr lang="en-US" altLang="zh-CN" sz="2000">
                <a:ea typeface="宋体" charset="-122"/>
              </a:rPr>
              <a:t>conditions holds:</a:t>
            </a:r>
          </a:p>
          <a:p>
            <a:pPr eaLnBrk="1" hangingPunct="1"/>
            <a:r>
              <a:rPr lang="en-US" altLang="zh-CN" sz="2000">
                <a:ea typeface="宋体" charset="-122"/>
              </a:rPr>
              <a:t>1. </a:t>
            </a:r>
            <a:r>
              <a:rPr lang="en-US" altLang="zh-CN" sz="2000">
                <a:solidFill>
                  <a:srgbClr val="006600"/>
                </a:solidFill>
                <a:ea typeface="宋体" charset="-122"/>
              </a:rPr>
              <a:t>A node on the path is linear and in E</a:t>
            </a:r>
            <a:endParaRPr lang="en-US" altLang="zh-CN" sz="2000">
              <a:ea typeface="宋体" charset="-122"/>
            </a:endParaRPr>
          </a:p>
          <a:p>
            <a:pPr eaLnBrk="1" hangingPunct="1"/>
            <a:r>
              <a:rPr lang="en-US" altLang="zh-CN" sz="2000">
                <a:ea typeface="宋体" charset="-122"/>
              </a:rPr>
              <a:t>2. </a:t>
            </a:r>
            <a:r>
              <a:rPr lang="en-US" altLang="zh-CN" sz="2000">
                <a:solidFill>
                  <a:srgbClr val="777777"/>
                </a:solidFill>
                <a:ea typeface="宋体" charset="-122"/>
              </a:rPr>
              <a:t>A node on the path is diverging and in E</a:t>
            </a:r>
          </a:p>
          <a:p>
            <a:pPr eaLnBrk="1" hangingPunct="1"/>
            <a:r>
              <a:rPr lang="en-US" altLang="zh-CN" sz="2000">
                <a:solidFill>
                  <a:srgbClr val="777777"/>
                </a:solidFill>
                <a:ea typeface="宋体" charset="-122"/>
              </a:rPr>
              <a:t>3. A node on the path is converging and </a:t>
            </a:r>
            <a:br>
              <a:rPr lang="en-US" altLang="zh-CN" sz="2000">
                <a:solidFill>
                  <a:srgbClr val="777777"/>
                </a:solidFill>
                <a:ea typeface="宋体" charset="-122"/>
              </a:rPr>
            </a:br>
            <a:r>
              <a:rPr lang="en-US" altLang="zh-CN" sz="2000">
                <a:solidFill>
                  <a:srgbClr val="777777"/>
                </a:solidFill>
                <a:ea typeface="宋体" charset="-122"/>
              </a:rPr>
              <a:t>    neither this node, nor any descendant is in E</a:t>
            </a:r>
            <a:r>
              <a:rPr lang="en-US" altLang="zh-CN" sz="2000">
                <a:ea typeface="宋体" charset="-122"/>
              </a:rPr>
              <a:t> </a:t>
            </a:r>
          </a:p>
        </p:txBody>
      </p:sp>
      <p:sp>
        <p:nvSpPr>
          <p:cNvPr id="33801" name="Text Box 50"/>
          <p:cNvSpPr txBox="1">
            <a:spLocks noChangeArrowheads="1"/>
          </p:cNvSpPr>
          <p:nvPr/>
        </p:nvSpPr>
        <p:spPr bwMode="auto">
          <a:xfrm>
            <a:off x="838200" y="5715000"/>
            <a:ext cx="4537075" cy="850900"/>
          </a:xfrm>
          <a:prstGeom prst="rect">
            <a:avLst/>
          </a:prstGeom>
          <a:solidFill>
            <a:srgbClr val="F3FFF3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Gas and Radio are independent </a:t>
            </a:r>
            <a:br>
              <a:rPr lang="en-US" altLang="zh-CN" sz="2400">
                <a:solidFill>
                  <a:srgbClr val="0066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given evidence on SparkPlugs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Independence Relations In BN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371600" y="1905000"/>
            <a:ext cx="6858000" cy="4267200"/>
            <a:chOff x="864" y="1056"/>
            <a:chExt cx="4320" cy="2688"/>
          </a:xfrm>
        </p:grpSpPr>
        <p:sp>
          <p:nvSpPr>
            <p:cNvPr id="34855" name="Oval 4"/>
            <p:cNvSpPr>
              <a:spLocks noChangeArrowheads="1"/>
            </p:cNvSpPr>
            <p:nvPr/>
          </p:nvSpPr>
          <p:spPr bwMode="auto">
            <a:xfrm>
              <a:off x="864" y="196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Radio</a:t>
              </a:r>
            </a:p>
          </p:txBody>
        </p:sp>
        <p:sp>
          <p:nvSpPr>
            <p:cNvPr id="34856" name="Oval 5"/>
            <p:cNvSpPr>
              <a:spLocks noChangeArrowheads="1"/>
            </p:cNvSpPr>
            <p:nvPr/>
          </p:nvSpPr>
          <p:spPr bwMode="auto">
            <a:xfrm>
              <a:off x="1392" y="1056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Battery</a:t>
              </a:r>
            </a:p>
          </p:txBody>
        </p:sp>
        <p:sp>
          <p:nvSpPr>
            <p:cNvPr id="34857" name="Oval 6"/>
            <p:cNvSpPr>
              <a:spLocks noChangeArrowheads="1"/>
            </p:cNvSpPr>
            <p:nvPr/>
          </p:nvSpPr>
          <p:spPr bwMode="auto">
            <a:xfrm>
              <a:off x="2592" y="1968"/>
              <a:ext cx="105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SparkPlugs</a:t>
              </a:r>
            </a:p>
          </p:txBody>
        </p:sp>
        <p:sp>
          <p:nvSpPr>
            <p:cNvPr id="34858" name="Oval 7"/>
            <p:cNvSpPr>
              <a:spLocks noChangeArrowheads="1"/>
            </p:cNvSpPr>
            <p:nvPr/>
          </p:nvSpPr>
          <p:spPr bwMode="auto">
            <a:xfrm>
              <a:off x="3840" y="268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Starts</a:t>
              </a:r>
            </a:p>
          </p:txBody>
        </p:sp>
        <p:sp>
          <p:nvSpPr>
            <p:cNvPr id="34859" name="Oval 8"/>
            <p:cNvSpPr>
              <a:spLocks noChangeArrowheads="1"/>
            </p:cNvSpPr>
            <p:nvPr/>
          </p:nvSpPr>
          <p:spPr bwMode="auto">
            <a:xfrm>
              <a:off x="4608" y="1920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Gas</a:t>
              </a:r>
            </a:p>
          </p:txBody>
        </p:sp>
        <p:sp>
          <p:nvSpPr>
            <p:cNvPr id="34860" name="Oval 9"/>
            <p:cNvSpPr>
              <a:spLocks noChangeArrowheads="1"/>
            </p:cNvSpPr>
            <p:nvPr/>
          </p:nvSpPr>
          <p:spPr bwMode="auto">
            <a:xfrm>
              <a:off x="3840" y="3456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Moves</a:t>
              </a:r>
            </a:p>
          </p:txBody>
        </p:sp>
        <p:grpSp>
          <p:nvGrpSpPr>
            <p:cNvPr id="34861" name="Group 10"/>
            <p:cNvGrpSpPr>
              <a:grpSpLocks/>
            </p:cNvGrpSpPr>
            <p:nvPr/>
          </p:nvGrpSpPr>
          <p:grpSpPr bwMode="auto">
            <a:xfrm>
              <a:off x="1152" y="1344"/>
              <a:ext cx="3744" cy="1344"/>
              <a:chOff x="1152" y="1344"/>
              <a:chExt cx="3744" cy="1344"/>
            </a:xfrm>
          </p:grpSpPr>
          <p:sp>
            <p:nvSpPr>
              <p:cNvPr id="34863" name="Line 11"/>
              <p:cNvSpPr>
                <a:spLocks noChangeShapeType="1"/>
              </p:cNvSpPr>
              <p:nvPr/>
            </p:nvSpPr>
            <p:spPr bwMode="auto">
              <a:xfrm flipH="1">
                <a:off x="1152" y="1344"/>
                <a:ext cx="5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4" name="Line 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1160" cy="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5" name="Line 1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6" name="Line 14"/>
              <p:cNvSpPr>
                <a:spLocks noChangeShapeType="1"/>
              </p:cNvSpPr>
              <p:nvPr/>
            </p:nvSpPr>
            <p:spPr bwMode="auto">
              <a:xfrm flipH="1">
                <a:off x="4128" y="2208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62" name="Line 15"/>
            <p:cNvSpPr>
              <a:spLocks noChangeShapeType="1"/>
            </p:cNvSpPr>
            <p:nvPr/>
          </p:nvSpPr>
          <p:spPr bwMode="auto">
            <a:xfrm>
              <a:off x="4128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20" name="Group 16"/>
          <p:cNvGrpSpPr>
            <a:grpSpLocks/>
          </p:cNvGrpSpPr>
          <p:nvPr/>
        </p:nvGrpSpPr>
        <p:grpSpPr bwMode="auto">
          <a:xfrm>
            <a:off x="5435600" y="2362200"/>
            <a:ext cx="1727200" cy="1028700"/>
            <a:chOff x="3424" y="1488"/>
            <a:chExt cx="1088" cy="648"/>
          </a:xfrm>
        </p:grpSpPr>
        <p:grpSp>
          <p:nvGrpSpPr>
            <p:cNvPr id="34846" name="Group 17"/>
            <p:cNvGrpSpPr>
              <a:grpSpLocks/>
            </p:cNvGrpSpPr>
            <p:nvPr/>
          </p:nvGrpSpPr>
          <p:grpSpPr bwMode="auto">
            <a:xfrm>
              <a:off x="3744" y="1488"/>
              <a:ext cx="768" cy="528"/>
              <a:chOff x="1776" y="2592"/>
              <a:chExt cx="768" cy="528"/>
            </a:xfrm>
          </p:grpSpPr>
          <p:sp>
            <p:nvSpPr>
              <p:cNvPr id="34848" name="Rectangle 18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76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4849" name="Group 19"/>
              <p:cNvGrpSpPr>
                <a:grpSpLocks/>
              </p:cNvGrpSpPr>
              <p:nvPr/>
            </p:nvGrpSpPr>
            <p:grpSpPr bwMode="auto">
              <a:xfrm>
                <a:off x="1824" y="2592"/>
                <a:ext cx="672" cy="480"/>
                <a:chOff x="1968" y="2544"/>
                <a:chExt cx="672" cy="480"/>
              </a:xfrm>
            </p:grpSpPr>
            <p:sp>
              <p:nvSpPr>
                <p:cNvPr id="348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16" y="2544"/>
                  <a:ext cx="5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ea typeface="宋体" charset="-122"/>
                    </a:rPr>
                    <a:t>linear</a:t>
                  </a:r>
                </a:p>
              </p:txBody>
            </p:sp>
            <p:grpSp>
              <p:nvGrpSpPr>
                <p:cNvPr id="34851" name="Group 21"/>
                <p:cNvGrpSpPr>
                  <a:grpSpLocks/>
                </p:cNvGrpSpPr>
                <p:nvPr/>
              </p:nvGrpSpPr>
              <p:grpSpPr bwMode="auto">
                <a:xfrm>
                  <a:off x="1968" y="2832"/>
                  <a:ext cx="672" cy="192"/>
                  <a:chOff x="2016" y="2928"/>
                  <a:chExt cx="672" cy="192"/>
                </a:xfrm>
              </p:grpSpPr>
              <p:sp>
                <p:nvSpPr>
                  <p:cNvPr id="3485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928"/>
                    <a:ext cx="288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485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5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4847" name="Line 25"/>
            <p:cNvSpPr>
              <a:spLocks noChangeShapeType="1"/>
            </p:cNvSpPr>
            <p:nvPr/>
          </p:nvSpPr>
          <p:spPr bwMode="auto">
            <a:xfrm flipH="1">
              <a:off x="3424" y="1776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21" name="Group 26"/>
          <p:cNvGrpSpPr>
            <a:grpSpLocks/>
          </p:cNvGrpSpPr>
          <p:nvPr/>
        </p:nvGrpSpPr>
        <p:grpSpPr bwMode="auto">
          <a:xfrm>
            <a:off x="1828800" y="2362200"/>
            <a:ext cx="5943600" cy="2133600"/>
            <a:chOff x="1152" y="1344"/>
            <a:chExt cx="3744" cy="1344"/>
          </a:xfrm>
        </p:grpSpPr>
        <p:sp>
          <p:nvSpPr>
            <p:cNvPr id="34842" name="Line 27"/>
            <p:cNvSpPr>
              <a:spLocks noChangeShapeType="1"/>
            </p:cNvSpPr>
            <p:nvPr/>
          </p:nvSpPr>
          <p:spPr bwMode="auto">
            <a:xfrm flipH="1">
              <a:off x="1152" y="1344"/>
              <a:ext cx="576" cy="62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28"/>
            <p:cNvSpPr>
              <a:spLocks noChangeShapeType="1"/>
            </p:cNvSpPr>
            <p:nvPr/>
          </p:nvSpPr>
          <p:spPr bwMode="auto">
            <a:xfrm>
              <a:off x="1728" y="1344"/>
              <a:ext cx="1160" cy="6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Line 29"/>
            <p:cNvSpPr>
              <a:spLocks noChangeShapeType="1"/>
            </p:cNvSpPr>
            <p:nvPr/>
          </p:nvSpPr>
          <p:spPr bwMode="auto">
            <a:xfrm>
              <a:off x="3360" y="2256"/>
              <a:ext cx="768" cy="4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Line 30"/>
            <p:cNvSpPr>
              <a:spLocks noChangeShapeType="1"/>
            </p:cNvSpPr>
            <p:nvPr/>
          </p:nvSpPr>
          <p:spPr bwMode="auto">
            <a:xfrm flipH="1">
              <a:off x="4128" y="2208"/>
              <a:ext cx="768" cy="48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22" name="Group 31"/>
          <p:cNvGrpSpPr>
            <a:grpSpLocks/>
          </p:cNvGrpSpPr>
          <p:nvPr/>
        </p:nvGrpSpPr>
        <p:grpSpPr bwMode="auto">
          <a:xfrm>
            <a:off x="6921500" y="4876800"/>
            <a:ext cx="1900238" cy="914400"/>
            <a:chOff x="4360" y="3072"/>
            <a:chExt cx="1197" cy="576"/>
          </a:xfrm>
        </p:grpSpPr>
        <p:grpSp>
          <p:nvGrpSpPr>
            <p:cNvPr id="34834" name="Group 32"/>
            <p:cNvGrpSpPr>
              <a:grpSpLocks/>
            </p:cNvGrpSpPr>
            <p:nvPr/>
          </p:nvGrpSpPr>
          <p:grpSpPr bwMode="auto">
            <a:xfrm>
              <a:off x="4512" y="3120"/>
              <a:ext cx="1045" cy="528"/>
              <a:chOff x="2544" y="3264"/>
              <a:chExt cx="1045" cy="528"/>
            </a:xfrm>
          </p:grpSpPr>
          <p:sp>
            <p:nvSpPr>
              <p:cNvPr id="34836" name="Rectangle 33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100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37" name="Text Box 34"/>
              <p:cNvSpPr txBox="1">
                <a:spLocks noChangeArrowheads="1"/>
              </p:cNvSpPr>
              <p:nvPr/>
            </p:nvSpPr>
            <p:spPr bwMode="auto">
              <a:xfrm>
                <a:off x="2544" y="3264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converging</a:t>
                </a:r>
              </a:p>
            </p:txBody>
          </p:sp>
          <p:grpSp>
            <p:nvGrpSpPr>
              <p:cNvPr id="34838" name="Group 35"/>
              <p:cNvGrpSpPr>
                <a:grpSpLocks/>
              </p:cNvGrpSpPr>
              <p:nvPr/>
            </p:nvGrpSpPr>
            <p:grpSpPr bwMode="auto">
              <a:xfrm>
                <a:off x="2736" y="3552"/>
                <a:ext cx="672" cy="192"/>
                <a:chOff x="1920" y="3792"/>
                <a:chExt cx="672" cy="192"/>
              </a:xfrm>
            </p:grpSpPr>
            <p:sp>
              <p:nvSpPr>
                <p:cNvPr id="34839" name="Oval 36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4840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1" name="Line 38"/>
                <p:cNvSpPr>
                  <a:spLocks noChangeShapeType="1"/>
                </p:cNvSpPr>
                <p:nvPr/>
              </p:nvSpPr>
              <p:spPr bwMode="auto">
                <a:xfrm>
                  <a:off x="240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35" name="Line 39"/>
            <p:cNvSpPr>
              <a:spLocks noChangeShapeType="1"/>
            </p:cNvSpPr>
            <p:nvPr/>
          </p:nvSpPr>
          <p:spPr bwMode="auto">
            <a:xfrm flipH="1" flipV="1">
              <a:off x="4360" y="3072"/>
              <a:ext cx="6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23" name="Group 40"/>
          <p:cNvGrpSpPr>
            <a:grpSpLocks/>
          </p:cNvGrpSpPr>
          <p:nvPr/>
        </p:nvGrpSpPr>
        <p:grpSpPr bwMode="auto">
          <a:xfrm>
            <a:off x="3352800" y="1600200"/>
            <a:ext cx="2411413" cy="838200"/>
            <a:chOff x="2112" y="1008"/>
            <a:chExt cx="1519" cy="528"/>
          </a:xfrm>
        </p:grpSpPr>
        <p:grpSp>
          <p:nvGrpSpPr>
            <p:cNvPr id="34826" name="Group 41"/>
            <p:cNvGrpSpPr>
              <a:grpSpLocks/>
            </p:cNvGrpSpPr>
            <p:nvPr/>
          </p:nvGrpSpPr>
          <p:grpSpPr bwMode="auto">
            <a:xfrm>
              <a:off x="2736" y="1008"/>
              <a:ext cx="895" cy="528"/>
              <a:chOff x="480" y="3168"/>
              <a:chExt cx="895" cy="528"/>
            </a:xfrm>
          </p:grpSpPr>
          <p:sp>
            <p:nvSpPr>
              <p:cNvPr id="34828" name="Rectangle 42"/>
              <p:cNvSpPr>
                <a:spLocks noChangeArrowheads="1"/>
              </p:cNvSpPr>
              <p:nvPr/>
            </p:nvSpPr>
            <p:spPr bwMode="auto">
              <a:xfrm>
                <a:off x="480" y="3216"/>
                <a:ext cx="864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29" name="Text Box 43"/>
              <p:cNvSpPr txBox="1">
                <a:spLocks noChangeArrowheads="1"/>
              </p:cNvSpPr>
              <p:nvPr/>
            </p:nvSpPr>
            <p:spPr bwMode="auto">
              <a:xfrm>
                <a:off x="480" y="3168"/>
                <a:ext cx="8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diverging</a:t>
                </a:r>
              </a:p>
            </p:txBody>
          </p:sp>
          <p:grpSp>
            <p:nvGrpSpPr>
              <p:cNvPr id="34830" name="Group 44"/>
              <p:cNvGrpSpPr>
                <a:grpSpLocks/>
              </p:cNvGrpSpPr>
              <p:nvPr/>
            </p:nvGrpSpPr>
            <p:grpSpPr bwMode="auto">
              <a:xfrm>
                <a:off x="576" y="3456"/>
                <a:ext cx="672" cy="192"/>
                <a:chOff x="528" y="3456"/>
                <a:chExt cx="672" cy="192"/>
              </a:xfrm>
            </p:grpSpPr>
            <p:sp>
              <p:nvSpPr>
                <p:cNvPr id="34831" name="Oval 45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4832" name="Line 46"/>
                <p:cNvSpPr>
                  <a:spLocks noChangeShapeType="1"/>
                </p:cNvSpPr>
                <p:nvPr/>
              </p:nvSpPr>
              <p:spPr bwMode="auto">
                <a:xfrm>
                  <a:off x="52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33" name="Line 47"/>
                <p:cNvSpPr>
                  <a:spLocks noChangeShapeType="1"/>
                </p:cNvSpPr>
                <p:nvPr/>
              </p:nvSpPr>
              <p:spPr bwMode="auto">
                <a:xfrm>
                  <a:off x="100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27" name="Line 48"/>
            <p:cNvSpPr>
              <a:spLocks noChangeShapeType="1"/>
            </p:cNvSpPr>
            <p:nvPr/>
          </p:nvSpPr>
          <p:spPr bwMode="auto">
            <a:xfrm flipV="1">
              <a:off x="2112" y="1248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4" name="Text Box 49"/>
          <p:cNvSpPr txBox="1">
            <a:spLocks noChangeArrowheads="1"/>
          </p:cNvSpPr>
          <p:nvPr/>
        </p:nvSpPr>
        <p:spPr bwMode="auto">
          <a:xfrm>
            <a:off x="304800" y="3886200"/>
            <a:ext cx="5594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Given a set E of evidence nodes, two beliefs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connected by an undirected path are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independent if one of the following three </a:t>
            </a:r>
          </a:p>
          <a:p>
            <a:pPr eaLnBrk="1" hangingPunct="1"/>
            <a:r>
              <a:rPr lang="en-US" altLang="zh-CN" sz="2000">
                <a:ea typeface="宋体" charset="-122"/>
              </a:rPr>
              <a:t>conditions holds:</a:t>
            </a:r>
          </a:p>
          <a:p>
            <a:pPr eaLnBrk="1" hangingPunct="1"/>
            <a:r>
              <a:rPr lang="en-US" altLang="zh-CN" sz="2000">
                <a:solidFill>
                  <a:srgbClr val="777777"/>
                </a:solidFill>
                <a:ea typeface="宋体" charset="-122"/>
              </a:rPr>
              <a:t>1. A node on the path is linear and in E</a:t>
            </a:r>
          </a:p>
          <a:p>
            <a:pPr eaLnBrk="1" hangingPunct="1"/>
            <a:r>
              <a:rPr lang="en-US" altLang="zh-CN" sz="2000">
                <a:solidFill>
                  <a:srgbClr val="006600"/>
                </a:solidFill>
                <a:ea typeface="宋体" charset="-122"/>
              </a:rPr>
              <a:t>2. A node on the path is diverging and in</a:t>
            </a:r>
            <a:r>
              <a:rPr lang="en-US" altLang="zh-CN" sz="2000">
                <a:ea typeface="宋体" charset="-122"/>
              </a:rPr>
              <a:t> E</a:t>
            </a:r>
          </a:p>
          <a:p>
            <a:pPr eaLnBrk="1" hangingPunct="1"/>
            <a:r>
              <a:rPr lang="en-US" altLang="zh-CN" sz="2000">
                <a:solidFill>
                  <a:srgbClr val="777777"/>
                </a:solidFill>
                <a:ea typeface="宋体" charset="-122"/>
              </a:rPr>
              <a:t>3. A node on the path is converging and </a:t>
            </a:r>
            <a:br>
              <a:rPr lang="en-US" altLang="zh-CN" sz="2000">
                <a:solidFill>
                  <a:srgbClr val="777777"/>
                </a:solidFill>
                <a:ea typeface="宋体" charset="-122"/>
              </a:rPr>
            </a:br>
            <a:r>
              <a:rPr lang="en-US" altLang="zh-CN" sz="2000">
                <a:solidFill>
                  <a:srgbClr val="777777"/>
                </a:solidFill>
                <a:ea typeface="宋体" charset="-122"/>
              </a:rPr>
              <a:t>    neither this node, nor any descendant is in E</a:t>
            </a:r>
            <a:r>
              <a:rPr lang="en-US" altLang="zh-CN" sz="2000">
                <a:ea typeface="宋体" charset="-122"/>
              </a:rPr>
              <a:t> </a:t>
            </a:r>
          </a:p>
        </p:txBody>
      </p:sp>
      <p:sp>
        <p:nvSpPr>
          <p:cNvPr id="34825" name="Text Box 50"/>
          <p:cNvSpPr txBox="1">
            <a:spLocks noChangeArrowheads="1"/>
          </p:cNvSpPr>
          <p:nvPr/>
        </p:nvSpPr>
        <p:spPr bwMode="auto">
          <a:xfrm>
            <a:off x="685800" y="4343400"/>
            <a:ext cx="4537075" cy="850900"/>
          </a:xfrm>
          <a:prstGeom prst="rect">
            <a:avLst/>
          </a:prstGeom>
          <a:solidFill>
            <a:srgbClr val="F3FFF3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Gas and Radio are independent </a:t>
            </a:r>
            <a:br>
              <a:rPr lang="en-US" altLang="zh-CN" sz="2400">
                <a:solidFill>
                  <a:srgbClr val="0066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given evidence on Battery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Independence Relations In BN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371600" y="1905000"/>
            <a:ext cx="6858000" cy="4267200"/>
            <a:chOff x="864" y="1056"/>
            <a:chExt cx="4320" cy="2688"/>
          </a:xfrm>
        </p:grpSpPr>
        <p:sp>
          <p:nvSpPr>
            <p:cNvPr id="35879" name="Oval 4"/>
            <p:cNvSpPr>
              <a:spLocks noChangeArrowheads="1"/>
            </p:cNvSpPr>
            <p:nvPr/>
          </p:nvSpPr>
          <p:spPr bwMode="auto">
            <a:xfrm>
              <a:off x="864" y="196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Radio</a:t>
              </a:r>
            </a:p>
          </p:txBody>
        </p:sp>
        <p:sp>
          <p:nvSpPr>
            <p:cNvPr id="35880" name="Oval 5"/>
            <p:cNvSpPr>
              <a:spLocks noChangeArrowheads="1"/>
            </p:cNvSpPr>
            <p:nvPr/>
          </p:nvSpPr>
          <p:spPr bwMode="auto">
            <a:xfrm>
              <a:off x="1392" y="1056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Battery</a:t>
              </a:r>
            </a:p>
          </p:txBody>
        </p:sp>
        <p:sp>
          <p:nvSpPr>
            <p:cNvPr id="35881" name="Oval 6"/>
            <p:cNvSpPr>
              <a:spLocks noChangeArrowheads="1"/>
            </p:cNvSpPr>
            <p:nvPr/>
          </p:nvSpPr>
          <p:spPr bwMode="auto">
            <a:xfrm>
              <a:off x="2592" y="1968"/>
              <a:ext cx="105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SparkPlugs</a:t>
              </a:r>
            </a:p>
          </p:txBody>
        </p:sp>
        <p:sp>
          <p:nvSpPr>
            <p:cNvPr id="35882" name="Oval 7"/>
            <p:cNvSpPr>
              <a:spLocks noChangeArrowheads="1"/>
            </p:cNvSpPr>
            <p:nvPr/>
          </p:nvSpPr>
          <p:spPr bwMode="auto">
            <a:xfrm>
              <a:off x="3840" y="268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Starts</a:t>
              </a:r>
            </a:p>
          </p:txBody>
        </p:sp>
        <p:sp>
          <p:nvSpPr>
            <p:cNvPr id="35883" name="Oval 8"/>
            <p:cNvSpPr>
              <a:spLocks noChangeArrowheads="1"/>
            </p:cNvSpPr>
            <p:nvPr/>
          </p:nvSpPr>
          <p:spPr bwMode="auto">
            <a:xfrm>
              <a:off x="4608" y="1920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Gas</a:t>
              </a:r>
            </a:p>
          </p:txBody>
        </p:sp>
        <p:sp>
          <p:nvSpPr>
            <p:cNvPr id="35884" name="Oval 9"/>
            <p:cNvSpPr>
              <a:spLocks noChangeArrowheads="1"/>
            </p:cNvSpPr>
            <p:nvPr/>
          </p:nvSpPr>
          <p:spPr bwMode="auto">
            <a:xfrm>
              <a:off x="3840" y="3456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Moves</a:t>
              </a:r>
            </a:p>
          </p:txBody>
        </p:sp>
        <p:grpSp>
          <p:nvGrpSpPr>
            <p:cNvPr id="35885" name="Group 10"/>
            <p:cNvGrpSpPr>
              <a:grpSpLocks/>
            </p:cNvGrpSpPr>
            <p:nvPr/>
          </p:nvGrpSpPr>
          <p:grpSpPr bwMode="auto">
            <a:xfrm>
              <a:off x="1152" y="1344"/>
              <a:ext cx="3744" cy="1344"/>
              <a:chOff x="1152" y="1344"/>
              <a:chExt cx="3744" cy="1344"/>
            </a:xfrm>
          </p:grpSpPr>
          <p:sp>
            <p:nvSpPr>
              <p:cNvPr id="35887" name="Line 11"/>
              <p:cNvSpPr>
                <a:spLocks noChangeShapeType="1"/>
              </p:cNvSpPr>
              <p:nvPr/>
            </p:nvSpPr>
            <p:spPr bwMode="auto">
              <a:xfrm flipH="1">
                <a:off x="1152" y="1344"/>
                <a:ext cx="5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8" name="Line 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1160" cy="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9" name="Line 1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0" name="Line 14"/>
              <p:cNvSpPr>
                <a:spLocks noChangeShapeType="1"/>
              </p:cNvSpPr>
              <p:nvPr/>
            </p:nvSpPr>
            <p:spPr bwMode="auto">
              <a:xfrm flipH="1">
                <a:off x="4128" y="2208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86" name="Line 15"/>
            <p:cNvSpPr>
              <a:spLocks noChangeShapeType="1"/>
            </p:cNvSpPr>
            <p:nvPr/>
          </p:nvSpPr>
          <p:spPr bwMode="auto">
            <a:xfrm>
              <a:off x="4128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5435600" y="2362200"/>
            <a:ext cx="1727200" cy="1028700"/>
            <a:chOff x="3424" y="1488"/>
            <a:chExt cx="1088" cy="648"/>
          </a:xfrm>
        </p:grpSpPr>
        <p:grpSp>
          <p:nvGrpSpPr>
            <p:cNvPr id="35870" name="Group 17"/>
            <p:cNvGrpSpPr>
              <a:grpSpLocks/>
            </p:cNvGrpSpPr>
            <p:nvPr/>
          </p:nvGrpSpPr>
          <p:grpSpPr bwMode="auto">
            <a:xfrm>
              <a:off x="3744" y="1488"/>
              <a:ext cx="768" cy="528"/>
              <a:chOff x="1776" y="2592"/>
              <a:chExt cx="768" cy="528"/>
            </a:xfrm>
          </p:grpSpPr>
          <p:sp>
            <p:nvSpPr>
              <p:cNvPr id="35872" name="Rectangle 18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76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5873" name="Group 19"/>
              <p:cNvGrpSpPr>
                <a:grpSpLocks/>
              </p:cNvGrpSpPr>
              <p:nvPr/>
            </p:nvGrpSpPr>
            <p:grpSpPr bwMode="auto">
              <a:xfrm>
                <a:off x="1824" y="2592"/>
                <a:ext cx="672" cy="480"/>
                <a:chOff x="1968" y="2544"/>
                <a:chExt cx="672" cy="480"/>
              </a:xfrm>
            </p:grpSpPr>
            <p:sp>
              <p:nvSpPr>
                <p:cNvPr id="3587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16" y="2544"/>
                  <a:ext cx="5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ea typeface="宋体" charset="-122"/>
                    </a:rPr>
                    <a:t>linear</a:t>
                  </a:r>
                </a:p>
              </p:txBody>
            </p:sp>
            <p:grpSp>
              <p:nvGrpSpPr>
                <p:cNvPr id="35875" name="Group 21"/>
                <p:cNvGrpSpPr>
                  <a:grpSpLocks/>
                </p:cNvGrpSpPr>
                <p:nvPr/>
              </p:nvGrpSpPr>
              <p:grpSpPr bwMode="auto">
                <a:xfrm>
                  <a:off x="1968" y="2832"/>
                  <a:ext cx="672" cy="192"/>
                  <a:chOff x="2016" y="2928"/>
                  <a:chExt cx="672" cy="192"/>
                </a:xfrm>
              </p:grpSpPr>
              <p:sp>
                <p:nvSpPr>
                  <p:cNvPr id="35876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928"/>
                    <a:ext cx="288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587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0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5871" name="Line 25"/>
            <p:cNvSpPr>
              <a:spLocks noChangeShapeType="1"/>
            </p:cNvSpPr>
            <p:nvPr/>
          </p:nvSpPr>
          <p:spPr bwMode="auto">
            <a:xfrm flipH="1">
              <a:off x="3424" y="1776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5" name="Group 26"/>
          <p:cNvGrpSpPr>
            <a:grpSpLocks/>
          </p:cNvGrpSpPr>
          <p:nvPr/>
        </p:nvGrpSpPr>
        <p:grpSpPr bwMode="auto">
          <a:xfrm>
            <a:off x="1828800" y="2362200"/>
            <a:ext cx="5943600" cy="2133600"/>
            <a:chOff x="1152" y="1344"/>
            <a:chExt cx="3744" cy="1344"/>
          </a:xfrm>
        </p:grpSpPr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 flipH="1">
              <a:off x="1152" y="1344"/>
              <a:ext cx="576" cy="62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28"/>
            <p:cNvSpPr>
              <a:spLocks noChangeShapeType="1"/>
            </p:cNvSpPr>
            <p:nvPr/>
          </p:nvSpPr>
          <p:spPr bwMode="auto">
            <a:xfrm>
              <a:off x="1728" y="1344"/>
              <a:ext cx="1160" cy="6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Line 29"/>
            <p:cNvSpPr>
              <a:spLocks noChangeShapeType="1"/>
            </p:cNvSpPr>
            <p:nvPr/>
          </p:nvSpPr>
          <p:spPr bwMode="auto">
            <a:xfrm>
              <a:off x="3360" y="2256"/>
              <a:ext cx="768" cy="4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Line 30"/>
            <p:cNvSpPr>
              <a:spLocks noChangeShapeType="1"/>
            </p:cNvSpPr>
            <p:nvPr/>
          </p:nvSpPr>
          <p:spPr bwMode="auto">
            <a:xfrm flipH="1">
              <a:off x="4128" y="2208"/>
              <a:ext cx="768" cy="48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6" name="Group 31"/>
          <p:cNvGrpSpPr>
            <a:grpSpLocks/>
          </p:cNvGrpSpPr>
          <p:nvPr/>
        </p:nvGrpSpPr>
        <p:grpSpPr bwMode="auto">
          <a:xfrm>
            <a:off x="6921500" y="4876800"/>
            <a:ext cx="1900238" cy="914400"/>
            <a:chOff x="4360" y="3072"/>
            <a:chExt cx="1197" cy="576"/>
          </a:xfrm>
        </p:grpSpPr>
        <p:grpSp>
          <p:nvGrpSpPr>
            <p:cNvPr id="35858" name="Group 32"/>
            <p:cNvGrpSpPr>
              <a:grpSpLocks/>
            </p:cNvGrpSpPr>
            <p:nvPr/>
          </p:nvGrpSpPr>
          <p:grpSpPr bwMode="auto">
            <a:xfrm>
              <a:off x="4512" y="3120"/>
              <a:ext cx="1045" cy="528"/>
              <a:chOff x="2544" y="3264"/>
              <a:chExt cx="1045" cy="528"/>
            </a:xfrm>
          </p:grpSpPr>
          <p:sp>
            <p:nvSpPr>
              <p:cNvPr id="35860" name="Rectangle 33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1008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61" name="Text Box 34"/>
              <p:cNvSpPr txBox="1">
                <a:spLocks noChangeArrowheads="1"/>
              </p:cNvSpPr>
              <p:nvPr/>
            </p:nvSpPr>
            <p:spPr bwMode="auto">
              <a:xfrm>
                <a:off x="2544" y="3264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converging</a:t>
                </a:r>
              </a:p>
            </p:txBody>
          </p:sp>
          <p:grpSp>
            <p:nvGrpSpPr>
              <p:cNvPr id="35862" name="Group 35"/>
              <p:cNvGrpSpPr>
                <a:grpSpLocks/>
              </p:cNvGrpSpPr>
              <p:nvPr/>
            </p:nvGrpSpPr>
            <p:grpSpPr bwMode="auto">
              <a:xfrm>
                <a:off x="2736" y="3552"/>
                <a:ext cx="672" cy="192"/>
                <a:chOff x="1920" y="3792"/>
                <a:chExt cx="672" cy="192"/>
              </a:xfrm>
            </p:grpSpPr>
            <p:sp>
              <p:nvSpPr>
                <p:cNvPr id="35863" name="Oval 36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5864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65" name="Line 38"/>
                <p:cNvSpPr>
                  <a:spLocks noChangeShapeType="1"/>
                </p:cNvSpPr>
                <p:nvPr/>
              </p:nvSpPr>
              <p:spPr bwMode="auto">
                <a:xfrm>
                  <a:off x="240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859" name="Line 39"/>
            <p:cNvSpPr>
              <a:spLocks noChangeShapeType="1"/>
            </p:cNvSpPr>
            <p:nvPr/>
          </p:nvSpPr>
          <p:spPr bwMode="auto">
            <a:xfrm flipH="1" flipV="1">
              <a:off x="4360" y="3072"/>
              <a:ext cx="6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7" name="Group 40"/>
          <p:cNvGrpSpPr>
            <a:grpSpLocks/>
          </p:cNvGrpSpPr>
          <p:nvPr/>
        </p:nvGrpSpPr>
        <p:grpSpPr bwMode="auto">
          <a:xfrm>
            <a:off x="3352800" y="1600200"/>
            <a:ext cx="2411413" cy="838200"/>
            <a:chOff x="2112" y="1008"/>
            <a:chExt cx="1519" cy="528"/>
          </a:xfrm>
        </p:grpSpPr>
        <p:grpSp>
          <p:nvGrpSpPr>
            <p:cNvPr id="35850" name="Group 41"/>
            <p:cNvGrpSpPr>
              <a:grpSpLocks/>
            </p:cNvGrpSpPr>
            <p:nvPr/>
          </p:nvGrpSpPr>
          <p:grpSpPr bwMode="auto">
            <a:xfrm>
              <a:off x="2736" y="1008"/>
              <a:ext cx="895" cy="528"/>
              <a:chOff x="480" y="3168"/>
              <a:chExt cx="895" cy="528"/>
            </a:xfrm>
          </p:grpSpPr>
          <p:sp>
            <p:nvSpPr>
              <p:cNvPr id="35852" name="Rectangle 42"/>
              <p:cNvSpPr>
                <a:spLocks noChangeArrowheads="1"/>
              </p:cNvSpPr>
              <p:nvPr/>
            </p:nvSpPr>
            <p:spPr bwMode="auto">
              <a:xfrm>
                <a:off x="480" y="3216"/>
                <a:ext cx="864" cy="480"/>
              </a:xfrm>
              <a:prstGeom prst="rect">
                <a:avLst/>
              </a:prstGeom>
              <a:solidFill>
                <a:srgbClr val="F6F8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53" name="Text Box 43"/>
              <p:cNvSpPr txBox="1">
                <a:spLocks noChangeArrowheads="1"/>
              </p:cNvSpPr>
              <p:nvPr/>
            </p:nvSpPr>
            <p:spPr bwMode="auto">
              <a:xfrm>
                <a:off x="480" y="3168"/>
                <a:ext cx="8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diverging</a:t>
                </a:r>
              </a:p>
            </p:txBody>
          </p:sp>
          <p:grpSp>
            <p:nvGrpSpPr>
              <p:cNvPr id="35854" name="Group 44"/>
              <p:cNvGrpSpPr>
                <a:grpSpLocks/>
              </p:cNvGrpSpPr>
              <p:nvPr/>
            </p:nvGrpSpPr>
            <p:grpSpPr bwMode="auto">
              <a:xfrm>
                <a:off x="576" y="3456"/>
                <a:ext cx="672" cy="192"/>
                <a:chOff x="528" y="3456"/>
                <a:chExt cx="672" cy="192"/>
              </a:xfrm>
            </p:grpSpPr>
            <p:sp>
              <p:nvSpPr>
                <p:cNvPr id="35855" name="Oval 45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288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5856" name="Line 46"/>
                <p:cNvSpPr>
                  <a:spLocks noChangeShapeType="1"/>
                </p:cNvSpPr>
                <p:nvPr/>
              </p:nvSpPr>
              <p:spPr bwMode="auto">
                <a:xfrm>
                  <a:off x="52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7" name="Line 47"/>
                <p:cNvSpPr>
                  <a:spLocks noChangeShapeType="1"/>
                </p:cNvSpPr>
                <p:nvPr/>
              </p:nvSpPr>
              <p:spPr bwMode="auto">
                <a:xfrm>
                  <a:off x="1008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851" name="Line 48"/>
            <p:cNvSpPr>
              <a:spLocks noChangeShapeType="1"/>
            </p:cNvSpPr>
            <p:nvPr/>
          </p:nvSpPr>
          <p:spPr bwMode="auto">
            <a:xfrm flipV="1">
              <a:off x="2112" y="1248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8" name="Text Box 49"/>
          <p:cNvSpPr txBox="1">
            <a:spLocks noChangeArrowheads="1"/>
          </p:cNvSpPr>
          <p:nvPr/>
        </p:nvSpPr>
        <p:spPr bwMode="auto">
          <a:xfrm>
            <a:off x="304800" y="3886200"/>
            <a:ext cx="5594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Given a set E of evidence nodes, two beliefs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connected by an undirected path are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independent if one of the following three </a:t>
            </a:r>
          </a:p>
          <a:p>
            <a:pPr eaLnBrk="1" hangingPunct="1"/>
            <a:r>
              <a:rPr lang="en-US" altLang="zh-CN" sz="2000">
                <a:ea typeface="宋体" charset="-122"/>
              </a:rPr>
              <a:t>conditions holds:</a:t>
            </a:r>
          </a:p>
          <a:p>
            <a:pPr eaLnBrk="1" hangingPunct="1"/>
            <a:r>
              <a:rPr lang="en-US" altLang="zh-CN" sz="2000">
                <a:solidFill>
                  <a:srgbClr val="777777"/>
                </a:solidFill>
                <a:ea typeface="宋体" charset="-122"/>
              </a:rPr>
              <a:t>1. A node on the path is linear and in E</a:t>
            </a:r>
          </a:p>
          <a:p>
            <a:pPr eaLnBrk="1" hangingPunct="1"/>
            <a:r>
              <a:rPr lang="en-US" altLang="zh-CN" sz="2000">
                <a:solidFill>
                  <a:srgbClr val="777777"/>
                </a:solidFill>
                <a:ea typeface="宋体" charset="-122"/>
              </a:rPr>
              <a:t>2. A node on the path is diverging and in E</a:t>
            </a:r>
          </a:p>
          <a:p>
            <a:pPr eaLnBrk="1" hangingPunct="1"/>
            <a:r>
              <a:rPr lang="en-US" altLang="zh-CN" sz="2000">
                <a:solidFill>
                  <a:srgbClr val="006600"/>
                </a:solidFill>
                <a:ea typeface="宋体" charset="-122"/>
              </a:rPr>
              <a:t>3. A node on the path is converging and </a:t>
            </a:r>
            <a:br>
              <a:rPr lang="en-US" altLang="zh-CN" sz="2000">
                <a:solidFill>
                  <a:srgbClr val="006600"/>
                </a:solidFill>
                <a:ea typeface="宋体" charset="-122"/>
              </a:rPr>
            </a:br>
            <a:r>
              <a:rPr lang="en-US" altLang="zh-CN" sz="2000">
                <a:solidFill>
                  <a:srgbClr val="006600"/>
                </a:solidFill>
                <a:ea typeface="宋体" charset="-122"/>
              </a:rPr>
              <a:t>    neither this node, nor any descendant is in E</a:t>
            </a:r>
            <a:r>
              <a:rPr lang="en-US" altLang="zh-CN" sz="2000">
                <a:ea typeface="宋体" charset="-122"/>
              </a:rPr>
              <a:t> </a:t>
            </a:r>
          </a:p>
        </p:txBody>
      </p:sp>
      <p:sp>
        <p:nvSpPr>
          <p:cNvPr id="35849" name="Text Box 50"/>
          <p:cNvSpPr txBox="1">
            <a:spLocks noChangeArrowheads="1"/>
          </p:cNvSpPr>
          <p:nvPr/>
        </p:nvSpPr>
        <p:spPr bwMode="auto">
          <a:xfrm>
            <a:off x="609600" y="3962400"/>
            <a:ext cx="4537075" cy="1581150"/>
          </a:xfrm>
          <a:prstGeom prst="rect">
            <a:avLst/>
          </a:prstGeom>
          <a:solidFill>
            <a:srgbClr val="F3FFF3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Gas and Radio are independent </a:t>
            </a:r>
            <a:br>
              <a:rPr lang="en-US" altLang="zh-CN" sz="2400">
                <a:solidFill>
                  <a:srgbClr val="0066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given no evidence, but they are</a:t>
            </a:r>
            <a:br>
              <a:rPr lang="en-US" altLang="zh-CN" sz="2400">
                <a:solidFill>
                  <a:srgbClr val="0066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dependent given evidence on </a:t>
            </a:r>
          </a:p>
          <a:p>
            <a:pPr algn="ctr" eaLnBrk="1" hangingPunct="1"/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Starts or Moves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BN Inference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Simplest Case: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4267200" y="2667000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B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2766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590800" y="2667000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A</a:t>
            </a:r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1584325" y="3352800"/>
            <a:ext cx="488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P(B) = P(a)P(B|a) + P(~a)P(B|~a)</a:t>
            </a:r>
          </a:p>
        </p:txBody>
      </p:sp>
      <p:graphicFrame>
        <p:nvGraphicFramePr>
          <p:cNvPr id="464904" name="Object 8"/>
          <p:cNvGraphicFramePr>
            <a:graphicFrameLocks noChangeAspect="1"/>
          </p:cNvGraphicFramePr>
          <p:nvPr/>
        </p:nvGraphicFramePr>
        <p:xfrm>
          <a:off x="2209800" y="4038600"/>
          <a:ext cx="381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公式" r:id="rId3" imgW="1485900" imgH="342900" progId="Equation.3">
                  <p:embed/>
                </p:oleObj>
              </mc:Choice>
              <mc:Fallback>
                <p:oleObj name="公式" r:id="rId3" imgW="14859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3810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05" name="Group 9"/>
          <p:cNvGrpSpPr>
            <a:grpSpLocks/>
          </p:cNvGrpSpPr>
          <p:nvPr/>
        </p:nvGrpSpPr>
        <p:grpSpPr bwMode="auto">
          <a:xfrm>
            <a:off x="2133600" y="4953000"/>
            <a:ext cx="4038600" cy="457200"/>
            <a:chOff x="1344" y="3120"/>
            <a:chExt cx="2544" cy="288"/>
          </a:xfrm>
        </p:grpSpPr>
        <p:sp>
          <p:nvSpPr>
            <p:cNvPr id="36875" name="Oval 10"/>
            <p:cNvSpPr>
              <a:spLocks noChangeArrowheads="1"/>
            </p:cNvSpPr>
            <p:nvPr/>
          </p:nvSpPr>
          <p:spPr bwMode="auto">
            <a:xfrm>
              <a:off x="2400" y="3120"/>
              <a:ext cx="43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</a:t>
              </a:r>
            </a:p>
          </p:txBody>
        </p:sp>
        <p:sp>
          <p:nvSpPr>
            <p:cNvPr id="36876" name="Line 11"/>
            <p:cNvSpPr>
              <a:spLocks noChangeShapeType="1"/>
            </p:cNvSpPr>
            <p:nvPr/>
          </p:nvSpPr>
          <p:spPr bwMode="auto">
            <a:xfrm>
              <a:off x="1776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Oval 12"/>
            <p:cNvSpPr>
              <a:spLocks noChangeArrowheads="1"/>
            </p:cNvSpPr>
            <p:nvPr/>
          </p:nvSpPr>
          <p:spPr bwMode="auto">
            <a:xfrm>
              <a:off x="1344" y="3120"/>
              <a:ext cx="43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A</a:t>
              </a:r>
            </a:p>
          </p:txBody>
        </p:sp>
        <p:sp>
          <p:nvSpPr>
            <p:cNvPr id="36878" name="Oval 13"/>
            <p:cNvSpPr>
              <a:spLocks noChangeArrowheads="1"/>
            </p:cNvSpPr>
            <p:nvPr/>
          </p:nvSpPr>
          <p:spPr bwMode="auto">
            <a:xfrm>
              <a:off x="3456" y="3120"/>
              <a:ext cx="43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C</a:t>
              </a:r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>
              <a:off x="2832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4911" name="Text Box 15"/>
          <p:cNvSpPr txBox="1">
            <a:spLocks noChangeArrowheads="1"/>
          </p:cNvSpPr>
          <p:nvPr/>
        </p:nvSpPr>
        <p:spPr bwMode="auto">
          <a:xfrm>
            <a:off x="6583362" y="4941561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 dirty="0">
                <a:ea typeface="宋体" charset="-122"/>
              </a:rPr>
              <a:t>P(C) = ???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252744"/>
              </p:ext>
            </p:extLst>
          </p:nvPr>
        </p:nvGraphicFramePr>
        <p:xfrm>
          <a:off x="1009650" y="5678488"/>
          <a:ext cx="7429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Equation" r:id="rId5" imgW="3047760" imgH="342720" progId="Equation.DSMT4">
                  <p:embed/>
                </p:oleObj>
              </mc:Choice>
              <mc:Fallback>
                <p:oleObj name="Equation" r:id="rId5" imgW="3047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9650" y="5678488"/>
                        <a:ext cx="742950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3" grpId="0" autoUpdateAnimBg="0"/>
      <p:bldP spid="46491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BN Inference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Chain: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3657600" y="2667000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X</a:t>
            </a:r>
            <a:r>
              <a:rPr lang="en-US" altLang="zh-CN" sz="2000">
                <a:ea typeface="宋体" charset="-122"/>
              </a:rPr>
              <a:t>2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26670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981200" y="2667000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X</a:t>
            </a:r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867400" y="2667000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X</a:t>
            </a:r>
            <a:r>
              <a:rPr lang="en-US" altLang="zh-CN" sz="2000">
                <a:ea typeface="宋体" charset="-122"/>
              </a:rPr>
              <a:t>n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935538" y="2571750"/>
            <a:ext cx="474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800">
                <a:ea typeface="宋体" charset="-122"/>
              </a:rPr>
              <a:t>…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1203325" y="4300538"/>
            <a:ext cx="598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What is time complexity to compute P(X</a:t>
            </a:r>
            <a:r>
              <a:rPr lang="en-US" altLang="zh-CN" sz="2000">
                <a:ea typeface="宋体" charset="-122"/>
              </a:rPr>
              <a:t>n</a:t>
            </a:r>
            <a:r>
              <a:rPr lang="en-US" altLang="zh-CN" sz="2400">
                <a:ea typeface="宋体" charset="-122"/>
              </a:rPr>
              <a:t>)?</a:t>
            </a: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671513" y="5029200"/>
            <a:ext cx="8243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 dirty="0">
                <a:ea typeface="宋体" charset="-122"/>
              </a:rPr>
              <a:t>What is time complexity if we have computed the full joint?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204075" y="4237038"/>
            <a:ext cx="142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O(n2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)</a:t>
            </a:r>
            <a:endParaRPr lang="zh-CN" altLang="en-US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204075" y="5605463"/>
            <a:ext cx="142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charset="-122"/>
              </a:rPr>
              <a:t>O(2</a:t>
            </a:r>
            <a:r>
              <a:rPr lang="en-US" altLang="zh-CN" baseline="3000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)</a:t>
            </a: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9" grpId="0" autoUpdateAnimBg="0"/>
      <p:bldP spid="465930" grpId="0" autoUpdateAnimBg="0"/>
      <p:bldP spid="2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Inference Ex. 2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2819400" y="1524000"/>
            <a:ext cx="2743200" cy="2451100"/>
            <a:chOff x="432" y="1472"/>
            <a:chExt cx="1728" cy="1544"/>
          </a:xfrm>
        </p:grpSpPr>
        <p:grpSp>
          <p:nvGrpSpPr>
            <p:cNvPr id="38925" name="Group 4"/>
            <p:cNvGrpSpPr>
              <a:grpSpLocks/>
            </p:cNvGrpSpPr>
            <p:nvPr/>
          </p:nvGrpSpPr>
          <p:grpSpPr bwMode="auto">
            <a:xfrm>
              <a:off x="432" y="1472"/>
              <a:ext cx="1728" cy="928"/>
              <a:chOff x="432" y="1472"/>
              <a:chExt cx="1728" cy="928"/>
            </a:xfrm>
          </p:grpSpPr>
          <p:sp>
            <p:nvSpPr>
              <p:cNvPr id="38929" name="Oval 5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48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Rain</a:t>
                </a:r>
              </a:p>
            </p:txBody>
          </p:sp>
          <p:sp>
            <p:nvSpPr>
              <p:cNvPr id="38930" name="Oval 6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912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Sprinkler</a:t>
                </a:r>
              </a:p>
            </p:txBody>
          </p:sp>
          <p:grpSp>
            <p:nvGrpSpPr>
              <p:cNvPr id="38931" name="Group 7"/>
              <p:cNvGrpSpPr>
                <a:grpSpLocks/>
              </p:cNvGrpSpPr>
              <p:nvPr/>
            </p:nvGrpSpPr>
            <p:grpSpPr bwMode="auto">
              <a:xfrm>
                <a:off x="960" y="1472"/>
                <a:ext cx="840" cy="688"/>
                <a:chOff x="960" y="1472"/>
                <a:chExt cx="840" cy="688"/>
              </a:xfrm>
            </p:grpSpPr>
            <p:sp>
              <p:nvSpPr>
                <p:cNvPr id="38932" name="Oval 8"/>
                <p:cNvSpPr>
                  <a:spLocks noChangeArrowheads="1"/>
                </p:cNvSpPr>
                <p:nvPr/>
              </p:nvSpPr>
              <p:spPr bwMode="auto">
                <a:xfrm>
                  <a:off x="1016" y="1472"/>
                  <a:ext cx="76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宋体" charset="-122"/>
                    </a:rPr>
                    <a:t>Cloudy</a:t>
                  </a:r>
                </a:p>
              </p:txBody>
            </p:sp>
            <p:sp>
              <p:nvSpPr>
                <p:cNvPr id="3893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60" y="1712"/>
                  <a:ext cx="304" cy="4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4" name="Line 10"/>
                <p:cNvSpPr>
                  <a:spLocks noChangeShapeType="1"/>
                </p:cNvSpPr>
                <p:nvPr/>
              </p:nvSpPr>
              <p:spPr bwMode="auto">
                <a:xfrm>
                  <a:off x="1480" y="1704"/>
                  <a:ext cx="320" cy="4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26" name="Oval 11"/>
            <p:cNvSpPr>
              <a:spLocks noChangeArrowheads="1"/>
            </p:cNvSpPr>
            <p:nvPr/>
          </p:nvSpPr>
          <p:spPr bwMode="auto">
            <a:xfrm>
              <a:off x="864" y="2776"/>
              <a:ext cx="105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WetGrass</a:t>
              </a:r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>
              <a:off x="992" y="240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 flipH="1">
              <a:off x="1504" y="2336"/>
              <a:ext cx="320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6958" name="Object 14"/>
          <p:cNvGraphicFramePr>
            <a:graphicFrameLocks noChangeAspect="1"/>
          </p:cNvGraphicFramePr>
          <p:nvPr/>
        </p:nvGraphicFramePr>
        <p:xfrm>
          <a:off x="982663" y="4267200"/>
          <a:ext cx="6245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1" name="Equation" r:id="rId3" imgW="2552700" imgH="355600" progId="Equation.3">
                  <p:embed/>
                </p:oleObj>
              </mc:Choice>
              <mc:Fallback>
                <p:oleObj name="Equation" r:id="rId3" imgW="2552700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267200"/>
                        <a:ext cx="62452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9" name="Object 15"/>
          <p:cNvGraphicFramePr>
            <a:graphicFrameLocks noChangeAspect="1"/>
          </p:cNvGraphicFramePr>
          <p:nvPr/>
        </p:nvGraphicFramePr>
        <p:xfrm>
          <a:off x="1871663" y="5029200"/>
          <a:ext cx="56848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Equation" r:id="rId5" imgW="2324100" imgH="355600" progId="Equation.3">
                  <p:embed/>
                </p:oleObj>
              </mc:Choice>
              <mc:Fallback>
                <p:oleObj name="Equation" r:id="rId5" imgW="2324100" imgH="355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029200"/>
                        <a:ext cx="56848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0" name="Object 16"/>
          <p:cNvGraphicFramePr>
            <a:graphicFrameLocks noChangeAspect="1"/>
          </p:cNvGraphicFramePr>
          <p:nvPr/>
        </p:nvGraphicFramePr>
        <p:xfrm>
          <a:off x="1854200" y="5835650"/>
          <a:ext cx="34464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" name="Equation" r:id="rId7" imgW="1409088" imgH="355446" progId="Equation.3">
                  <p:embed/>
                </p:oleObj>
              </mc:Choice>
              <mc:Fallback>
                <p:oleObj name="Equation" r:id="rId7" imgW="1409088" imgH="3554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835650"/>
                        <a:ext cx="34464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61" name="Oval 17"/>
          <p:cNvSpPr>
            <a:spLocks noChangeArrowheads="1"/>
          </p:cNvSpPr>
          <p:nvPr/>
        </p:nvSpPr>
        <p:spPr bwMode="auto">
          <a:xfrm>
            <a:off x="4202113" y="4953000"/>
            <a:ext cx="3200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466962" name="Group 18"/>
          <p:cNvGrpSpPr>
            <a:grpSpLocks/>
          </p:cNvGrpSpPr>
          <p:nvPr/>
        </p:nvGrpSpPr>
        <p:grpSpPr bwMode="auto">
          <a:xfrm>
            <a:off x="6259513" y="5638800"/>
            <a:ext cx="1790700" cy="695325"/>
            <a:chOff x="3312" y="3552"/>
            <a:chExt cx="1128" cy="438"/>
          </a:xfrm>
        </p:grpSpPr>
        <p:graphicFrame>
          <p:nvGraphicFramePr>
            <p:cNvPr id="38923" name="Object 19"/>
            <p:cNvGraphicFramePr>
              <a:graphicFrameLocks noChangeAspect="1"/>
            </p:cNvGraphicFramePr>
            <p:nvPr/>
          </p:nvGraphicFramePr>
          <p:xfrm>
            <a:off x="3618" y="3639"/>
            <a:ext cx="82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54" name="Equation" r:id="rId9" imgW="533169" imgH="228501" progId="Equation.3">
                    <p:embed/>
                  </p:oleObj>
                </mc:Choice>
                <mc:Fallback>
                  <p:oleObj name="Equation" r:id="rId9" imgW="533169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3639"/>
                          <a:ext cx="82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Line 20"/>
            <p:cNvSpPr>
              <a:spLocks noChangeShapeType="1"/>
            </p:cNvSpPr>
            <p:nvPr/>
          </p:nvSpPr>
          <p:spPr bwMode="auto">
            <a:xfrm flipH="1" flipV="1">
              <a:off x="3312" y="3552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6965" name="Text Box 21"/>
          <p:cNvSpPr txBox="1">
            <a:spLocks noChangeArrowheads="1"/>
          </p:cNvSpPr>
          <p:nvPr/>
        </p:nvSpPr>
        <p:spPr bwMode="auto">
          <a:xfrm>
            <a:off x="268288" y="2590800"/>
            <a:ext cx="7580312" cy="830263"/>
          </a:xfrm>
          <a:prstGeom prst="rect">
            <a:avLst/>
          </a:prstGeom>
          <a:solidFill>
            <a:srgbClr val="F3FFF3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Algorithm is not computing an individual</a:t>
            </a:r>
          </a:p>
          <a:p>
            <a:pPr algn="ctr" eaLnBrk="1" hangingPunct="1"/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probability, but the entire table for all values of W</a:t>
            </a:r>
          </a:p>
        </p:txBody>
      </p:sp>
      <p:sp>
        <p:nvSpPr>
          <p:cNvPr id="466966" name="Text Box 22"/>
          <p:cNvSpPr txBox="1">
            <a:spLocks noChangeArrowheads="1"/>
          </p:cNvSpPr>
          <p:nvPr/>
        </p:nvSpPr>
        <p:spPr bwMode="auto">
          <a:xfrm>
            <a:off x="338138" y="3733800"/>
            <a:ext cx="8602662" cy="2311400"/>
          </a:xfrm>
          <a:prstGeom prst="rect">
            <a:avLst/>
          </a:prstGeom>
          <a:solidFill>
            <a:srgbClr val="F6F8FE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Two ideas crucial to avoiding exponential blowup:</a:t>
            </a:r>
          </a:p>
          <a:p>
            <a:pPr lvl="1" eaLnBrk="1" hangingPunct="1">
              <a:buFontTx/>
              <a:buChar char="•"/>
            </a:pPr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 because of the structure of the BN, some</a:t>
            </a:r>
            <a:br>
              <a:rPr lang="en-US" altLang="zh-CN" sz="240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subexpression in the joint depends only on a small number</a:t>
            </a:r>
            <a:br>
              <a:rPr lang="en-US" altLang="zh-CN" sz="240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of variables</a:t>
            </a:r>
          </a:p>
          <a:p>
            <a:pPr lvl="1" eaLnBrk="1" hangingPunct="1">
              <a:buFontTx/>
              <a:buChar char="•"/>
            </a:pPr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By computing them once and caching the result, we</a:t>
            </a:r>
            <a:br>
              <a:rPr lang="en-US" altLang="zh-CN" sz="240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2400">
                <a:solidFill>
                  <a:srgbClr val="3333CC"/>
                </a:solidFill>
                <a:ea typeface="宋体" charset="-122"/>
              </a:rPr>
              <a:t>can avoid generating them exponentially many times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61" grpId="0" animBg="1"/>
      <p:bldP spid="466965" grpId="0" animBg="1" autoUpdateAnimBg="0"/>
      <p:bldP spid="46696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Variable Elimination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宋体" charset="-122"/>
              </a:rPr>
              <a:t>General idea: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Write query in the form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8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8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8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Iteratively</a:t>
            </a:r>
          </a:p>
          <a:p>
            <a:pPr marL="593725" lvl="1" indent="-228600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Move all irrelevant terms outside of innermost sum</a:t>
            </a:r>
          </a:p>
          <a:p>
            <a:pPr marL="593725" lvl="1" indent="-228600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Perform innermost sum, getting a new term</a:t>
            </a:r>
          </a:p>
          <a:p>
            <a:pPr marL="593725" lvl="1" indent="-228600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Insert the new term into the product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111678"/>
              </p:ext>
            </p:extLst>
          </p:nvPr>
        </p:nvGraphicFramePr>
        <p:xfrm>
          <a:off x="869950" y="3109913"/>
          <a:ext cx="76850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3" imgW="3047760" imgH="368280" progId="Equation.DSMT4">
                  <p:embed/>
                </p:oleObj>
              </mc:Choice>
              <mc:Fallback>
                <p:oleObj name="Equation" r:id="rId3" imgW="304776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109913"/>
                        <a:ext cx="768508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 More Complex Example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052513" y="2219325"/>
            <a:ext cx="7038975" cy="4313238"/>
            <a:chOff x="1002" y="935"/>
            <a:chExt cx="4434" cy="2717"/>
          </a:xfrm>
        </p:grpSpPr>
        <p:sp>
          <p:nvSpPr>
            <p:cNvPr id="40968" name="Oval 4"/>
            <p:cNvSpPr>
              <a:spLocks noChangeAspect="1" noChangeArrowheads="1"/>
            </p:cNvSpPr>
            <p:nvPr/>
          </p:nvSpPr>
          <p:spPr bwMode="auto">
            <a:xfrm>
              <a:off x="2214" y="936"/>
              <a:ext cx="1024" cy="42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Visit to </a:t>
              </a:r>
            </a:p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Asia</a:t>
              </a:r>
            </a:p>
          </p:txBody>
        </p:sp>
        <p:sp>
          <p:nvSpPr>
            <p:cNvPr id="40969" name="Oval 5"/>
            <p:cNvSpPr>
              <a:spLocks noChangeAspect="1" noChangeArrowheads="1"/>
            </p:cNvSpPr>
            <p:nvPr/>
          </p:nvSpPr>
          <p:spPr bwMode="auto">
            <a:xfrm>
              <a:off x="3945" y="935"/>
              <a:ext cx="1024" cy="42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Smoking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0970" name="Oval 6"/>
            <p:cNvSpPr>
              <a:spLocks noChangeAspect="1" noChangeArrowheads="1"/>
            </p:cNvSpPr>
            <p:nvPr/>
          </p:nvSpPr>
          <p:spPr bwMode="auto">
            <a:xfrm>
              <a:off x="3077" y="1691"/>
              <a:ext cx="1024" cy="42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Lung Cancer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0971" name="Oval 7"/>
            <p:cNvSpPr>
              <a:spLocks noChangeAspect="1" noChangeArrowheads="1"/>
            </p:cNvSpPr>
            <p:nvPr/>
          </p:nvSpPr>
          <p:spPr bwMode="auto">
            <a:xfrm>
              <a:off x="1341" y="1690"/>
              <a:ext cx="1024" cy="42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Tuberculosis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0972" name="Oval 8"/>
            <p:cNvSpPr>
              <a:spLocks noChangeAspect="1" noChangeArrowheads="1"/>
            </p:cNvSpPr>
            <p:nvPr/>
          </p:nvSpPr>
          <p:spPr bwMode="auto">
            <a:xfrm>
              <a:off x="2209" y="2445"/>
              <a:ext cx="1024" cy="42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Abnormality</a:t>
              </a:r>
            </a:p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in Chest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0973" name="Oval 9"/>
            <p:cNvSpPr>
              <a:spLocks noChangeAspect="1" noChangeArrowheads="1"/>
            </p:cNvSpPr>
            <p:nvPr/>
          </p:nvSpPr>
          <p:spPr bwMode="auto">
            <a:xfrm>
              <a:off x="4412" y="2445"/>
              <a:ext cx="1024" cy="42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Bronchitis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0974" name="Oval 10"/>
            <p:cNvSpPr>
              <a:spLocks noChangeAspect="1" noChangeArrowheads="1"/>
            </p:cNvSpPr>
            <p:nvPr/>
          </p:nvSpPr>
          <p:spPr bwMode="auto">
            <a:xfrm>
              <a:off x="1002" y="3226"/>
              <a:ext cx="1024" cy="42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X-Ray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0975" name="Oval 11"/>
            <p:cNvSpPr>
              <a:spLocks noChangeAspect="1" noChangeArrowheads="1"/>
            </p:cNvSpPr>
            <p:nvPr/>
          </p:nvSpPr>
          <p:spPr bwMode="auto">
            <a:xfrm>
              <a:off x="3276" y="3200"/>
              <a:ext cx="1024" cy="42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Dyspnea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cxnSp>
          <p:nvCxnSpPr>
            <p:cNvPr id="40976" name="AutoShape 12"/>
            <p:cNvCxnSpPr>
              <a:cxnSpLocks noChangeShapeType="1"/>
              <a:stCxn id="40968" idx="4"/>
              <a:endCxn id="40971" idx="7"/>
            </p:cNvCxnSpPr>
            <p:nvPr/>
          </p:nvCxnSpPr>
          <p:spPr bwMode="auto">
            <a:xfrm flipH="1">
              <a:off x="2215" y="1371"/>
              <a:ext cx="511" cy="3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3"/>
            <p:cNvCxnSpPr>
              <a:cxnSpLocks noChangeShapeType="1"/>
              <a:stCxn id="40971" idx="4"/>
              <a:endCxn id="40972" idx="1"/>
            </p:cNvCxnSpPr>
            <p:nvPr/>
          </p:nvCxnSpPr>
          <p:spPr bwMode="auto">
            <a:xfrm>
              <a:off x="1853" y="2125"/>
              <a:ext cx="506" cy="3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4"/>
            <p:cNvCxnSpPr>
              <a:cxnSpLocks noChangeShapeType="1"/>
              <a:stCxn id="40970" idx="4"/>
              <a:endCxn id="40972" idx="7"/>
            </p:cNvCxnSpPr>
            <p:nvPr/>
          </p:nvCxnSpPr>
          <p:spPr bwMode="auto">
            <a:xfrm flipH="1">
              <a:off x="3083" y="2126"/>
              <a:ext cx="506" cy="3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5"/>
            <p:cNvCxnSpPr>
              <a:cxnSpLocks noChangeShapeType="1"/>
              <a:stCxn id="40972" idx="4"/>
              <a:endCxn id="40974" idx="7"/>
            </p:cNvCxnSpPr>
            <p:nvPr/>
          </p:nvCxnSpPr>
          <p:spPr bwMode="auto">
            <a:xfrm flipH="1">
              <a:off x="1876" y="2880"/>
              <a:ext cx="845" cy="3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16"/>
            <p:cNvCxnSpPr>
              <a:cxnSpLocks noChangeShapeType="1"/>
              <a:stCxn id="40972" idx="4"/>
              <a:endCxn id="40975" idx="1"/>
            </p:cNvCxnSpPr>
            <p:nvPr/>
          </p:nvCxnSpPr>
          <p:spPr bwMode="auto">
            <a:xfrm>
              <a:off x="2721" y="2880"/>
              <a:ext cx="705" cy="3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17"/>
            <p:cNvCxnSpPr>
              <a:cxnSpLocks noChangeShapeType="1"/>
              <a:stCxn id="40973" idx="4"/>
              <a:endCxn id="40975" idx="7"/>
            </p:cNvCxnSpPr>
            <p:nvPr/>
          </p:nvCxnSpPr>
          <p:spPr bwMode="auto">
            <a:xfrm flipH="1">
              <a:off x="4150" y="2880"/>
              <a:ext cx="774" cy="3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18"/>
            <p:cNvCxnSpPr>
              <a:cxnSpLocks noChangeShapeType="1"/>
              <a:stCxn id="40969" idx="4"/>
              <a:endCxn id="40970" idx="7"/>
            </p:cNvCxnSpPr>
            <p:nvPr/>
          </p:nvCxnSpPr>
          <p:spPr bwMode="auto">
            <a:xfrm flipH="1">
              <a:off x="3951" y="1370"/>
              <a:ext cx="506" cy="3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19"/>
            <p:cNvCxnSpPr>
              <a:cxnSpLocks noChangeShapeType="1"/>
              <a:stCxn id="40969" idx="4"/>
              <a:endCxn id="40973" idx="0"/>
            </p:cNvCxnSpPr>
            <p:nvPr/>
          </p:nvCxnSpPr>
          <p:spPr bwMode="auto">
            <a:xfrm>
              <a:off x="4457" y="1370"/>
              <a:ext cx="467" cy="10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64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“Asia” network:</a:t>
            </a:r>
          </a:p>
        </p:txBody>
      </p:sp>
      <p:sp>
        <p:nvSpPr>
          <p:cNvPr id="40965" name="TextBox 1"/>
          <p:cNvSpPr txBox="1">
            <a:spLocks noChangeArrowheads="1"/>
          </p:cNvSpPr>
          <p:nvPr/>
        </p:nvSpPr>
        <p:spPr bwMode="auto">
          <a:xfrm>
            <a:off x="250825" y="3527425"/>
            <a:ext cx="121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zh-CN" altLang="en-US" sz="2400" b="1">
                <a:ea typeface="宋体" charset="-122"/>
              </a:rPr>
              <a:t>肺結核</a:t>
            </a:r>
          </a:p>
        </p:txBody>
      </p:sp>
      <p:sp>
        <p:nvSpPr>
          <p:cNvPr id="40966" name="TextBox 21"/>
          <p:cNvSpPr txBox="1">
            <a:spLocks noChangeArrowheads="1"/>
          </p:cNvSpPr>
          <p:nvPr/>
        </p:nvSpPr>
        <p:spPr bwMode="auto">
          <a:xfrm>
            <a:off x="7350125" y="5437188"/>
            <a:ext cx="1565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zh-CN" altLang="en-US" sz="2400" b="1">
                <a:ea typeface="宋体" charset="-122"/>
              </a:rPr>
              <a:t>支氣管炎</a:t>
            </a:r>
          </a:p>
        </p:txBody>
      </p:sp>
      <p:sp>
        <p:nvSpPr>
          <p:cNvPr id="40967" name="TextBox 22"/>
          <p:cNvSpPr txBox="1">
            <a:spLocks noChangeArrowheads="1"/>
          </p:cNvSpPr>
          <p:nvPr/>
        </p:nvSpPr>
        <p:spPr bwMode="auto">
          <a:xfrm>
            <a:off x="6305550" y="6070600"/>
            <a:ext cx="161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zh-CN" altLang="en-US" sz="2400" b="1">
                <a:ea typeface="宋体" charset="-122"/>
              </a:rPr>
              <a:t>呼吸困難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6740525" y="239713"/>
            <a:ext cx="2162175" cy="2155825"/>
            <a:chOff x="998" y="982"/>
            <a:chExt cx="1362" cy="1358"/>
          </a:xfrm>
        </p:grpSpPr>
        <p:sp>
          <p:nvSpPr>
            <p:cNvPr id="41993" name="Oval 3"/>
            <p:cNvSpPr>
              <a:spLocks noChangeAspect="1" noChangeArrowheads="1"/>
            </p:cNvSpPr>
            <p:nvPr/>
          </p:nvSpPr>
          <p:spPr bwMode="auto">
            <a:xfrm>
              <a:off x="1349" y="983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82628" name="Oval 4"/>
            <p:cNvSpPr>
              <a:spLocks noChangeAspect="1" noChangeArrowheads="1"/>
            </p:cNvSpPr>
            <p:nvPr/>
          </p:nvSpPr>
          <p:spPr bwMode="auto">
            <a:xfrm>
              <a:off x="2033" y="98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 i="1">
                  <a:latin typeface="Comic Sans MS" pitchFamily="66" charset="0"/>
                  <a:ea typeface="宋体" charset="-122"/>
                  <a:cs typeface="Times New Roman" pitchFamily="18" charset="0"/>
                </a:rPr>
                <a:t>S</a:t>
              </a:r>
              <a:endParaRPr lang="en-US" altLang="zh-CN" sz="1050" b="1" i="1">
                <a:latin typeface="Comic Sans MS" pitchFamily="66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82629" name="Oval 5"/>
            <p:cNvSpPr>
              <a:spLocks noChangeAspect="1" noChangeArrowheads="1"/>
            </p:cNvSpPr>
            <p:nvPr/>
          </p:nvSpPr>
          <p:spPr bwMode="auto">
            <a:xfrm>
              <a:off x="1688" y="136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 i="1">
                  <a:latin typeface="Comic Sans MS" pitchFamily="66" charset="0"/>
                  <a:ea typeface="宋体" charset="-122"/>
                  <a:cs typeface="Times New Roman" pitchFamily="18" charset="0"/>
                </a:rPr>
                <a:t>L</a:t>
              </a:r>
              <a:endParaRPr lang="en-US" altLang="zh-CN" sz="1050" b="1" i="1">
                <a:latin typeface="Comic Sans MS" pitchFamily="66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82630" name="Oval 6"/>
            <p:cNvSpPr>
              <a:spLocks noChangeAspect="1" noChangeArrowheads="1"/>
            </p:cNvSpPr>
            <p:nvPr/>
          </p:nvSpPr>
          <p:spPr bwMode="auto">
            <a:xfrm>
              <a:off x="998" y="1367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 i="1">
                  <a:latin typeface="Comic Sans MS" pitchFamily="66" charset="0"/>
                  <a:ea typeface="宋体" charset="-122"/>
                  <a:cs typeface="Times New Roman" pitchFamily="18" charset="0"/>
                </a:rPr>
                <a:t>T</a:t>
              </a:r>
              <a:endParaRPr lang="en-US" altLang="zh-CN" sz="1050" b="1" i="1">
                <a:latin typeface="Comic Sans MS" pitchFamily="66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82631" name="Oval 7"/>
            <p:cNvSpPr>
              <a:spLocks noChangeAspect="1" noChangeArrowheads="1"/>
            </p:cNvSpPr>
            <p:nvPr/>
          </p:nvSpPr>
          <p:spPr bwMode="auto">
            <a:xfrm>
              <a:off x="1343" y="175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 i="1">
                  <a:latin typeface="Comic Sans MS" pitchFamily="66" charset="0"/>
                  <a:ea typeface="宋体" charset="-122"/>
                  <a:cs typeface="Times New Roman" pitchFamily="18" charset="0"/>
                </a:rPr>
                <a:t>A</a:t>
              </a:r>
              <a:endParaRPr lang="en-US" altLang="zh-CN" sz="1050" b="1" i="1">
                <a:latin typeface="Comic Sans MS" pitchFamily="66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82632" name="Oval 8"/>
            <p:cNvSpPr>
              <a:spLocks noChangeAspect="1" noChangeArrowheads="1"/>
            </p:cNvSpPr>
            <p:nvPr/>
          </p:nvSpPr>
          <p:spPr bwMode="auto">
            <a:xfrm>
              <a:off x="2029" y="1751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 i="1">
                  <a:latin typeface="Comic Sans MS" pitchFamily="66" charset="0"/>
                  <a:ea typeface="宋体" charset="-122"/>
                  <a:cs typeface="Times New Roman" pitchFamily="18" charset="0"/>
                </a:rPr>
                <a:t>B</a:t>
              </a:r>
              <a:endParaRPr lang="en-US" altLang="zh-CN" sz="1050" b="1" i="1">
                <a:latin typeface="Comic Sans MS" pitchFamily="66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82633" name="Oval 9"/>
            <p:cNvSpPr>
              <a:spLocks noChangeAspect="1" noChangeArrowheads="1"/>
            </p:cNvSpPr>
            <p:nvPr/>
          </p:nvSpPr>
          <p:spPr bwMode="auto">
            <a:xfrm>
              <a:off x="1019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 i="1">
                  <a:latin typeface="Comic Sans MS" pitchFamily="66" charset="0"/>
                  <a:ea typeface="宋体" charset="-122"/>
                  <a:cs typeface="Times New Roman" pitchFamily="18" charset="0"/>
                </a:rPr>
                <a:t>X</a:t>
              </a:r>
              <a:endParaRPr lang="en-US" altLang="zh-CN" sz="1050" b="1" i="1">
                <a:latin typeface="Comic Sans MS" pitchFamily="66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82634" name="Oval 10"/>
            <p:cNvSpPr>
              <a:spLocks noChangeAspect="1" noChangeArrowheads="1"/>
            </p:cNvSpPr>
            <p:nvPr/>
          </p:nvSpPr>
          <p:spPr bwMode="auto">
            <a:xfrm>
              <a:off x="1698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 i="1">
                  <a:latin typeface="Comic Sans MS" pitchFamily="66" charset="0"/>
                  <a:ea typeface="宋体" charset="-122"/>
                  <a:cs typeface="Times New Roman" pitchFamily="18" charset="0"/>
                </a:rPr>
                <a:t>D</a:t>
              </a:r>
              <a:endParaRPr lang="en-US" altLang="zh-CN" sz="1050" b="1" i="1">
                <a:latin typeface="Comic Sans MS" pitchFamily="66" charset="0"/>
                <a:ea typeface="宋体" charset="-122"/>
                <a:cs typeface="Times New Roman" pitchFamily="18" charset="0"/>
              </a:endParaRPr>
            </a:p>
          </p:txBody>
        </p:sp>
        <p:cxnSp>
          <p:nvCxnSpPr>
            <p:cNvPr id="42001" name="AutoShape 11"/>
            <p:cNvCxnSpPr>
              <a:cxnSpLocks noChangeShapeType="1"/>
              <a:stCxn id="41993" idx="4"/>
              <a:endCxn id="282630" idx="7"/>
            </p:cNvCxnSpPr>
            <p:nvPr/>
          </p:nvCxnSpPr>
          <p:spPr bwMode="auto">
            <a:xfrm flipH="1">
              <a:off x="1277" y="1196"/>
              <a:ext cx="236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2" name="AutoShape 12"/>
            <p:cNvCxnSpPr>
              <a:cxnSpLocks noChangeShapeType="1"/>
              <a:stCxn id="282630" idx="4"/>
              <a:endCxn id="282631" idx="1"/>
            </p:cNvCxnSpPr>
            <p:nvPr/>
          </p:nvCxnSpPr>
          <p:spPr bwMode="auto">
            <a:xfrm>
              <a:off x="1162" y="1580"/>
              <a:ext cx="229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3" name="AutoShape 13"/>
            <p:cNvCxnSpPr>
              <a:cxnSpLocks noChangeShapeType="1"/>
              <a:stCxn id="282629" idx="4"/>
              <a:endCxn id="282631" idx="7"/>
            </p:cNvCxnSpPr>
            <p:nvPr/>
          </p:nvCxnSpPr>
          <p:spPr bwMode="auto">
            <a:xfrm flipH="1">
              <a:off x="1622" y="1579"/>
              <a:ext cx="230" cy="1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" name="AutoShape 14"/>
            <p:cNvCxnSpPr>
              <a:cxnSpLocks noChangeShapeType="1"/>
              <a:stCxn id="282631" idx="4"/>
              <a:endCxn id="282633" idx="7"/>
            </p:cNvCxnSpPr>
            <p:nvPr/>
          </p:nvCxnSpPr>
          <p:spPr bwMode="auto">
            <a:xfrm flipH="1">
              <a:off x="1298" y="1965"/>
              <a:ext cx="20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5" name="AutoShape 15"/>
            <p:cNvCxnSpPr>
              <a:cxnSpLocks noChangeShapeType="1"/>
              <a:stCxn id="282631" idx="4"/>
              <a:endCxn id="282634" idx="1"/>
            </p:cNvCxnSpPr>
            <p:nvPr/>
          </p:nvCxnSpPr>
          <p:spPr bwMode="auto">
            <a:xfrm>
              <a:off x="1507" y="1965"/>
              <a:ext cx="23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6" name="AutoShape 16"/>
            <p:cNvCxnSpPr>
              <a:cxnSpLocks noChangeShapeType="1"/>
              <a:stCxn id="282632" idx="4"/>
              <a:endCxn id="282634" idx="7"/>
            </p:cNvCxnSpPr>
            <p:nvPr/>
          </p:nvCxnSpPr>
          <p:spPr bwMode="auto">
            <a:xfrm flipH="1">
              <a:off x="1977" y="1964"/>
              <a:ext cx="216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7" name="AutoShape 17"/>
            <p:cNvCxnSpPr>
              <a:cxnSpLocks noChangeShapeType="1"/>
              <a:stCxn id="282628" idx="4"/>
              <a:endCxn id="282629" idx="7"/>
            </p:cNvCxnSpPr>
            <p:nvPr/>
          </p:nvCxnSpPr>
          <p:spPr bwMode="auto">
            <a:xfrm flipH="1">
              <a:off x="1967" y="1195"/>
              <a:ext cx="230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8" name="AutoShape 18"/>
            <p:cNvCxnSpPr>
              <a:cxnSpLocks noChangeShapeType="1"/>
              <a:stCxn id="282628" idx="4"/>
              <a:endCxn id="282632" idx="0"/>
            </p:cNvCxnSpPr>
            <p:nvPr/>
          </p:nvCxnSpPr>
          <p:spPr bwMode="auto">
            <a:xfrm flipH="1">
              <a:off x="2193" y="1195"/>
              <a:ext cx="4" cy="5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1987" name="Object 19"/>
          <p:cNvGraphicFramePr>
            <a:graphicFrameLocks noChangeAspect="1"/>
          </p:cNvGraphicFramePr>
          <p:nvPr/>
        </p:nvGraphicFramePr>
        <p:xfrm>
          <a:off x="1016000" y="2692400"/>
          <a:ext cx="69072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9" name="Equation" r:id="rId3" imgW="3441700" imgH="381000" progId="Equation.3">
                  <p:embed/>
                </p:oleObj>
              </mc:Choice>
              <mc:Fallback>
                <p:oleObj name="Equation" r:id="rId3" imgW="3441700" imgH="38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692400"/>
                        <a:ext cx="69072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7525" y="395288"/>
            <a:ext cx="8153400" cy="95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We want to compute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P(d)</a:t>
            </a:r>
            <a:endParaRPr lang="en-US" altLang="zh-CN" sz="280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Need to eliminate: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v,s,x,t,l,a,b</a:t>
            </a:r>
          </a:p>
          <a:p>
            <a:pPr>
              <a:lnSpc>
                <a:spcPct val="90000"/>
              </a:lnSpc>
            </a:pPr>
            <a:endParaRPr lang="en-US" altLang="zh-CN" sz="2800" i="1" smtClean="0">
              <a:latin typeface="Comic Sans MS" pitchFamily="66" charset="0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Initial factors</a:t>
            </a:r>
          </a:p>
        </p:txBody>
      </p:sp>
      <p:sp>
        <p:nvSpPr>
          <p:cNvPr id="41989" name="Text Box 21"/>
          <p:cNvSpPr txBox="1">
            <a:spLocks noChangeArrowheads="1"/>
          </p:cNvSpPr>
          <p:nvPr/>
        </p:nvSpPr>
        <p:spPr bwMode="auto">
          <a:xfrm>
            <a:off x="685800" y="365760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  <a:ea typeface="宋体" charset="-122"/>
                <a:cs typeface="Times New Roman" pitchFamily="18" charset="0"/>
              </a:rPr>
              <a:t>“Brute force approach”</a:t>
            </a:r>
          </a:p>
        </p:txBody>
      </p:sp>
      <p:graphicFrame>
        <p:nvGraphicFramePr>
          <p:cNvPr id="41990" name="Object 22"/>
          <p:cNvGraphicFramePr>
            <a:graphicFrameLocks noChangeAspect="1"/>
          </p:cNvGraphicFramePr>
          <p:nvPr/>
        </p:nvGraphicFramePr>
        <p:xfrm>
          <a:off x="1371600" y="4267200"/>
          <a:ext cx="54800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0" name="Equation" r:id="rId5" imgW="2730500" imgH="342900" progId="Equation.3">
                  <p:embed/>
                </p:oleObj>
              </mc:Choice>
              <mc:Fallback>
                <p:oleObj name="Equation" r:id="rId5" imgW="2730500" imgH="342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54800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23"/>
          <p:cNvSpPr txBox="1">
            <a:spLocks noChangeArrowheads="1"/>
          </p:cNvSpPr>
          <p:nvPr/>
        </p:nvSpPr>
        <p:spPr bwMode="auto">
          <a:xfrm>
            <a:off x="718008" y="5012573"/>
            <a:ext cx="8121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Complexity is exponential in the size of the graph </a:t>
            </a:r>
            <a:endParaRPr lang="en-US" altLang="zh-CN" sz="24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 = number 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of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variables.  N=number 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of states for each variable</a:t>
            </a:r>
          </a:p>
        </p:txBody>
      </p:sp>
      <p:graphicFrame>
        <p:nvGraphicFramePr>
          <p:cNvPr id="419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43346"/>
              </p:ext>
            </p:extLst>
          </p:nvPr>
        </p:nvGraphicFramePr>
        <p:xfrm>
          <a:off x="3276600" y="5888299"/>
          <a:ext cx="1407561" cy="6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Equation" r:id="rId7" imgW="431800" imgH="190500" progId="Equation.3">
                  <p:embed/>
                </p:oleObj>
              </mc:Choice>
              <mc:Fallback>
                <p:oleObj name="Equation" r:id="rId7" imgW="431800" imgH="190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88299"/>
                        <a:ext cx="1407561" cy="62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Purpose of Bayesian Networks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512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Facilitate the description of a collection of beliefs by making explicit causality relations and conditional independence among beliefs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Provide a more efficient way (than by using joint distribution tables) to update belief strengths when new evidence is observed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6740525" y="239713"/>
            <a:ext cx="2162175" cy="2155825"/>
            <a:chOff x="998" y="982"/>
            <a:chExt cx="1362" cy="1358"/>
          </a:xfrm>
        </p:grpSpPr>
        <p:sp>
          <p:nvSpPr>
            <p:cNvPr id="43024" name="Oval 3"/>
            <p:cNvSpPr>
              <a:spLocks noChangeAspect="1" noChangeArrowheads="1"/>
            </p:cNvSpPr>
            <p:nvPr/>
          </p:nvSpPr>
          <p:spPr bwMode="auto">
            <a:xfrm>
              <a:off x="1349" y="983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V</a:t>
              </a:r>
            </a:p>
          </p:txBody>
        </p:sp>
        <p:sp>
          <p:nvSpPr>
            <p:cNvPr id="43025" name="Oval 4"/>
            <p:cNvSpPr>
              <a:spLocks noChangeAspect="1" noChangeArrowheads="1"/>
            </p:cNvSpPr>
            <p:nvPr/>
          </p:nvSpPr>
          <p:spPr bwMode="auto">
            <a:xfrm>
              <a:off x="2033" y="98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3026" name="Oval 5"/>
            <p:cNvSpPr>
              <a:spLocks noChangeAspect="1" noChangeArrowheads="1"/>
            </p:cNvSpPr>
            <p:nvPr/>
          </p:nvSpPr>
          <p:spPr bwMode="auto">
            <a:xfrm>
              <a:off x="1688" y="136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L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3027" name="Oval 6"/>
            <p:cNvSpPr>
              <a:spLocks noChangeAspect="1" noChangeArrowheads="1"/>
            </p:cNvSpPr>
            <p:nvPr/>
          </p:nvSpPr>
          <p:spPr bwMode="auto">
            <a:xfrm>
              <a:off x="998" y="1367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T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3028" name="Oval 7"/>
            <p:cNvSpPr>
              <a:spLocks noChangeAspect="1" noChangeArrowheads="1"/>
            </p:cNvSpPr>
            <p:nvPr/>
          </p:nvSpPr>
          <p:spPr bwMode="auto">
            <a:xfrm>
              <a:off x="1343" y="175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3029" name="Oval 8"/>
            <p:cNvSpPr>
              <a:spLocks noChangeAspect="1" noChangeArrowheads="1"/>
            </p:cNvSpPr>
            <p:nvPr/>
          </p:nvSpPr>
          <p:spPr bwMode="auto">
            <a:xfrm>
              <a:off x="2029" y="1751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B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3030" name="Oval 9"/>
            <p:cNvSpPr>
              <a:spLocks noChangeAspect="1" noChangeArrowheads="1"/>
            </p:cNvSpPr>
            <p:nvPr/>
          </p:nvSpPr>
          <p:spPr bwMode="auto">
            <a:xfrm>
              <a:off x="1019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X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3031" name="Oval 10"/>
            <p:cNvSpPr>
              <a:spLocks noChangeAspect="1" noChangeArrowheads="1"/>
            </p:cNvSpPr>
            <p:nvPr/>
          </p:nvSpPr>
          <p:spPr bwMode="auto">
            <a:xfrm>
              <a:off x="1698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D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cxnSp>
          <p:nvCxnSpPr>
            <p:cNvPr id="43032" name="AutoShape 11"/>
            <p:cNvCxnSpPr>
              <a:cxnSpLocks noChangeShapeType="1"/>
              <a:stCxn id="43024" idx="4"/>
              <a:endCxn id="43027" idx="7"/>
            </p:cNvCxnSpPr>
            <p:nvPr/>
          </p:nvCxnSpPr>
          <p:spPr bwMode="auto">
            <a:xfrm flipH="1">
              <a:off x="1277" y="1196"/>
              <a:ext cx="236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33" name="AutoShape 12"/>
            <p:cNvCxnSpPr>
              <a:cxnSpLocks noChangeShapeType="1"/>
              <a:stCxn id="43027" idx="4"/>
              <a:endCxn id="43028" idx="1"/>
            </p:cNvCxnSpPr>
            <p:nvPr/>
          </p:nvCxnSpPr>
          <p:spPr bwMode="auto">
            <a:xfrm>
              <a:off x="1162" y="1580"/>
              <a:ext cx="229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34" name="AutoShape 13"/>
            <p:cNvCxnSpPr>
              <a:cxnSpLocks noChangeShapeType="1"/>
              <a:stCxn id="43026" idx="4"/>
              <a:endCxn id="43028" idx="7"/>
            </p:cNvCxnSpPr>
            <p:nvPr/>
          </p:nvCxnSpPr>
          <p:spPr bwMode="auto">
            <a:xfrm flipH="1">
              <a:off x="1622" y="1579"/>
              <a:ext cx="230" cy="1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35" name="AutoShape 14"/>
            <p:cNvCxnSpPr>
              <a:cxnSpLocks noChangeShapeType="1"/>
              <a:stCxn id="43028" idx="4"/>
              <a:endCxn id="43030" idx="7"/>
            </p:cNvCxnSpPr>
            <p:nvPr/>
          </p:nvCxnSpPr>
          <p:spPr bwMode="auto">
            <a:xfrm flipH="1">
              <a:off x="1298" y="1965"/>
              <a:ext cx="20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36" name="AutoShape 15"/>
            <p:cNvCxnSpPr>
              <a:cxnSpLocks noChangeShapeType="1"/>
              <a:stCxn id="43028" idx="4"/>
              <a:endCxn id="43031" idx="1"/>
            </p:cNvCxnSpPr>
            <p:nvPr/>
          </p:nvCxnSpPr>
          <p:spPr bwMode="auto">
            <a:xfrm>
              <a:off x="1507" y="1965"/>
              <a:ext cx="23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37" name="AutoShape 16"/>
            <p:cNvCxnSpPr>
              <a:cxnSpLocks noChangeShapeType="1"/>
              <a:stCxn id="43029" idx="4"/>
              <a:endCxn id="43031" idx="7"/>
            </p:cNvCxnSpPr>
            <p:nvPr/>
          </p:nvCxnSpPr>
          <p:spPr bwMode="auto">
            <a:xfrm flipH="1">
              <a:off x="1977" y="1964"/>
              <a:ext cx="216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38" name="AutoShape 17"/>
            <p:cNvCxnSpPr>
              <a:cxnSpLocks noChangeShapeType="1"/>
              <a:stCxn id="43025" idx="4"/>
              <a:endCxn id="43026" idx="7"/>
            </p:cNvCxnSpPr>
            <p:nvPr/>
          </p:nvCxnSpPr>
          <p:spPr bwMode="auto">
            <a:xfrm flipH="1">
              <a:off x="1967" y="1195"/>
              <a:ext cx="230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39" name="AutoShape 18"/>
            <p:cNvCxnSpPr>
              <a:cxnSpLocks noChangeShapeType="1"/>
              <a:stCxn id="43025" idx="4"/>
              <a:endCxn id="43029" idx="0"/>
            </p:cNvCxnSpPr>
            <p:nvPr/>
          </p:nvCxnSpPr>
          <p:spPr bwMode="auto">
            <a:xfrm flipH="1">
              <a:off x="2193" y="1195"/>
              <a:ext cx="4" cy="5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30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9269"/>
              </p:ext>
            </p:extLst>
          </p:nvPr>
        </p:nvGraphicFramePr>
        <p:xfrm>
          <a:off x="758825" y="2473325"/>
          <a:ext cx="74183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公式" r:id="rId3" imgW="3695400" imgH="215640" progId="Equation.3">
                  <p:embed/>
                </p:oleObj>
              </mc:Choice>
              <mc:Fallback>
                <p:oleObj name="公式" r:id="rId3" imgW="369540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473325"/>
                        <a:ext cx="74183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7525" y="395288"/>
            <a:ext cx="8153400" cy="952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We want to compute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P(d)</a:t>
            </a: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Need to eliminate: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v,s,x,t,l,a,b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i="1" smtClean="0">
              <a:latin typeface="Comic Sans MS" pitchFamily="66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宋体" charset="-122"/>
              </a:rPr>
              <a:t>Initial factors</a:t>
            </a:r>
          </a:p>
        </p:txBody>
      </p:sp>
      <p:sp>
        <p:nvSpPr>
          <p:cNvPr id="471061" name="Rectangle 21"/>
          <p:cNvSpPr>
            <a:spLocks noChangeArrowheads="1"/>
          </p:cNvSpPr>
          <p:nvPr/>
        </p:nvSpPr>
        <p:spPr bwMode="auto">
          <a:xfrm>
            <a:off x="517525" y="3197225"/>
            <a:ext cx="8153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Eliminate: </a:t>
            </a:r>
            <a:r>
              <a:rPr lang="en-US" altLang="zh-CN" sz="2400" i="1">
                <a:latin typeface="Comic Sans MS" pitchFamily="66" charset="0"/>
                <a:ea typeface="宋体" charset="-122"/>
              </a:rPr>
              <a:t>v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471062" name="Rectangle 22"/>
          <p:cNvSpPr>
            <a:spLocks noChangeArrowheads="1"/>
          </p:cNvSpPr>
          <p:nvPr/>
        </p:nvSpPr>
        <p:spPr bwMode="auto">
          <a:xfrm>
            <a:off x="490538" y="5367338"/>
            <a:ext cx="8153400" cy="12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0" hangingPunct="0"/>
            <a:r>
              <a:rPr lang="en-US" altLang="zh-CN" sz="2400" dirty="0">
                <a:latin typeface="Times New Roman" pitchFamily="18" charset="0"/>
                <a:ea typeface="宋体" charset="-122"/>
              </a:rPr>
              <a:t>Note: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(t) = P(t)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latin typeface="Times New Roman" pitchFamily="18" charset="0"/>
                <a:ea typeface="宋体" charset="-122"/>
              </a:rPr>
              <a:t>In general, result of elimination is not necessarily a probability term</a:t>
            </a:r>
          </a:p>
        </p:txBody>
      </p:sp>
      <p:grpSp>
        <p:nvGrpSpPr>
          <p:cNvPr id="471063" name="Group 23"/>
          <p:cNvGrpSpPr>
            <a:grpSpLocks/>
          </p:cNvGrpSpPr>
          <p:nvPr/>
        </p:nvGrpSpPr>
        <p:grpSpPr bwMode="auto">
          <a:xfrm>
            <a:off x="806450" y="2911475"/>
            <a:ext cx="2165350" cy="0"/>
            <a:chOff x="326" y="2024"/>
            <a:chExt cx="1364" cy="0"/>
          </a:xfrm>
        </p:grpSpPr>
        <p:sp>
          <p:nvSpPr>
            <p:cNvPr id="43022" name="Line 24"/>
            <p:cNvSpPr>
              <a:spLocks noChangeShapeType="1"/>
            </p:cNvSpPr>
            <p:nvPr/>
          </p:nvSpPr>
          <p:spPr bwMode="auto">
            <a:xfrm>
              <a:off x="326" y="2024"/>
              <a:ext cx="39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3" name="Line 25"/>
            <p:cNvSpPr>
              <a:spLocks noChangeShapeType="1"/>
            </p:cNvSpPr>
            <p:nvPr/>
          </p:nvSpPr>
          <p:spPr bwMode="auto">
            <a:xfrm>
              <a:off x="1108" y="2024"/>
              <a:ext cx="5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066" name="Group 26"/>
          <p:cNvGrpSpPr>
            <a:grpSpLocks/>
          </p:cNvGrpSpPr>
          <p:nvPr/>
        </p:nvGrpSpPr>
        <p:grpSpPr bwMode="auto">
          <a:xfrm>
            <a:off x="517525" y="3632200"/>
            <a:ext cx="8153400" cy="685800"/>
            <a:chOff x="326" y="2478"/>
            <a:chExt cx="5136" cy="432"/>
          </a:xfrm>
        </p:grpSpPr>
        <p:sp>
          <p:nvSpPr>
            <p:cNvPr id="43020" name="Rectangle 27"/>
            <p:cNvSpPr>
              <a:spLocks noChangeArrowheads="1"/>
            </p:cNvSpPr>
            <p:nvPr/>
          </p:nvSpPr>
          <p:spPr bwMode="auto">
            <a:xfrm>
              <a:off x="326" y="2531"/>
              <a:ext cx="513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eaLnBrk="0" hangingPunct="0"/>
              <a:r>
                <a:rPr lang="en-US" altLang="zh-CN" sz="2400">
                  <a:latin typeface="Times New Roman" pitchFamily="18" charset="0"/>
                  <a:ea typeface="宋体" charset="-122"/>
                </a:rPr>
                <a:t>Compute:</a:t>
              </a:r>
            </a:p>
          </p:txBody>
        </p:sp>
        <p:graphicFrame>
          <p:nvGraphicFramePr>
            <p:cNvPr id="4302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1402711"/>
                </p:ext>
              </p:extLst>
            </p:nvPr>
          </p:nvGraphicFramePr>
          <p:xfrm>
            <a:off x="2295" y="2478"/>
            <a:ext cx="160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1" name="公式" r:id="rId5" imgW="1269720" imgH="342720" progId="Equation.3">
                    <p:embed/>
                  </p:oleObj>
                </mc:Choice>
                <mc:Fallback>
                  <p:oleObj name="公式" r:id="rId5" imgW="1269720" imgH="3427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" y="2478"/>
                          <a:ext cx="160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069" name="Group 29"/>
          <p:cNvGrpSpPr>
            <a:grpSpLocks/>
          </p:cNvGrpSpPr>
          <p:nvPr/>
        </p:nvGrpSpPr>
        <p:grpSpPr bwMode="auto">
          <a:xfrm>
            <a:off x="1141413" y="4394200"/>
            <a:ext cx="6091238" cy="455613"/>
            <a:chOff x="719" y="2768"/>
            <a:chExt cx="3837" cy="287"/>
          </a:xfrm>
        </p:grpSpPr>
        <p:graphicFrame>
          <p:nvGraphicFramePr>
            <p:cNvPr id="4301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567021"/>
                </p:ext>
              </p:extLst>
            </p:nvPr>
          </p:nvGraphicFramePr>
          <p:xfrm>
            <a:off x="719" y="2768"/>
            <a:ext cx="383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2" name="公式" r:id="rId7" imgW="3035160" imgH="228600" progId="Equation.3">
                    <p:embed/>
                  </p:oleObj>
                </mc:Choice>
                <mc:Fallback>
                  <p:oleObj name="公式" r:id="rId7" imgW="303516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2768"/>
                          <a:ext cx="383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9" name="Line 31"/>
            <p:cNvSpPr>
              <a:spLocks noChangeShapeType="1"/>
            </p:cNvSpPr>
            <p:nvPr/>
          </p:nvSpPr>
          <p:spPr bwMode="auto">
            <a:xfrm>
              <a:off x="902" y="3055"/>
              <a:ext cx="40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1" grpId="0" autoUpdateAnimBg="0"/>
      <p:bldP spid="47106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6740525" y="239713"/>
            <a:ext cx="2162175" cy="2155825"/>
            <a:chOff x="998" y="982"/>
            <a:chExt cx="1362" cy="1358"/>
          </a:xfrm>
        </p:grpSpPr>
        <p:sp>
          <p:nvSpPr>
            <p:cNvPr id="44050" name="Oval 3"/>
            <p:cNvSpPr>
              <a:spLocks noChangeAspect="1" noChangeArrowheads="1"/>
            </p:cNvSpPr>
            <p:nvPr/>
          </p:nvSpPr>
          <p:spPr bwMode="auto">
            <a:xfrm>
              <a:off x="1349" y="983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V</a:t>
              </a:r>
            </a:p>
          </p:txBody>
        </p:sp>
        <p:sp>
          <p:nvSpPr>
            <p:cNvPr id="44051" name="Oval 4"/>
            <p:cNvSpPr>
              <a:spLocks noChangeAspect="1" noChangeArrowheads="1"/>
            </p:cNvSpPr>
            <p:nvPr/>
          </p:nvSpPr>
          <p:spPr bwMode="auto">
            <a:xfrm>
              <a:off x="2033" y="98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4052" name="Oval 5"/>
            <p:cNvSpPr>
              <a:spLocks noChangeAspect="1" noChangeArrowheads="1"/>
            </p:cNvSpPr>
            <p:nvPr/>
          </p:nvSpPr>
          <p:spPr bwMode="auto">
            <a:xfrm>
              <a:off x="1688" y="136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L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4053" name="Oval 6"/>
            <p:cNvSpPr>
              <a:spLocks noChangeAspect="1" noChangeArrowheads="1"/>
            </p:cNvSpPr>
            <p:nvPr/>
          </p:nvSpPr>
          <p:spPr bwMode="auto">
            <a:xfrm>
              <a:off x="998" y="1367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T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4054" name="Oval 7"/>
            <p:cNvSpPr>
              <a:spLocks noChangeAspect="1" noChangeArrowheads="1"/>
            </p:cNvSpPr>
            <p:nvPr/>
          </p:nvSpPr>
          <p:spPr bwMode="auto">
            <a:xfrm>
              <a:off x="1343" y="175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4055" name="Oval 8"/>
            <p:cNvSpPr>
              <a:spLocks noChangeAspect="1" noChangeArrowheads="1"/>
            </p:cNvSpPr>
            <p:nvPr/>
          </p:nvSpPr>
          <p:spPr bwMode="auto">
            <a:xfrm>
              <a:off x="2029" y="1751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B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4056" name="Oval 9"/>
            <p:cNvSpPr>
              <a:spLocks noChangeAspect="1" noChangeArrowheads="1"/>
            </p:cNvSpPr>
            <p:nvPr/>
          </p:nvSpPr>
          <p:spPr bwMode="auto">
            <a:xfrm>
              <a:off x="1019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X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4057" name="Oval 10"/>
            <p:cNvSpPr>
              <a:spLocks noChangeAspect="1" noChangeArrowheads="1"/>
            </p:cNvSpPr>
            <p:nvPr/>
          </p:nvSpPr>
          <p:spPr bwMode="auto">
            <a:xfrm>
              <a:off x="1698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D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cxnSp>
          <p:nvCxnSpPr>
            <p:cNvPr id="44058" name="AutoShape 11"/>
            <p:cNvCxnSpPr>
              <a:cxnSpLocks noChangeShapeType="1"/>
              <a:stCxn id="44050" idx="4"/>
              <a:endCxn id="44053" idx="7"/>
            </p:cNvCxnSpPr>
            <p:nvPr/>
          </p:nvCxnSpPr>
          <p:spPr bwMode="auto">
            <a:xfrm flipH="1">
              <a:off x="1277" y="1196"/>
              <a:ext cx="236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59" name="AutoShape 12"/>
            <p:cNvCxnSpPr>
              <a:cxnSpLocks noChangeShapeType="1"/>
              <a:stCxn id="44053" idx="4"/>
              <a:endCxn id="44054" idx="1"/>
            </p:cNvCxnSpPr>
            <p:nvPr/>
          </p:nvCxnSpPr>
          <p:spPr bwMode="auto">
            <a:xfrm>
              <a:off x="1162" y="1580"/>
              <a:ext cx="229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0" name="AutoShape 13"/>
            <p:cNvCxnSpPr>
              <a:cxnSpLocks noChangeShapeType="1"/>
              <a:stCxn id="44052" idx="4"/>
              <a:endCxn id="44054" idx="7"/>
            </p:cNvCxnSpPr>
            <p:nvPr/>
          </p:nvCxnSpPr>
          <p:spPr bwMode="auto">
            <a:xfrm flipH="1">
              <a:off x="1622" y="1579"/>
              <a:ext cx="230" cy="1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1" name="AutoShape 14"/>
            <p:cNvCxnSpPr>
              <a:cxnSpLocks noChangeShapeType="1"/>
              <a:stCxn id="44054" idx="4"/>
              <a:endCxn id="44056" idx="7"/>
            </p:cNvCxnSpPr>
            <p:nvPr/>
          </p:nvCxnSpPr>
          <p:spPr bwMode="auto">
            <a:xfrm flipH="1">
              <a:off x="1298" y="1965"/>
              <a:ext cx="20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2" name="AutoShape 15"/>
            <p:cNvCxnSpPr>
              <a:cxnSpLocks noChangeShapeType="1"/>
              <a:stCxn id="44054" idx="4"/>
              <a:endCxn id="44057" idx="1"/>
            </p:cNvCxnSpPr>
            <p:nvPr/>
          </p:nvCxnSpPr>
          <p:spPr bwMode="auto">
            <a:xfrm>
              <a:off x="1507" y="1965"/>
              <a:ext cx="23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3" name="AutoShape 16"/>
            <p:cNvCxnSpPr>
              <a:cxnSpLocks noChangeShapeType="1"/>
              <a:stCxn id="44055" idx="4"/>
              <a:endCxn id="44057" idx="7"/>
            </p:cNvCxnSpPr>
            <p:nvPr/>
          </p:nvCxnSpPr>
          <p:spPr bwMode="auto">
            <a:xfrm flipH="1">
              <a:off x="1977" y="1964"/>
              <a:ext cx="216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4" name="AutoShape 17"/>
            <p:cNvCxnSpPr>
              <a:cxnSpLocks noChangeShapeType="1"/>
              <a:stCxn id="44051" idx="4"/>
              <a:endCxn id="44052" idx="7"/>
            </p:cNvCxnSpPr>
            <p:nvPr/>
          </p:nvCxnSpPr>
          <p:spPr bwMode="auto">
            <a:xfrm flipH="1">
              <a:off x="1967" y="1195"/>
              <a:ext cx="230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5" name="AutoShape 18"/>
            <p:cNvCxnSpPr>
              <a:cxnSpLocks noChangeShapeType="1"/>
              <a:stCxn id="44051" idx="4"/>
              <a:endCxn id="44055" idx="0"/>
            </p:cNvCxnSpPr>
            <p:nvPr/>
          </p:nvCxnSpPr>
          <p:spPr bwMode="auto">
            <a:xfrm flipH="1">
              <a:off x="2193" y="1195"/>
              <a:ext cx="4" cy="5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40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52877"/>
              </p:ext>
            </p:extLst>
          </p:nvPr>
        </p:nvGraphicFramePr>
        <p:xfrm>
          <a:off x="1141413" y="2489200"/>
          <a:ext cx="6653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6" name="公式" r:id="rId3" imgW="3314520" imgH="215640" progId="Equation.3">
                  <p:embed/>
                </p:oleObj>
              </mc:Choice>
              <mc:Fallback>
                <p:oleObj name="公式" r:id="rId3" imgW="331452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489200"/>
                        <a:ext cx="6653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7525" y="395288"/>
            <a:ext cx="8153400" cy="952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We want to compute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P(d)</a:t>
            </a: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Need to eliminate: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s,x,t,l,a,b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i="1" smtClean="0">
              <a:latin typeface="Comic Sans MS" pitchFamily="66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Initial factors</a:t>
            </a:r>
          </a:p>
        </p:txBody>
      </p:sp>
      <p:sp>
        <p:nvSpPr>
          <p:cNvPr id="472085" name="Rectangle 21"/>
          <p:cNvSpPr>
            <a:spLocks noChangeArrowheads="1"/>
          </p:cNvSpPr>
          <p:nvPr/>
        </p:nvSpPr>
        <p:spPr bwMode="auto">
          <a:xfrm>
            <a:off x="517525" y="3484563"/>
            <a:ext cx="81534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Eliminate: </a:t>
            </a:r>
            <a:r>
              <a:rPr lang="en-US" altLang="zh-CN" sz="2400" i="1">
                <a:latin typeface="Comic Sans MS" pitchFamily="66" charset="0"/>
                <a:ea typeface="宋体" charset="-122"/>
              </a:rPr>
              <a:t>s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472086" name="Rectangle 22"/>
          <p:cNvSpPr>
            <a:spLocks noChangeArrowheads="1"/>
          </p:cNvSpPr>
          <p:nvPr/>
        </p:nvSpPr>
        <p:spPr bwMode="auto">
          <a:xfrm>
            <a:off x="490538" y="5476875"/>
            <a:ext cx="8412162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0" hangingPunct="0"/>
            <a:r>
              <a:rPr lang="en-US" altLang="zh-CN" sz="2400" dirty="0">
                <a:latin typeface="Times New Roman" pitchFamily="18" charset="0"/>
                <a:ea typeface="宋体" charset="-122"/>
              </a:rPr>
              <a:t>Summing on </a:t>
            </a:r>
            <a:r>
              <a:rPr lang="en-US" altLang="zh-CN" sz="2400" i="1" dirty="0">
                <a:latin typeface="Comic Sans MS" pitchFamily="66" charset="0"/>
                <a:ea typeface="宋体" charset="-122"/>
              </a:rPr>
              <a:t>s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results in a factor with two arguments </a:t>
            </a:r>
            <a:r>
              <a:rPr lang="en-US" altLang="zh-CN" sz="24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b,l</a:t>
            </a:r>
            <a:r>
              <a:rPr lang="en-US" altLang="zh-CN" sz="24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latin typeface="Times New Roman" pitchFamily="18" charset="0"/>
                <a:ea typeface="宋体" charset="-122"/>
              </a:rPr>
              <a:t>In general, result of elimination may be a function of several variables</a:t>
            </a:r>
          </a:p>
        </p:txBody>
      </p:sp>
      <p:grpSp>
        <p:nvGrpSpPr>
          <p:cNvPr id="472087" name="Group 23"/>
          <p:cNvGrpSpPr>
            <a:grpSpLocks/>
          </p:cNvGrpSpPr>
          <p:nvPr/>
        </p:nvGrpSpPr>
        <p:grpSpPr bwMode="auto">
          <a:xfrm>
            <a:off x="517525" y="3919538"/>
            <a:ext cx="8153400" cy="685800"/>
            <a:chOff x="326" y="2649"/>
            <a:chExt cx="5136" cy="432"/>
          </a:xfrm>
        </p:grpSpPr>
        <p:sp>
          <p:nvSpPr>
            <p:cNvPr id="44048" name="Rectangle 24"/>
            <p:cNvSpPr>
              <a:spLocks noChangeArrowheads="1"/>
            </p:cNvSpPr>
            <p:nvPr/>
          </p:nvSpPr>
          <p:spPr bwMode="auto">
            <a:xfrm>
              <a:off x="326" y="2702"/>
              <a:ext cx="513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eaLnBrk="0" hangingPunct="0"/>
              <a:r>
                <a:rPr lang="en-US" altLang="zh-CN" sz="2400">
                  <a:latin typeface="Times New Roman" pitchFamily="18" charset="0"/>
                  <a:ea typeface="宋体" charset="-122"/>
                </a:rPr>
                <a:t>Compute:</a:t>
              </a:r>
            </a:p>
          </p:txBody>
        </p:sp>
        <p:graphicFrame>
          <p:nvGraphicFramePr>
            <p:cNvPr id="4404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9219075"/>
                </p:ext>
              </p:extLst>
            </p:nvPr>
          </p:nvGraphicFramePr>
          <p:xfrm>
            <a:off x="1910" y="2649"/>
            <a:ext cx="237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7" name="公式" r:id="rId5" imgW="1879560" imgH="342720" progId="Equation.3">
                    <p:embed/>
                  </p:oleObj>
                </mc:Choice>
                <mc:Fallback>
                  <p:oleObj name="公式" r:id="rId5" imgW="1879560" imgH="3427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649"/>
                          <a:ext cx="237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93156"/>
              </p:ext>
            </p:extLst>
          </p:nvPr>
        </p:nvGraphicFramePr>
        <p:xfrm>
          <a:off x="1077913" y="2957513"/>
          <a:ext cx="6219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8" name="公式" r:id="rId7" imgW="3098520" imgH="228600" progId="Equation.3">
                  <p:embed/>
                </p:oleObj>
              </mc:Choice>
              <mc:Fallback>
                <p:oleObj name="公式" r:id="rId7" imgW="309852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957513"/>
                        <a:ext cx="62198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2091" name="Group 27"/>
          <p:cNvGrpSpPr>
            <a:grpSpLocks/>
          </p:cNvGrpSpPr>
          <p:nvPr/>
        </p:nvGrpSpPr>
        <p:grpSpPr bwMode="auto">
          <a:xfrm>
            <a:off x="2101850" y="3352800"/>
            <a:ext cx="2089150" cy="60325"/>
            <a:chOff x="960" y="2329"/>
            <a:chExt cx="1604" cy="1"/>
          </a:xfrm>
        </p:grpSpPr>
        <p:sp>
          <p:nvSpPr>
            <p:cNvPr id="44045" name="Line 28"/>
            <p:cNvSpPr>
              <a:spLocks noChangeShapeType="1"/>
            </p:cNvSpPr>
            <p:nvPr/>
          </p:nvSpPr>
          <p:spPr bwMode="auto">
            <a:xfrm>
              <a:off x="960" y="2330"/>
              <a:ext cx="3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6" name="Line 29"/>
            <p:cNvSpPr>
              <a:spLocks noChangeShapeType="1"/>
            </p:cNvSpPr>
            <p:nvPr/>
          </p:nvSpPr>
          <p:spPr bwMode="auto">
            <a:xfrm>
              <a:off x="1982" y="2330"/>
              <a:ext cx="5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7" name="Line 30"/>
            <p:cNvSpPr>
              <a:spLocks noChangeShapeType="1"/>
            </p:cNvSpPr>
            <p:nvPr/>
          </p:nvSpPr>
          <p:spPr bwMode="auto">
            <a:xfrm>
              <a:off x="1330" y="2329"/>
              <a:ext cx="5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2095" name="Group 31"/>
          <p:cNvGrpSpPr>
            <a:grpSpLocks/>
          </p:cNvGrpSpPr>
          <p:nvPr/>
        </p:nvGrpSpPr>
        <p:grpSpPr bwMode="auto">
          <a:xfrm>
            <a:off x="887413" y="4578350"/>
            <a:ext cx="4841875" cy="455613"/>
            <a:chOff x="559" y="2884"/>
            <a:chExt cx="3050" cy="287"/>
          </a:xfrm>
        </p:grpSpPr>
        <p:graphicFrame>
          <p:nvGraphicFramePr>
            <p:cNvPr id="4404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855277"/>
                </p:ext>
              </p:extLst>
            </p:nvPr>
          </p:nvGraphicFramePr>
          <p:xfrm>
            <a:off x="559" y="2884"/>
            <a:ext cx="305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9" name="公式" r:id="rId9" imgW="2412720" imgH="228600" progId="Equation.3">
                    <p:embed/>
                  </p:oleObj>
                </mc:Choice>
                <mc:Fallback>
                  <p:oleObj name="公式" r:id="rId9" imgW="241272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2884"/>
                          <a:ext cx="305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4" name="Line 33"/>
            <p:cNvSpPr>
              <a:spLocks noChangeShapeType="1"/>
            </p:cNvSpPr>
            <p:nvPr/>
          </p:nvSpPr>
          <p:spPr bwMode="auto">
            <a:xfrm>
              <a:off x="1152" y="3171"/>
              <a:ext cx="5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5" grpId="0" autoUpdateAnimBg="0"/>
      <p:bldP spid="47208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6740525" y="239713"/>
            <a:ext cx="2162175" cy="2155825"/>
            <a:chOff x="998" y="982"/>
            <a:chExt cx="1362" cy="1358"/>
          </a:xfrm>
        </p:grpSpPr>
        <p:sp>
          <p:nvSpPr>
            <p:cNvPr id="45072" name="Oval 3"/>
            <p:cNvSpPr>
              <a:spLocks noChangeAspect="1" noChangeArrowheads="1"/>
            </p:cNvSpPr>
            <p:nvPr/>
          </p:nvSpPr>
          <p:spPr bwMode="auto">
            <a:xfrm>
              <a:off x="1349" y="983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V</a:t>
              </a:r>
            </a:p>
          </p:txBody>
        </p:sp>
        <p:sp>
          <p:nvSpPr>
            <p:cNvPr id="45073" name="Oval 4"/>
            <p:cNvSpPr>
              <a:spLocks noChangeAspect="1" noChangeArrowheads="1"/>
            </p:cNvSpPr>
            <p:nvPr/>
          </p:nvSpPr>
          <p:spPr bwMode="auto">
            <a:xfrm>
              <a:off x="2033" y="98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5074" name="Oval 5"/>
            <p:cNvSpPr>
              <a:spLocks noChangeAspect="1" noChangeArrowheads="1"/>
            </p:cNvSpPr>
            <p:nvPr/>
          </p:nvSpPr>
          <p:spPr bwMode="auto">
            <a:xfrm>
              <a:off x="1688" y="136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L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5075" name="Oval 6"/>
            <p:cNvSpPr>
              <a:spLocks noChangeAspect="1" noChangeArrowheads="1"/>
            </p:cNvSpPr>
            <p:nvPr/>
          </p:nvSpPr>
          <p:spPr bwMode="auto">
            <a:xfrm>
              <a:off x="998" y="1367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T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5076" name="Oval 7"/>
            <p:cNvSpPr>
              <a:spLocks noChangeAspect="1" noChangeArrowheads="1"/>
            </p:cNvSpPr>
            <p:nvPr/>
          </p:nvSpPr>
          <p:spPr bwMode="auto">
            <a:xfrm>
              <a:off x="1343" y="175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5077" name="Oval 8"/>
            <p:cNvSpPr>
              <a:spLocks noChangeAspect="1" noChangeArrowheads="1"/>
            </p:cNvSpPr>
            <p:nvPr/>
          </p:nvSpPr>
          <p:spPr bwMode="auto">
            <a:xfrm>
              <a:off x="2029" y="1751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B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5078" name="Oval 9"/>
            <p:cNvSpPr>
              <a:spLocks noChangeAspect="1" noChangeArrowheads="1"/>
            </p:cNvSpPr>
            <p:nvPr/>
          </p:nvSpPr>
          <p:spPr bwMode="auto">
            <a:xfrm>
              <a:off x="1019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X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5079" name="Oval 10"/>
            <p:cNvSpPr>
              <a:spLocks noChangeAspect="1" noChangeArrowheads="1"/>
            </p:cNvSpPr>
            <p:nvPr/>
          </p:nvSpPr>
          <p:spPr bwMode="auto">
            <a:xfrm>
              <a:off x="1698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D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cxnSp>
          <p:nvCxnSpPr>
            <p:cNvPr id="45080" name="AutoShape 11"/>
            <p:cNvCxnSpPr>
              <a:cxnSpLocks noChangeShapeType="1"/>
              <a:stCxn id="45072" idx="4"/>
              <a:endCxn id="45075" idx="7"/>
            </p:cNvCxnSpPr>
            <p:nvPr/>
          </p:nvCxnSpPr>
          <p:spPr bwMode="auto">
            <a:xfrm flipH="1">
              <a:off x="1277" y="1196"/>
              <a:ext cx="236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1" name="AutoShape 12"/>
            <p:cNvCxnSpPr>
              <a:cxnSpLocks noChangeShapeType="1"/>
              <a:stCxn id="45075" idx="4"/>
              <a:endCxn id="45076" idx="1"/>
            </p:cNvCxnSpPr>
            <p:nvPr/>
          </p:nvCxnSpPr>
          <p:spPr bwMode="auto">
            <a:xfrm>
              <a:off x="1162" y="1580"/>
              <a:ext cx="229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2" name="AutoShape 13"/>
            <p:cNvCxnSpPr>
              <a:cxnSpLocks noChangeShapeType="1"/>
              <a:stCxn id="45074" idx="4"/>
              <a:endCxn id="45076" idx="7"/>
            </p:cNvCxnSpPr>
            <p:nvPr/>
          </p:nvCxnSpPr>
          <p:spPr bwMode="auto">
            <a:xfrm flipH="1">
              <a:off x="1622" y="1579"/>
              <a:ext cx="230" cy="1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3" name="AutoShape 14"/>
            <p:cNvCxnSpPr>
              <a:cxnSpLocks noChangeShapeType="1"/>
              <a:stCxn id="45076" idx="4"/>
              <a:endCxn id="45078" idx="7"/>
            </p:cNvCxnSpPr>
            <p:nvPr/>
          </p:nvCxnSpPr>
          <p:spPr bwMode="auto">
            <a:xfrm flipH="1">
              <a:off x="1298" y="1965"/>
              <a:ext cx="20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4" name="AutoShape 15"/>
            <p:cNvCxnSpPr>
              <a:cxnSpLocks noChangeShapeType="1"/>
              <a:stCxn id="45076" idx="4"/>
              <a:endCxn id="45079" idx="1"/>
            </p:cNvCxnSpPr>
            <p:nvPr/>
          </p:nvCxnSpPr>
          <p:spPr bwMode="auto">
            <a:xfrm>
              <a:off x="1507" y="1965"/>
              <a:ext cx="23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5" name="AutoShape 16"/>
            <p:cNvCxnSpPr>
              <a:cxnSpLocks noChangeShapeType="1"/>
              <a:stCxn id="45077" idx="4"/>
              <a:endCxn id="45079" idx="7"/>
            </p:cNvCxnSpPr>
            <p:nvPr/>
          </p:nvCxnSpPr>
          <p:spPr bwMode="auto">
            <a:xfrm flipH="1">
              <a:off x="1977" y="1964"/>
              <a:ext cx="216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6" name="AutoShape 17"/>
            <p:cNvCxnSpPr>
              <a:cxnSpLocks noChangeShapeType="1"/>
              <a:stCxn id="45073" idx="4"/>
              <a:endCxn id="45074" idx="7"/>
            </p:cNvCxnSpPr>
            <p:nvPr/>
          </p:nvCxnSpPr>
          <p:spPr bwMode="auto">
            <a:xfrm flipH="1">
              <a:off x="1967" y="1195"/>
              <a:ext cx="230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7" name="AutoShape 18"/>
            <p:cNvCxnSpPr>
              <a:cxnSpLocks noChangeShapeType="1"/>
              <a:stCxn id="45073" idx="4"/>
              <a:endCxn id="45077" idx="0"/>
            </p:cNvCxnSpPr>
            <p:nvPr/>
          </p:nvCxnSpPr>
          <p:spPr bwMode="auto">
            <a:xfrm flipH="1">
              <a:off x="2193" y="1195"/>
              <a:ext cx="4" cy="5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50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48595"/>
              </p:ext>
            </p:extLst>
          </p:nvPr>
        </p:nvGraphicFramePr>
        <p:xfrm>
          <a:off x="1141413" y="2489200"/>
          <a:ext cx="6653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8" name="公式" r:id="rId3" imgW="3314520" imgH="215640" progId="Equation.3">
                  <p:embed/>
                </p:oleObj>
              </mc:Choice>
              <mc:Fallback>
                <p:oleObj name="公式" r:id="rId3" imgW="331452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489200"/>
                        <a:ext cx="6653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7525" y="395288"/>
            <a:ext cx="8153400" cy="952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We want to compute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P(d)</a:t>
            </a: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Need to eliminate: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x,t,l,a,b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i="1" smtClean="0">
              <a:latin typeface="Comic Sans MS" pitchFamily="66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Initial factors</a:t>
            </a:r>
          </a:p>
        </p:txBody>
      </p:sp>
      <p:sp>
        <p:nvSpPr>
          <p:cNvPr id="473109" name="Rectangle 21"/>
          <p:cNvSpPr>
            <a:spLocks noChangeArrowheads="1"/>
          </p:cNvSpPr>
          <p:nvPr/>
        </p:nvSpPr>
        <p:spPr bwMode="auto">
          <a:xfrm>
            <a:off x="517525" y="4105275"/>
            <a:ext cx="8153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Eliminate: </a:t>
            </a:r>
            <a:r>
              <a:rPr lang="en-US" altLang="zh-CN" sz="2400" i="1">
                <a:latin typeface="Comic Sans MS" pitchFamily="66" charset="0"/>
                <a:ea typeface="宋体" charset="-122"/>
              </a:rPr>
              <a:t>x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473110" name="Rectangle 22"/>
          <p:cNvSpPr>
            <a:spLocks noChangeArrowheads="1"/>
          </p:cNvSpPr>
          <p:nvPr/>
        </p:nvSpPr>
        <p:spPr bwMode="auto">
          <a:xfrm>
            <a:off x="517525" y="5830093"/>
            <a:ext cx="8412163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0" hangingPunct="0"/>
            <a:r>
              <a:rPr lang="en-US" altLang="zh-CN" sz="2400" dirty="0">
                <a:latin typeface="Times New Roman" pitchFamily="18" charset="0"/>
                <a:ea typeface="宋体" charset="-122"/>
              </a:rPr>
              <a:t>Note: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(a) = 1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for all values of </a:t>
            </a:r>
            <a:r>
              <a:rPr lang="en-US" altLang="zh-CN" sz="2400" i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 !!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73111" name="Group 23"/>
          <p:cNvGrpSpPr>
            <a:grpSpLocks/>
          </p:cNvGrpSpPr>
          <p:nvPr/>
        </p:nvGrpSpPr>
        <p:grpSpPr bwMode="auto">
          <a:xfrm>
            <a:off x="517525" y="4583113"/>
            <a:ext cx="8153400" cy="685800"/>
            <a:chOff x="326" y="2887"/>
            <a:chExt cx="5136" cy="432"/>
          </a:xfrm>
        </p:grpSpPr>
        <p:sp>
          <p:nvSpPr>
            <p:cNvPr id="45070" name="Rectangle 24"/>
            <p:cNvSpPr>
              <a:spLocks noChangeArrowheads="1"/>
            </p:cNvSpPr>
            <p:nvPr/>
          </p:nvSpPr>
          <p:spPr bwMode="auto">
            <a:xfrm>
              <a:off x="326" y="2913"/>
              <a:ext cx="513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eaLnBrk="0" hangingPunct="0"/>
              <a:r>
                <a:rPr lang="en-US" altLang="zh-CN" sz="2400">
                  <a:latin typeface="Times New Roman" pitchFamily="18" charset="0"/>
                  <a:ea typeface="宋体" charset="-122"/>
                </a:rPr>
                <a:t>Compute:</a:t>
              </a:r>
            </a:p>
          </p:txBody>
        </p:sp>
        <p:graphicFrame>
          <p:nvGraphicFramePr>
            <p:cNvPr id="4507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9698716"/>
                </p:ext>
              </p:extLst>
            </p:nvPr>
          </p:nvGraphicFramePr>
          <p:xfrm>
            <a:off x="2149" y="2887"/>
            <a:ext cx="136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9" name="公式" r:id="rId5" imgW="1079280" imgH="342720" progId="Equation.3">
                    <p:embed/>
                  </p:oleObj>
                </mc:Choice>
                <mc:Fallback>
                  <p:oleObj name="公式" r:id="rId5" imgW="1079280" imgH="3427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2887"/>
                          <a:ext cx="136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12087"/>
              </p:ext>
            </p:extLst>
          </p:nvPr>
        </p:nvGraphicFramePr>
        <p:xfrm>
          <a:off x="1077913" y="2957513"/>
          <a:ext cx="6219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0" name="公式" r:id="rId7" imgW="3098520" imgH="228600" progId="Equation.3">
                  <p:embed/>
                </p:oleObj>
              </mc:Choice>
              <mc:Fallback>
                <p:oleObj name="公式" r:id="rId7" imgW="309852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957513"/>
                        <a:ext cx="62198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040676"/>
              </p:ext>
            </p:extLst>
          </p:nvPr>
        </p:nvGraphicFramePr>
        <p:xfrm>
          <a:off x="1077913" y="3461545"/>
          <a:ext cx="48418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1" name="公式" r:id="rId9" imgW="2412720" imgH="228600" progId="Equation.3">
                  <p:embed/>
                </p:oleObj>
              </mc:Choice>
              <mc:Fallback>
                <p:oleObj name="公式" r:id="rId9" imgW="241272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461545"/>
                        <a:ext cx="48418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16" name="Line 28"/>
          <p:cNvSpPr>
            <a:spLocks noChangeShapeType="1"/>
          </p:cNvSpPr>
          <p:nvPr/>
        </p:nvSpPr>
        <p:spPr bwMode="auto">
          <a:xfrm>
            <a:off x="3952875" y="3900488"/>
            <a:ext cx="9239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73117" name="Group 29"/>
          <p:cNvGrpSpPr>
            <a:grpSpLocks/>
          </p:cNvGrpSpPr>
          <p:nvPr/>
        </p:nvGrpSpPr>
        <p:grpSpPr bwMode="auto">
          <a:xfrm>
            <a:off x="1132282" y="5210356"/>
            <a:ext cx="4638675" cy="493712"/>
            <a:chOff x="586" y="3262"/>
            <a:chExt cx="2922" cy="311"/>
          </a:xfrm>
        </p:grpSpPr>
        <p:graphicFrame>
          <p:nvGraphicFramePr>
            <p:cNvPr id="4506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708794"/>
                </p:ext>
              </p:extLst>
            </p:nvPr>
          </p:nvGraphicFramePr>
          <p:xfrm>
            <a:off x="586" y="3262"/>
            <a:ext cx="292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2" name="公式" r:id="rId11" imgW="2311200" imgH="228600" progId="Equation.3">
                    <p:embed/>
                  </p:oleObj>
                </mc:Choice>
                <mc:Fallback>
                  <p:oleObj name="公式" r:id="rId11" imgW="23112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3262"/>
                          <a:ext cx="292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Line 31"/>
            <p:cNvSpPr>
              <a:spLocks noChangeShapeType="1"/>
            </p:cNvSpPr>
            <p:nvPr/>
          </p:nvSpPr>
          <p:spPr bwMode="auto">
            <a:xfrm>
              <a:off x="1749" y="3573"/>
              <a:ext cx="40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9" grpId="0" autoUpdateAnimBg="0"/>
      <p:bldP spid="473110" grpId="0" autoUpdateAnimBg="0"/>
      <p:bldP spid="4731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6740525" y="239713"/>
            <a:ext cx="2162175" cy="2155825"/>
            <a:chOff x="998" y="982"/>
            <a:chExt cx="1362" cy="1358"/>
          </a:xfrm>
        </p:grpSpPr>
        <p:sp>
          <p:nvSpPr>
            <p:cNvPr id="46098" name="Oval 3"/>
            <p:cNvSpPr>
              <a:spLocks noChangeAspect="1" noChangeArrowheads="1"/>
            </p:cNvSpPr>
            <p:nvPr/>
          </p:nvSpPr>
          <p:spPr bwMode="auto">
            <a:xfrm>
              <a:off x="1349" y="983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V</a:t>
              </a:r>
            </a:p>
          </p:txBody>
        </p:sp>
        <p:sp>
          <p:nvSpPr>
            <p:cNvPr id="46099" name="Oval 4"/>
            <p:cNvSpPr>
              <a:spLocks noChangeAspect="1" noChangeArrowheads="1"/>
            </p:cNvSpPr>
            <p:nvPr/>
          </p:nvSpPr>
          <p:spPr bwMode="auto">
            <a:xfrm>
              <a:off x="2033" y="98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6100" name="Oval 5"/>
            <p:cNvSpPr>
              <a:spLocks noChangeAspect="1" noChangeArrowheads="1"/>
            </p:cNvSpPr>
            <p:nvPr/>
          </p:nvSpPr>
          <p:spPr bwMode="auto">
            <a:xfrm>
              <a:off x="1688" y="136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L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6101" name="Oval 6"/>
            <p:cNvSpPr>
              <a:spLocks noChangeAspect="1" noChangeArrowheads="1"/>
            </p:cNvSpPr>
            <p:nvPr/>
          </p:nvSpPr>
          <p:spPr bwMode="auto">
            <a:xfrm>
              <a:off x="998" y="1367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T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6102" name="Oval 7"/>
            <p:cNvSpPr>
              <a:spLocks noChangeAspect="1" noChangeArrowheads="1"/>
            </p:cNvSpPr>
            <p:nvPr/>
          </p:nvSpPr>
          <p:spPr bwMode="auto">
            <a:xfrm>
              <a:off x="1343" y="175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6103" name="Oval 8"/>
            <p:cNvSpPr>
              <a:spLocks noChangeAspect="1" noChangeArrowheads="1"/>
            </p:cNvSpPr>
            <p:nvPr/>
          </p:nvSpPr>
          <p:spPr bwMode="auto">
            <a:xfrm>
              <a:off x="2029" y="1751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B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6104" name="Oval 9"/>
            <p:cNvSpPr>
              <a:spLocks noChangeAspect="1" noChangeArrowheads="1"/>
            </p:cNvSpPr>
            <p:nvPr/>
          </p:nvSpPr>
          <p:spPr bwMode="auto">
            <a:xfrm>
              <a:off x="1019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X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6105" name="Oval 10"/>
            <p:cNvSpPr>
              <a:spLocks noChangeAspect="1" noChangeArrowheads="1"/>
            </p:cNvSpPr>
            <p:nvPr/>
          </p:nvSpPr>
          <p:spPr bwMode="auto">
            <a:xfrm>
              <a:off x="1698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D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cxnSp>
          <p:nvCxnSpPr>
            <p:cNvPr id="46106" name="AutoShape 11"/>
            <p:cNvCxnSpPr>
              <a:cxnSpLocks noChangeShapeType="1"/>
              <a:stCxn id="46098" idx="4"/>
              <a:endCxn id="46101" idx="7"/>
            </p:cNvCxnSpPr>
            <p:nvPr/>
          </p:nvCxnSpPr>
          <p:spPr bwMode="auto">
            <a:xfrm flipH="1">
              <a:off x="1277" y="1196"/>
              <a:ext cx="236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7" name="AutoShape 12"/>
            <p:cNvCxnSpPr>
              <a:cxnSpLocks noChangeShapeType="1"/>
              <a:stCxn id="46101" idx="4"/>
              <a:endCxn id="46102" idx="1"/>
            </p:cNvCxnSpPr>
            <p:nvPr/>
          </p:nvCxnSpPr>
          <p:spPr bwMode="auto">
            <a:xfrm>
              <a:off x="1162" y="1580"/>
              <a:ext cx="229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8" name="AutoShape 13"/>
            <p:cNvCxnSpPr>
              <a:cxnSpLocks noChangeShapeType="1"/>
              <a:stCxn id="46100" idx="4"/>
              <a:endCxn id="46102" idx="7"/>
            </p:cNvCxnSpPr>
            <p:nvPr/>
          </p:nvCxnSpPr>
          <p:spPr bwMode="auto">
            <a:xfrm flipH="1">
              <a:off x="1622" y="1579"/>
              <a:ext cx="230" cy="1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9" name="AutoShape 14"/>
            <p:cNvCxnSpPr>
              <a:cxnSpLocks noChangeShapeType="1"/>
              <a:stCxn id="46102" idx="4"/>
              <a:endCxn id="46104" idx="7"/>
            </p:cNvCxnSpPr>
            <p:nvPr/>
          </p:nvCxnSpPr>
          <p:spPr bwMode="auto">
            <a:xfrm flipH="1">
              <a:off x="1298" y="1965"/>
              <a:ext cx="20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10" name="AutoShape 15"/>
            <p:cNvCxnSpPr>
              <a:cxnSpLocks noChangeShapeType="1"/>
              <a:stCxn id="46102" idx="4"/>
              <a:endCxn id="46105" idx="1"/>
            </p:cNvCxnSpPr>
            <p:nvPr/>
          </p:nvCxnSpPr>
          <p:spPr bwMode="auto">
            <a:xfrm>
              <a:off x="1507" y="1965"/>
              <a:ext cx="23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11" name="AutoShape 16"/>
            <p:cNvCxnSpPr>
              <a:cxnSpLocks noChangeShapeType="1"/>
              <a:stCxn id="46103" idx="4"/>
              <a:endCxn id="46105" idx="7"/>
            </p:cNvCxnSpPr>
            <p:nvPr/>
          </p:nvCxnSpPr>
          <p:spPr bwMode="auto">
            <a:xfrm flipH="1">
              <a:off x="1977" y="1964"/>
              <a:ext cx="216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12" name="AutoShape 17"/>
            <p:cNvCxnSpPr>
              <a:cxnSpLocks noChangeShapeType="1"/>
              <a:stCxn id="46099" idx="4"/>
              <a:endCxn id="46100" idx="7"/>
            </p:cNvCxnSpPr>
            <p:nvPr/>
          </p:nvCxnSpPr>
          <p:spPr bwMode="auto">
            <a:xfrm flipH="1">
              <a:off x="1967" y="1195"/>
              <a:ext cx="230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13" name="AutoShape 18"/>
            <p:cNvCxnSpPr>
              <a:cxnSpLocks noChangeShapeType="1"/>
              <a:stCxn id="46099" idx="4"/>
              <a:endCxn id="46103" idx="0"/>
            </p:cNvCxnSpPr>
            <p:nvPr/>
          </p:nvCxnSpPr>
          <p:spPr bwMode="auto">
            <a:xfrm flipH="1">
              <a:off x="2193" y="1195"/>
              <a:ext cx="4" cy="5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60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2593"/>
              </p:ext>
            </p:extLst>
          </p:nvPr>
        </p:nvGraphicFramePr>
        <p:xfrm>
          <a:off x="1141413" y="2489200"/>
          <a:ext cx="6653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4" name="公式" r:id="rId3" imgW="3314520" imgH="215640" progId="Equation.3">
                  <p:embed/>
                </p:oleObj>
              </mc:Choice>
              <mc:Fallback>
                <p:oleObj name="公式" r:id="rId3" imgW="331452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489200"/>
                        <a:ext cx="6653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7525" y="395288"/>
            <a:ext cx="8153400" cy="952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We want to compute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P(d)</a:t>
            </a: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Need to eliminate: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t,l,a,b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i="1" smtClean="0">
              <a:latin typeface="Comic Sans MS" pitchFamily="66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Initial factors</a:t>
            </a:r>
          </a:p>
        </p:txBody>
      </p:sp>
      <p:sp>
        <p:nvSpPr>
          <p:cNvPr id="474133" name="Rectangle 21"/>
          <p:cNvSpPr>
            <a:spLocks noChangeArrowheads="1"/>
          </p:cNvSpPr>
          <p:nvPr/>
        </p:nvSpPr>
        <p:spPr bwMode="auto">
          <a:xfrm>
            <a:off x="517525" y="4608513"/>
            <a:ext cx="81534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0" hangingPunct="0"/>
            <a:r>
              <a:rPr lang="en-US" altLang="zh-CN" sz="2400" dirty="0">
                <a:latin typeface="Times New Roman" pitchFamily="18" charset="0"/>
                <a:ea typeface="宋体" charset="-122"/>
              </a:rPr>
              <a:t>Eliminate: </a:t>
            </a:r>
            <a:r>
              <a:rPr lang="en-US" altLang="zh-CN" sz="24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474134" name="Group 22"/>
          <p:cNvGrpSpPr>
            <a:grpSpLocks/>
          </p:cNvGrpSpPr>
          <p:nvPr/>
        </p:nvGrpSpPr>
        <p:grpSpPr bwMode="auto">
          <a:xfrm>
            <a:off x="517525" y="5086350"/>
            <a:ext cx="8153400" cy="685800"/>
            <a:chOff x="326" y="3204"/>
            <a:chExt cx="5136" cy="432"/>
          </a:xfrm>
        </p:grpSpPr>
        <p:sp>
          <p:nvSpPr>
            <p:cNvPr id="46096" name="Rectangle 23"/>
            <p:cNvSpPr>
              <a:spLocks noChangeArrowheads="1"/>
            </p:cNvSpPr>
            <p:nvPr/>
          </p:nvSpPr>
          <p:spPr bwMode="auto">
            <a:xfrm>
              <a:off x="326" y="3230"/>
              <a:ext cx="513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eaLnBrk="0" hangingPunct="0"/>
              <a:r>
                <a:rPr lang="en-US" altLang="zh-CN" sz="2400">
                  <a:latin typeface="Times New Roman" pitchFamily="18" charset="0"/>
                  <a:ea typeface="宋体" charset="-122"/>
                </a:rPr>
                <a:t>Compute:</a:t>
              </a:r>
            </a:p>
          </p:txBody>
        </p:sp>
        <p:graphicFrame>
          <p:nvGraphicFramePr>
            <p:cNvPr id="46097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289538"/>
                </p:ext>
              </p:extLst>
            </p:nvPr>
          </p:nvGraphicFramePr>
          <p:xfrm>
            <a:off x="1852" y="3204"/>
            <a:ext cx="195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5" name="公式" r:id="rId5" imgW="1549080" imgH="342720" progId="Equation.3">
                    <p:embed/>
                  </p:oleObj>
                </mc:Choice>
                <mc:Fallback>
                  <p:oleObj name="公式" r:id="rId5" imgW="1549080" imgH="3427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3204"/>
                          <a:ext cx="195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013605"/>
              </p:ext>
            </p:extLst>
          </p:nvPr>
        </p:nvGraphicFramePr>
        <p:xfrm>
          <a:off x="1077913" y="2957513"/>
          <a:ext cx="6219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6" name="公式" r:id="rId7" imgW="3098520" imgH="228600" progId="Equation.3">
                  <p:embed/>
                </p:oleObj>
              </mc:Choice>
              <mc:Fallback>
                <p:oleObj name="公式" r:id="rId7" imgW="309852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957513"/>
                        <a:ext cx="62198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80829"/>
              </p:ext>
            </p:extLst>
          </p:nvPr>
        </p:nvGraphicFramePr>
        <p:xfrm>
          <a:off x="887413" y="3471863"/>
          <a:ext cx="48418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7" name="公式" r:id="rId9" imgW="2412720" imgH="228600" progId="Equation.3">
                  <p:embed/>
                </p:oleObj>
              </mc:Choice>
              <mc:Fallback>
                <p:oleObj name="公式" r:id="rId9" imgW="241272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471863"/>
                        <a:ext cx="48418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87083"/>
              </p:ext>
            </p:extLst>
          </p:nvPr>
        </p:nvGraphicFramePr>
        <p:xfrm>
          <a:off x="796925" y="4003675"/>
          <a:ext cx="46386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" name="公式" r:id="rId11" imgW="2311200" imgH="228600" progId="Equation.3">
                  <p:embed/>
                </p:oleObj>
              </mc:Choice>
              <mc:Fallback>
                <p:oleObj name="公式" r:id="rId11" imgW="2311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003675"/>
                        <a:ext cx="46386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4140" name="Group 28"/>
          <p:cNvGrpSpPr>
            <a:grpSpLocks/>
          </p:cNvGrpSpPr>
          <p:nvPr/>
        </p:nvGrpSpPr>
        <p:grpSpPr bwMode="auto">
          <a:xfrm>
            <a:off x="1124744" y="4446587"/>
            <a:ext cx="3343275" cy="1587"/>
            <a:chOff x="611" y="2831"/>
            <a:chExt cx="2106" cy="1"/>
          </a:xfrm>
        </p:grpSpPr>
        <p:sp>
          <p:nvSpPr>
            <p:cNvPr id="46094" name="Line 29"/>
            <p:cNvSpPr>
              <a:spLocks noChangeShapeType="1"/>
            </p:cNvSpPr>
            <p:nvPr/>
          </p:nvSpPr>
          <p:spPr bwMode="auto">
            <a:xfrm>
              <a:off x="1981" y="2832"/>
              <a:ext cx="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5" name="Line 30"/>
            <p:cNvSpPr>
              <a:spLocks noChangeShapeType="1"/>
            </p:cNvSpPr>
            <p:nvPr/>
          </p:nvSpPr>
          <p:spPr bwMode="auto">
            <a:xfrm>
              <a:off x="611" y="2831"/>
              <a:ext cx="33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4143" name="Group 31"/>
          <p:cNvGrpSpPr>
            <a:grpSpLocks/>
          </p:cNvGrpSpPr>
          <p:nvPr/>
        </p:nvGrpSpPr>
        <p:grpSpPr bwMode="auto">
          <a:xfrm>
            <a:off x="735013" y="5783263"/>
            <a:ext cx="3848100" cy="455612"/>
            <a:chOff x="463" y="3643"/>
            <a:chExt cx="2424" cy="287"/>
          </a:xfrm>
        </p:grpSpPr>
        <p:graphicFrame>
          <p:nvGraphicFramePr>
            <p:cNvPr id="4609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233075"/>
                </p:ext>
              </p:extLst>
            </p:nvPr>
          </p:nvGraphicFramePr>
          <p:xfrm>
            <a:off x="463" y="3643"/>
            <a:ext cx="242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9" name="公式" r:id="rId13" imgW="1917360" imgH="228600" progId="Equation.3">
                    <p:embed/>
                  </p:oleObj>
                </mc:Choice>
                <mc:Fallback>
                  <p:oleObj name="公式" r:id="rId13" imgW="191736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3643"/>
                          <a:ext cx="242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1611" y="3908"/>
              <a:ext cx="4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6740525" y="239713"/>
            <a:ext cx="2162175" cy="2155825"/>
            <a:chOff x="998" y="982"/>
            <a:chExt cx="1362" cy="1358"/>
          </a:xfrm>
        </p:grpSpPr>
        <p:sp>
          <p:nvSpPr>
            <p:cNvPr id="47123" name="Oval 3"/>
            <p:cNvSpPr>
              <a:spLocks noChangeAspect="1" noChangeArrowheads="1"/>
            </p:cNvSpPr>
            <p:nvPr/>
          </p:nvSpPr>
          <p:spPr bwMode="auto">
            <a:xfrm>
              <a:off x="1349" y="983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V</a:t>
              </a:r>
            </a:p>
          </p:txBody>
        </p:sp>
        <p:sp>
          <p:nvSpPr>
            <p:cNvPr id="47124" name="Oval 4"/>
            <p:cNvSpPr>
              <a:spLocks noChangeAspect="1" noChangeArrowheads="1"/>
            </p:cNvSpPr>
            <p:nvPr/>
          </p:nvSpPr>
          <p:spPr bwMode="auto">
            <a:xfrm>
              <a:off x="2033" y="98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7125" name="Oval 5"/>
            <p:cNvSpPr>
              <a:spLocks noChangeAspect="1" noChangeArrowheads="1"/>
            </p:cNvSpPr>
            <p:nvPr/>
          </p:nvSpPr>
          <p:spPr bwMode="auto">
            <a:xfrm>
              <a:off x="1688" y="136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L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7126" name="Oval 6"/>
            <p:cNvSpPr>
              <a:spLocks noChangeAspect="1" noChangeArrowheads="1"/>
            </p:cNvSpPr>
            <p:nvPr/>
          </p:nvSpPr>
          <p:spPr bwMode="auto">
            <a:xfrm>
              <a:off x="998" y="1367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T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7127" name="Oval 7"/>
            <p:cNvSpPr>
              <a:spLocks noChangeAspect="1" noChangeArrowheads="1"/>
            </p:cNvSpPr>
            <p:nvPr/>
          </p:nvSpPr>
          <p:spPr bwMode="auto">
            <a:xfrm>
              <a:off x="1343" y="175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7128" name="Oval 8"/>
            <p:cNvSpPr>
              <a:spLocks noChangeAspect="1" noChangeArrowheads="1"/>
            </p:cNvSpPr>
            <p:nvPr/>
          </p:nvSpPr>
          <p:spPr bwMode="auto">
            <a:xfrm>
              <a:off x="2029" y="1751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B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7129" name="Oval 9"/>
            <p:cNvSpPr>
              <a:spLocks noChangeAspect="1" noChangeArrowheads="1"/>
            </p:cNvSpPr>
            <p:nvPr/>
          </p:nvSpPr>
          <p:spPr bwMode="auto">
            <a:xfrm>
              <a:off x="1019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X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7130" name="Oval 10"/>
            <p:cNvSpPr>
              <a:spLocks noChangeAspect="1" noChangeArrowheads="1"/>
            </p:cNvSpPr>
            <p:nvPr/>
          </p:nvSpPr>
          <p:spPr bwMode="auto">
            <a:xfrm>
              <a:off x="1698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D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cxnSp>
          <p:nvCxnSpPr>
            <p:cNvPr id="47131" name="AutoShape 11"/>
            <p:cNvCxnSpPr>
              <a:cxnSpLocks noChangeShapeType="1"/>
              <a:stCxn id="47123" idx="4"/>
              <a:endCxn id="47126" idx="7"/>
            </p:cNvCxnSpPr>
            <p:nvPr/>
          </p:nvCxnSpPr>
          <p:spPr bwMode="auto">
            <a:xfrm flipH="1">
              <a:off x="1277" y="1196"/>
              <a:ext cx="236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32" name="AutoShape 12"/>
            <p:cNvCxnSpPr>
              <a:cxnSpLocks noChangeShapeType="1"/>
              <a:stCxn id="47126" idx="4"/>
              <a:endCxn id="47127" idx="1"/>
            </p:cNvCxnSpPr>
            <p:nvPr/>
          </p:nvCxnSpPr>
          <p:spPr bwMode="auto">
            <a:xfrm>
              <a:off x="1162" y="1580"/>
              <a:ext cx="229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33" name="AutoShape 13"/>
            <p:cNvCxnSpPr>
              <a:cxnSpLocks noChangeShapeType="1"/>
              <a:stCxn id="47125" idx="4"/>
              <a:endCxn id="47127" idx="7"/>
            </p:cNvCxnSpPr>
            <p:nvPr/>
          </p:nvCxnSpPr>
          <p:spPr bwMode="auto">
            <a:xfrm flipH="1">
              <a:off x="1622" y="1579"/>
              <a:ext cx="230" cy="1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34" name="AutoShape 14"/>
            <p:cNvCxnSpPr>
              <a:cxnSpLocks noChangeShapeType="1"/>
              <a:stCxn id="47127" idx="4"/>
              <a:endCxn id="47129" idx="7"/>
            </p:cNvCxnSpPr>
            <p:nvPr/>
          </p:nvCxnSpPr>
          <p:spPr bwMode="auto">
            <a:xfrm flipH="1">
              <a:off x="1298" y="1965"/>
              <a:ext cx="20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35" name="AutoShape 15"/>
            <p:cNvCxnSpPr>
              <a:cxnSpLocks noChangeShapeType="1"/>
              <a:stCxn id="47127" idx="4"/>
              <a:endCxn id="47130" idx="1"/>
            </p:cNvCxnSpPr>
            <p:nvPr/>
          </p:nvCxnSpPr>
          <p:spPr bwMode="auto">
            <a:xfrm>
              <a:off x="1507" y="1965"/>
              <a:ext cx="23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36" name="AutoShape 16"/>
            <p:cNvCxnSpPr>
              <a:cxnSpLocks noChangeShapeType="1"/>
              <a:stCxn id="47128" idx="4"/>
              <a:endCxn id="47130" idx="7"/>
            </p:cNvCxnSpPr>
            <p:nvPr/>
          </p:nvCxnSpPr>
          <p:spPr bwMode="auto">
            <a:xfrm flipH="1">
              <a:off x="1977" y="1964"/>
              <a:ext cx="216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37" name="AutoShape 17"/>
            <p:cNvCxnSpPr>
              <a:cxnSpLocks noChangeShapeType="1"/>
              <a:stCxn id="47124" idx="4"/>
              <a:endCxn id="47125" idx="7"/>
            </p:cNvCxnSpPr>
            <p:nvPr/>
          </p:nvCxnSpPr>
          <p:spPr bwMode="auto">
            <a:xfrm flipH="1">
              <a:off x="1967" y="1195"/>
              <a:ext cx="230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38" name="AutoShape 18"/>
            <p:cNvCxnSpPr>
              <a:cxnSpLocks noChangeShapeType="1"/>
              <a:stCxn id="47124" idx="4"/>
              <a:endCxn id="47128" idx="0"/>
            </p:cNvCxnSpPr>
            <p:nvPr/>
          </p:nvCxnSpPr>
          <p:spPr bwMode="auto">
            <a:xfrm flipH="1">
              <a:off x="2193" y="1195"/>
              <a:ext cx="4" cy="5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71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500839"/>
              </p:ext>
            </p:extLst>
          </p:nvPr>
        </p:nvGraphicFramePr>
        <p:xfrm>
          <a:off x="1141413" y="2489200"/>
          <a:ext cx="6653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2" name="公式" r:id="rId3" imgW="3314520" imgH="215640" progId="Equation.3">
                  <p:embed/>
                </p:oleObj>
              </mc:Choice>
              <mc:Fallback>
                <p:oleObj name="公式" r:id="rId3" imgW="331452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489200"/>
                        <a:ext cx="6653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7525" y="395288"/>
            <a:ext cx="8153400" cy="952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We want to compute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P(d)</a:t>
            </a: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Need to eliminate: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l,a,b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i="1" smtClean="0">
              <a:latin typeface="Comic Sans MS" pitchFamily="66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Initial factors</a:t>
            </a:r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517525" y="5010150"/>
            <a:ext cx="8153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0" hangingPunct="0"/>
            <a:r>
              <a:rPr lang="en-US" altLang="zh-CN" sz="2400" dirty="0">
                <a:latin typeface="Times New Roman" pitchFamily="18" charset="0"/>
                <a:ea typeface="宋体" charset="-122"/>
              </a:rPr>
              <a:t>Eliminate: </a:t>
            </a:r>
            <a:r>
              <a:rPr lang="en-US" altLang="zh-CN" sz="24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475158" name="Group 22"/>
          <p:cNvGrpSpPr>
            <a:grpSpLocks/>
          </p:cNvGrpSpPr>
          <p:nvPr/>
        </p:nvGrpSpPr>
        <p:grpSpPr bwMode="auto">
          <a:xfrm>
            <a:off x="517525" y="5487988"/>
            <a:ext cx="8153400" cy="685800"/>
            <a:chOff x="326" y="3457"/>
            <a:chExt cx="5136" cy="432"/>
          </a:xfrm>
        </p:grpSpPr>
        <p:sp>
          <p:nvSpPr>
            <p:cNvPr id="47121" name="Rectangle 23"/>
            <p:cNvSpPr>
              <a:spLocks noChangeArrowheads="1"/>
            </p:cNvSpPr>
            <p:nvPr/>
          </p:nvSpPr>
          <p:spPr bwMode="auto">
            <a:xfrm>
              <a:off x="326" y="3483"/>
              <a:ext cx="513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eaLnBrk="0" hangingPunct="0"/>
              <a:r>
                <a:rPr lang="en-US" altLang="zh-CN" sz="2400">
                  <a:latin typeface="Times New Roman" pitchFamily="18" charset="0"/>
                  <a:ea typeface="宋体" charset="-122"/>
                </a:rPr>
                <a:t>Compute:</a:t>
              </a:r>
            </a:p>
          </p:txBody>
        </p:sp>
        <p:graphicFrame>
          <p:nvGraphicFramePr>
            <p:cNvPr id="4712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996662"/>
                </p:ext>
              </p:extLst>
            </p:nvPr>
          </p:nvGraphicFramePr>
          <p:xfrm>
            <a:off x="1820" y="3457"/>
            <a:ext cx="202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3" name="公式" r:id="rId5" imgW="1600200" imgH="342720" progId="Equation.3">
                    <p:embed/>
                  </p:oleObj>
                </mc:Choice>
                <mc:Fallback>
                  <p:oleObj name="公式" r:id="rId5" imgW="1600200" imgH="3427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3457"/>
                          <a:ext cx="202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778992"/>
              </p:ext>
            </p:extLst>
          </p:nvPr>
        </p:nvGraphicFramePr>
        <p:xfrm>
          <a:off x="1077913" y="2960688"/>
          <a:ext cx="6219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4" name="公式" r:id="rId7" imgW="3098520" imgH="228600" progId="Equation.3">
                  <p:embed/>
                </p:oleObj>
              </mc:Choice>
              <mc:Fallback>
                <p:oleObj name="公式" r:id="rId7" imgW="309852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960688"/>
                        <a:ext cx="62198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12533"/>
              </p:ext>
            </p:extLst>
          </p:nvPr>
        </p:nvGraphicFramePr>
        <p:xfrm>
          <a:off x="887413" y="3454400"/>
          <a:ext cx="48418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5" name="公式" r:id="rId9" imgW="2412720" imgH="228600" progId="Equation.3">
                  <p:embed/>
                </p:oleObj>
              </mc:Choice>
              <mc:Fallback>
                <p:oleObj name="公式" r:id="rId9" imgW="241272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454400"/>
                        <a:ext cx="48418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592743"/>
              </p:ext>
            </p:extLst>
          </p:nvPr>
        </p:nvGraphicFramePr>
        <p:xfrm>
          <a:off x="796925" y="3948113"/>
          <a:ext cx="4638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6" name="公式" r:id="rId11" imgW="2311200" imgH="228600" progId="Equation.3">
                  <p:embed/>
                </p:oleObj>
              </mc:Choice>
              <mc:Fallback>
                <p:oleObj name="公式" r:id="rId11" imgW="2311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948113"/>
                        <a:ext cx="46386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909430"/>
              </p:ext>
            </p:extLst>
          </p:nvPr>
        </p:nvGraphicFramePr>
        <p:xfrm>
          <a:off x="720725" y="4441825"/>
          <a:ext cx="38481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" name="公式" r:id="rId13" imgW="1917360" imgH="228600" progId="Equation.3">
                  <p:embed/>
                </p:oleObj>
              </mc:Choice>
              <mc:Fallback>
                <p:oleObj name="公式" r:id="rId13" imgW="191736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441825"/>
                        <a:ext cx="38481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5165" name="Group 29"/>
          <p:cNvGrpSpPr>
            <a:grpSpLocks/>
          </p:cNvGrpSpPr>
          <p:nvPr/>
        </p:nvGrpSpPr>
        <p:grpSpPr bwMode="auto">
          <a:xfrm>
            <a:off x="969963" y="4883150"/>
            <a:ext cx="2335212" cy="1588"/>
            <a:chOff x="611" y="3076"/>
            <a:chExt cx="1471" cy="1"/>
          </a:xfrm>
        </p:grpSpPr>
        <p:sp>
          <p:nvSpPr>
            <p:cNvPr id="47119" name="Line 30"/>
            <p:cNvSpPr>
              <a:spLocks noChangeShapeType="1"/>
            </p:cNvSpPr>
            <p:nvPr/>
          </p:nvSpPr>
          <p:spPr bwMode="auto">
            <a:xfrm>
              <a:off x="1586" y="3077"/>
              <a:ext cx="4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0" name="Line 31"/>
            <p:cNvSpPr>
              <a:spLocks noChangeShapeType="1"/>
            </p:cNvSpPr>
            <p:nvPr/>
          </p:nvSpPr>
          <p:spPr bwMode="auto">
            <a:xfrm>
              <a:off x="611" y="3076"/>
              <a:ext cx="52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5168" name="Group 32"/>
          <p:cNvGrpSpPr>
            <a:grpSpLocks/>
          </p:cNvGrpSpPr>
          <p:nvPr/>
        </p:nvGrpSpPr>
        <p:grpSpPr bwMode="auto">
          <a:xfrm>
            <a:off x="708025" y="6113463"/>
            <a:ext cx="3032125" cy="485775"/>
            <a:chOff x="446" y="3851"/>
            <a:chExt cx="1910" cy="306"/>
          </a:xfrm>
        </p:grpSpPr>
        <p:graphicFrame>
          <p:nvGraphicFramePr>
            <p:cNvPr id="4711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4527762"/>
                </p:ext>
              </p:extLst>
            </p:nvPr>
          </p:nvGraphicFramePr>
          <p:xfrm>
            <a:off x="446" y="3851"/>
            <a:ext cx="191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8" name="公式" r:id="rId15" imgW="1511280" imgH="228600" progId="Equation.3">
                    <p:embed/>
                  </p:oleObj>
                </mc:Choice>
                <mc:Fallback>
                  <p:oleObj name="公式" r:id="rId15" imgW="151128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" y="3851"/>
                          <a:ext cx="191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8" name="Line 34"/>
            <p:cNvSpPr>
              <a:spLocks noChangeShapeType="1"/>
            </p:cNvSpPr>
            <p:nvPr/>
          </p:nvSpPr>
          <p:spPr bwMode="auto">
            <a:xfrm>
              <a:off x="583" y="4157"/>
              <a:ext cx="56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5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6740525" y="239713"/>
            <a:ext cx="2162175" cy="2155825"/>
            <a:chOff x="998" y="982"/>
            <a:chExt cx="1362" cy="1358"/>
          </a:xfrm>
        </p:grpSpPr>
        <p:sp>
          <p:nvSpPr>
            <p:cNvPr id="48151" name="Oval 3"/>
            <p:cNvSpPr>
              <a:spLocks noChangeAspect="1" noChangeArrowheads="1"/>
            </p:cNvSpPr>
            <p:nvPr/>
          </p:nvSpPr>
          <p:spPr bwMode="auto">
            <a:xfrm>
              <a:off x="1349" y="983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V</a:t>
              </a:r>
            </a:p>
          </p:txBody>
        </p:sp>
        <p:sp>
          <p:nvSpPr>
            <p:cNvPr id="48152" name="Oval 4"/>
            <p:cNvSpPr>
              <a:spLocks noChangeAspect="1" noChangeArrowheads="1"/>
            </p:cNvSpPr>
            <p:nvPr/>
          </p:nvSpPr>
          <p:spPr bwMode="auto">
            <a:xfrm>
              <a:off x="2033" y="98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8153" name="Oval 5"/>
            <p:cNvSpPr>
              <a:spLocks noChangeAspect="1" noChangeArrowheads="1"/>
            </p:cNvSpPr>
            <p:nvPr/>
          </p:nvSpPr>
          <p:spPr bwMode="auto">
            <a:xfrm>
              <a:off x="1688" y="136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L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8154" name="Oval 6"/>
            <p:cNvSpPr>
              <a:spLocks noChangeAspect="1" noChangeArrowheads="1"/>
            </p:cNvSpPr>
            <p:nvPr/>
          </p:nvSpPr>
          <p:spPr bwMode="auto">
            <a:xfrm>
              <a:off x="998" y="1367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T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8155" name="Oval 7"/>
            <p:cNvSpPr>
              <a:spLocks noChangeAspect="1" noChangeArrowheads="1"/>
            </p:cNvSpPr>
            <p:nvPr/>
          </p:nvSpPr>
          <p:spPr bwMode="auto">
            <a:xfrm>
              <a:off x="1343" y="175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8156" name="Oval 8"/>
            <p:cNvSpPr>
              <a:spLocks noChangeAspect="1" noChangeArrowheads="1"/>
            </p:cNvSpPr>
            <p:nvPr/>
          </p:nvSpPr>
          <p:spPr bwMode="auto">
            <a:xfrm>
              <a:off x="2029" y="1751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B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8157" name="Oval 9"/>
            <p:cNvSpPr>
              <a:spLocks noChangeAspect="1" noChangeArrowheads="1"/>
            </p:cNvSpPr>
            <p:nvPr/>
          </p:nvSpPr>
          <p:spPr bwMode="auto">
            <a:xfrm>
              <a:off x="1019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X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48158" name="Oval 10"/>
            <p:cNvSpPr>
              <a:spLocks noChangeAspect="1" noChangeArrowheads="1"/>
            </p:cNvSpPr>
            <p:nvPr/>
          </p:nvSpPr>
          <p:spPr bwMode="auto">
            <a:xfrm>
              <a:off x="1698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D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cxnSp>
          <p:nvCxnSpPr>
            <p:cNvPr id="48159" name="AutoShape 11"/>
            <p:cNvCxnSpPr>
              <a:cxnSpLocks noChangeShapeType="1"/>
              <a:stCxn id="48151" idx="4"/>
              <a:endCxn id="48154" idx="7"/>
            </p:cNvCxnSpPr>
            <p:nvPr/>
          </p:nvCxnSpPr>
          <p:spPr bwMode="auto">
            <a:xfrm flipH="1">
              <a:off x="1277" y="1196"/>
              <a:ext cx="236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0" name="AutoShape 12"/>
            <p:cNvCxnSpPr>
              <a:cxnSpLocks noChangeShapeType="1"/>
              <a:stCxn id="48154" idx="4"/>
              <a:endCxn id="48155" idx="1"/>
            </p:cNvCxnSpPr>
            <p:nvPr/>
          </p:nvCxnSpPr>
          <p:spPr bwMode="auto">
            <a:xfrm>
              <a:off x="1162" y="1580"/>
              <a:ext cx="229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1" name="AutoShape 13"/>
            <p:cNvCxnSpPr>
              <a:cxnSpLocks noChangeShapeType="1"/>
              <a:stCxn id="48153" idx="4"/>
              <a:endCxn id="48155" idx="7"/>
            </p:cNvCxnSpPr>
            <p:nvPr/>
          </p:nvCxnSpPr>
          <p:spPr bwMode="auto">
            <a:xfrm flipH="1">
              <a:off x="1622" y="1579"/>
              <a:ext cx="230" cy="1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2" name="AutoShape 14"/>
            <p:cNvCxnSpPr>
              <a:cxnSpLocks noChangeShapeType="1"/>
              <a:stCxn id="48155" idx="4"/>
              <a:endCxn id="48157" idx="7"/>
            </p:cNvCxnSpPr>
            <p:nvPr/>
          </p:nvCxnSpPr>
          <p:spPr bwMode="auto">
            <a:xfrm flipH="1">
              <a:off x="1298" y="1965"/>
              <a:ext cx="20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3" name="AutoShape 15"/>
            <p:cNvCxnSpPr>
              <a:cxnSpLocks noChangeShapeType="1"/>
              <a:stCxn id="48155" idx="4"/>
              <a:endCxn id="48158" idx="1"/>
            </p:cNvCxnSpPr>
            <p:nvPr/>
          </p:nvCxnSpPr>
          <p:spPr bwMode="auto">
            <a:xfrm>
              <a:off x="1507" y="1965"/>
              <a:ext cx="23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4" name="AutoShape 16"/>
            <p:cNvCxnSpPr>
              <a:cxnSpLocks noChangeShapeType="1"/>
              <a:stCxn id="48156" idx="4"/>
              <a:endCxn id="48158" idx="7"/>
            </p:cNvCxnSpPr>
            <p:nvPr/>
          </p:nvCxnSpPr>
          <p:spPr bwMode="auto">
            <a:xfrm flipH="1">
              <a:off x="1977" y="1964"/>
              <a:ext cx="216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5" name="AutoShape 17"/>
            <p:cNvCxnSpPr>
              <a:cxnSpLocks noChangeShapeType="1"/>
              <a:stCxn id="48152" idx="4"/>
              <a:endCxn id="48153" idx="7"/>
            </p:cNvCxnSpPr>
            <p:nvPr/>
          </p:nvCxnSpPr>
          <p:spPr bwMode="auto">
            <a:xfrm flipH="1">
              <a:off x="1967" y="1195"/>
              <a:ext cx="230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6" name="AutoShape 18"/>
            <p:cNvCxnSpPr>
              <a:cxnSpLocks noChangeShapeType="1"/>
              <a:stCxn id="48152" idx="4"/>
              <a:endCxn id="48156" idx="0"/>
            </p:cNvCxnSpPr>
            <p:nvPr/>
          </p:nvCxnSpPr>
          <p:spPr bwMode="auto">
            <a:xfrm flipH="1">
              <a:off x="2193" y="1195"/>
              <a:ext cx="4" cy="5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81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90517"/>
              </p:ext>
            </p:extLst>
          </p:nvPr>
        </p:nvGraphicFramePr>
        <p:xfrm>
          <a:off x="1141413" y="2489200"/>
          <a:ext cx="6653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9" name="公式" r:id="rId3" imgW="3314520" imgH="215640" progId="Equation.3">
                  <p:embed/>
                </p:oleObj>
              </mc:Choice>
              <mc:Fallback>
                <p:oleObj name="公式" r:id="rId3" imgW="331452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489200"/>
                        <a:ext cx="6653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7525" y="395288"/>
            <a:ext cx="8153400" cy="952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We want to compute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P(d)</a:t>
            </a: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Need to eliminate: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b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i="1" smtClean="0">
              <a:latin typeface="Comic Sans MS" pitchFamily="66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Initial factors</a:t>
            </a:r>
          </a:p>
        </p:txBody>
      </p:sp>
      <p:sp>
        <p:nvSpPr>
          <p:cNvPr id="476181" name="Rectangle 21"/>
          <p:cNvSpPr>
            <a:spLocks noChangeArrowheads="1"/>
          </p:cNvSpPr>
          <p:nvPr/>
        </p:nvSpPr>
        <p:spPr bwMode="auto">
          <a:xfrm>
            <a:off x="517525" y="5414963"/>
            <a:ext cx="81534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0" hangingPunct="0"/>
            <a:r>
              <a:rPr lang="en-US" altLang="zh-CN" sz="2400" dirty="0">
                <a:latin typeface="Times New Roman" pitchFamily="18" charset="0"/>
                <a:ea typeface="宋体" charset="-122"/>
              </a:rPr>
              <a:t>Eliminate: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a,b</a:t>
            </a:r>
            <a:endParaRPr lang="en-US" altLang="zh-CN" sz="24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476182" name="Group 22"/>
          <p:cNvGrpSpPr>
            <a:grpSpLocks/>
          </p:cNvGrpSpPr>
          <p:nvPr/>
        </p:nvGrpSpPr>
        <p:grpSpPr bwMode="auto">
          <a:xfrm>
            <a:off x="517525" y="5821363"/>
            <a:ext cx="8153400" cy="1036637"/>
            <a:chOff x="326" y="3667"/>
            <a:chExt cx="5136" cy="653"/>
          </a:xfrm>
        </p:grpSpPr>
        <p:sp>
          <p:nvSpPr>
            <p:cNvPr id="48149" name="Rectangle 23"/>
            <p:cNvSpPr>
              <a:spLocks noChangeArrowheads="1"/>
            </p:cNvSpPr>
            <p:nvPr/>
          </p:nvSpPr>
          <p:spPr bwMode="auto">
            <a:xfrm>
              <a:off x="326" y="3667"/>
              <a:ext cx="513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eaLnBrk="0" hangingPunct="0"/>
              <a:r>
                <a:rPr lang="en-US" altLang="zh-CN" sz="2400">
                  <a:latin typeface="Times New Roman" pitchFamily="18" charset="0"/>
                  <a:ea typeface="宋体" charset="-122"/>
                </a:rPr>
                <a:t>Compute:</a:t>
              </a:r>
            </a:p>
          </p:txBody>
        </p:sp>
        <p:graphicFrame>
          <p:nvGraphicFramePr>
            <p:cNvPr id="4815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164544"/>
                </p:ext>
              </p:extLst>
            </p:nvPr>
          </p:nvGraphicFramePr>
          <p:xfrm>
            <a:off x="1384" y="3888"/>
            <a:ext cx="406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00" name="公式" r:id="rId5" imgW="3213000" imgH="342720" progId="Equation.3">
                    <p:embed/>
                  </p:oleObj>
                </mc:Choice>
                <mc:Fallback>
                  <p:oleObj name="公式" r:id="rId5" imgW="3213000" imgH="3427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3888"/>
                          <a:ext cx="406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165721"/>
              </p:ext>
            </p:extLst>
          </p:nvPr>
        </p:nvGraphicFramePr>
        <p:xfrm>
          <a:off x="1077913" y="2960688"/>
          <a:ext cx="6219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1" name="公式" r:id="rId7" imgW="3098520" imgH="228600" progId="Equation.3">
                  <p:embed/>
                </p:oleObj>
              </mc:Choice>
              <mc:Fallback>
                <p:oleObj name="公式" r:id="rId7" imgW="309852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960688"/>
                        <a:ext cx="62198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90270"/>
              </p:ext>
            </p:extLst>
          </p:nvPr>
        </p:nvGraphicFramePr>
        <p:xfrm>
          <a:off x="887413" y="3454400"/>
          <a:ext cx="48418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2" name="公式" r:id="rId9" imgW="2412720" imgH="228600" progId="Equation.3">
                  <p:embed/>
                </p:oleObj>
              </mc:Choice>
              <mc:Fallback>
                <p:oleObj name="公式" r:id="rId9" imgW="241272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454400"/>
                        <a:ext cx="48418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357214"/>
              </p:ext>
            </p:extLst>
          </p:nvPr>
        </p:nvGraphicFramePr>
        <p:xfrm>
          <a:off x="796925" y="3948113"/>
          <a:ext cx="4638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3" name="公式" r:id="rId11" imgW="2311200" imgH="228600" progId="Equation.3">
                  <p:embed/>
                </p:oleObj>
              </mc:Choice>
              <mc:Fallback>
                <p:oleObj name="公式" r:id="rId11" imgW="2311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948113"/>
                        <a:ext cx="46386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677793"/>
              </p:ext>
            </p:extLst>
          </p:nvPr>
        </p:nvGraphicFramePr>
        <p:xfrm>
          <a:off x="708025" y="4902200"/>
          <a:ext cx="30321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4" name="公式" r:id="rId13" imgW="1511280" imgH="228600" progId="Equation.3">
                  <p:embed/>
                </p:oleObj>
              </mc:Choice>
              <mc:Fallback>
                <p:oleObj name="公式" r:id="rId13" imgW="151128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902200"/>
                        <a:ext cx="30321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277869"/>
              </p:ext>
            </p:extLst>
          </p:nvPr>
        </p:nvGraphicFramePr>
        <p:xfrm>
          <a:off x="720725" y="4441825"/>
          <a:ext cx="38481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5" name="公式" r:id="rId15" imgW="1917360" imgH="228600" progId="Equation.3">
                  <p:embed/>
                </p:oleObj>
              </mc:Choice>
              <mc:Fallback>
                <p:oleObj name="公式" r:id="rId15" imgW="191736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441825"/>
                        <a:ext cx="38481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6190" name="Group 30"/>
          <p:cNvGrpSpPr>
            <a:grpSpLocks/>
          </p:cNvGrpSpPr>
          <p:nvPr/>
        </p:nvGrpSpPr>
        <p:grpSpPr bwMode="auto">
          <a:xfrm>
            <a:off x="942975" y="5341938"/>
            <a:ext cx="2838450" cy="1587"/>
            <a:chOff x="594" y="3365"/>
            <a:chExt cx="1788" cy="1"/>
          </a:xfrm>
        </p:grpSpPr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>
              <a:off x="1628" y="3365"/>
              <a:ext cx="75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7" name="Line 32"/>
            <p:cNvSpPr>
              <a:spLocks noChangeShapeType="1"/>
            </p:cNvSpPr>
            <p:nvPr/>
          </p:nvSpPr>
          <p:spPr bwMode="auto">
            <a:xfrm>
              <a:off x="594" y="3365"/>
              <a:ext cx="52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8" name="Line 33"/>
            <p:cNvSpPr>
              <a:spLocks noChangeShapeType="1"/>
            </p:cNvSpPr>
            <p:nvPr/>
          </p:nvSpPr>
          <p:spPr bwMode="auto">
            <a:xfrm>
              <a:off x="1188" y="3366"/>
              <a:ext cx="36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6194" name="Group 34"/>
          <p:cNvGrpSpPr>
            <a:grpSpLocks/>
          </p:cNvGrpSpPr>
          <p:nvPr/>
        </p:nvGrpSpPr>
        <p:grpSpPr bwMode="auto">
          <a:xfrm>
            <a:off x="4097339" y="4930775"/>
            <a:ext cx="2343150" cy="458788"/>
            <a:chOff x="2581" y="3106"/>
            <a:chExt cx="1476" cy="289"/>
          </a:xfrm>
        </p:grpSpPr>
        <p:graphicFrame>
          <p:nvGraphicFramePr>
            <p:cNvPr id="48142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4407051"/>
                </p:ext>
              </p:extLst>
            </p:nvPr>
          </p:nvGraphicFramePr>
          <p:xfrm>
            <a:off x="2581" y="3106"/>
            <a:ext cx="147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06" name="公式" r:id="rId17" imgW="1168200" imgH="228600" progId="Equation.3">
                    <p:embed/>
                  </p:oleObj>
                </mc:Choice>
                <mc:Fallback>
                  <p:oleObj name="公式" r:id="rId17" imgW="1168200" imgH="2286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" y="3106"/>
                          <a:ext cx="147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43" name="Group 36"/>
            <p:cNvGrpSpPr>
              <a:grpSpLocks/>
            </p:cNvGrpSpPr>
            <p:nvPr/>
          </p:nvGrpSpPr>
          <p:grpSpPr bwMode="auto">
            <a:xfrm>
              <a:off x="2777" y="3374"/>
              <a:ext cx="1279" cy="0"/>
              <a:chOff x="2777" y="3374"/>
              <a:chExt cx="1279" cy="0"/>
            </a:xfrm>
          </p:grpSpPr>
          <p:sp>
            <p:nvSpPr>
              <p:cNvPr id="48144" name="Line 37"/>
              <p:cNvSpPr>
                <a:spLocks noChangeShapeType="1"/>
              </p:cNvSpPr>
              <p:nvPr/>
            </p:nvSpPr>
            <p:spPr bwMode="auto">
              <a:xfrm>
                <a:off x="2777" y="3374"/>
                <a:ext cx="58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45" name="Line 38"/>
              <p:cNvSpPr>
                <a:spLocks noChangeShapeType="1"/>
              </p:cNvSpPr>
              <p:nvPr/>
            </p:nvSpPr>
            <p:spPr bwMode="auto">
              <a:xfrm>
                <a:off x="3670" y="3374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8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Variable Elimination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We now understand variable elimination as a sequence of </a:t>
            </a:r>
            <a:r>
              <a:rPr lang="en-US" altLang="zh-CN" b="1" smtClean="0">
                <a:ea typeface="宋体" charset="-122"/>
              </a:rPr>
              <a:t>rewriting </a:t>
            </a:r>
            <a:r>
              <a:rPr lang="en-US" altLang="zh-CN" smtClean="0">
                <a:ea typeface="宋体" charset="-122"/>
              </a:rPr>
              <a:t>operations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Actual computation is done in elimination step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Computation depends on order of elimination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Dealing with evidence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How do we deal with evidence?</a:t>
            </a: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en-US" altLang="zh-CN" sz="2800" smtClean="0">
                <a:ea typeface="宋体" charset="-122"/>
              </a:rPr>
              <a:t>Suppose get evidence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V = t, S = f, D = t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en-US" altLang="zh-CN" sz="2800" smtClean="0">
                <a:ea typeface="宋体" charset="-122"/>
              </a:rPr>
              <a:t>We want to compute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P(L, V = t, S = f, D = t)</a:t>
            </a:r>
          </a:p>
          <a:p>
            <a:pPr eaLnBrk="1" hangingPunct="1"/>
            <a:endParaRPr lang="en-US" altLang="zh-CN" sz="2800" i="1" smtClean="0">
              <a:latin typeface="Comic Sans MS" pitchFamily="66" charset="0"/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6740525" y="239713"/>
            <a:ext cx="2162175" cy="2155825"/>
            <a:chOff x="998" y="982"/>
            <a:chExt cx="1362" cy="1358"/>
          </a:xfrm>
        </p:grpSpPr>
        <p:sp>
          <p:nvSpPr>
            <p:cNvPr id="50184" name="Oval 5"/>
            <p:cNvSpPr>
              <a:spLocks noChangeAspect="1" noChangeArrowheads="1"/>
            </p:cNvSpPr>
            <p:nvPr/>
          </p:nvSpPr>
          <p:spPr bwMode="auto">
            <a:xfrm>
              <a:off x="1349" y="983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V</a:t>
              </a:r>
            </a:p>
          </p:txBody>
        </p:sp>
        <p:sp>
          <p:nvSpPr>
            <p:cNvPr id="50185" name="Oval 6"/>
            <p:cNvSpPr>
              <a:spLocks noChangeAspect="1" noChangeArrowheads="1"/>
            </p:cNvSpPr>
            <p:nvPr/>
          </p:nvSpPr>
          <p:spPr bwMode="auto">
            <a:xfrm>
              <a:off x="2033" y="98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0186" name="Oval 7"/>
            <p:cNvSpPr>
              <a:spLocks noChangeAspect="1" noChangeArrowheads="1"/>
            </p:cNvSpPr>
            <p:nvPr/>
          </p:nvSpPr>
          <p:spPr bwMode="auto">
            <a:xfrm>
              <a:off x="1688" y="136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L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0187" name="Oval 8"/>
            <p:cNvSpPr>
              <a:spLocks noChangeAspect="1" noChangeArrowheads="1"/>
            </p:cNvSpPr>
            <p:nvPr/>
          </p:nvSpPr>
          <p:spPr bwMode="auto">
            <a:xfrm>
              <a:off x="998" y="1367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T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0188" name="Oval 9"/>
            <p:cNvSpPr>
              <a:spLocks noChangeAspect="1" noChangeArrowheads="1"/>
            </p:cNvSpPr>
            <p:nvPr/>
          </p:nvSpPr>
          <p:spPr bwMode="auto">
            <a:xfrm>
              <a:off x="1343" y="175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0189" name="Oval 10"/>
            <p:cNvSpPr>
              <a:spLocks noChangeAspect="1" noChangeArrowheads="1"/>
            </p:cNvSpPr>
            <p:nvPr/>
          </p:nvSpPr>
          <p:spPr bwMode="auto">
            <a:xfrm>
              <a:off x="2029" y="1751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B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0190" name="Oval 11"/>
            <p:cNvSpPr>
              <a:spLocks noChangeAspect="1" noChangeArrowheads="1"/>
            </p:cNvSpPr>
            <p:nvPr/>
          </p:nvSpPr>
          <p:spPr bwMode="auto">
            <a:xfrm>
              <a:off x="1019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X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0191" name="Oval 12"/>
            <p:cNvSpPr>
              <a:spLocks noChangeAspect="1" noChangeArrowheads="1"/>
            </p:cNvSpPr>
            <p:nvPr/>
          </p:nvSpPr>
          <p:spPr bwMode="auto">
            <a:xfrm>
              <a:off x="1698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D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cxnSp>
          <p:nvCxnSpPr>
            <p:cNvPr id="50192" name="AutoShape 13"/>
            <p:cNvCxnSpPr>
              <a:cxnSpLocks noChangeShapeType="1"/>
              <a:stCxn id="50184" idx="4"/>
              <a:endCxn id="50187" idx="7"/>
            </p:cNvCxnSpPr>
            <p:nvPr/>
          </p:nvCxnSpPr>
          <p:spPr bwMode="auto">
            <a:xfrm flipH="1">
              <a:off x="1277" y="1196"/>
              <a:ext cx="236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3" name="AutoShape 14"/>
            <p:cNvCxnSpPr>
              <a:cxnSpLocks noChangeShapeType="1"/>
              <a:stCxn id="50187" idx="4"/>
              <a:endCxn id="50188" idx="1"/>
            </p:cNvCxnSpPr>
            <p:nvPr/>
          </p:nvCxnSpPr>
          <p:spPr bwMode="auto">
            <a:xfrm>
              <a:off x="1162" y="1580"/>
              <a:ext cx="229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4" name="AutoShape 15"/>
            <p:cNvCxnSpPr>
              <a:cxnSpLocks noChangeShapeType="1"/>
              <a:stCxn id="50186" idx="4"/>
              <a:endCxn id="50188" idx="7"/>
            </p:cNvCxnSpPr>
            <p:nvPr/>
          </p:nvCxnSpPr>
          <p:spPr bwMode="auto">
            <a:xfrm flipH="1">
              <a:off x="1622" y="1579"/>
              <a:ext cx="230" cy="1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5" name="AutoShape 16"/>
            <p:cNvCxnSpPr>
              <a:cxnSpLocks noChangeShapeType="1"/>
              <a:stCxn id="50188" idx="4"/>
              <a:endCxn id="50190" idx="7"/>
            </p:cNvCxnSpPr>
            <p:nvPr/>
          </p:nvCxnSpPr>
          <p:spPr bwMode="auto">
            <a:xfrm flipH="1">
              <a:off x="1298" y="1965"/>
              <a:ext cx="20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6" name="AutoShape 17"/>
            <p:cNvCxnSpPr>
              <a:cxnSpLocks noChangeShapeType="1"/>
              <a:stCxn id="50188" idx="4"/>
              <a:endCxn id="50191" idx="1"/>
            </p:cNvCxnSpPr>
            <p:nvPr/>
          </p:nvCxnSpPr>
          <p:spPr bwMode="auto">
            <a:xfrm>
              <a:off x="1507" y="1965"/>
              <a:ext cx="23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7" name="AutoShape 18"/>
            <p:cNvCxnSpPr>
              <a:cxnSpLocks noChangeShapeType="1"/>
              <a:stCxn id="50189" idx="4"/>
              <a:endCxn id="50191" idx="7"/>
            </p:cNvCxnSpPr>
            <p:nvPr/>
          </p:nvCxnSpPr>
          <p:spPr bwMode="auto">
            <a:xfrm flipH="1">
              <a:off x="1977" y="1964"/>
              <a:ext cx="216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8" name="AutoShape 19"/>
            <p:cNvCxnSpPr>
              <a:cxnSpLocks noChangeShapeType="1"/>
              <a:stCxn id="50185" idx="4"/>
              <a:endCxn id="50186" idx="7"/>
            </p:cNvCxnSpPr>
            <p:nvPr/>
          </p:nvCxnSpPr>
          <p:spPr bwMode="auto">
            <a:xfrm flipH="1">
              <a:off x="1967" y="1195"/>
              <a:ext cx="230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9" name="AutoShape 20"/>
            <p:cNvCxnSpPr>
              <a:cxnSpLocks noChangeShapeType="1"/>
              <a:stCxn id="50185" idx="4"/>
              <a:endCxn id="50189" idx="0"/>
            </p:cNvCxnSpPr>
            <p:nvPr/>
          </p:nvCxnSpPr>
          <p:spPr bwMode="auto">
            <a:xfrm flipH="1">
              <a:off x="2193" y="1195"/>
              <a:ext cx="4" cy="5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181" name="Oval 21"/>
          <p:cNvSpPr>
            <a:spLocks noChangeArrowheads="1"/>
          </p:cNvSpPr>
          <p:nvPr/>
        </p:nvSpPr>
        <p:spPr bwMode="auto">
          <a:xfrm>
            <a:off x="8413750" y="303213"/>
            <a:ext cx="152400" cy="152400"/>
          </a:xfrm>
          <a:prstGeom prst="ellipse">
            <a:avLst/>
          </a:prstGeom>
          <a:gradFill rotWithShape="0">
            <a:gsLst>
              <a:gs pos="0">
                <a:srgbClr val="B61832"/>
              </a:gs>
              <a:gs pos="100000">
                <a:srgbClr val="30060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B618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182" name="Oval 22"/>
          <p:cNvSpPr>
            <a:spLocks noChangeArrowheads="1"/>
          </p:cNvSpPr>
          <p:nvPr/>
        </p:nvSpPr>
        <p:spPr bwMode="auto">
          <a:xfrm>
            <a:off x="7864475" y="2143125"/>
            <a:ext cx="152400" cy="152400"/>
          </a:xfrm>
          <a:prstGeom prst="ellipse">
            <a:avLst/>
          </a:prstGeom>
          <a:gradFill rotWithShape="0">
            <a:gsLst>
              <a:gs pos="0">
                <a:srgbClr val="B61832"/>
              </a:gs>
              <a:gs pos="100000">
                <a:srgbClr val="30060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B618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183" name="Oval 23"/>
          <p:cNvSpPr>
            <a:spLocks noChangeArrowheads="1"/>
          </p:cNvSpPr>
          <p:nvPr/>
        </p:nvSpPr>
        <p:spPr bwMode="auto">
          <a:xfrm>
            <a:off x="7307263" y="320675"/>
            <a:ext cx="152400" cy="152400"/>
          </a:xfrm>
          <a:prstGeom prst="ellipse">
            <a:avLst/>
          </a:prstGeom>
          <a:gradFill rotWithShape="0">
            <a:gsLst>
              <a:gs pos="0">
                <a:srgbClr val="B61832"/>
              </a:gs>
              <a:gs pos="100000">
                <a:srgbClr val="30060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B618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Dealing with Evidence 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We start by writing the factors: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Since we know that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V = t</a:t>
            </a:r>
            <a:r>
              <a:rPr lang="en-US" altLang="zh-CN" sz="2000" smtClean="0">
                <a:ea typeface="宋体" charset="-122"/>
              </a:rPr>
              <a:t>, we don’t need to eliminate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V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Instead, we can replace the factors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P(V)</a:t>
            </a:r>
            <a:r>
              <a:rPr lang="en-US" altLang="zh-CN" sz="2000" smtClean="0">
                <a:ea typeface="宋体" charset="-122"/>
              </a:rPr>
              <a:t> and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P(T|V)</a:t>
            </a:r>
            <a:r>
              <a:rPr lang="en-US" altLang="zh-CN" sz="2000" smtClean="0">
                <a:ea typeface="宋体" charset="-122"/>
              </a:rPr>
              <a:t> with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These “select” the appropriate parts of the original factors given the evidence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Note that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f</a:t>
            </a:r>
            <a:r>
              <a:rPr lang="en-US" altLang="zh-CN" sz="2000" i="1" baseline="-25000" smtClean="0">
                <a:latin typeface="Comic Sans MS" pitchFamily="66" charset="0"/>
                <a:ea typeface="宋体" charset="-122"/>
              </a:rPr>
              <a:t>p(V)</a:t>
            </a:r>
            <a:r>
              <a:rPr lang="en-US" altLang="zh-CN" sz="2000" smtClean="0">
                <a:ea typeface="宋体" charset="-122"/>
              </a:rPr>
              <a:t> is a constant, and thus does not appear in elimination of other variables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874713" y="2460625"/>
          <a:ext cx="79009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Equation" r:id="rId3" imgW="3937000" imgH="228600" progId="Equation.3">
                  <p:embed/>
                </p:oleObj>
              </mc:Choice>
              <mc:Fallback>
                <p:oleObj name="Equation" r:id="rId3" imgW="393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460625"/>
                        <a:ext cx="79009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6740525" y="239713"/>
            <a:ext cx="2162175" cy="2155825"/>
            <a:chOff x="998" y="982"/>
            <a:chExt cx="1362" cy="1358"/>
          </a:xfrm>
        </p:grpSpPr>
        <p:sp>
          <p:nvSpPr>
            <p:cNvPr id="51210" name="Oval 6"/>
            <p:cNvSpPr>
              <a:spLocks noChangeAspect="1" noChangeArrowheads="1"/>
            </p:cNvSpPr>
            <p:nvPr/>
          </p:nvSpPr>
          <p:spPr bwMode="auto">
            <a:xfrm>
              <a:off x="1349" y="983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V</a:t>
              </a:r>
            </a:p>
          </p:txBody>
        </p:sp>
        <p:sp>
          <p:nvSpPr>
            <p:cNvPr id="51211" name="Oval 7"/>
            <p:cNvSpPr>
              <a:spLocks noChangeAspect="1" noChangeArrowheads="1"/>
            </p:cNvSpPr>
            <p:nvPr/>
          </p:nvSpPr>
          <p:spPr bwMode="auto">
            <a:xfrm>
              <a:off x="2033" y="98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S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1212" name="Oval 8"/>
            <p:cNvSpPr>
              <a:spLocks noChangeAspect="1" noChangeArrowheads="1"/>
            </p:cNvSpPr>
            <p:nvPr/>
          </p:nvSpPr>
          <p:spPr bwMode="auto">
            <a:xfrm>
              <a:off x="1688" y="136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L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1213" name="Oval 9"/>
            <p:cNvSpPr>
              <a:spLocks noChangeAspect="1" noChangeArrowheads="1"/>
            </p:cNvSpPr>
            <p:nvPr/>
          </p:nvSpPr>
          <p:spPr bwMode="auto">
            <a:xfrm>
              <a:off x="998" y="1367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T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1214" name="Oval 10"/>
            <p:cNvSpPr>
              <a:spLocks noChangeAspect="1" noChangeArrowheads="1"/>
            </p:cNvSpPr>
            <p:nvPr/>
          </p:nvSpPr>
          <p:spPr bwMode="auto">
            <a:xfrm>
              <a:off x="1343" y="1752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A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1215" name="Oval 11"/>
            <p:cNvSpPr>
              <a:spLocks noChangeAspect="1" noChangeArrowheads="1"/>
            </p:cNvSpPr>
            <p:nvPr/>
          </p:nvSpPr>
          <p:spPr bwMode="auto">
            <a:xfrm>
              <a:off x="2029" y="1751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B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1216" name="Oval 12"/>
            <p:cNvSpPr>
              <a:spLocks noChangeAspect="1" noChangeArrowheads="1"/>
            </p:cNvSpPr>
            <p:nvPr/>
          </p:nvSpPr>
          <p:spPr bwMode="auto">
            <a:xfrm>
              <a:off x="1019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X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51217" name="Oval 13"/>
            <p:cNvSpPr>
              <a:spLocks noChangeAspect="1" noChangeArrowheads="1"/>
            </p:cNvSpPr>
            <p:nvPr/>
          </p:nvSpPr>
          <p:spPr bwMode="auto">
            <a:xfrm>
              <a:off x="1698" y="2136"/>
              <a:ext cx="327" cy="20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 i="1">
                  <a:latin typeface="Comic Sans MS" pitchFamily="66" charset="0"/>
                  <a:ea typeface="宋体" charset="-122"/>
                </a:rPr>
                <a:t>D</a:t>
              </a:r>
              <a:endParaRPr lang="en-US" altLang="zh-CN" sz="1600" b="1" i="1">
                <a:latin typeface="Comic Sans MS" pitchFamily="66" charset="0"/>
                <a:ea typeface="宋体" charset="-122"/>
              </a:endParaRPr>
            </a:p>
          </p:txBody>
        </p:sp>
        <p:cxnSp>
          <p:nvCxnSpPr>
            <p:cNvPr id="51218" name="AutoShape 14"/>
            <p:cNvCxnSpPr>
              <a:cxnSpLocks noChangeShapeType="1"/>
              <a:stCxn id="51210" idx="4"/>
              <a:endCxn id="51213" idx="7"/>
            </p:cNvCxnSpPr>
            <p:nvPr/>
          </p:nvCxnSpPr>
          <p:spPr bwMode="auto">
            <a:xfrm flipH="1">
              <a:off x="1277" y="1196"/>
              <a:ext cx="236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19" name="AutoShape 15"/>
            <p:cNvCxnSpPr>
              <a:cxnSpLocks noChangeShapeType="1"/>
              <a:stCxn id="51213" idx="4"/>
              <a:endCxn id="51214" idx="1"/>
            </p:cNvCxnSpPr>
            <p:nvPr/>
          </p:nvCxnSpPr>
          <p:spPr bwMode="auto">
            <a:xfrm>
              <a:off x="1162" y="1580"/>
              <a:ext cx="229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20" name="AutoShape 16"/>
            <p:cNvCxnSpPr>
              <a:cxnSpLocks noChangeShapeType="1"/>
              <a:stCxn id="51212" idx="4"/>
              <a:endCxn id="51214" idx="7"/>
            </p:cNvCxnSpPr>
            <p:nvPr/>
          </p:nvCxnSpPr>
          <p:spPr bwMode="auto">
            <a:xfrm flipH="1">
              <a:off x="1622" y="1579"/>
              <a:ext cx="230" cy="1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21" name="AutoShape 17"/>
            <p:cNvCxnSpPr>
              <a:cxnSpLocks noChangeShapeType="1"/>
              <a:stCxn id="51214" idx="4"/>
              <a:endCxn id="51216" idx="7"/>
            </p:cNvCxnSpPr>
            <p:nvPr/>
          </p:nvCxnSpPr>
          <p:spPr bwMode="auto">
            <a:xfrm flipH="1">
              <a:off x="1298" y="1965"/>
              <a:ext cx="20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22" name="AutoShape 18"/>
            <p:cNvCxnSpPr>
              <a:cxnSpLocks noChangeShapeType="1"/>
              <a:stCxn id="51214" idx="4"/>
              <a:endCxn id="51217" idx="1"/>
            </p:cNvCxnSpPr>
            <p:nvPr/>
          </p:nvCxnSpPr>
          <p:spPr bwMode="auto">
            <a:xfrm>
              <a:off x="1507" y="1965"/>
              <a:ext cx="239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23" name="AutoShape 19"/>
            <p:cNvCxnSpPr>
              <a:cxnSpLocks noChangeShapeType="1"/>
              <a:stCxn id="51215" idx="4"/>
              <a:endCxn id="51217" idx="7"/>
            </p:cNvCxnSpPr>
            <p:nvPr/>
          </p:nvCxnSpPr>
          <p:spPr bwMode="auto">
            <a:xfrm flipH="1">
              <a:off x="1977" y="1964"/>
              <a:ext cx="216" cy="1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24" name="AutoShape 20"/>
            <p:cNvCxnSpPr>
              <a:cxnSpLocks noChangeShapeType="1"/>
              <a:stCxn id="51211" idx="4"/>
              <a:endCxn id="51212" idx="7"/>
            </p:cNvCxnSpPr>
            <p:nvPr/>
          </p:nvCxnSpPr>
          <p:spPr bwMode="auto">
            <a:xfrm flipH="1">
              <a:off x="1967" y="1195"/>
              <a:ext cx="230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25" name="AutoShape 21"/>
            <p:cNvCxnSpPr>
              <a:cxnSpLocks noChangeShapeType="1"/>
              <a:stCxn id="51211" idx="4"/>
              <a:endCxn id="51215" idx="0"/>
            </p:cNvCxnSpPr>
            <p:nvPr/>
          </p:nvCxnSpPr>
          <p:spPr bwMode="auto">
            <a:xfrm flipH="1">
              <a:off x="2193" y="1195"/>
              <a:ext cx="4" cy="5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1206" name="Object 22"/>
          <p:cNvGraphicFramePr>
            <a:graphicFrameLocks noChangeAspect="1"/>
          </p:cNvGraphicFramePr>
          <p:nvPr/>
        </p:nvGraphicFramePr>
        <p:xfrm>
          <a:off x="1120775" y="3868738"/>
          <a:ext cx="56737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Equation" r:id="rId5" imgW="2730500" imgH="266700" progId="Equation.3">
                  <p:embed/>
                </p:oleObj>
              </mc:Choice>
              <mc:Fallback>
                <p:oleObj name="Equation" r:id="rId5" imgW="2730500" imgH="266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868738"/>
                        <a:ext cx="56737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Oval 23"/>
          <p:cNvSpPr>
            <a:spLocks noChangeArrowheads="1"/>
          </p:cNvSpPr>
          <p:nvPr/>
        </p:nvSpPr>
        <p:spPr bwMode="auto">
          <a:xfrm>
            <a:off x="8413750" y="303213"/>
            <a:ext cx="152400" cy="152400"/>
          </a:xfrm>
          <a:prstGeom prst="ellipse">
            <a:avLst/>
          </a:prstGeom>
          <a:gradFill rotWithShape="0">
            <a:gsLst>
              <a:gs pos="0">
                <a:srgbClr val="B61832"/>
              </a:gs>
              <a:gs pos="100000">
                <a:srgbClr val="30060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B618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08" name="Oval 24"/>
          <p:cNvSpPr>
            <a:spLocks noChangeArrowheads="1"/>
          </p:cNvSpPr>
          <p:nvPr/>
        </p:nvSpPr>
        <p:spPr bwMode="auto">
          <a:xfrm>
            <a:off x="7864475" y="2143125"/>
            <a:ext cx="152400" cy="152400"/>
          </a:xfrm>
          <a:prstGeom prst="ellipse">
            <a:avLst/>
          </a:prstGeom>
          <a:gradFill rotWithShape="0">
            <a:gsLst>
              <a:gs pos="0">
                <a:srgbClr val="B61832"/>
              </a:gs>
              <a:gs pos="100000">
                <a:srgbClr val="30060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B618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09" name="Oval 25"/>
          <p:cNvSpPr>
            <a:spLocks noChangeArrowheads="1"/>
          </p:cNvSpPr>
          <p:nvPr/>
        </p:nvSpPr>
        <p:spPr bwMode="auto">
          <a:xfrm>
            <a:off x="7307263" y="320675"/>
            <a:ext cx="152400" cy="152400"/>
          </a:xfrm>
          <a:prstGeom prst="ellipse">
            <a:avLst/>
          </a:prstGeom>
          <a:gradFill rotWithShape="0">
            <a:gsLst>
              <a:gs pos="0">
                <a:srgbClr val="B61832"/>
              </a:gs>
              <a:gs pos="100000">
                <a:srgbClr val="30060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B618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Dealing with Evidence 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25525"/>
            <a:ext cx="8153400" cy="5199063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charset="-122"/>
              </a:rPr>
              <a:t>Given evidence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V = t, S = f, D = t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r>
              <a:rPr lang="en-US" altLang="zh-CN" sz="2000" smtClean="0">
                <a:ea typeface="宋体" charset="-122"/>
              </a:rPr>
              <a:t>Compute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P(L, V = t, S = f, D = t )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r>
              <a:rPr lang="en-US" altLang="zh-CN" sz="2000" smtClean="0">
                <a:ea typeface="宋体" charset="-122"/>
              </a:rPr>
              <a:t>Initial factors, after setting evidence:</a:t>
            </a:r>
          </a:p>
          <a:p>
            <a:pPr eaLnBrk="1" hangingPunct="1"/>
            <a:endParaRPr lang="en-US" altLang="zh-CN" sz="2000" smtClean="0">
              <a:ea typeface="宋体" charset="-122"/>
            </a:endParaRPr>
          </a:p>
          <a:p>
            <a:pPr algn="ctr" eaLnBrk="1" hangingPunct="1"/>
            <a:endParaRPr lang="en-US" altLang="zh-CN" sz="20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823913" y="2287588"/>
          <a:ext cx="80025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Equation" r:id="rId3" imgW="3987800" imgH="266700" progId="Equation.3">
                  <p:embed/>
                </p:oleObj>
              </mc:Choice>
              <mc:Fallback>
                <p:oleObj name="Equation" r:id="rId3" imgW="39878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287588"/>
                        <a:ext cx="80025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6740525" y="168275"/>
            <a:ext cx="2162175" cy="2155825"/>
            <a:chOff x="4246" y="151"/>
            <a:chExt cx="1362" cy="1358"/>
          </a:xfrm>
        </p:grpSpPr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4246" y="151"/>
              <a:ext cx="1362" cy="1358"/>
              <a:chOff x="998" y="982"/>
              <a:chExt cx="1362" cy="1358"/>
            </a:xfrm>
          </p:grpSpPr>
          <p:sp>
            <p:nvSpPr>
              <p:cNvPr id="52234" name="Oval 7"/>
              <p:cNvSpPr>
                <a:spLocks noChangeAspect="1" noChangeArrowheads="1"/>
              </p:cNvSpPr>
              <p:nvPr/>
            </p:nvSpPr>
            <p:spPr bwMode="auto">
              <a:xfrm>
                <a:off x="1349" y="983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V</a:t>
                </a:r>
              </a:p>
            </p:txBody>
          </p:sp>
          <p:sp>
            <p:nvSpPr>
              <p:cNvPr id="52235" name="Oval 8"/>
              <p:cNvSpPr>
                <a:spLocks noChangeAspect="1" noChangeArrowheads="1"/>
              </p:cNvSpPr>
              <p:nvPr/>
            </p:nvSpPr>
            <p:spPr bwMode="auto">
              <a:xfrm>
                <a:off x="2033" y="98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S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2236" name="Oval 9"/>
              <p:cNvSpPr>
                <a:spLocks noChangeAspect="1" noChangeArrowheads="1"/>
              </p:cNvSpPr>
              <p:nvPr/>
            </p:nvSpPr>
            <p:spPr bwMode="auto">
              <a:xfrm>
                <a:off x="1688" y="136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L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2237" name="Oval 10"/>
              <p:cNvSpPr>
                <a:spLocks noChangeAspect="1" noChangeArrowheads="1"/>
              </p:cNvSpPr>
              <p:nvPr/>
            </p:nvSpPr>
            <p:spPr bwMode="auto">
              <a:xfrm>
                <a:off x="998" y="1367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T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2238" name="Oval 11"/>
              <p:cNvSpPr>
                <a:spLocks noChangeAspect="1" noChangeArrowheads="1"/>
              </p:cNvSpPr>
              <p:nvPr/>
            </p:nvSpPr>
            <p:spPr bwMode="auto">
              <a:xfrm>
                <a:off x="1343" y="175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A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2239" name="Oval 12"/>
              <p:cNvSpPr>
                <a:spLocks noChangeAspect="1" noChangeArrowheads="1"/>
              </p:cNvSpPr>
              <p:nvPr/>
            </p:nvSpPr>
            <p:spPr bwMode="auto">
              <a:xfrm>
                <a:off x="2029" y="1751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B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2240" name="Oval 13"/>
              <p:cNvSpPr>
                <a:spLocks noChangeAspect="1" noChangeArrowheads="1"/>
              </p:cNvSpPr>
              <p:nvPr/>
            </p:nvSpPr>
            <p:spPr bwMode="auto">
              <a:xfrm>
                <a:off x="1019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X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2241" name="Oval 14"/>
              <p:cNvSpPr>
                <a:spLocks noChangeAspect="1" noChangeArrowheads="1"/>
              </p:cNvSpPr>
              <p:nvPr/>
            </p:nvSpPr>
            <p:spPr bwMode="auto">
              <a:xfrm>
                <a:off x="1698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D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cxnSp>
            <p:nvCxnSpPr>
              <p:cNvPr id="52242" name="AutoShape 15"/>
              <p:cNvCxnSpPr>
                <a:cxnSpLocks noChangeShapeType="1"/>
                <a:stCxn id="52234" idx="4"/>
                <a:endCxn id="52237" idx="7"/>
              </p:cNvCxnSpPr>
              <p:nvPr/>
            </p:nvCxnSpPr>
            <p:spPr bwMode="auto">
              <a:xfrm flipH="1">
                <a:off x="1277" y="1196"/>
                <a:ext cx="236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243" name="AutoShape 16"/>
              <p:cNvCxnSpPr>
                <a:cxnSpLocks noChangeShapeType="1"/>
                <a:stCxn id="52237" idx="4"/>
                <a:endCxn id="52238" idx="1"/>
              </p:cNvCxnSpPr>
              <p:nvPr/>
            </p:nvCxnSpPr>
            <p:spPr bwMode="auto">
              <a:xfrm>
                <a:off x="1162" y="1580"/>
                <a:ext cx="229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244" name="AutoShape 17"/>
              <p:cNvCxnSpPr>
                <a:cxnSpLocks noChangeShapeType="1"/>
                <a:stCxn id="52236" idx="4"/>
                <a:endCxn id="52238" idx="7"/>
              </p:cNvCxnSpPr>
              <p:nvPr/>
            </p:nvCxnSpPr>
            <p:spPr bwMode="auto">
              <a:xfrm flipH="1">
                <a:off x="1622" y="1579"/>
                <a:ext cx="230" cy="19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245" name="AutoShape 18"/>
              <p:cNvCxnSpPr>
                <a:cxnSpLocks noChangeShapeType="1"/>
                <a:stCxn id="52238" idx="4"/>
                <a:endCxn id="52240" idx="7"/>
              </p:cNvCxnSpPr>
              <p:nvPr/>
            </p:nvCxnSpPr>
            <p:spPr bwMode="auto">
              <a:xfrm flipH="1">
                <a:off x="1298" y="1965"/>
                <a:ext cx="20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246" name="AutoShape 19"/>
              <p:cNvCxnSpPr>
                <a:cxnSpLocks noChangeShapeType="1"/>
                <a:stCxn id="52238" idx="4"/>
                <a:endCxn id="52241" idx="1"/>
              </p:cNvCxnSpPr>
              <p:nvPr/>
            </p:nvCxnSpPr>
            <p:spPr bwMode="auto">
              <a:xfrm>
                <a:off x="1507" y="1965"/>
                <a:ext cx="23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247" name="AutoShape 20"/>
              <p:cNvCxnSpPr>
                <a:cxnSpLocks noChangeShapeType="1"/>
                <a:stCxn id="52239" idx="4"/>
                <a:endCxn id="52241" idx="7"/>
              </p:cNvCxnSpPr>
              <p:nvPr/>
            </p:nvCxnSpPr>
            <p:spPr bwMode="auto">
              <a:xfrm flipH="1">
                <a:off x="1977" y="1964"/>
                <a:ext cx="216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248" name="AutoShape 21"/>
              <p:cNvCxnSpPr>
                <a:cxnSpLocks noChangeShapeType="1"/>
                <a:stCxn id="52235" idx="4"/>
                <a:endCxn id="52236" idx="7"/>
              </p:cNvCxnSpPr>
              <p:nvPr/>
            </p:nvCxnSpPr>
            <p:spPr bwMode="auto">
              <a:xfrm flipH="1">
                <a:off x="1967" y="1195"/>
                <a:ext cx="230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249" name="AutoShape 22"/>
              <p:cNvCxnSpPr>
                <a:cxnSpLocks noChangeShapeType="1"/>
                <a:stCxn id="52235" idx="4"/>
                <a:endCxn id="52239" idx="0"/>
              </p:cNvCxnSpPr>
              <p:nvPr/>
            </p:nvCxnSpPr>
            <p:spPr bwMode="auto">
              <a:xfrm flipH="1">
                <a:off x="2193" y="1195"/>
                <a:ext cx="4" cy="54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2231" name="Oval 23"/>
            <p:cNvSpPr>
              <a:spLocks noChangeArrowheads="1"/>
            </p:cNvSpPr>
            <p:nvPr/>
          </p:nvSpPr>
          <p:spPr bwMode="auto">
            <a:xfrm>
              <a:off x="5300" y="19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32" name="Oval 24"/>
            <p:cNvSpPr>
              <a:spLocks noChangeArrowheads="1"/>
            </p:cNvSpPr>
            <p:nvPr/>
          </p:nvSpPr>
          <p:spPr bwMode="auto">
            <a:xfrm>
              <a:off x="4954" y="1350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33" name="Oval 25"/>
            <p:cNvSpPr>
              <a:spLocks noChangeArrowheads="1"/>
            </p:cNvSpPr>
            <p:nvPr/>
          </p:nvSpPr>
          <p:spPr bwMode="auto">
            <a:xfrm>
              <a:off x="4603" y="20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Other Names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Belief networks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 Probabilistic networks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 </a:t>
            </a:r>
            <a:r>
              <a:rPr lang="en-US" altLang="zh-CN" smtClean="0">
                <a:solidFill>
                  <a:srgbClr val="5F5F5F"/>
                </a:solidFill>
                <a:ea typeface="宋体" charset="-122"/>
              </a:rPr>
              <a:t>Causal networks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25525"/>
            <a:ext cx="8153400" cy="5199063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charset="-122"/>
              </a:rPr>
              <a:t>Given evidence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V = t, S = f, D = t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r>
              <a:rPr lang="en-US" altLang="zh-CN" sz="2000" smtClean="0">
                <a:ea typeface="宋体" charset="-122"/>
              </a:rPr>
              <a:t>Compute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P(L, V = t, S = f, D = t )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r>
              <a:rPr lang="en-US" altLang="zh-CN" sz="2000" smtClean="0">
                <a:ea typeface="宋体" charset="-122"/>
              </a:rPr>
              <a:t>Initial factors, after setting evidence:</a:t>
            </a:r>
          </a:p>
          <a:p>
            <a:pPr eaLnBrk="1" hangingPunct="1"/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000" smtClean="0">
                <a:ea typeface="宋体" charset="-122"/>
              </a:rPr>
              <a:t>, we get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/>
            <a:endParaRPr lang="en-US" altLang="zh-CN" sz="2000" smtClean="0">
              <a:ea typeface="宋体" charset="-122"/>
            </a:endParaRPr>
          </a:p>
          <a:p>
            <a:pPr algn="ctr"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823913" y="2352675"/>
          <a:ext cx="80025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Equation" r:id="rId3" imgW="3987800" imgH="266700" progId="Equation.3">
                  <p:embed/>
                </p:oleObj>
              </mc:Choice>
              <mc:Fallback>
                <p:oleObj name="Equation" r:id="rId3" imgW="39878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352675"/>
                        <a:ext cx="80025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6740525" y="168275"/>
            <a:ext cx="2162175" cy="2155825"/>
            <a:chOff x="4246" y="151"/>
            <a:chExt cx="1362" cy="1358"/>
          </a:xfrm>
        </p:grpSpPr>
        <p:grpSp>
          <p:nvGrpSpPr>
            <p:cNvPr id="53257" name="Group 5"/>
            <p:cNvGrpSpPr>
              <a:grpSpLocks/>
            </p:cNvGrpSpPr>
            <p:nvPr/>
          </p:nvGrpSpPr>
          <p:grpSpPr bwMode="auto">
            <a:xfrm>
              <a:off x="4246" y="151"/>
              <a:ext cx="1362" cy="1358"/>
              <a:chOff x="998" y="982"/>
              <a:chExt cx="1362" cy="1358"/>
            </a:xfrm>
          </p:grpSpPr>
          <p:sp>
            <p:nvSpPr>
              <p:cNvPr id="53261" name="Oval 6"/>
              <p:cNvSpPr>
                <a:spLocks noChangeAspect="1" noChangeArrowheads="1"/>
              </p:cNvSpPr>
              <p:nvPr/>
            </p:nvSpPr>
            <p:spPr bwMode="auto">
              <a:xfrm>
                <a:off x="1349" y="983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V</a:t>
                </a:r>
              </a:p>
            </p:txBody>
          </p:sp>
          <p:sp>
            <p:nvSpPr>
              <p:cNvPr id="53262" name="Oval 7"/>
              <p:cNvSpPr>
                <a:spLocks noChangeAspect="1" noChangeArrowheads="1"/>
              </p:cNvSpPr>
              <p:nvPr/>
            </p:nvSpPr>
            <p:spPr bwMode="auto">
              <a:xfrm>
                <a:off x="2033" y="98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S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3263" name="Oval 8"/>
              <p:cNvSpPr>
                <a:spLocks noChangeAspect="1" noChangeArrowheads="1"/>
              </p:cNvSpPr>
              <p:nvPr/>
            </p:nvSpPr>
            <p:spPr bwMode="auto">
              <a:xfrm>
                <a:off x="1688" y="136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L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3264" name="Oval 9"/>
              <p:cNvSpPr>
                <a:spLocks noChangeAspect="1" noChangeArrowheads="1"/>
              </p:cNvSpPr>
              <p:nvPr/>
            </p:nvSpPr>
            <p:spPr bwMode="auto">
              <a:xfrm>
                <a:off x="998" y="1367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T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3265" name="Oval 10"/>
              <p:cNvSpPr>
                <a:spLocks noChangeAspect="1" noChangeArrowheads="1"/>
              </p:cNvSpPr>
              <p:nvPr/>
            </p:nvSpPr>
            <p:spPr bwMode="auto">
              <a:xfrm>
                <a:off x="1343" y="175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A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3266" name="Oval 11"/>
              <p:cNvSpPr>
                <a:spLocks noChangeAspect="1" noChangeArrowheads="1"/>
              </p:cNvSpPr>
              <p:nvPr/>
            </p:nvSpPr>
            <p:spPr bwMode="auto">
              <a:xfrm>
                <a:off x="2029" y="1751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B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3267" name="Oval 12"/>
              <p:cNvSpPr>
                <a:spLocks noChangeAspect="1" noChangeArrowheads="1"/>
              </p:cNvSpPr>
              <p:nvPr/>
            </p:nvSpPr>
            <p:spPr bwMode="auto">
              <a:xfrm>
                <a:off x="1019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X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3268" name="Oval 13"/>
              <p:cNvSpPr>
                <a:spLocks noChangeAspect="1" noChangeArrowheads="1"/>
              </p:cNvSpPr>
              <p:nvPr/>
            </p:nvSpPr>
            <p:spPr bwMode="auto">
              <a:xfrm>
                <a:off x="1698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D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cxnSp>
            <p:nvCxnSpPr>
              <p:cNvPr id="53269" name="AutoShape 14"/>
              <p:cNvCxnSpPr>
                <a:cxnSpLocks noChangeShapeType="1"/>
                <a:stCxn id="53261" idx="4"/>
                <a:endCxn id="53264" idx="7"/>
              </p:cNvCxnSpPr>
              <p:nvPr/>
            </p:nvCxnSpPr>
            <p:spPr bwMode="auto">
              <a:xfrm flipH="1">
                <a:off x="1277" y="1196"/>
                <a:ext cx="236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70" name="AutoShape 15"/>
              <p:cNvCxnSpPr>
                <a:cxnSpLocks noChangeShapeType="1"/>
                <a:stCxn id="53264" idx="4"/>
                <a:endCxn id="53265" idx="1"/>
              </p:cNvCxnSpPr>
              <p:nvPr/>
            </p:nvCxnSpPr>
            <p:spPr bwMode="auto">
              <a:xfrm>
                <a:off x="1162" y="1580"/>
                <a:ext cx="229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71" name="AutoShape 16"/>
              <p:cNvCxnSpPr>
                <a:cxnSpLocks noChangeShapeType="1"/>
                <a:stCxn id="53263" idx="4"/>
                <a:endCxn id="53265" idx="7"/>
              </p:cNvCxnSpPr>
              <p:nvPr/>
            </p:nvCxnSpPr>
            <p:spPr bwMode="auto">
              <a:xfrm flipH="1">
                <a:off x="1622" y="1579"/>
                <a:ext cx="230" cy="19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72" name="AutoShape 17"/>
              <p:cNvCxnSpPr>
                <a:cxnSpLocks noChangeShapeType="1"/>
                <a:stCxn id="53265" idx="4"/>
                <a:endCxn id="53267" idx="7"/>
              </p:cNvCxnSpPr>
              <p:nvPr/>
            </p:nvCxnSpPr>
            <p:spPr bwMode="auto">
              <a:xfrm flipH="1">
                <a:off x="1298" y="1965"/>
                <a:ext cx="20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73" name="AutoShape 18"/>
              <p:cNvCxnSpPr>
                <a:cxnSpLocks noChangeShapeType="1"/>
                <a:stCxn id="53265" idx="4"/>
                <a:endCxn id="53268" idx="1"/>
              </p:cNvCxnSpPr>
              <p:nvPr/>
            </p:nvCxnSpPr>
            <p:spPr bwMode="auto">
              <a:xfrm>
                <a:off x="1507" y="1965"/>
                <a:ext cx="23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74" name="AutoShape 19"/>
              <p:cNvCxnSpPr>
                <a:cxnSpLocks noChangeShapeType="1"/>
                <a:stCxn id="53266" idx="4"/>
                <a:endCxn id="53268" idx="7"/>
              </p:cNvCxnSpPr>
              <p:nvPr/>
            </p:nvCxnSpPr>
            <p:spPr bwMode="auto">
              <a:xfrm flipH="1">
                <a:off x="1977" y="1964"/>
                <a:ext cx="216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75" name="AutoShape 20"/>
              <p:cNvCxnSpPr>
                <a:cxnSpLocks noChangeShapeType="1"/>
                <a:stCxn id="53262" idx="4"/>
                <a:endCxn id="53263" idx="7"/>
              </p:cNvCxnSpPr>
              <p:nvPr/>
            </p:nvCxnSpPr>
            <p:spPr bwMode="auto">
              <a:xfrm flipH="1">
                <a:off x="1967" y="1195"/>
                <a:ext cx="230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76" name="AutoShape 21"/>
              <p:cNvCxnSpPr>
                <a:cxnSpLocks noChangeShapeType="1"/>
                <a:stCxn id="53262" idx="4"/>
                <a:endCxn id="53266" idx="0"/>
              </p:cNvCxnSpPr>
              <p:nvPr/>
            </p:nvCxnSpPr>
            <p:spPr bwMode="auto">
              <a:xfrm flipH="1">
                <a:off x="2193" y="1195"/>
                <a:ext cx="4" cy="54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258" name="Oval 22"/>
            <p:cNvSpPr>
              <a:spLocks noChangeArrowheads="1"/>
            </p:cNvSpPr>
            <p:nvPr/>
          </p:nvSpPr>
          <p:spPr bwMode="auto">
            <a:xfrm>
              <a:off x="5300" y="19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259" name="Oval 23"/>
            <p:cNvSpPr>
              <a:spLocks noChangeArrowheads="1"/>
            </p:cNvSpPr>
            <p:nvPr/>
          </p:nvSpPr>
          <p:spPr bwMode="auto">
            <a:xfrm>
              <a:off x="4954" y="1350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3260" name="Oval 24"/>
            <p:cNvSpPr>
              <a:spLocks noChangeArrowheads="1"/>
            </p:cNvSpPr>
            <p:nvPr/>
          </p:nvSpPr>
          <p:spPr bwMode="auto">
            <a:xfrm>
              <a:off x="4603" y="20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53253" name="Object 25"/>
          <p:cNvGraphicFramePr>
            <a:graphicFrameLocks noChangeAspect="1"/>
          </p:cNvGraphicFramePr>
          <p:nvPr/>
        </p:nvGraphicFramePr>
        <p:xfrm>
          <a:off x="823913" y="3346450"/>
          <a:ext cx="759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Equation" r:id="rId5" imgW="3784600" imgH="266700" progId="Equation.3">
                  <p:embed/>
                </p:oleObj>
              </mc:Choice>
              <mc:Fallback>
                <p:oleObj name="Equation" r:id="rId5" imgW="3784600" imgH="266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346450"/>
                        <a:ext cx="7594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Line 26"/>
          <p:cNvSpPr>
            <a:spLocks noChangeShapeType="1"/>
          </p:cNvSpPr>
          <p:nvPr/>
        </p:nvSpPr>
        <p:spPr bwMode="auto">
          <a:xfrm>
            <a:off x="6191250" y="2735263"/>
            <a:ext cx="9382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5" name="Line 27"/>
          <p:cNvSpPr>
            <a:spLocks noChangeShapeType="1"/>
          </p:cNvSpPr>
          <p:nvPr/>
        </p:nvSpPr>
        <p:spPr bwMode="auto">
          <a:xfrm flipH="1">
            <a:off x="6423025" y="2735263"/>
            <a:ext cx="271463" cy="7096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6" name="Rectangle 28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Dealing with Evidence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Dealing with Evidence 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25525"/>
            <a:ext cx="8153400" cy="5199063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charset="-122"/>
              </a:rPr>
              <a:t>Given evidence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V = t, S = f, D = t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r>
              <a:rPr lang="en-US" altLang="zh-CN" sz="2000" smtClean="0">
                <a:ea typeface="宋体" charset="-122"/>
              </a:rPr>
              <a:t>Compute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P(L, V = t, S = f, D = t )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r>
              <a:rPr lang="en-US" altLang="zh-CN" sz="2000" smtClean="0">
                <a:ea typeface="宋体" charset="-122"/>
              </a:rPr>
              <a:t>Initial factors, after setting evidence:</a:t>
            </a:r>
          </a:p>
          <a:p>
            <a:pPr eaLnBrk="1" hangingPunct="1"/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000" smtClean="0">
                <a:ea typeface="宋体" charset="-122"/>
              </a:rPr>
              <a:t>, we get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t</a:t>
            </a:r>
            <a:r>
              <a:rPr lang="en-US" altLang="zh-CN" sz="2000" smtClean="0">
                <a:ea typeface="宋体" charset="-122"/>
              </a:rPr>
              <a:t>, we get</a:t>
            </a:r>
          </a:p>
          <a:p>
            <a:pPr algn="ctr"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/>
            <a:endParaRPr lang="en-US" altLang="zh-CN" sz="2000" smtClean="0">
              <a:ea typeface="宋体" charset="-122"/>
            </a:endParaRPr>
          </a:p>
          <a:p>
            <a:pPr algn="ctr" eaLnBrk="1" hangingPunct="1"/>
            <a:endParaRPr lang="en-US" altLang="zh-CN" sz="2000" smtClean="0">
              <a:ea typeface="宋体" charset="-122"/>
            </a:endParaRPr>
          </a:p>
          <a:p>
            <a:pPr eaLnBrk="1" hangingPunct="1"/>
            <a:endParaRPr lang="en-US" altLang="zh-CN" sz="2000" smtClean="0">
              <a:ea typeface="宋体" charset="-122"/>
            </a:endParaRPr>
          </a:p>
          <a:p>
            <a:pPr eaLnBrk="1" hangingPunct="1"/>
            <a:endParaRPr lang="en-US" altLang="zh-CN" sz="2000" smtClean="0">
              <a:ea typeface="宋体" charset="-12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823913" y="2352675"/>
          <a:ext cx="80025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3" name="Equation" r:id="rId3" imgW="3987800" imgH="266700" progId="Equation.3">
                  <p:embed/>
                </p:oleObj>
              </mc:Choice>
              <mc:Fallback>
                <p:oleObj name="Equation" r:id="rId3" imgW="39878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352675"/>
                        <a:ext cx="80025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6740525" y="168275"/>
            <a:ext cx="2162175" cy="2155825"/>
            <a:chOff x="4246" y="151"/>
            <a:chExt cx="1362" cy="1358"/>
          </a:xfrm>
        </p:grpSpPr>
        <p:grpSp>
          <p:nvGrpSpPr>
            <p:cNvPr id="54286" name="Group 6"/>
            <p:cNvGrpSpPr>
              <a:grpSpLocks/>
            </p:cNvGrpSpPr>
            <p:nvPr/>
          </p:nvGrpSpPr>
          <p:grpSpPr bwMode="auto">
            <a:xfrm>
              <a:off x="4246" y="151"/>
              <a:ext cx="1362" cy="1358"/>
              <a:chOff x="998" y="982"/>
              <a:chExt cx="1362" cy="1358"/>
            </a:xfrm>
          </p:grpSpPr>
          <p:sp>
            <p:nvSpPr>
              <p:cNvPr id="54290" name="Oval 7"/>
              <p:cNvSpPr>
                <a:spLocks noChangeAspect="1" noChangeArrowheads="1"/>
              </p:cNvSpPr>
              <p:nvPr/>
            </p:nvSpPr>
            <p:spPr bwMode="auto">
              <a:xfrm>
                <a:off x="1349" y="983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V</a:t>
                </a:r>
              </a:p>
            </p:txBody>
          </p:sp>
          <p:sp>
            <p:nvSpPr>
              <p:cNvPr id="54291" name="Oval 8"/>
              <p:cNvSpPr>
                <a:spLocks noChangeAspect="1" noChangeArrowheads="1"/>
              </p:cNvSpPr>
              <p:nvPr/>
            </p:nvSpPr>
            <p:spPr bwMode="auto">
              <a:xfrm>
                <a:off x="2033" y="98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S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4292" name="Oval 9"/>
              <p:cNvSpPr>
                <a:spLocks noChangeAspect="1" noChangeArrowheads="1"/>
              </p:cNvSpPr>
              <p:nvPr/>
            </p:nvSpPr>
            <p:spPr bwMode="auto">
              <a:xfrm>
                <a:off x="1688" y="136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L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4293" name="Oval 10"/>
              <p:cNvSpPr>
                <a:spLocks noChangeAspect="1" noChangeArrowheads="1"/>
              </p:cNvSpPr>
              <p:nvPr/>
            </p:nvSpPr>
            <p:spPr bwMode="auto">
              <a:xfrm>
                <a:off x="998" y="1367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T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4294" name="Oval 11"/>
              <p:cNvSpPr>
                <a:spLocks noChangeAspect="1" noChangeArrowheads="1"/>
              </p:cNvSpPr>
              <p:nvPr/>
            </p:nvSpPr>
            <p:spPr bwMode="auto">
              <a:xfrm>
                <a:off x="1343" y="175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A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4295" name="Oval 12"/>
              <p:cNvSpPr>
                <a:spLocks noChangeAspect="1" noChangeArrowheads="1"/>
              </p:cNvSpPr>
              <p:nvPr/>
            </p:nvSpPr>
            <p:spPr bwMode="auto">
              <a:xfrm>
                <a:off x="2029" y="1751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B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4296" name="Oval 13"/>
              <p:cNvSpPr>
                <a:spLocks noChangeAspect="1" noChangeArrowheads="1"/>
              </p:cNvSpPr>
              <p:nvPr/>
            </p:nvSpPr>
            <p:spPr bwMode="auto">
              <a:xfrm>
                <a:off x="1019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X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4297" name="Oval 14"/>
              <p:cNvSpPr>
                <a:spLocks noChangeAspect="1" noChangeArrowheads="1"/>
              </p:cNvSpPr>
              <p:nvPr/>
            </p:nvSpPr>
            <p:spPr bwMode="auto">
              <a:xfrm>
                <a:off x="1698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D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cxnSp>
            <p:nvCxnSpPr>
              <p:cNvPr id="54298" name="AutoShape 15"/>
              <p:cNvCxnSpPr>
                <a:cxnSpLocks noChangeShapeType="1"/>
                <a:stCxn id="54290" idx="4"/>
                <a:endCxn id="54293" idx="7"/>
              </p:cNvCxnSpPr>
              <p:nvPr/>
            </p:nvCxnSpPr>
            <p:spPr bwMode="auto">
              <a:xfrm flipH="1">
                <a:off x="1277" y="1196"/>
                <a:ext cx="236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299" name="AutoShape 16"/>
              <p:cNvCxnSpPr>
                <a:cxnSpLocks noChangeShapeType="1"/>
                <a:stCxn id="54293" idx="4"/>
                <a:endCxn id="54294" idx="1"/>
              </p:cNvCxnSpPr>
              <p:nvPr/>
            </p:nvCxnSpPr>
            <p:spPr bwMode="auto">
              <a:xfrm>
                <a:off x="1162" y="1580"/>
                <a:ext cx="229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300" name="AutoShape 17"/>
              <p:cNvCxnSpPr>
                <a:cxnSpLocks noChangeShapeType="1"/>
                <a:stCxn id="54292" idx="4"/>
                <a:endCxn id="54294" idx="7"/>
              </p:cNvCxnSpPr>
              <p:nvPr/>
            </p:nvCxnSpPr>
            <p:spPr bwMode="auto">
              <a:xfrm flipH="1">
                <a:off x="1622" y="1579"/>
                <a:ext cx="230" cy="19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301" name="AutoShape 18"/>
              <p:cNvCxnSpPr>
                <a:cxnSpLocks noChangeShapeType="1"/>
                <a:stCxn id="54294" idx="4"/>
                <a:endCxn id="54296" idx="7"/>
              </p:cNvCxnSpPr>
              <p:nvPr/>
            </p:nvCxnSpPr>
            <p:spPr bwMode="auto">
              <a:xfrm flipH="1">
                <a:off x="1298" y="1965"/>
                <a:ext cx="20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302" name="AutoShape 19"/>
              <p:cNvCxnSpPr>
                <a:cxnSpLocks noChangeShapeType="1"/>
                <a:stCxn id="54294" idx="4"/>
                <a:endCxn id="54297" idx="1"/>
              </p:cNvCxnSpPr>
              <p:nvPr/>
            </p:nvCxnSpPr>
            <p:spPr bwMode="auto">
              <a:xfrm>
                <a:off x="1507" y="1965"/>
                <a:ext cx="23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303" name="AutoShape 20"/>
              <p:cNvCxnSpPr>
                <a:cxnSpLocks noChangeShapeType="1"/>
                <a:stCxn id="54295" idx="4"/>
                <a:endCxn id="54297" idx="7"/>
              </p:cNvCxnSpPr>
              <p:nvPr/>
            </p:nvCxnSpPr>
            <p:spPr bwMode="auto">
              <a:xfrm flipH="1">
                <a:off x="1977" y="1964"/>
                <a:ext cx="216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304" name="AutoShape 21"/>
              <p:cNvCxnSpPr>
                <a:cxnSpLocks noChangeShapeType="1"/>
                <a:stCxn id="54291" idx="4"/>
                <a:endCxn id="54292" idx="7"/>
              </p:cNvCxnSpPr>
              <p:nvPr/>
            </p:nvCxnSpPr>
            <p:spPr bwMode="auto">
              <a:xfrm flipH="1">
                <a:off x="1967" y="1195"/>
                <a:ext cx="230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305" name="AutoShape 22"/>
              <p:cNvCxnSpPr>
                <a:cxnSpLocks noChangeShapeType="1"/>
                <a:stCxn id="54291" idx="4"/>
                <a:endCxn id="54295" idx="0"/>
              </p:cNvCxnSpPr>
              <p:nvPr/>
            </p:nvCxnSpPr>
            <p:spPr bwMode="auto">
              <a:xfrm flipH="1">
                <a:off x="2193" y="1195"/>
                <a:ext cx="4" cy="54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4287" name="Oval 23"/>
            <p:cNvSpPr>
              <a:spLocks noChangeArrowheads="1"/>
            </p:cNvSpPr>
            <p:nvPr/>
          </p:nvSpPr>
          <p:spPr bwMode="auto">
            <a:xfrm>
              <a:off x="5300" y="19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288" name="Oval 24"/>
            <p:cNvSpPr>
              <a:spLocks noChangeArrowheads="1"/>
            </p:cNvSpPr>
            <p:nvPr/>
          </p:nvSpPr>
          <p:spPr bwMode="auto">
            <a:xfrm>
              <a:off x="4954" y="1350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289" name="Oval 25"/>
            <p:cNvSpPr>
              <a:spLocks noChangeArrowheads="1"/>
            </p:cNvSpPr>
            <p:nvPr/>
          </p:nvSpPr>
          <p:spPr bwMode="auto">
            <a:xfrm>
              <a:off x="4603" y="20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54278" name="Object 26"/>
          <p:cNvGraphicFramePr>
            <a:graphicFrameLocks noChangeAspect="1"/>
          </p:cNvGraphicFramePr>
          <p:nvPr/>
        </p:nvGraphicFramePr>
        <p:xfrm>
          <a:off x="823913" y="3346450"/>
          <a:ext cx="759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4" name="Equation" r:id="rId5" imgW="3784600" imgH="266700" progId="Equation.3">
                  <p:embed/>
                </p:oleObj>
              </mc:Choice>
              <mc:Fallback>
                <p:oleObj name="Equation" r:id="rId5" imgW="3784600" imgH="266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346450"/>
                        <a:ext cx="7594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27"/>
          <p:cNvGraphicFramePr>
            <a:graphicFrameLocks noChangeAspect="1"/>
          </p:cNvGraphicFramePr>
          <p:nvPr/>
        </p:nvGraphicFramePr>
        <p:xfrm>
          <a:off x="823913" y="4341813"/>
          <a:ext cx="62436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5" name="Equation" r:id="rId7" imgW="3111500" imgH="254000" progId="Equation.3">
                  <p:embed/>
                </p:oleObj>
              </mc:Choice>
              <mc:Fallback>
                <p:oleObj name="Equation" r:id="rId7" imgW="31115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341813"/>
                        <a:ext cx="62436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Line 28"/>
          <p:cNvSpPr>
            <a:spLocks noChangeShapeType="1"/>
          </p:cNvSpPr>
          <p:nvPr/>
        </p:nvSpPr>
        <p:spPr bwMode="auto">
          <a:xfrm>
            <a:off x="6191250" y="2735263"/>
            <a:ext cx="9382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81" name="Line 29"/>
          <p:cNvSpPr>
            <a:spLocks noChangeShapeType="1"/>
          </p:cNvSpPr>
          <p:nvPr/>
        </p:nvSpPr>
        <p:spPr bwMode="auto">
          <a:xfrm flipH="1">
            <a:off x="6423025" y="2735263"/>
            <a:ext cx="271463" cy="7096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82" name="Line 30"/>
          <p:cNvSpPr>
            <a:spLocks noChangeShapeType="1"/>
          </p:cNvSpPr>
          <p:nvPr/>
        </p:nvSpPr>
        <p:spPr bwMode="auto">
          <a:xfrm>
            <a:off x="4945063" y="3856038"/>
            <a:ext cx="11557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83" name="Line 31"/>
          <p:cNvSpPr>
            <a:spLocks noChangeShapeType="1"/>
          </p:cNvSpPr>
          <p:nvPr/>
        </p:nvSpPr>
        <p:spPr bwMode="auto">
          <a:xfrm flipH="1">
            <a:off x="4618038" y="3867150"/>
            <a:ext cx="911225" cy="5175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84" name="Line 32"/>
          <p:cNvSpPr>
            <a:spLocks noChangeShapeType="1"/>
          </p:cNvSpPr>
          <p:nvPr/>
        </p:nvSpPr>
        <p:spPr bwMode="auto">
          <a:xfrm>
            <a:off x="1906588" y="3856038"/>
            <a:ext cx="9382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85" name="Freeform 33"/>
          <p:cNvSpPr>
            <a:spLocks/>
          </p:cNvSpPr>
          <p:nvPr/>
        </p:nvSpPr>
        <p:spPr bwMode="auto">
          <a:xfrm>
            <a:off x="2409825" y="3856038"/>
            <a:ext cx="2012950" cy="533400"/>
          </a:xfrm>
          <a:custGeom>
            <a:avLst/>
            <a:gdLst>
              <a:gd name="T0" fmla="*/ 0 w 1268"/>
              <a:gd name="T1" fmla="*/ 0 h 336"/>
              <a:gd name="T2" fmla="*/ 2147483647 w 1268"/>
              <a:gd name="T3" fmla="*/ 2147483647 h 336"/>
              <a:gd name="T4" fmla="*/ 2147483647 w 1268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8" h="336">
                <a:moveTo>
                  <a:pt x="0" y="0"/>
                </a:moveTo>
                <a:cubicBezTo>
                  <a:pt x="177" y="15"/>
                  <a:pt x="856" y="35"/>
                  <a:pt x="1062" y="91"/>
                </a:cubicBezTo>
                <a:cubicBezTo>
                  <a:pt x="1268" y="147"/>
                  <a:pt x="1199" y="285"/>
                  <a:pt x="1235" y="336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Dealing with Evidence 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25525"/>
            <a:ext cx="8153400" cy="5199063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charset="-122"/>
              </a:rPr>
              <a:t>Given evidence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V = t, S = f, D = t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r>
              <a:rPr lang="en-US" altLang="zh-CN" sz="2000" smtClean="0">
                <a:ea typeface="宋体" charset="-122"/>
              </a:rPr>
              <a:t>Compute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P(L, V = t, S = f, D = t )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r>
              <a:rPr lang="en-US" altLang="zh-CN" sz="2000" smtClean="0">
                <a:ea typeface="宋体" charset="-122"/>
              </a:rPr>
              <a:t>Initial factors, after setting evidence:</a:t>
            </a:r>
          </a:p>
          <a:p>
            <a:pPr eaLnBrk="1" hangingPunct="1"/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000" smtClean="0">
                <a:ea typeface="宋体" charset="-122"/>
              </a:rPr>
              <a:t>, we get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t</a:t>
            </a:r>
            <a:r>
              <a:rPr lang="en-US" altLang="zh-CN" sz="2000" smtClean="0">
                <a:ea typeface="宋体" charset="-122"/>
              </a:rPr>
              <a:t>, we get</a:t>
            </a:r>
          </a:p>
          <a:p>
            <a:pPr algn="ctr"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a, </a:t>
            </a:r>
            <a:r>
              <a:rPr lang="en-US" altLang="zh-CN" sz="2000" smtClean="0">
                <a:ea typeface="宋体" charset="-122"/>
              </a:rPr>
              <a:t>we get</a:t>
            </a:r>
          </a:p>
          <a:p>
            <a:pPr eaLnBrk="1" hangingPunct="1"/>
            <a:endParaRPr lang="en-US" altLang="zh-CN" sz="2000" smtClean="0">
              <a:ea typeface="宋体" charset="-122"/>
            </a:endParaRPr>
          </a:p>
          <a:p>
            <a:pPr algn="ctr" eaLnBrk="1" hangingPunct="1"/>
            <a:endParaRPr lang="en-US" altLang="zh-CN" sz="2000" smtClean="0">
              <a:ea typeface="宋体" charset="-122"/>
            </a:endParaRPr>
          </a:p>
          <a:p>
            <a:pPr eaLnBrk="1" hangingPunct="1"/>
            <a:endParaRPr lang="en-US" altLang="zh-CN" sz="2000" smtClean="0">
              <a:ea typeface="宋体" charset="-122"/>
            </a:endParaRPr>
          </a:p>
          <a:p>
            <a:pPr eaLnBrk="1" hangingPunct="1"/>
            <a:endParaRPr lang="en-US" altLang="zh-CN" sz="2000" smtClean="0">
              <a:ea typeface="宋体" charset="-122"/>
            </a:endParaRP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823913" y="2352675"/>
          <a:ext cx="80025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3" imgW="3987800" imgH="266700" progId="Equation.3">
                  <p:embed/>
                </p:oleObj>
              </mc:Choice>
              <mc:Fallback>
                <p:oleObj name="Equation" r:id="rId3" imgW="39878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352675"/>
                        <a:ext cx="80025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1" name="Group 5"/>
          <p:cNvGrpSpPr>
            <a:grpSpLocks/>
          </p:cNvGrpSpPr>
          <p:nvPr/>
        </p:nvGrpSpPr>
        <p:grpSpPr bwMode="auto">
          <a:xfrm>
            <a:off x="6740525" y="168275"/>
            <a:ext cx="2162175" cy="2155825"/>
            <a:chOff x="4246" y="151"/>
            <a:chExt cx="1362" cy="1358"/>
          </a:xfrm>
        </p:grpSpPr>
        <p:grpSp>
          <p:nvGrpSpPr>
            <p:cNvPr id="55313" name="Group 6"/>
            <p:cNvGrpSpPr>
              <a:grpSpLocks/>
            </p:cNvGrpSpPr>
            <p:nvPr/>
          </p:nvGrpSpPr>
          <p:grpSpPr bwMode="auto">
            <a:xfrm>
              <a:off x="4246" y="151"/>
              <a:ext cx="1362" cy="1358"/>
              <a:chOff x="998" y="982"/>
              <a:chExt cx="1362" cy="1358"/>
            </a:xfrm>
          </p:grpSpPr>
          <p:sp>
            <p:nvSpPr>
              <p:cNvPr id="55317" name="Oval 7"/>
              <p:cNvSpPr>
                <a:spLocks noChangeAspect="1" noChangeArrowheads="1"/>
              </p:cNvSpPr>
              <p:nvPr/>
            </p:nvSpPr>
            <p:spPr bwMode="auto">
              <a:xfrm>
                <a:off x="1349" y="983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V</a:t>
                </a:r>
              </a:p>
            </p:txBody>
          </p:sp>
          <p:sp>
            <p:nvSpPr>
              <p:cNvPr id="55318" name="Oval 8"/>
              <p:cNvSpPr>
                <a:spLocks noChangeAspect="1" noChangeArrowheads="1"/>
              </p:cNvSpPr>
              <p:nvPr/>
            </p:nvSpPr>
            <p:spPr bwMode="auto">
              <a:xfrm>
                <a:off x="2033" y="98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S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5319" name="Oval 9"/>
              <p:cNvSpPr>
                <a:spLocks noChangeAspect="1" noChangeArrowheads="1"/>
              </p:cNvSpPr>
              <p:nvPr/>
            </p:nvSpPr>
            <p:spPr bwMode="auto">
              <a:xfrm>
                <a:off x="1688" y="136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L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5320" name="Oval 10"/>
              <p:cNvSpPr>
                <a:spLocks noChangeAspect="1" noChangeArrowheads="1"/>
              </p:cNvSpPr>
              <p:nvPr/>
            </p:nvSpPr>
            <p:spPr bwMode="auto">
              <a:xfrm>
                <a:off x="998" y="1367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T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5321" name="Oval 11"/>
              <p:cNvSpPr>
                <a:spLocks noChangeAspect="1" noChangeArrowheads="1"/>
              </p:cNvSpPr>
              <p:nvPr/>
            </p:nvSpPr>
            <p:spPr bwMode="auto">
              <a:xfrm>
                <a:off x="1343" y="175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A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5322" name="Oval 12"/>
              <p:cNvSpPr>
                <a:spLocks noChangeAspect="1" noChangeArrowheads="1"/>
              </p:cNvSpPr>
              <p:nvPr/>
            </p:nvSpPr>
            <p:spPr bwMode="auto">
              <a:xfrm>
                <a:off x="2029" y="1751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B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5323" name="Oval 13"/>
              <p:cNvSpPr>
                <a:spLocks noChangeAspect="1" noChangeArrowheads="1"/>
              </p:cNvSpPr>
              <p:nvPr/>
            </p:nvSpPr>
            <p:spPr bwMode="auto">
              <a:xfrm>
                <a:off x="1019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X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5324" name="Oval 14"/>
              <p:cNvSpPr>
                <a:spLocks noChangeAspect="1" noChangeArrowheads="1"/>
              </p:cNvSpPr>
              <p:nvPr/>
            </p:nvSpPr>
            <p:spPr bwMode="auto">
              <a:xfrm>
                <a:off x="1698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D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cxnSp>
            <p:nvCxnSpPr>
              <p:cNvPr id="55325" name="AutoShape 15"/>
              <p:cNvCxnSpPr>
                <a:cxnSpLocks noChangeShapeType="1"/>
                <a:stCxn id="55317" idx="4"/>
                <a:endCxn id="55320" idx="7"/>
              </p:cNvCxnSpPr>
              <p:nvPr/>
            </p:nvCxnSpPr>
            <p:spPr bwMode="auto">
              <a:xfrm flipH="1">
                <a:off x="1277" y="1196"/>
                <a:ext cx="236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326" name="AutoShape 16"/>
              <p:cNvCxnSpPr>
                <a:cxnSpLocks noChangeShapeType="1"/>
                <a:stCxn id="55320" idx="4"/>
                <a:endCxn id="55321" idx="1"/>
              </p:cNvCxnSpPr>
              <p:nvPr/>
            </p:nvCxnSpPr>
            <p:spPr bwMode="auto">
              <a:xfrm>
                <a:off x="1162" y="1580"/>
                <a:ext cx="229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327" name="AutoShape 17"/>
              <p:cNvCxnSpPr>
                <a:cxnSpLocks noChangeShapeType="1"/>
                <a:stCxn id="55319" idx="4"/>
                <a:endCxn id="55321" idx="7"/>
              </p:cNvCxnSpPr>
              <p:nvPr/>
            </p:nvCxnSpPr>
            <p:spPr bwMode="auto">
              <a:xfrm flipH="1">
                <a:off x="1622" y="1579"/>
                <a:ext cx="230" cy="19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328" name="AutoShape 18"/>
              <p:cNvCxnSpPr>
                <a:cxnSpLocks noChangeShapeType="1"/>
                <a:stCxn id="55321" idx="4"/>
                <a:endCxn id="55323" idx="7"/>
              </p:cNvCxnSpPr>
              <p:nvPr/>
            </p:nvCxnSpPr>
            <p:spPr bwMode="auto">
              <a:xfrm flipH="1">
                <a:off x="1298" y="1965"/>
                <a:ext cx="20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329" name="AutoShape 19"/>
              <p:cNvCxnSpPr>
                <a:cxnSpLocks noChangeShapeType="1"/>
                <a:stCxn id="55321" idx="4"/>
                <a:endCxn id="55324" idx="1"/>
              </p:cNvCxnSpPr>
              <p:nvPr/>
            </p:nvCxnSpPr>
            <p:spPr bwMode="auto">
              <a:xfrm>
                <a:off x="1507" y="1965"/>
                <a:ext cx="23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330" name="AutoShape 20"/>
              <p:cNvCxnSpPr>
                <a:cxnSpLocks noChangeShapeType="1"/>
                <a:stCxn id="55322" idx="4"/>
                <a:endCxn id="55324" idx="7"/>
              </p:cNvCxnSpPr>
              <p:nvPr/>
            </p:nvCxnSpPr>
            <p:spPr bwMode="auto">
              <a:xfrm flipH="1">
                <a:off x="1977" y="1964"/>
                <a:ext cx="216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331" name="AutoShape 21"/>
              <p:cNvCxnSpPr>
                <a:cxnSpLocks noChangeShapeType="1"/>
                <a:stCxn id="55318" idx="4"/>
                <a:endCxn id="55319" idx="7"/>
              </p:cNvCxnSpPr>
              <p:nvPr/>
            </p:nvCxnSpPr>
            <p:spPr bwMode="auto">
              <a:xfrm flipH="1">
                <a:off x="1967" y="1195"/>
                <a:ext cx="230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332" name="AutoShape 22"/>
              <p:cNvCxnSpPr>
                <a:cxnSpLocks noChangeShapeType="1"/>
                <a:stCxn id="55318" idx="4"/>
                <a:endCxn id="55322" idx="0"/>
              </p:cNvCxnSpPr>
              <p:nvPr/>
            </p:nvCxnSpPr>
            <p:spPr bwMode="auto">
              <a:xfrm flipH="1">
                <a:off x="2193" y="1195"/>
                <a:ext cx="4" cy="54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5314" name="Oval 23"/>
            <p:cNvSpPr>
              <a:spLocks noChangeArrowheads="1"/>
            </p:cNvSpPr>
            <p:nvPr/>
          </p:nvSpPr>
          <p:spPr bwMode="auto">
            <a:xfrm>
              <a:off x="5300" y="19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315" name="Oval 24"/>
            <p:cNvSpPr>
              <a:spLocks noChangeArrowheads="1"/>
            </p:cNvSpPr>
            <p:nvPr/>
          </p:nvSpPr>
          <p:spPr bwMode="auto">
            <a:xfrm>
              <a:off x="4954" y="1350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5316" name="Oval 25"/>
            <p:cNvSpPr>
              <a:spLocks noChangeArrowheads="1"/>
            </p:cNvSpPr>
            <p:nvPr/>
          </p:nvSpPr>
          <p:spPr bwMode="auto">
            <a:xfrm>
              <a:off x="4603" y="20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55302" name="Object 26"/>
          <p:cNvGraphicFramePr>
            <a:graphicFrameLocks noChangeAspect="1"/>
          </p:cNvGraphicFramePr>
          <p:nvPr/>
        </p:nvGraphicFramePr>
        <p:xfrm>
          <a:off x="823913" y="3346450"/>
          <a:ext cx="759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5" imgW="3784600" imgH="266700" progId="Equation.3">
                  <p:embed/>
                </p:oleObj>
              </mc:Choice>
              <mc:Fallback>
                <p:oleObj name="Equation" r:id="rId5" imgW="3784600" imgH="266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346450"/>
                        <a:ext cx="7594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27"/>
          <p:cNvGraphicFramePr>
            <a:graphicFrameLocks noChangeAspect="1"/>
          </p:cNvGraphicFramePr>
          <p:nvPr/>
        </p:nvGraphicFramePr>
        <p:xfrm>
          <a:off x="823913" y="4341813"/>
          <a:ext cx="62436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Equation" r:id="rId7" imgW="3111500" imgH="254000" progId="Equation.3">
                  <p:embed/>
                </p:oleObj>
              </mc:Choice>
              <mc:Fallback>
                <p:oleObj name="Equation" r:id="rId7" imgW="31115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341813"/>
                        <a:ext cx="62436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28"/>
          <p:cNvGraphicFramePr>
            <a:graphicFrameLocks noChangeAspect="1"/>
          </p:cNvGraphicFramePr>
          <p:nvPr/>
        </p:nvGraphicFramePr>
        <p:xfrm>
          <a:off x="823913" y="5310188"/>
          <a:ext cx="40513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Equation" r:id="rId9" imgW="2019300" imgH="254000" progId="Equation.3">
                  <p:embed/>
                </p:oleObj>
              </mc:Choice>
              <mc:Fallback>
                <p:oleObj name="Equation" r:id="rId9" imgW="20193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310188"/>
                        <a:ext cx="40513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Line 29"/>
          <p:cNvSpPr>
            <a:spLocks noChangeShapeType="1"/>
          </p:cNvSpPr>
          <p:nvPr/>
        </p:nvSpPr>
        <p:spPr bwMode="auto">
          <a:xfrm>
            <a:off x="6191250" y="2735263"/>
            <a:ext cx="9382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6" name="Line 30"/>
          <p:cNvSpPr>
            <a:spLocks noChangeShapeType="1"/>
          </p:cNvSpPr>
          <p:nvPr/>
        </p:nvSpPr>
        <p:spPr bwMode="auto">
          <a:xfrm flipH="1">
            <a:off x="6423025" y="2735263"/>
            <a:ext cx="271463" cy="7096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07" name="Line 31"/>
          <p:cNvSpPr>
            <a:spLocks noChangeShapeType="1"/>
          </p:cNvSpPr>
          <p:nvPr/>
        </p:nvSpPr>
        <p:spPr bwMode="auto">
          <a:xfrm>
            <a:off x="4945063" y="3856038"/>
            <a:ext cx="11557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08" name="Line 32"/>
          <p:cNvSpPr>
            <a:spLocks noChangeShapeType="1"/>
          </p:cNvSpPr>
          <p:nvPr/>
        </p:nvSpPr>
        <p:spPr bwMode="auto">
          <a:xfrm flipH="1">
            <a:off x="4618038" y="3867150"/>
            <a:ext cx="911225" cy="5175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09" name="Line 33"/>
          <p:cNvSpPr>
            <a:spLocks noChangeShapeType="1"/>
          </p:cNvSpPr>
          <p:nvPr/>
        </p:nvSpPr>
        <p:spPr bwMode="auto">
          <a:xfrm>
            <a:off x="1906588" y="3856038"/>
            <a:ext cx="9382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0" name="Freeform 34"/>
          <p:cNvSpPr>
            <a:spLocks/>
          </p:cNvSpPr>
          <p:nvPr/>
        </p:nvSpPr>
        <p:spPr bwMode="auto">
          <a:xfrm>
            <a:off x="2409825" y="3856038"/>
            <a:ext cx="2012950" cy="533400"/>
          </a:xfrm>
          <a:custGeom>
            <a:avLst/>
            <a:gdLst>
              <a:gd name="T0" fmla="*/ 0 w 1268"/>
              <a:gd name="T1" fmla="*/ 0 h 336"/>
              <a:gd name="T2" fmla="*/ 2147483647 w 1268"/>
              <a:gd name="T3" fmla="*/ 2147483647 h 336"/>
              <a:gd name="T4" fmla="*/ 2147483647 w 1268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8" h="336">
                <a:moveTo>
                  <a:pt x="0" y="0"/>
                </a:moveTo>
                <a:cubicBezTo>
                  <a:pt x="177" y="15"/>
                  <a:pt x="856" y="35"/>
                  <a:pt x="1062" y="91"/>
                </a:cubicBezTo>
                <a:cubicBezTo>
                  <a:pt x="1268" y="147"/>
                  <a:pt x="1199" y="285"/>
                  <a:pt x="1235" y="336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1" name="Line 35"/>
          <p:cNvSpPr>
            <a:spLocks noChangeShapeType="1"/>
          </p:cNvSpPr>
          <p:nvPr/>
        </p:nvSpPr>
        <p:spPr bwMode="auto">
          <a:xfrm>
            <a:off x="3927475" y="4810125"/>
            <a:ext cx="31019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2" name="Line 36"/>
          <p:cNvSpPr>
            <a:spLocks noChangeShapeType="1"/>
          </p:cNvSpPr>
          <p:nvPr/>
        </p:nvSpPr>
        <p:spPr bwMode="auto">
          <a:xfrm flipH="1">
            <a:off x="4525963" y="4821238"/>
            <a:ext cx="911225" cy="5175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Dealing with Evidence </a:t>
            </a:r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25525"/>
            <a:ext cx="8153400" cy="5199063"/>
          </a:xfrm>
        </p:spPr>
        <p:txBody>
          <a:bodyPr/>
          <a:lstStyle/>
          <a:p>
            <a:pPr marL="285750" indent="-285750" eaLnBrk="1" hangingPunct="1"/>
            <a:r>
              <a:rPr lang="en-US" altLang="zh-CN" sz="2000" smtClean="0">
                <a:ea typeface="宋体" charset="-122"/>
              </a:rPr>
              <a:t>Given evidence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V = t, S = f, D = t</a:t>
            </a:r>
            <a:endParaRPr lang="en-US" altLang="zh-CN" sz="2000" smtClean="0">
              <a:ea typeface="宋体" charset="-122"/>
            </a:endParaRPr>
          </a:p>
          <a:p>
            <a:pPr marL="285750" indent="-285750" eaLnBrk="1" hangingPunct="1"/>
            <a:r>
              <a:rPr lang="en-US" altLang="zh-CN" sz="2000" smtClean="0">
                <a:ea typeface="宋体" charset="-122"/>
              </a:rPr>
              <a:t>Compute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P(L, V = t, S = f, D = t )</a:t>
            </a:r>
            <a:endParaRPr lang="en-US" altLang="zh-CN" sz="2000" smtClean="0">
              <a:ea typeface="宋体" charset="-122"/>
            </a:endParaRPr>
          </a:p>
          <a:p>
            <a:pPr marL="285750" indent="-285750" eaLnBrk="1" hangingPunct="1"/>
            <a:r>
              <a:rPr lang="en-US" altLang="zh-CN" sz="2000" smtClean="0">
                <a:ea typeface="宋体" charset="-122"/>
              </a:rPr>
              <a:t>Initial factors, after setting evidence:</a:t>
            </a:r>
          </a:p>
          <a:p>
            <a:pPr marL="285750" indent="-285750" eaLnBrk="1" hangingPunct="1"/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150000"/>
              </a:lnSpc>
            </a:pPr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000" smtClean="0">
                <a:ea typeface="宋体" charset="-122"/>
              </a:rPr>
              <a:t>, we get</a:t>
            </a:r>
          </a:p>
          <a:p>
            <a:pPr marL="285750" indent="-285750"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/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t</a:t>
            </a:r>
            <a:r>
              <a:rPr lang="en-US" altLang="zh-CN" sz="2000" smtClean="0">
                <a:ea typeface="宋体" charset="-122"/>
              </a:rPr>
              <a:t>, we get</a:t>
            </a:r>
          </a:p>
          <a:p>
            <a:pPr marL="285750" indent="-285750" algn="ctr"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120000"/>
              </a:lnSpc>
            </a:pPr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a, </a:t>
            </a:r>
            <a:r>
              <a:rPr lang="en-US" altLang="zh-CN" sz="2000" smtClean="0">
                <a:ea typeface="宋体" charset="-122"/>
              </a:rPr>
              <a:t>we get</a:t>
            </a:r>
          </a:p>
          <a:p>
            <a:pPr marL="285750" indent="-285750" eaLnBrk="1" hangingPunct="1">
              <a:lnSpc>
                <a:spcPct val="12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120000"/>
              </a:lnSpc>
            </a:pPr>
            <a:r>
              <a:rPr lang="en-US" altLang="zh-CN" sz="2000" smtClean="0">
                <a:ea typeface="宋体" charset="-122"/>
              </a:rPr>
              <a:t>Eliminating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b, </a:t>
            </a:r>
            <a:r>
              <a:rPr lang="en-US" altLang="zh-CN" sz="2000" smtClean="0">
                <a:ea typeface="宋体" charset="-122"/>
              </a:rPr>
              <a:t>we get</a:t>
            </a:r>
          </a:p>
          <a:p>
            <a:pPr marL="285750" indent="-285750" eaLnBrk="1" hangingPunct="1"/>
            <a:endParaRPr lang="en-US" altLang="zh-CN" sz="2000" smtClean="0">
              <a:ea typeface="宋体" charset="-122"/>
            </a:endParaRPr>
          </a:p>
          <a:p>
            <a:pPr marL="285750" indent="-285750" eaLnBrk="1" hangingPunct="1"/>
            <a:endParaRPr lang="en-US" altLang="zh-CN" sz="2000" smtClean="0">
              <a:ea typeface="宋体" charset="-122"/>
            </a:endParaRPr>
          </a:p>
          <a:p>
            <a:pPr marL="285750" indent="-285750" algn="ctr" eaLnBrk="1" hangingPunct="1"/>
            <a:endParaRPr lang="en-US" altLang="zh-CN" sz="2000" smtClean="0">
              <a:ea typeface="宋体" charset="-122"/>
            </a:endParaRPr>
          </a:p>
          <a:p>
            <a:pPr marL="285750" indent="-285750" eaLnBrk="1" hangingPunct="1"/>
            <a:endParaRPr lang="en-US" altLang="zh-CN" sz="2000" smtClean="0">
              <a:ea typeface="宋体" charset="-122"/>
            </a:endParaRPr>
          </a:p>
          <a:p>
            <a:pPr marL="285750" indent="-285750" eaLnBrk="1" hangingPunct="1"/>
            <a:endParaRPr lang="en-US" altLang="zh-CN" sz="2000" smtClean="0">
              <a:ea typeface="宋体" charset="-122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823913" y="2119313"/>
          <a:ext cx="80025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5" name="Equation" r:id="rId3" imgW="3987800" imgH="266700" progId="Equation.3">
                  <p:embed/>
                </p:oleObj>
              </mc:Choice>
              <mc:Fallback>
                <p:oleObj name="Equation" r:id="rId3" imgW="39878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119313"/>
                        <a:ext cx="80025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7162800" y="168275"/>
            <a:ext cx="1739900" cy="1812925"/>
            <a:chOff x="4246" y="151"/>
            <a:chExt cx="1362" cy="1358"/>
          </a:xfrm>
        </p:grpSpPr>
        <p:grpSp>
          <p:nvGrpSpPr>
            <p:cNvPr id="56340" name="Group 6"/>
            <p:cNvGrpSpPr>
              <a:grpSpLocks/>
            </p:cNvGrpSpPr>
            <p:nvPr/>
          </p:nvGrpSpPr>
          <p:grpSpPr bwMode="auto">
            <a:xfrm>
              <a:off x="4246" y="151"/>
              <a:ext cx="1362" cy="1358"/>
              <a:chOff x="998" y="982"/>
              <a:chExt cx="1362" cy="1358"/>
            </a:xfrm>
          </p:grpSpPr>
          <p:sp>
            <p:nvSpPr>
              <p:cNvPr id="56344" name="Oval 7"/>
              <p:cNvSpPr>
                <a:spLocks noChangeAspect="1" noChangeArrowheads="1"/>
              </p:cNvSpPr>
              <p:nvPr/>
            </p:nvSpPr>
            <p:spPr bwMode="auto">
              <a:xfrm>
                <a:off x="1349" y="983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V</a:t>
                </a:r>
              </a:p>
            </p:txBody>
          </p:sp>
          <p:sp>
            <p:nvSpPr>
              <p:cNvPr id="56345" name="Oval 8"/>
              <p:cNvSpPr>
                <a:spLocks noChangeAspect="1" noChangeArrowheads="1"/>
              </p:cNvSpPr>
              <p:nvPr/>
            </p:nvSpPr>
            <p:spPr bwMode="auto">
              <a:xfrm>
                <a:off x="2033" y="98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S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6346" name="Oval 9"/>
              <p:cNvSpPr>
                <a:spLocks noChangeAspect="1" noChangeArrowheads="1"/>
              </p:cNvSpPr>
              <p:nvPr/>
            </p:nvSpPr>
            <p:spPr bwMode="auto">
              <a:xfrm>
                <a:off x="1688" y="136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L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6347" name="Oval 10"/>
              <p:cNvSpPr>
                <a:spLocks noChangeAspect="1" noChangeArrowheads="1"/>
              </p:cNvSpPr>
              <p:nvPr/>
            </p:nvSpPr>
            <p:spPr bwMode="auto">
              <a:xfrm>
                <a:off x="998" y="1367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T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6348" name="Oval 11"/>
              <p:cNvSpPr>
                <a:spLocks noChangeAspect="1" noChangeArrowheads="1"/>
              </p:cNvSpPr>
              <p:nvPr/>
            </p:nvSpPr>
            <p:spPr bwMode="auto">
              <a:xfrm>
                <a:off x="1343" y="1752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A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6349" name="Oval 12"/>
              <p:cNvSpPr>
                <a:spLocks noChangeAspect="1" noChangeArrowheads="1"/>
              </p:cNvSpPr>
              <p:nvPr/>
            </p:nvSpPr>
            <p:spPr bwMode="auto">
              <a:xfrm>
                <a:off x="2029" y="1751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B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6350" name="Oval 13"/>
              <p:cNvSpPr>
                <a:spLocks noChangeAspect="1" noChangeArrowheads="1"/>
              </p:cNvSpPr>
              <p:nvPr/>
            </p:nvSpPr>
            <p:spPr bwMode="auto">
              <a:xfrm>
                <a:off x="1019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X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sp>
            <p:nvSpPr>
              <p:cNvPr id="56351" name="Oval 14"/>
              <p:cNvSpPr>
                <a:spLocks noChangeAspect="1" noChangeArrowheads="1"/>
              </p:cNvSpPr>
              <p:nvPr/>
            </p:nvSpPr>
            <p:spPr bwMode="auto">
              <a:xfrm>
                <a:off x="1698" y="2136"/>
                <a:ext cx="327" cy="204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 i="1">
                    <a:latin typeface="Comic Sans MS" pitchFamily="66" charset="0"/>
                    <a:ea typeface="宋体" charset="-122"/>
                  </a:rPr>
                  <a:t>D</a:t>
                </a:r>
                <a:endParaRPr lang="en-US" altLang="zh-CN" sz="1600" b="1" i="1">
                  <a:latin typeface="Comic Sans MS" pitchFamily="66" charset="0"/>
                  <a:ea typeface="宋体" charset="-122"/>
                </a:endParaRPr>
              </a:p>
            </p:txBody>
          </p:sp>
          <p:cxnSp>
            <p:nvCxnSpPr>
              <p:cNvPr id="56352" name="AutoShape 15"/>
              <p:cNvCxnSpPr>
                <a:cxnSpLocks noChangeShapeType="1"/>
                <a:stCxn id="56344" idx="4"/>
                <a:endCxn id="56347" idx="7"/>
              </p:cNvCxnSpPr>
              <p:nvPr/>
            </p:nvCxnSpPr>
            <p:spPr bwMode="auto">
              <a:xfrm flipH="1">
                <a:off x="1277" y="1196"/>
                <a:ext cx="236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353" name="AutoShape 16"/>
              <p:cNvCxnSpPr>
                <a:cxnSpLocks noChangeShapeType="1"/>
                <a:stCxn id="56347" idx="4"/>
                <a:endCxn id="56348" idx="1"/>
              </p:cNvCxnSpPr>
              <p:nvPr/>
            </p:nvCxnSpPr>
            <p:spPr bwMode="auto">
              <a:xfrm>
                <a:off x="1162" y="1580"/>
                <a:ext cx="229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354" name="AutoShape 17"/>
              <p:cNvCxnSpPr>
                <a:cxnSpLocks noChangeShapeType="1"/>
                <a:stCxn id="56346" idx="4"/>
                <a:endCxn id="56348" idx="7"/>
              </p:cNvCxnSpPr>
              <p:nvPr/>
            </p:nvCxnSpPr>
            <p:spPr bwMode="auto">
              <a:xfrm flipH="1">
                <a:off x="1622" y="1579"/>
                <a:ext cx="230" cy="19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355" name="AutoShape 18"/>
              <p:cNvCxnSpPr>
                <a:cxnSpLocks noChangeShapeType="1"/>
                <a:stCxn id="56348" idx="4"/>
                <a:endCxn id="56350" idx="7"/>
              </p:cNvCxnSpPr>
              <p:nvPr/>
            </p:nvCxnSpPr>
            <p:spPr bwMode="auto">
              <a:xfrm flipH="1">
                <a:off x="1298" y="1965"/>
                <a:ext cx="20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356" name="AutoShape 19"/>
              <p:cNvCxnSpPr>
                <a:cxnSpLocks noChangeShapeType="1"/>
                <a:stCxn id="56348" idx="4"/>
                <a:endCxn id="56351" idx="1"/>
              </p:cNvCxnSpPr>
              <p:nvPr/>
            </p:nvCxnSpPr>
            <p:spPr bwMode="auto">
              <a:xfrm>
                <a:off x="1507" y="1965"/>
                <a:ext cx="239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357" name="AutoShape 20"/>
              <p:cNvCxnSpPr>
                <a:cxnSpLocks noChangeShapeType="1"/>
                <a:stCxn id="56349" idx="4"/>
                <a:endCxn id="56351" idx="7"/>
              </p:cNvCxnSpPr>
              <p:nvPr/>
            </p:nvCxnSpPr>
            <p:spPr bwMode="auto">
              <a:xfrm flipH="1">
                <a:off x="1977" y="1964"/>
                <a:ext cx="216" cy="19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358" name="AutoShape 21"/>
              <p:cNvCxnSpPr>
                <a:cxnSpLocks noChangeShapeType="1"/>
                <a:stCxn id="56345" idx="4"/>
                <a:endCxn id="56346" idx="7"/>
              </p:cNvCxnSpPr>
              <p:nvPr/>
            </p:nvCxnSpPr>
            <p:spPr bwMode="auto">
              <a:xfrm flipH="1">
                <a:off x="1967" y="1195"/>
                <a:ext cx="230" cy="1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359" name="AutoShape 22"/>
              <p:cNvCxnSpPr>
                <a:cxnSpLocks noChangeShapeType="1"/>
                <a:stCxn id="56345" idx="4"/>
                <a:endCxn id="56349" idx="0"/>
              </p:cNvCxnSpPr>
              <p:nvPr/>
            </p:nvCxnSpPr>
            <p:spPr bwMode="auto">
              <a:xfrm flipH="1">
                <a:off x="2193" y="1195"/>
                <a:ext cx="4" cy="54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6341" name="Oval 23"/>
            <p:cNvSpPr>
              <a:spLocks noChangeArrowheads="1"/>
            </p:cNvSpPr>
            <p:nvPr/>
          </p:nvSpPr>
          <p:spPr bwMode="auto">
            <a:xfrm>
              <a:off x="5300" y="19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6342" name="Oval 24"/>
            <p:cNvSpPr>
              <a:spLocks noChangeArrowheads="1"/>
            </p:cNvSpPr>
            <p:nvPr/>
          </p:nvSpPr>
          <p:spPr bwMode="auto">
            <a:xfrm>
              <a:off x="4954" y="1350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6343" name="Oval 25"/>
            <p:cNvSpPr>
              <a:spLocks noChangeArrowheads="1"/>
            </p:cNvSpPr>
            <p:nvPr/>
          </p:nvSpPr>
          <p:spPr bwMode="auto">
            <a:xfrm>
              <a:off x="4603" y="20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B61832"/>
                </a:gs>
                <a:gs pos="100000">
                  <a:srgbClr val="30060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B618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56326" name="Object 26"/>
          <p:cNvGraphicFramePr>
            <a:graphicFrameLocks noChangeAspect="1"/>
          </p:cNvGraphicFramePr>
          <p:nvPr/>
        </p:nvGraphicFramePr>
        <p:xfrm>
          <a:off x="823913" y="3113088"/>
          <a:ext cx="7594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6" name="Equation" r:id="rId5" imgW="3784600" imgH="266700" progId="Equation.3">
                  <p:embed/>
                </p:oleObj>
              </mc:Choice>
              <mc:Fallback>
                <p:oleObj name="Equation" r:id="rId5" imgW="3784600" imgH="266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113088"/>
                        <a:ext cx="7594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27"/>
          <p:cNvGraphicFramePr>
            <a:graphicFrameLocks noChangeAspect="1"/>
          </p:cNvGraphicFramePr>
          <p:nvPr/>
        </p:nvGraphicFramePr>
        <p:xfrm>
          <a:off x="823913" y="4289425"/>
          <a:ext cx="62436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7" name="Equation" r:id="rId7" imgW="3111500" imgH="254000" progId="Equation.3">
                  <p:embed/>
                </p:oleObj>
              </mc:Choice>
              <mc:Fallback>
                <p:oleObj name="Equation" r:id="rId7" imgW="31115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289425"/>
                        <a:ext cx="62436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28"/>
          <p:cNvGraphicFramePr>
            <a:graphicFrameLocks noChangeAspect="1"/>
          </p:cNvGraphicFramePr>
          <p:nvPr/>
        </p:nvGraphicFramePr>
        <p:xfrm>
          <a:off x="823913" y="5056188"/>
          <a:ext cx="40513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8" name="Equation" r:id="rId9" imgW="2019300" imgH="254000" progId="Equation.3">
                  <p:embed/>
                </p:oleObj>
              </mc:Choice>
              <mc:Fallback>
                <p:oleObj name="Equation" r:id="rId9" imgW="20193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056188"/>
                        <a:ext cx="40513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29"/>
          <p:cNvGraphicFramePr>
            <a:graphicFrameLocks noChangeAspect="1"/>
          </p:cNvGraphicFramePr>
          <p:nvPr/>
        </p:nvGraphicFramePr>
        <p:xfrm>
          <a:off x="823913" y="6046788"/>
          <a:ext cx="26495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9" name="Equation" r:id="rId11" imgW="1320227" imgH="253890" progId="Equation.3">
                  <p:embed/>
                </p:oleObj>
              </mc:Choice>
              <mc:Fallback>
                <p:oleObj name="Equation" r:id="rId11" imgW="1320227" imgH="25389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6046788"/>
                        <a:ext cx="26495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Line 30"/>
          <p:cNvSpPr>
            <a:spLocks noChangeShapeType="1"/>
          </p:cNvSpPr>
          <p:nvPr/>
        </p:nvSpPr>
        <p:spPr bwMode="auto">
          <a:xfrm>
            <a:off x="6191250" y="2501900"/>
            <a:ext cx="9382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31" name="Line 31"/>
          <p:cNvSpPr>
            <a:spLocks noChangeShapeType="1"/>
          </p:cNvSpPr>
          <p:nvPr/>
        </p:nvSpPr>
        <p:spPr bwMode="auto">
          <a:xfrm flipH="1">
            <a:off x="6423025" y="2501900"/>
            <a:ext cx="271463" cy="7096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2" name="Line 32"/>
          <p:cNvSpPr>
            <a:spLocks noChangeShapeType="1"/>
          </p:cNvSpPr>
          <p:nvPr/>
        </p:nvSpPr>
        <p:spPr bwMode="auto">
          <a:xfrm>
            <a:off x="4945063" y="3622675"/>
            <a:ext cx="11557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3" name="Line 33"/>
          <p:cNvSpPr>
            <a:spLocks noChangeShapeType="1"/>
          </p:cNvSpPr>
          <p:nvPr/>
        </p:nvSpPr>
        <p:spPr bwMode="auto">
          <a:xfrm flipH="1">
            <a:off x="4618038" y="3633788"/>
            <a:ext cx="911225" cy="5175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4" name="Line 34"/>
          <p:cNvSpPr>
            <a:spLocks noChangeShapeType="1"/>
          </p:cNvSpPr>
          <p:nvPr/>
        </p:nvSpPr>
        <p:spPr bwMode="auto">
          <a:xfrm>
            <a:off x="1906588" y="3622675"/>
            <a:ext cx="9382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35" name="Freeform 35"/>
          <p:cNvSpPr>
            <a:spLocks/>
          </p:cNvSpPr>
          <p:nvPr/>
        </p:nvSpPr>
        <p:spPr bwMode="auto">
          <a:xfrm>
            <a:off x="2409825" y="3622675"/>
            <a:ext cx="2012950" cy="533400"/>
          </a:xfrm>
          <a:custGeom>
            <a:avLst/>
            <a:gdLst>
              <a:gd name="T0" fmla="*/ 0 w 1268"/>
              <a:gd name="T1" fmla="*/ 0 h 336"/>
              <a:gd name="T2" fmla="*/ 2147483647 w 1268"/>
              <a:gd name="T3" fmla="*/ 2147483647 h 336"/>
              <a:gd name="T4" fmla="*/ 2147483647 w 1268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8" h="336">
                <a:moveTo>
                  <a:pt x="0" y="0"/>
                </a:moveTo>
                <a:cubicBezTo>
                  <a:pt x="177" y="15"/>
                  <a:pt x="856" y="35"/>
                  <a:pt x="1062" y="91"/>
                </a:cubicBezTo>
                <a:cubicBezTo>
                  <a:pt x="1268" y="147"/>
                  <a:pt x="1199" y="285"/>
                  <a:pt x="1235" y="336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6" name="Line 36"/>
          <p:cNvSpPr>
            <a:spLocks noChangeShapeType="1"/>
          </p:cNvSpPr>
          <p:nvPr/>
        </p:nvSpPr>
        <p:spPr bwMode="auto">
          <a:xfrm>
            <a:off x="3927475" y="4500563"/>
            <a:ext cx="31019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7" name="Line 37"/>
          <p:cNvSpPr>
            <a:spLocks noChangeShapeType="1"/>
          </p:cNvSpPr>
          <p:nvPr/>
        </p:nvSpPr>
        <p:spPr bwMode="auto">
          <a:xfrm flipH="1">
            <a:off x="4525963" y="4511675"/>
            <a:ext cx="911225" cy="5175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8" name="Line 38"/>
          <p:cNvSpPr>
            <a:spLocks noChangeShapeType="1"/>
          </p:cNvSpPr>
          <p:nvPr/>
        </p:nvSpPr>
        <p:spPr bwMode="auto">
          <a:xfrm>
            <a:off x="2828925" y="5510213"/>
            <a:ext cx="19446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9" name="Freeform 39"/>
          <p:cNvSpPr>
            <a:spLocks/>
          </p:cNvSpPr>
          <p:nvPr/>
        </p:nvSpPr>
        <p:spPr bwMode="auto">
          <a:xfrm>
            <a:off x="3429000" y="5440363"/>
            <a:ext cx="731838" cy="685800"/>
          </a:xfrm>
          <a:custGeom>
            <a:avLst/>
            <a:gdLst>
              <a:gd name="T0" fmla="*/ 2147483647 w 461"/>
              <a:gd name="T1" fmla="*/ 0 h 432"/>
              <a:gd name="T2" fmla="*/ 2147483647 w 461"/>
              <a:gd name="T3" fmla="*/ 2147483647 h 432"/>
              <a:gd name="T4" fmla="*/ 0 w 461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1" h="432">
                <a:moveTo>
                  <a:pt x="461" y="0"/>
                </a:moveTo>
                <a:lnTo>
                  <a:pt x="351" y="304"/>
                </a:lnTo>
                <a:lnTo>
                  <a:pt x="0" y="432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Variable Elimination Algorithm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Let X1,…, Xm be an ordering on the non-query variables</a:t>
            </a: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For I = m, …, 1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Leave in the summation for Xi only factors mentioning Xi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Multiply the factors, getting a factor that contains a number for each value of the variables mentioned, including Xi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Sum out Xi, getting a factor f that contains a number for each value of the variables mentioned, not including Xi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Replace the multiplied factor in the summation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01938" y="2228850"/>
          <a:ext cx="53514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Equation" r:id="rId3" imgW="2146300" imgH="368300" progId="Equation.3">
                  <p:embed/>
                </p:oleObj>
              </mc:Choice>
              <mc:Fallback>
                <p:oleObj name="Equation" r:id="rId3" imgW="21463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228850"/>
                        <a:ext cx="53514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1600200" y="2057400"/>
            <a:ext cx="5121275" cy="1295400"/>
            <a:chOff x="326" y="1797"/>
            <a:chExt cx="3403" cy="913"/>
          </a:xfrm>
        </p:grpSpPr>
        <p:graphicFrame>
          <p:nvGraphicFramePr>
            <p:cNvPr id="58375" name="Object 3"/>
            <p:cNvGraphicFramePr>
              <a:graphicFrameLocks noChangeAspect="1"/>
            </p:cNvGraphicFramePr>
            <p:nvPr/>
          </p:nvGraphicFramePr>
          <p:xfrm>
            <a:off x="326" y="1797"/>
            <a:ext cx="304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3" name="Equation" r:id="rId3" imgW="2235200" imgH="342900" progId="Equation.3">
                    <p:embed/>
                  </p:oleObj>
                </mc:Choice>
                <mc:Fallback>
                  <p:oleObj name="Equation" r:id="rId3" imgW="2235200" imgH="342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" y="1797"/>
                          <a:ext cx="3040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6" name="Object 4"/>
            <p:cNvGraphicFramePr>
              <a:graphicFrameLocks noChangeAspect="1"/>
            </p:cNvGraphicFramePr>
            <p:nvPr/>
          </p:nvGraphicFramePr>
          <p:xfrm>
            <a:off x="326" y="2125"/>
            <a:ext cx="3403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4" name="Equation" r:id="rId5" imgW="2501900" imgH="431800" progId="Equation.3">
                    <p:embed/>
                  </p:oleObj>
                </mc:Choice>
                <mc:Fallback>
                  <p:oleObj name="Equation" r:id="rId5" imgW="25019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" y="2125"/>
                          <a:ext cx="3403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Complexity of variable elimination</a:t>
            </a:r>
          </a:p>
        </p:txBody>
      </p:sp>
      <p:sp>
        <p:nvSpPr>
          <p:cNvPr id="58372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66875"/>
            <a:ext cx="8343900" cy="4886325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Suppose in one elimination step we compute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This requires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                                         multiplications</a:t>
            </a:r>
          </a:p>
          <a:p>
            <a:pPr marL="762000" lvl="1" eaLnBrk="1" hangingPunct="1">
              <a:lnSpc>
                <a:spcPct val="90000"/>
              </a:lnSpc>
            </a:pPr>
            <a:endParaRPr lang="en-US" altLang="zh-CN" sz="1600" smtClean="0">
              <a:ea typeface="宋体" charset="-122"/>
            </a:endParaRP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For each value for </a:t>
            </a:r>
            <a:r>
              <a:rPr lang="en-US" altLang="zh-CN" sz="1600" i="1" smtClean="0">
                <a:latin typeface="Comic Sans MS" pitchFamily="66" charset="0"/>
                <a:ea typeface="宋体" charset="-122"/>
              </a:rPr>
              <a:t>x, y</a:t>
            </a:r>
            <a:r>
              <a:rPr lang="en-US" altLang="zh-CN" sz="1600" i="1" baseline="-25000" smtClean="0"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1600" i="1" smtClean="0">
                <a:latin typeface="Comic Sans MS" pitchFamily="66" charset="0"/>
                <a:ea typeface="宋体" charset="-122"/>
              </a:rPr>
              <a:t>, …, y</a:t>
            </a:r>
            <a:r>
              <a:rPr lang="en-US" altLang="zh-CN" sz="1600" i="1" baseline="-25000" smtClean="0">
                <a:latin typeface="Comic Sans MS" pitchFamily="66" charset="0"/>
                <a:ea typeface="宋体" charset="-122"/>
              </a:rPr>
              <a:t>k</a:t>
            </a:r>
            <a:r>
              <a:rPr lang="en-US" altLang="zh-CN" sz="1600" smtClean="0">
                <a:ea typeface="宋体" charset="-122"/>
              </a:rPr>
              <a:t>, we do </a:t>
            </a:r>
            <a:r>
              <a:rPr lang="en-US" altLang="zh-CN" sz="1600" i="1" smtClean="0">
                <a:latin typeface="Comic Sans MS" pitchFamily="66" charset="0"/>
                <a:ea typeface="宋体" charset="-122"/>
              </a:rPr>
              <a:t>m</a:t>
            </a:r>
            <a:r>
              <a:rPr lang="en-US" altLang="zh-CN" sz="1600" smtClean="0">
                <a:ea typeface="宋体" charset="-122"/>
              </a:rPr>
              <a:t> multiplications</a:t>
            </a:r>
          </a:p>
          <a:p>
            <a:pPr marL="762000" lvl="1" eaLnBrk="1" hangingPunct="1">
              <a:lnSpc>
                <a:spcPct val="90000"/>
              </a:lnSpc>
            </a:pPr>
            <a:endParaRPr lang="en-US" altLang="zh-CN" sz="16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                                       additions</a:t>
            </a:r>
          </a:p>
          <a:p>
            <a:pPr marL="762000" lvl="1" eaLnBrk="1" hangingPunct="1">
              <a:lnSpc>
                <a:spcPct val="90000"/>
              </a:lnSpc>
            </a:pPr>
            <a:endParaRPr lang="en-US" altLang="zh-CN" sz="1600" smtClean="0">
              <a:ea typeface="宋体" charset="-122"/>
            </a:endParaRP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For each value of </a:t>
            </a:r>
            <a:r>
              <a:rPr lang="en-US" altLang="zh-CN" sz="1600" i="1" smtClean="0">
                <a:latin typeface="Comic Sans MS" pitchFamily="66" charset="0"/>
                <a:ea typeface="宋体" charset="-122"/>
              </a:rPr>
              <a:t>y</a:t>
            </a:r>
            <a:r>
              <a:rPr lang="en-US" altLang="zh-CN" sz="1600" i="1" baseline="-25000" smtClean="0"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1600" i="1" smtClean="0">
                <a:latin typeface="Comic Sans MS" pitchFamily="66" charset="0"/>
                <a:ea typeface="宋体" charset="-122"/>
              </a:rPr>
              <a:t>, …, y</a:t>
            </a:r>
            <a:r>
              <a:rPr lang="en-US" altLang="zh-CN" sz="1600" i="1" baseline="-25000" smtClean="0">
                <a:latin typeface="Comic Sans MS" pitchFamily="66" charset="0"/>
                <a:ea typeface="宋体" charset="-122"/>
              </a:rPr>
              <a:t>k </a:t>
            </a:r>
            <a:r>
              <a:rPr lang="en-US" altLang="zh-CN" sz="1600" smtClean="0">
                <a:ea typeface="宋体" charset="-122"/>
              </a:rPr>
              <a:t>, we do </a:t>
            </a:r>
            <a:r>
              <a:rPr lang="en-US" altLang="zh-CN" sz="1600" i="1" smtClean="0">
                <a:latin typeface="Comic Sans MS" pitchFamily="66" charset="0"/>
                <a:ea typeface="宋体" charset="-122"/>
              </a:rPr>
              <a:t>|Val(X)| </a:t>
            </a:r>
            <a:r>
              <a:rPr lang="en-US" altLang="zh-CN" sz="1600" smtClean="0">
                <a:ea typeface="宋体" charset="-122"/>
              </a:rPr>
              <a:t>additions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Complexity is exponential in number of variables in the intermediate factor!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</p:txBody>
      </p:sp>
      <p:graphicFrame>
        <p:nvGraphicFramePr>
          <p:cNvPr id="58373" name="Object 7"/>
          <p:cNvGraphicFramePr>
            <a:graphicFrameLocks noChangeAspect="1"/>
          </p:cNvGraphicFramePr>
          <p:nvPr/>
        </p:nvGraphicFramePr>
        <p:xfrm>
          <a:off x="1371600" y="3427413"/>
          <a:ext cx="27987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5" name="Equation" r:id="rId7" imgW="1562100" imgH="342900" progId="Equation.3">
                  <p:embed/>
                </p:oleObj>
              </mc:Choice>
              <mc:Fallback>
                <p:oleObj name="Equation" r:id="rId7" imgW="15621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7413"/>
                        <a:ext cx="279876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8"/>
          <p:cNvGraphicFramePr>
            <a:graphicFrameLocks noChangeAspect="1"/>
          </p:cNvGraphicFramePr>
          <p:nvPr/>
        </p:nvGraphicFramePr>
        <p:xfrm>
          <a:off x="1614488" y="4510088"/>
          <a:ext cx="23479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6" name="Equation" r:id="rId9" imgW="1346200" imgH="342900" progId="Equation.3">
                  <p:embed/>
                </p:oleObj>
              </mc:Choice>
              <mc:Fallback>
                <p:oleObj name="Equation" r:id="rId9" imgW="13462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510088"/>
                        <a:ext cx="23479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Understanding Variable Elimination</a:t>
            </a:r>
          </a:p>
        </p:txBody>
      </p:sp>
      <p:sp>
        <p:nvSpPr>
          <p:cNvPr id="487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We want to select “good” elimination orderings that reduce complexity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This can be done by examining a graph theoretic property of the “induced” graph; we will not cover this in class.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This reduces the problem of finding good ordering to graph-theoretic operation that is well-understood—unfortunately computing it is NP-hard!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Exercise: Variable elimination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295400" y="18288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smart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2819400" y="18288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study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2895600"/>
            <a:ext cx="13716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prepared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4114800" y="28956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fair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2057400" y="41910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pass</a:t>
            </a: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9812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 flipH="1">
            <a:off x="28194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2895600" y="32004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2438400" y="34290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1447800" y="2286000"/>
            <a:ext cx="685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0" y="2209800"/>
            <a:ext cx="1374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000">
                <a:latin typeface="Times New Roman" pitchFamily="18" charset="0"/>
                <a:ea typeface="宋体" charset="-122"/>
              </a:rPr>
              <a:t>p(smart)=.8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667125" y="1431925"/>
            <a:ext cx="1362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000">
                <a:latin typeface="Times New Roman" pitchFamily="18" charset="0"/>
                <a:ea typeface="宋体" charset="-122"/>
              </a:rPr>
              <a:t>p(study)=.6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4784725" y="2528888"/>
            <a:ext cx="1163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000">
                <a:latin typeface="Times New Roman" pitchFamily="18" charset="0"/>
                <a:ea typeface="宋体" charset="-122"/>
              </a:rPr>
              <a:t>p(fair)=.9</a:t>
            </a:r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 flipV="1">
            <a:off x="3352800" y="3276600"/>
            <a:ext cx="2133600" cy="533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3" name="Text Box 18"/>
          <p:cNvSpPr txBox="1">
            <a:spLocks noChangeArrowheads="1"/>
          </p:cNvSpPr>
          <p:nvPr/>
        </p:nvSpPr>
        <p:spPr bwMode="auto">
          <a:xfrm>
            <a:off x="5013325" y="5181600"/>
            <a:ext cx="3749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Query: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 What is the probability that a student is smart, given that they pass the exam?</a:t>
            </a:r>
            <a:endParaRPr lang="en-US" altLang="zh-CN" sz="2400" b="1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535718" name="Group 166"/>
          <p:cNvGraphicFramePr>
            <a:graphicFrameLocks noGrp="1"/>
          </p:cNvGraphicFramePr>
          <p:nvPr/>
        </p:nvGraphicFramePr>
        <p:xfrm>
          <a:off x="5486400" y="3276600"/>
          <a:ext cx="2438400" cy="1249560"/>
        </p:xfrm>
        <a:graphic>
          <a:graphicData uri="http://schemas.openxmlformats.org/drawingml/2006/table">
            <a:tbl>
              <a:tblPr/>
              <a:tblGrid>
                <a:gridCol w="647700"/>
                <a:gridCol w="482600"/>
                <a:gridCol w="1308100"/>
              </a:tblGrid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Sm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St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P(Pr|Sm,St)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48" name="Line 147"/>
          <p:cNvSpPr>
            <a:spLocks noChangeShapeType="1"/>
          </p:cNvSpPr>
          <p:nvPr/>
        </p:nvSpPr>
        <p:spPr bwMode="auto">
          <a:xfrm flipV="1">
            <a:off x="838200" y="4572000"/>
            <a:ext cx="1143000" cy="152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5720" name="Group 168"/>
          <p:cNvGraphicFramePr>
            <a:graphicFrameLocks noGrp="1"/>
          </p:cNvGraphicFramePr>
          <p:nvPr/>
        </p:nvGraphicFramePr>
        <p:xfrm>
          <a:off x="228600" y="4724400"/>
          <a:ext cx="3657600" cy="2111375"/>
        </p:xfrm>
        <a:graphic>
          <a:graphicData uri="http://schemas.openxmlformats.org/drawingml/2006/table">
            <a:tbl>
              <a:tblPr/>
              <a:tblGrid>
                <a:gridCol w="728663"/>
                <a:gridCol w="728662"/>
                <a:gridCol w="728663"/>
                <a:gridCol w="1471612"/>
              </a:tblGrid>
              <a:tr h="312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Sm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P(Pa|Sm,Pr,F)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Approaches to inference</a:t>
            </a:r>
          </a:p>
        </p:txBody>
      </p:sp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/>
            <a:r>
              <a:rPr lang="en-US" altLang="zh-CN" smtClean="0">
                <a:ea typeface="宋体" charset="-122"/>
              </a:rPr>
              <a:t>Exact inference </a:t>
            </a:r>
          </a:p>
          <a:p>
            <a:pPr marL="566738" lvl="1" indent="-227013" eaLnBrk="1" hangingPunct="1"/>
            <a:r>
              <a:rPr lang="en-US" altLang="zh-CN" smtClean="0">
                <a:ea typeface="宋体" charset="-122"/>
              </a:rPr>
              <a:t>Inference in Simple Chains</a:t>
            </a:r>
          </a:p>
          <a:p>
            <a:pPr marL="566738" lvl="1" indent="-227013" eaLnBrk="1" hangingPunct="1"/>
            <a:r>
              <a:rPr lang="en-US" altLang="zh-CN" smtClean="0">
                <a:ea typeface="宋体" charset="-122"/>
              </a:rPr>
              <a:t>Variable elimination</a:t>
            </a:r>
          </a:p>
          <a:p>
            <a:pPr marL="566738" lvl="1" indent="-227013" eaLnBrk="1" hangingPunct="1"/>
            <a:r>
              <a:rPr lang="en-US" altLang="zh-CN" smtClean="0">
                <a:ea typeface="宋体" charset="-122"/>
              </a:rPr>
              <a:t>Clustering / join tree algorithms</a:t>
            </a:r>
          </a:p>
          <a:p>
            <a:pPr marL="225425" indent="-225425" eaLnBrk="1" hangingPunct="1"/>
            <a:r>
              <a:rPr lang="en-US" altLang="zh-CN" b="1" smtClean="0">
                <a:ea typeface="宋体" charset="-122"/>
              </a:rPr>
              <a:t>Approximate inference</a:t>
            </a:r>
          </a:p>
          <a:p>
            <a:pPr marL="566738" lvl="1" indent="-227013" eaLnBrk="1" hangingPunct="1"/>
            <a:r>
              <a:rPr lang="en-US" altLang="zh-CN" smtClean="0">
                <a:ea typeface="宋体" charset="-122"/>
              </a:rPr>
              <a:t>Stochastic simulation / sampling methods</a:t>
            </a:r>
          </a:p>
          <a:p>
            <a:pPr marL="566738" lvl="1" indent="-227013" eaLnBrk="1" hangingPunct="1"/>
            <a:r>
              <a:rPr lang="en-US" altLang="zh-CN" smtClean="0">
                <a:ea typeface="宋体" charset="-122"/>
              </a:rPr>
              <a:t>Markov chain Monte Carlo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Stochastic simulation - direct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3860800"/>
          </a:xfrm>
        </p:spPr>
        <p:txBody>
          <a:bodyPr/>
          <a:lstStyle/>
          <a:p>
            <a:pPr marL="225425" indent="-225425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Suppose you are given values for some subset of the variables, G, and want to infer values for unknown variables, U</a:t>
            </a:r>
          </a:p>
          <a:p>
            <a:pPr marL="225425" indent="-225425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Randomly generate a very large number of instantiations from the BN</a:t>
            </a:r>
          </a:p>
          <a:p>
            <a:pPr marL="566738" lvl="1" indent="-227013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Generate instantiations for </a:t>
            </a:r>
            <a:r>
              <a:rPr lang="en-US" altLang="zh-CN" sz="2000" b="1" smtClean="0">
                <a:ea typeface="宋体" charset="-122"/>
              </a:rPr>
              <a:t>all</a:t>
            </a:r>
            <a:r>
              <a:rPr lang="en-US" altLang="zh-CN" sz="2000" smtClean="0">
                <a:ea typeface="宋体" charset="-122"/>
              </a:rPr>
              <a:t> variables – start at root variables and work your way “forward”</a:t>
            </a:r>
          </a:p>
          <a:p>
            <a:pPr marL="225425" indent="-225425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Rejection Sampling: keep those instantiations that are consistent with the values for G</a:t>
            </a:r>
          </a:p>
          <a:p>
            <a:pPr marL="225425" indent="-225425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Use the frequency of values for U to get estimated probabilities</a:t>
            </a:r>
          </a:p>
          <a:p>
            <a:pPr marL="225425" indent="-225425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Accuracy of the results depends on the size of the sample (asymptotically approaches exact results)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Bayesian Networks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A simple, graphical notation for conditional independence assertions resulting in a compact representation for the full joint distribution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Syntax:</a:t>
            </a:r>
            <a:br>
              <a:rPr lang="en-US" altLang="zh-CN" sz="2400" smtClean="0">
                <a:ea typeface="宋体" charset="-122"/>
              </a:rPr>
            </a:br>
            <a:r>
              <a:rPr lang="en-US" altLang="zh-CN" sz="2400" smtClean="0">
                <a:ea typeface="宋体" charset="-12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a set of nodes, one per variable</a:t>
            </a:r>
            <a:br>
              <a:rPr lang="en-US" altLang="zh-CN" sz="2400" smtClean="0">
                <a:ea typeface="宋体" charset="-122"/>
              </a:rPr>
            </a:br>
            <a:r>
              <a:rPr lang="en-US" altLang="zh-CN" sz="2400" smtClean="0">
                <a:ea typeface="宋体" charset="-12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a directed, acyclic graph (link = ‘direct influences’)</a:t>
            </a:r>
            <a:br>
              <a:rPr lang="en-US" altLang="zh-CN" sz="2400" smtClean="0">
                <a:ea typeface="宋体" charset="-122"/>
              </a:rPr>
            </a:br>
            <a:r>
              <a:rPr lang="en-US" altLang="zh-CN" sz="2400" smtClean="0">
                <a:ea typeface="宋体" charset="-122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a conditional distribution table (CPT) for each node given its parents:         </a:t>
            </a:r>
            <a:br>
              <a:rPr lang="en-US" altLang="zh-CN" sz="2400" smtClean="0">
                <a:ea typeface="宋体" charset="-122"/>
              </a:rPr>
            </a:br>
            <a:r>
              <a:rPr lang="en-US" altLang="zh-CN" sz="2400" smtClean="0">
                <a:ea typeface="宋体" charset="-122"/>
              </a:rPr>
              <a:t>                 P(X</a:t>
            </a:r>
            <a:r>
              <a:rPr lang="en-US" altLang="zh-CN" sz="2400" baseline="-25000" smtClean="0">
                <a:ea typeface="宋体" charset="-122"/>
              </a:rPr>
              <a:t>i</a:t>
            </a:r>
            <a:r>
              <a:rPr lang="en-US" altLang="zh-CN" sz="2400" smtClean="0">
                <a:ea typeface="宋体" charset="-122"/>
              </a:rPr>
              <a:t>|Parents(X</a:t>
            </a:r>
            <a:r>
              <a:rPr lang="en-US" altLang="zh-CN" sz="2400" baseline="-25000" smtClean="0">
                <a:ea typeface="宋体" charset="-122"/>
              </a:rPr>
              <a:t>i</a:t>
            </a:r>
            <a:r>
              <a:rPr lang="en-US" altLang="zh-CN" sz="2400" smtClean="0">
                <a:ea typeface="宋体" charset="-122"/>
              </a:rPr>
              <a:t>))</a:t>
            </a:r>
            <a:endParaRPr lang="en-US" altLang="zh-CN" sz="2400" baseline="-2500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Direct Stochastic Simulation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838200" y="1905000"/>
            <a:ext cx="2743200" cy="2451100"/>
            <a:chOff x="432" y="1472"/>
            <a:chExt cx="1728" cy="1544"/>
          </a:xfrm>
        </p:grpSpPr>
        <p:grpSp>
          <p:nvGrpSpPr>
            <p:cNvPr id="63495" name="Group 4"/>
            <p:cNvGrpSpPr>
              <a:grpSpLocks/>
            </p:cNvGrpSpPr>
            <p:nvPr/>
          </p:nvGrpSpPr>
          <p:grpSpPr bwMode="auto">
            <a:xfrm>
              <a:off x="432" y="1472"/>
              <a:ext cx="1728" cy="928"/>
              <a:chOff x="432" y="1472"/>
              <a:chExt cx="1728" cy="928"/>
            </a:xfrm>
          </p:grpSpPr>
          <p:sp>
            <p:nvSpPr>
              <p:cNvPr id="63499" name="Oval 5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48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Rain</a:t>
                </a:r>
              </a:p>
            </p:txBody>
          </p:sp>
          <p:sp>
            <p:nvSpPr>
              <p:cNvPr id="63500" name="Oval 6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912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Sprinkler</a:t>
                </a:r>
              </a:p>
            </p:txBody>
          </p:sp>
          <p:grpSp>
            <p:nvGrpSpPr>
              <p:cNvPr id="63501" name="Group 7"/>
              <p:cNvGrpSpPr>
                <a:grpSpLocks/>
              </p:cNvGrpSpPr>
              <p:nvPr/>
            </p:nvGrpSpPr>
            <p:grpSpPr bwMode="auto">
              <a:xfrm>
                <a:off x="960" y="1472"/>
                <a:ext cx="840" cy="688"/>
                <a:chOff x="960" y="1472"/>
                <a:chExt cx="840" cy="688"/>
              </a:xfrm>
            </p:grpSpPr>
            <p:sp>
              <p:nvSpPr>
                <p:cNvPr id="63502" name="Oval 8"/>
                <p:cNvSpPr>
                  <a:spLocks noChangeArrowheads="1"/>
                </p:cNvSpPr>
                <p:nvPr/>
              </p:nvSpPr>
              <p:spPr bwMode="auto">
                <a:xfrm>
                  <a:off x="1016" y="1472"/>
                  <a:ext cx="76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宋体" charset="-122"/>
                    </a:rPr>
                    <a:t>Cloudy</a:t>
                  </a:r>
                </a:p>
              </p:txBody>
            </p:sp>
            <p:sp>
              <p:nvSpPr>
                <p:cNvPr id="6350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60" y="1712"/>
                  <a:ext cx="304" cy="4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04" name="Line 10"/>
                <p:cNvSpPr>
                  <a:spLocks noChangeShapeType="1"/>
                </p:cNvSpPr>
                <p:nvPr/>
              </p:nvSpPr>
              <p:spPr bwMode="auto">
                <a:xfrm>
                  <a:off x="1480" y="1704"/>
                  <a:ext cx="320" cy="4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496" name="Oval 11"/>
            <p:cNvSpPr>
              <a:spLocks noChangeArrowheads="1"/>
            </p:cNvSpPr>
            <p:nvPr/>
          </p:nvSpPr>
          <p:spPr bwMode="auto">
            <a:xfrm>
              <a:off x="864" y="2776"/>
              <a:ext cx="105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WetGrass</a:t>
              </a:r>
            </a:p>
          </p:txBody>
        </p:sp>
        <p:sp>
          <p:nvSpPr>
            <p:cNvPr id="63497" name="Line 12"/>
            <p:cNvSpPr>
              <a:spLocks noChangeShapeType="1"/>
            </p:cNvSpPr>
            <p:nvPr/>
          </p:nvSpPr>
          <p:spPr bwMode="auto">
            <a:xfrm>
              <a:off x="992" y="240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Line 13"/>
            <p:cNvSpPr>
              <a:spLocks noChangeShapeType="1"/>
            </p:cNvSpPr>
            <p:nvPr/>
          </p:nvSpPr>
          <p:spPr bwMode="auto">
            <a:xfrm flipH="1">
              <a:off x="1504" y="2336"/>
              <a:ext cx="320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0510" name="Text Box 14"/>
          <p:cNvSpPr txBox="1">
            <a:spLocks noChangeArrowheads="1"/>
          </p:cNvSpPr>
          <p:nvPr/>
        </p:nvSpPr>
        <p:spPr bwMode="auto">
          <a:xfrm>
            <a:off x="3429000" y="3505200"/>
            <a:ext cx="5105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1. Repeat N times:</a:t>
            </a:r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/>
            </a:r>
            <a:br>
              <a:rPr lang="en-US" altLang="zh-CN" sz="2000" dirty="0">
                <a:solidFill>
                  <a:srgbClr val="800000"/>
                </a:solidFill>
                <a:ea typeface="宋体" charset="-122"/>
              </a:rPr>
            </a:br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>     1.1. </a:t>
            </a:r>
            <a:r>
              <a:rPr lang="en-US" altLang="zh-CN" sz="2000" dirty="0">
                <a:solidFill>
                  <a:srgbClr val="00CCFF"/>
                </a:solidFill>
                <a:ea typeface="宋体" charset="-122"/>
              </a:rPr>
              <a:t>Guess </a:t>
            </a:r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>Cloudy at random</a:t>
            </a:r>
            <a:br>
              <a:rPr lang="en-US" altLang="zh-CN" sz="2000" dirty="0">
                <a:solidFill>
                  <a:srgbClr val="800000"/>
                </a:solidFill>
                <a:ea typeface="宋体" charset="-122"/>
              </a:rPr>
            </a:br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>     1.2. For each guess of Cloudy, guess</a:t>
            </a:r>
            <a:br>
              <a:rPr lang="en-US" altLang="zh-CN" sz="2000" dirty="0">
                <a:solidFill>
                  <a:srgbClr val="800000"/>
                </a:solidFill>
                <a:ea typeface="宋体" charset="-122"/>
              </a:rPr>
            </a:br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>           Sprinkler and Rain, then </a:t>
            </a:r>
            <a:r>
              <a:rPr lang="en-US" altLang="zh-CN" sz="2000" dirty="0" err="1">
                <a:solidFill>
                  <a:srgbClr val="800000"/>
                </a:solidFill>
                <a:ea typeface="宋体" charset="-122"/>
              </a:rPr>
              <a:t>WetGrass</a:t>
            </a:r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/>
            </a:r>
            <a:br>
              <a:rPr lang="en-US" altLang="zh-CN" sz="2000" dirty="0">
                <a:solidFill>
                  <a:srgbClr val="800000"/>
                </a:solidFill>
                <a:ea typeface="宋体" charset="-122"/>
              </a:rPr>
            </a:br>
            <a:endParaRPr lang="en-US" altLang="zh-CN" sz="2000" dirty="0">
              <a:solidFill>
                <a:srgbClr val="800000"/>
              </a:solidFill>
              <a:ea typeface="宋体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>2. Compute the ratio of the # runs where   </a:t>
            </a:r>
            <a:br>
              <a:rPr lang="en-US" altLang="zh-CN" sz="2000" dirty="0">
                <a:solidFill>
                  <a:srgbClr val="800000"/>
                </a:solidFill>
                <a:ea typeface="宋体" charset="-122"/>
              </a:rPr>
            </a:br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en-US" altLang="zh-CN" sz="2000" dirty="0" err="1">
                <a:solidFill>
                  <a:srgbClr val="800000"/>
                </a:solidFill>
                <a:ea typeface="宋体" charset="-122"/>
              </a:rPr>
              <a:t>WetGrass</a:t>
            </a:r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> and Cloudy are True </a:t>
            </a:r>
            <a:br>
              <a:rPr lang="en-US" altLang="zh-CN" sz="2000" dirty="0">
                <a:solidFill>
                  <a:srgbClr val="800000"/>
                </a:solidFill>
                <a:ea typeface="宋体" charset="-122"/>
              </a:rPr>
            </a:br>
            <a:r>
              <a:rPr lang="en-US" altLang="zh-CN" sz="2000" dirty="0">
                <a:solidFill>
                  <a:srgbClr val="800000"/>
                </a:solidFill>
                <a:ea typeface="宋体" charset="-122"/>
              </a:rPr>
              <a:t>    over the # runs where Cloudy is True</a:t>
            </a:r>
            <a:endParaRPr lang="en-US" altLang="zh-CN" sz="2000" dirty="0">
              <a:solidFill>
                <a:srgbClr val="8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3493" name="Text Box 15"/>
          <p:cNvSpPr txBox="1">
            <a:spLocks noChangeArrowheads="1"/>
          </p:cNvSpPr>
          <p:nvPr/>
        </p:nvSpPr>
        <p:spPr bwMode="auto">
          <a:xfrm>
            <a:off x="3505200" y="1828800"/>
            <a:ext cx="303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P(WetGrass|Cloudy)?</a:t>
            </a:r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3503613" y="2425700"/>
            <a:ext cx="5468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P(WetGrass|Cloudy) </a:t>
            </a:r>
          </a:p>
          <a:p>
            <a:pPr eaLnBrk="1" hangingPunct="1"/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    = P(WetGrass </a:t>
            </a:r>
            <a:r>
              <a:rPr lang="en-US" altLang="zh-CN" sz="2400" b="1">
                <a:solidFill>
                  <a:srgbClr val="008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 Cloudy) / P(Cloudy)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0" grpId="0" autoUpdateAnimBg="0"/>
      <p:bldP spid="49051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Exercise: Direct sampling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295400" y="18288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smart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19400" y="18288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study</a:t>
            </a: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1981200" y="2895600"/>
            <a:ext cx="13716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prepared</a:t>
            </a: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4114800" y="28956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fair</a:t>
            </a: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2057400" y="41910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pass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19812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H="1">
            <a:off x="28194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>
            <a:off x="2895600" y="32004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34290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1447800" y="2286000"/>
            <a:ext cx="685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28600" y="2362200"/>
            <a:ext cx="125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1800">
                <a:latin typeface="Times New Roman" pitchFamily="18" charset="0"/>
                <a:ea typeface="宋体" charset="-122"/>
              </a:rPr>
              <a:t>p(smart)=.8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3554413" y="1447800"/>
            <a:ext cx="1246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1800">
                <a:latin typeface="Times New Roman" pitchFamily="18" charset="0"/>
                <a:ea typeface="宋体" charset="-122"/>
              </a:rPr>
              <a:t>p(study)=.6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784725" y="2445544"/>
            <a:ext cx="1068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1800" dirty="0">
                <a:latin typeface="Times New Roman" pitchFamily="18" charset="0"/>
                <a:ea typeface="宋体" charset="-122"/>
              </a:rPr>
              <a:t>p(fair)=.9</a:t>
            </a:r>
          </a:p>
        </p:txBody>
      </p:sp>
      <p:sp>
        <p:nvSpPr>
          <p:cNvPr id="64528" name="Text Box 65"/>
          <p:cNvSpPr txBox="1">
            <a:spLocks noChangeArrowheads="1"/>
          </p:cNvSpPr>
          <p:nvPr/>
        </p:nvSpPr>
        <p:spPr bwMode="auto">
          <a:xfrm>
            <a:off x="4419600" y="5029200"/>
            <a:ext cx="4343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Topological order = …?</a:t>
            </a:r>
          </a:p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Random number generator: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 .35, .76, .51, .44, .08, .28, .03, .92, .02, .42</a:t>
            </a:r>
            <a:endParaRPr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64529" name="Line 75"/>
          <p:cNvSpPr>
            <a:spLocks noChangeShapeType="1"/>
          </p:cNvSpPr>
          <p:nvPr/>
        </p:nvSpPr>
        <p:spPr bwMode="auto">
          <a:xfrm flipH="1" flipV="1">
            <a:off x="3352800" y="3276600"/>
            <a:ext cx="2133600" cy="533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0268" name="Group 76"/>
          <p:cNvGraphicFramePr>
            <a:graphicFrameLocks noGrp="1"/>
          </p:cNvGraphicFramePr>
          <p:nvPr/>
        </p:nvGraphicFramePr>
        <p:xfrm>
          <a:off x="5486400" y="3276600"/>
          <a:ext cx="1752600" cy="1249560"/>
        </p:xfrm>
        <a:graphic>
          <a:graphicData uri="http://schemas.openxmlformats.org/drawingml/2006/table">
            <a:tbl>
              <a:tblPr/>
              <a:tblGrid>
                <a:gridCol w="465138"/>
                <a:gridCol w="347662"/>
                <a:gridCol w="939800"/>
              </a:tblGrid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Sm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St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P(Pr|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44" name="Line 90"/>
          <p:cNvSpPr>
            <a:spLocks noChangeShapeType="1"/>
          </p:cNvSpPr>
          <p:nvPr/>
        </p:nvSpPr>
        <p:spPr bwMode="auto">
          <a:xfrm flipV="1">
            <a:off x="838200" y="4572000"/>
            <a:ext cx="1143000" cy="152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0283" name="Group 91"/>
          <p:cNvGraphicFramePr>
            <a:graphicFrameLocks noGrp="1"/>
          </p:cNvGraphicFramePr>
          <p:nvPr/>
        </p:nvGraphicFramePr>
        <p:xfrm>
          <a:off x="228600" y="4724400"/>
          <a:ext cx="2844800" cy="2111375"/>
        </p:xfrm>
        <a:graphic>
          <a:graphicData uri="http://schemas.openxmlformats.org/drawingml/2006/table">
            <a:tbl>
              <a:tblPr/>
              <a:tblGrid>
                <a:gridCol w="566738"/>
                <a:gridCol w="566737"/>
                <a:gridCol w="566738"/>
                <a:gridCol w="1144587"/>
              </a:tblGrid>
              <a:tr h="312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Sm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P(Pa|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943600" y="1143000"/>
            <a:ext cx="2819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Query: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What is the probability that a student is smart, given that they pass the exam?</a:t>
            </a:r>
            <a:endParaRPr lang="en-US" altLang="zh-CN" sz="2400" b="1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8" grpId="0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Likelihood weighting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/>
            <a:r>
              <a:rPr lang="en-US" altLang="zh-CN" dirty="0" smtClean="0">
                <a:ea typeface="宋体" charset="-122"/>
              </a:rPr>
              <a:t>Idea: Don’t generate samples that need to be rejected in the first place!</a:t>
            </a:r>
          </a:p>
          <a:p>
            <a:pPr marL="225425" indent="-225425" eaLnBrk="1" hangingPunct="1"/>
            <a:r>
              <a:rPr lang="en-US" altLang="zh-CN" dirty="0" smtClean="0">
                <a:ea typeface="宋体" charset="-122"/>
              </a:rPr>
              <a:t>Sample only from the unknown variables(</a:t>
            </a:r>
            <a:r>
              <a:rPr lang="zh-CN" altLang="en-US" dirty="0" smtClean="0">
                <a:ea typeface="宋体" charset="-122"/>
              </a:rPr>
              <a:t>非證據變量</a:t>
            </a:r>
            <a:r>
              <a:rPr lang="en-US" altLang="zh-CN" dirty="0" smtClean="0">
                <a:ea typeface="宋体" charset="-122"/>
              </a:rPr>
              <a:t>) Z</a:t>
            </a:r>
          </a:p>
          <a:p>
            <a:pPr marL="225425" indent="-225425" eaLnBrk="1" hangingPunct="1"/>
            <a:r>
              <a:rPr lang="en-US" altLang="zh-CN" dirty="0" smtClean="0">
                <a:ea typeface="宋体" charset="-122"/>
              </a:rPr>
              <a:t>Weight each sample according to the likelihood that it would occur, given the evidence 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Markov chain Monte Carlo algorithm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marL="225425" indent="-225425" eaLnBrk="1" hangingPunct="1"/>
            <a:r>
              <a:rPr lang="en-US" altLang="zh-CN" sz="2400" smtClean="0">
                <a:ea typeface="宋体" charset="-122"/>
              </a:rPr>
              <a:t>So called because</a:t>
            </a:r>
          </a:p>
          <a:p>
            <a:pPr marL="566738" lvl="1" indent="-227013" eaLnBrk="1" hangingPunct="1"/>
            <a:r>
              <a:rPr lang="en-US" altLang="zh-CN" sz="2000" smtClean="0">
                <a:ea typeface="宋体" charset="-122"/>
              </a:rPr>
              <a:t>Markov chain – each instance generated in the sample is dependent on the previous instance</a:t>
            </a:r>
          </a:p>
          <a:p>
            <a:pPr marL="566738" lvl="1" indent="-227013" eaLnBrk="1" hangingPunct="1"/>
            <a:r>
              <a:rPr lang="en-US" altLang="zh-CN" sz="2000" smtClean="0">
                <a:ea typeface="宋体" charset="-122"/>
              </a:rPr>
              <a:t>Monte Carlo – statistical sampling method</a:t>
            </a:r>
          </a:p>
          <a:p>
            <a:pPr marL="225425" indent="-225425" eaLnBrk="1" hangingPunct="1"/>
            <a:r>
              <a:rPr lang="en-US" altLang="zh-CN" sz="2400" smtClean="0">
                <a:ea typeface="宋体" charset="-122"/>
              </a:rPr>
              <a:t>Perform a random walk through variable assignment space, collecting statistics as you go</a:t>
            </a:r>
          </a:p>
          <a:p>
            <a:pPr marL="566738" lvl="1" indent="-227013" eaLnBrk="1" hangingPunct="1"/>
            <a:r>
              <a:rPr lang="en-US" altLang="zh-CN" sz="2000" smtClean="0">
                <a:ea typeface="宋体" charset="-122"/>
              </a:rPr>
              <a:t>Start with a random instantiation, consistent with evidence variables</a:t>
            </a:r>
          </a:p>
          <a:p>
            <a:pPr marL="566738" lvl="1" indent="-227013" eaLnBrk="1" hangingPunct="1"/>
            <a:r>
              <a:rPr lang="en-US" altLang="zh-CN" sz="2000" smtClean="0">
                <a:ea typeface="宋体" charset="-122"/>
              </a:rPr>
              <a:t>At each step, for some nonevidence variable, randomly sample its value, consistent with the other current assignments</a:t>
            </a:r>
          </a:p>
          <a:p>
            <a:pPr marL="225425" indent="-225425" eaLnBrk="1" hangingPunct="1"/>
            <a:r>
              <a:rPr lang="en-US" altLang="zh-CN" sz="2400" smtClean="0">
                <a:ea typeface="宋体" charset="-122"/>
              </a:rPr>
              <a:t>Given enough samples, MCMC gives an accurate estimate of the true distribution of values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Exercise: MCMC sampling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1295400" y="18288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smart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2819400" y="18288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study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1981200" y="2895600"/>
            <a:ext cx="13716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prepared</a:t>
            </a: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4114800" y="28956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fair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2057400" y="41910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ea typeface="宋体" charset="-122"/>
              </a:rPr>
              <a:t>pass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19812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28194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H="1">
            <a:off x="2895600" y="32004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2438400" y="34290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1447800" y="2286000"/>
            <a:ext cx="685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669925" y="1295400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400">
                <a:latin typeface="Times New Roman" pitchFamily="18" charset="0"/>
                <a:ea typeface="宋体" charset="-122"/>
              </a:rPr>
              <a:t>p(smart)=.8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3336925" y="1295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400">
                <a:latin typeface="Times New Roman" pitchFamily="18" charset="0"/>
                <a:ea typeface="宋体" charset="-122"/>
              </a:rPr>
              <a:t>p(study)=.6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784725" y="2479675"/>
            <a:ext cx="136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400">
                <a:latin typeface="Times New Roman" pitchFamily="18" charset="0"/>
                <a:ea typeface="宋体" charset="-122"/>
              </a:rPr>
              <a:t>p(fair)=.9</a:t>
            </a:r>
          </a:p>
        </p:txBody>
      </p:sp>
      <p:sp>
        <p:nvSpPr>
          <p:cNvPr id="67600" name="Text Box 65"/>
          <p:cNvSpPr txBox="1">
            <a:spLocks noChangeArrowheads="1"/>
          </p:cNvSpPr>
          <p:nvPr/>
        </p:nvSpPr>
        <p:spPr bwMode="auto">
          <a:xfrm>
            <a:off x="4419600" y="5029200"/>
            <a:ext cx="4343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Topological order = …?</a:t>
            </a:r>
          </a:p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Random number generator: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 .35, .76, .51, .44, .08, .28, .03, .92, .02, .42</a:t>
            </a:r>
            <a:endParaRPr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67601" name="Line 113"/>
          <p:cNvSpPr>
            <a:spLocks noChangeShapeType="1"/>
          </p:cNvSpPr>
          <p:nvPr/>
        </p:nvSpPr>
        <p:spPr bwMode="auto">
          <a:xfrm flipH="1" flipV="1">
            <a:off x="3352800" y="3276600"/>
            <a:ext cx="2133600" cy="533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3378" name="Group 114"/>
          <p:cNvGraphicFramePr>
            <a:graphicFrameLocks noGrp="1"/>
          </p:cNvGraphicFramePr>
          <p:nvPr/>
        </p:nvGraphicFramePr>
        <p:xfrm>
          <a:off x="5486400" y="3276600"/>
          <a:ext cx="1752600" cy="1249560"/>
        </p:xfrm>
        <a:graphic>
          <a:graphicData uri="http://schemas.openxmlformats.org/drawingml/2006/table">
            <a:tbl>
              <a:tblPr/>
              <a:tblGrid>
                <a:gridCol w="465138"/>
                <a:gridCol w="347662"/>
                <a:gridCol w="939800"/>
              </a:tblGrid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Sm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St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P(Pr|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16" name="Line 128"/>
          <p:cNvSpPr>
            <a:spLocks noChangeShapeType="1"/>
          </p:cNvSpPr>
          <p:nvPr/>
        </p:nvSpPr>
        <p:spPr bwMode="auto">
          <a:xfrm flipV="1">
            <a:off x="838200" y="4572000"/>
            <a:ext cx="1143000" cy="152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3393" name="Group 129"/>
          <p:cNvGraphicFramePr>
            <a:graphicFrameLocks noGrp="1"/>
          </p:cNvGraphicFramePr>
          <p:nvPr/>
        </p:nvGraphicFramePr>
        <p:xfrm>
          <a:off x="228600" y="4724400"/>
          <a:ext cx="2844800" cy="2111375"/>
        </p:xfrm>
        <a:graphic>
          <a:graphicData uri="http://schemas.openxmlformats.org/drawingml/2006/table">
            <a:tbl>
              <a:tblPr/>
              <a:tblGrid>
                <a:gridCol w="566738"/>
                <a:gridCol w="566737"/>
                <a:gridCol w="566738"/>
                <a:gridCol w="1144587"/>
              </a:tblGrid>
              <a:tr h="312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Sm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P(Pa|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.1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Summary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marL="225425" indent="-225425" eaLnBrk="1" hangingPunct="1"/>
            <a:r>
              <a:rPr lang="en-US" altLang="zh-CN" sz="2800" b="1" smtClean="0">
                <a:ea typeface="宋体" charset="-122"/>
              </a:rPr>
              <a:t>Bayes nets</a:t>
            </a:r>
          </a:p>
          <a:p>
            <a:pPr marL="566738" lvl="1" indent="-227013" eaLnBrk="1" hangingPunct="1"/>
            <a:r>
              <a:rPr lang="en-US" altLang="zh-CN" sz="2400" smtClean="0">
                <a:ea typeface="宋体" charset="-122"/>
              </a:rPr>
              <a:t>Structure</a:t>
            </a:r>
          </a:p>
          <a:p>
            <a:pPr marL="566738" lvl="1" indent="-227013" eaLnBrk="1" hangingPunct="1"/>
            <a:r>
              <a:rPr lang="en-US" altLang="zh-CN" sz="2400" smtClean="0">
                <a:ea typeface="宋体" charset="-122"/>
              </a:rPr>
              <a:t>Parameters</a:t>
            </a:r>
          </a:p>
          <a:p>
            <a:pPr marL="566738" lvl="1" indent="-227013" eaLnBrk="1" hangingPunct="1"/>
            <a:r>
              <a:rPr lang="en-US" altLang="zh-CN" sz="2400" smtClean="0">
                <a:ea typeface="宋体" charset="-122"/>
              </a:rPr>
              <a:t>Conditional independence</a:t>
            </a:r>
          </a:p>
          <a:p>
            <a:pPr marL="225425" indent="-225425" eaLnBrk="1" hangingPunct="1"/>
            <a:r>
              <a:rPr lang="en-US" altLang="zh-CN" sz="2800" b="1" smtClean="0">
                <a:ea typeface="宋体" charset="-122"/>
              </a:rPr>
              <a:t>BN inference</a:t>
            </a:r>
          </a:p>
          <a:p>
            <a:pPr marL="566738" lvl="1" indent="-227013" eaLnBrk="1" hangingPunct="1"/>
            <a:r>
              <a:rPr lang="en-US" altLang="zh-CN" sz="2400" smtClean="0">
                <a:ea typeface="宋体" charset="-122"/>
              </a:rPr>
              <a:t>Exact Inference</a:t>
            </a:r>
          </a:p>
          <a:p>
            <a:pPr marL="914400" lvl="2" indent="-233363" eaLnBrk="1" hangingPunct="1"/>
            <a:r>
              <a:rPr lang="en-US" altLang="zh-CN" sz="2000" smtClean="0">
                <a:ea typeface="宋体" charset="-122"/>
              </a:rPr>
              <a:t>Variable elimination</a:t>
            </a:r>
          </a:p>
          <a:p>
            <a:pPr marL="566738" lvl="1" indent="-227013" eaLnBrk="1" hangingPunct="1"/>
            <a:r>
              <a:rPr lang="en-US" altLang="zh-CN" sz="2400" smtClean="0">
                <a:ea typeface="宋体" charset="-122"/>
              </a:rPr>
              <a:t>Sampling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Applications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http://excalibur.brc.uconn.edu/~baynet/researchApps.html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Medical diagnosis, e.g., lymph-node deseases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CN" smtClean="0">
                <a:ea typeface="宋体" charset="-122"/>
              </a:rPr>
              <a:t>Fraud/uncollectible debt detection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Troubleshooting of hardware/software systems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pic>
        <p:nvPicPr>
          <p:cNvPr id="491524" name="Picture 4" descr="b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76400"/>
            <a:ext cx="6172200" cy="4627563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9219" name="Oval 5"/>
          <p:cNvSpPr>
            <a:spLocks noChangeArrowheads="1"/>
          </p:cNvSpPr>
          <p:nvPr/>
        </p:nvSpPr>
        <p:spPr bwMode="auto">
          <a:xfrm>
            <a:off x="4060825" y="2947988"/>
            <a:ext cx="1106488" cy="4889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 i="1">
                <a:latin typeface="Comic Sans MS" pitchFamily="66" charset="0"/>
                <a:ea typeface="宋体" charset="-122"/>
              </a:rPr>
              <a:t>Cavity</a:t>
            </a:r>
            <a:endParaRPr lang="en-US" altLang="zh-CN" sz="1800" b="1" i="1">
              <a:latin typeface="Comic Sans MS" pitchFamily="66" charset="0"/>
              <a:ea typeface="宋体" charset="-122"/>
            </a:endParaRPr>
          </a:p>
        </p:txBody>
      </p:sp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3154363" y="4081463"/>
            <a:ext cx="1082675" cy="4889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 i="1">
                <a:latin typeface="Comic Sans MS" pitchFamily="66" charset="0"/>
                <a:ea typeface="宋体" charset="-122"/>
              </a:rPr>
              <a:t>Toothache</a:t>
            </a:r>
            <a:endParaRPr lang="en-US" altLang="zh-CN" sz="1800" b="1" i="1">
              <a:latin typeface="Comic Sans MS" pitchFamily="66" charset="0"/>
              <a:ea typeface="宋体" charset="-122"/>
            </a:endParaRPr>
          </a:p>
        </p:txBody>
      </p:sp>
      <p:sp>
        <p:nvSpPr>
          <p:cNvPr id="9221" name="Oval 8"/>
          <p:cNvSpPr>
            <a:spLocks noChangeArrowheads="1"/>
          </p:cNvSpPr>
          <p:nvPr/>
        </p:nvSpPr>
        <p:spPr bwMode="auto">
          <a:xfrm>
            <a:off x="4605338" y="4081463"/>
            <a:ext cx="1033462" cy="49053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 i="1">
                <a:latin typeface="Comic Sans MS" pitchFamily="66" charset="0"/>
                <a:ea typeface="宋体" charset="-122"/>
              </a:rPr>
              <a:t>Catch</a:t>
            </a:r>
            <a:endParaRPr lang="en-US" altLang="zh-CN" sz="1800" b="1" i="1">
              <a:latin typeface="Comic Sans MS" pitchFamily="66" charset="0"/>
              <a:ea typeface="宋体" charset="-122"/>
            </a:endParaRPr>
          </a:p>
        </p:txBody>
      </p:sp>
      <p:sp>
        <p:nvSpPr>
          <p:cNvPr id="9222" name="Line 10"/>
          <p:cNvSpPr>
            <a:spLocks noChangeShapeType="1"/>
          </p:cNvSpPr>
          <p:nvPr/>
        </p:nvSpPr>
        <p:spPr bwMode="auto">
          <a:xfrm flipH="1">
            <a:off x="3670300" y="3405188"/>
            <a:ext cx="619125" cy="679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11"/>
          <p:cNvSpPr>
            <a:spLocks noChangeShapeType="1"/>
          </p:cNvSpPr>
          <p:nvPr/>
        </p:nvSpPr>
        <p:spPr bwMode="auto">
          <a:xfrm>
            <a:off x="4746625" y="3405188"/>
            <a:ext cx="263525" cy="674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Oval 14"/>
          <p:cNvSpPr>
            <a:spLocks noChangeArrowheads="1"/>
          </p:cNvSpPr>
          <p:nvPr/>
        </p:nvSpPr>
        <p:spPr bwMode="auto">
          <a:xfrm>
            <a:off x="2155825" y="3024188"/>
            <a:ext cx="1082675" cy="4889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 i="1">
                <a:latin typeface="Comic Sans MS" pitchFamily="66" charset="0"/>
                <a:ea typeface="宋体" charset="-122"/>
              </a:rPr>
              <a:t>Weather</a:t>
            </a:r>
            <a:endParaRPr lang="en-US" altLang="zh-CN" sz="1800" b="1" i="1">
              <a:latin typeface="Comic Sans MS" pitchFamily="66" charset="0"/>
              <a:ea typeface="宋体" charset="-122"/>
            </a:endParaRPr>
          </a:p>
        </p:txBody>
      </p:sp>
      <p:sp>
        <p:nvSpPr>
          <p:cNvPr id="9225" name="Text Box 16"/>
          <p:cNvSpPr txBox="1">
            <a:spLocks noChangeArrowheads="1"/>
          </p:cNvSpPr>
          <p:nvPr/>
        </p:nvSpPr>
        <p:spPr bwMode="auto">
          <a:xfrm>
            <a:off x="746125" y="1709738"/>
            <a:ext cx="5792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Topology of network encodes conditional 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independence assertions:</a:t>
            </a:r>
          </a:p>
        </p:txBody>
      </p:sp>
      <p:sp>
        <p:nvSpPr>
          <p:cNvPr id="9226" name="Text Box 17"/>
          <p:cNvSpPr txBox="1">
            <a:spLocks noChangeArrowheads="1"/>
          </p:cNvSpPr>
          <p:nvPr/>
        </p:nvSpPr>
        <p:spPr bwMode="auto">
          <a:xfrm>
            <a:off x="838200" y="5105400"/>
            <a:ext cx="7058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Weather is independent of other variables</a:t>
            </a:r>
          </a:p>
          <a:p>
            <a:pPr eaLnBrk="1" hangingPunct="1"/>
            <a:r>
              <a:rPr lang="en-US" altLang="zh-CN" sz="2400">
                <a:ea typeface="宋体" charset="-122"/>
              </a:rPr>
              <a:t>Toothache and Catch are independent given Cavity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10243" name="Text Box 9"/>
          <p:cNvSpPr txBox="1">
            <a:spLocks noChangeArrowheads="1"/>
          </p:cNvSpPr>
          <p:nvPr/>
        </p:nvSpPr>
        <p:spPr bwMode="auto">
          <a:xfrm>
            <a:off x="609600" y="1600200"/>
            <a:ext cx="8305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I’m at work, neighbor John calls to say my alarm is</a:t>
            </a:r>
          </a:p>
          <a:p>
            <a:pPr eaLnBrk="1" hangingPunct="1"/>
            <a:r>
              <a:rPr lang="en-US" altLang="zh-CN" sz="2400">
                <a:ea typeface="宋体" charset="-122"/>
              </a:rPr>
              <a:t>ringing, but neighbor Mary doesn’t call.  Sometime it’s set off by a minor earthquake.  Is there a burglar? </a:t>
            </a:r>
            <a:br>
              <a:rPr lang="en-US" altLang="zh-CN" sz="2400">
                <a:ea typeface="宋体" charset="-122"/>
              </a:rPr>
            </a:br>
            <a:endParaRPr lang="en-US" altLang="zh-CN" sz="2400">
              <a:ea typeface="宋体" charset="-122"/>
            </a:endParaRPr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685800" y="4191000"/>
            <a:ext cx="6448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Network topology reflects “causal” knowledge: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- A burglar can set the alarm off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- An earthquake can set the alarm off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- The alarm can cause Mary to call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- The alarm can cause John to call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9600" y="30480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Variables: Burglar, Earthquake, Alarm, JohnCalls, MaryCalls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  <p:bldP spid="3410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 Simple Belief Network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11275" name="Oval 4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Burglary</a:t>
              </a:r>
            </a:p>
          </p:txBody>
        </p:sp>
        <p:sp>
          <p:nvSpPr>
            <p:cNvPr id="11276" name="Oval 5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Earthquake</a:t>
              </a:r>
            </a:p>
          </p:txBody>
        </p:sp>
        <p:sp>
          <p:nvSpPr>
            <p:cNvPr id="11277" name="Oval 6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Alarm</a:t>
              </a:r>
            </a:p>
          </p:txBody>
        </p:sp>
        <p:sp>
          <p:nvSpPr>
            <p:cNvPr id="11278" name="Oval 7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MaryCalls</a:t>
              </a:r>
            </a:p>
          </p:txBody>
        </p:sp>
        <p:sp>
          <p:nvSpPr>
            <p:cNvPr id="11279" name="Oval 8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JohnCalls</a:t>
              </a:r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2" name="Line 11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5453" name="Group 13"/>
          <p:cNvGrpSpPr>
            <a:grpSpLocks/>
          </p:cNvGrpSpPr>
          <p:nvPr/>
        </p:nvGrpSpPr>
        <p:grpSpPr bwMode="auto">
          <a:xfrm>
            <a:off x="7391400" y="2667000"/>
            <a:ext cx="1154113" cy="2438400"/>
            <a:chOff x="4656" y="1680"/>
            <a:chExt cx="727" cy="1536"/>
          </a:xfrm>
        </p:grpSpPr>
        <p:sp>
          <p:nvSpPr>
            <p:cNvPr id="11272" name="Text Box 14"/>
            <p:cNvSpPr txBox="1">
              <a:spLocks noChangeArrowheads="1"/>
            </p:cNvSpPr>
            <p:nvPr/>
          </p:nvSpPr>
          <p:spPr bwMode="auto">
            <a:xfrm>
              <a:off x="4656" y="1680"/>
              <a:ext cx="6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causes</a:t>
              </a:r>
            </a:p>
          </p:txBody>
        </p:sp>
        <p:sp>
          <p:nvSpPr>
            <p:cNvPr id="11273" name="Text Box 15"/>
            <p:cNvSpPr txBox="1">
              <a:spLocks noChangeArrowheads="1"/>
            </p:cNvSpPr>
            <p:nvPr/>
          </p:nvSpPr>
          <p:spPr bwMode="auto">
            <a:xfrm>
              <a:off x="4704" y="2928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effects</a:t>
              </a:r>
            </a:p>
          </p:txBody>
        </p:sp>
        <p:sp>
          <p:nvSpPr>
            <p:cNvPr id="11274" name="Line 16"/>
            <p:cNvSpPr>
              <a:spLocks noChangeShapeType="1"/>
            </p:cNvSpPr>
            <p:nvPr/>
          </p:nvSpPr>
          <p:spPr bwMode="auto">
            <a:xfrm>
              <a:off x="4992" y="2016"/>
              <a:ext cx="0" cy="91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5100638" y="3505200"/>
            <a:ext cx="2282825" cy="831850"/>
          </a:xfrm>
          <a:prstGeom prst="rect">
            <a:avLst/>
          </a:prstGeom>
          <a:solidFill>
            <a:srgbClr val="F9F3D7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990000"/>
                </a:solidFill>
                <a:ea typeface="宋体" charset="-122"/>
              </a:rPr>
              <a:t>Directed acyclic</a:t>
            </a:r>
            <a:br>
              <a:rPr lang="en-US" altLang="zh-CN" sz="2400">
                <a:solidFill>
                  <a:srgbClr val="9900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990000"/>
                </a:solidFill>
                <a:ea typeface="宋体" charset="-122"/>
              </a:rPr>
              <a:t>graph (DAG)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28600" y="2971800"/>
            <a:ext cx="3182938" cy="1016000"/>
          </a:xfrm>
          <a:prstGeom prst="rect">
            <a:avLst/>
          </a:prstGeom>
          <a:solidFill>
            <a:srgbClr val="EAFFD5"/>
          </a:solidFill>
          <a:ln w="952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6600"/>
                </a:solidFill>
                <a:ea typeface="宋体" charset="-122"/>
              </a:rPr>
              <a:t>Intuitive meaning of arrow</a:t>
            </a:r>
          </a:p>
          <a:p>
            <a:pPr eaLnBrk="1" hangingPunct="1"/>
            <a:r>
              <a:rPr lang="en-US" altLang="zh-CN" sz="2000">
                <a:solidFill>
                  <a:srgbClr val="336600"/>
                </a:solidFill>
                <a:ea typeface="宋体" charset="-122"/>
              </a:rPr>
              <a:t>from x to y: “x has direct </a:t>
            </a:r>
            <a:br>
              <a:rPr lang="en-US" altLang="zh-CN" sz="2000">
                <a:solidFill>
                  <a:srgbClr val="336600"/>
                </a:solidFill>
                <a:ea typeface="宋体" charset="-122"/>
              </a:rPr>
            </a:br>
            <a:r>
              <a:rPr lang="en-US" altLang="zh-CN" sz="2000">
                <a:solidFill>
                  <a:srgbClr val="336600"/>
                </a:solidFill>
                <a:ea typeface="宋体" charset="-122"/>
              </a:rPr>
              <a:t>influence on y”</a:t>
            </a: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3200400" y="4800600"/>
            <a:ext cx="3959225" cy="466725"/>
          </a:xfrm>
          <a:prstGeom prst="rect">
            <a:avLst/>
          </a:prstGeom>
          <a:solidFill>
            <a:srgbClr val="F9F3D7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C0000"/>
                </a:solidFill>
                <a:ea typeface="宋体" charset="-122"/>
              </a:rPr>
              <a:t>Nodes are random variables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7" grpId="0" animBg="1" autoUpdateAnimBg="0"/>
      <p:bldP spid="445458" grpId="0" animBg="1" autoUpdateAnimBg="0"/>
      <p:bldP spid="445459" grpId="0" animBg="1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21638</TotalTime>
  <Words>3002</Words>
  <Application>Microsoft Office PowerPoint</Application>
  <PresentationFormat>全屏显示(4:3)</PresentationFormat>
  <Paragraphs>943</Paragraphs>
  <Slides>66</Slides>
  <Notes>0</Notes>
  <HiddenSlides>12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7" baseType="lpstr">
      <vt:lpstr>宋体</vt:lpstr>
      <vt:lpstr>Arial</vt:lpstr>
      <vt:lpstr>Comic Sans MS</vt:lpstr>
      <vt:lpstr>Lucida Calligraphy</vt:lpstr>
      <vt:lpstr>Symbol</vt:lpstr>
      <vt:lpstr>Tahoma</vt:lpstr>
      <vt:lpstr>Times New Roman</vt:lpstr>
      <vt:lpstr>Wingdings</vt:lpstr>
      <vt:lpstr>Blueprint</vt:lpstr>
      <vt:lpstr>公式</vt:lpstr>
      <vt:lpstr>Equation</vt:lpstr>
      <vt:lpstr>Bayesian Networks</vt:lpstr>
      <vt:lpstr>Probabilistic Agent</vt:lpstr>
      <vt:lpstr>Problem</vt:lpstr>
      <vt:lpstr>Purpose of Bayesian Networks</vt:lpstr>
      <vt:lpstr>Other Names</vt:lpstr>
      <vt:lpstr>Bayesian Networks</vt:lpstr>
      <vt:lpstr>Example</vt:lpstr>
      <vt:lpstr>Example</vt:lpstr>
      <vt:lpstr>A Simple Belief Network</vt:lpstr>
      <vt:lpstr>Assigning Probabilities to Roots</vt:lpstr>
      <vt:lpstr>Conditional Probability Tables</vt:lpstr>
      <vt:lpstr>Conditional Probability Tables</vt:lpstr>
      <vt:lpstr>What the BN Means</vt:lpstr>
      <vt:lpstr>Calculation of Joint Probability</vt:lpstr>
      <vt:lpstr>What The BN Encodes</vt:lpstr>
      <vt:lpstr>What The BN Encodes</vt:lpstr>
      <vt:lpstr>Structure of BN</vt:lpstr>
      <vt:lpstr>Construction of BN</vt:lpstr>
      <vt:lpstr>Example</vt:lpstr>
      <vt:lpstr>Example</vt:lpstr>
      <vt:lpstr>Example</vt:lpstr>
      <vt:lpstr>Example</vt:lpstr>
      <vt:lpstr>Example</vt:lpstr>
      <vt:lpstr>Example summary</vt:lpstr>
      <vt:lpstr>Compactness</vt:lpstr>
      <vt:lpstr>Cond. Independence Relations</vt:lpstr>
      <vt:lpstr>Inference in BNs</vt:lpstr>
      <vt:lpstr>Inference Patterns</vt:lpstr>
      <vt:lpstr>Types Of Nodes On A Path</vt:lpstr>
      <vt:lpstr>Independence Relations In BN</vt:lpstr>
      <vt:lpstr>Independence Relations In BN</vt:lpstr>
      <vt:lpstr>Independence Relations In BN</vt:lpstr>
      <vt:lpstr>Independence Relations In BN</vt:lpstr>
      <vt:lpstr>BN Inference</vt:lpstr>
      <vt:lpstr>BN Inference</vt:lpstr>
      <vt:lpstr>Inference Ex. 2</vt:lpstr>
      <vt:lpstr>Variable Elimination</vt:lpstr>
      <vt:lpstr>A More Complex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Variable Elimination</vt:lpstr>
      <vt:lpstr>Dealing with evidence</vt:lpstr>
      <vt:lpstr>Dealing with Evidence </vt:lpstr>
      <vt:lpstr>Dealing with Evidence </vt:lpstr>
      <vt:lpstr>Dealing with Evidence </vt:lpstr>
      <vt:lpstr>Dealing with Evidence </vt:lpstr>
      <vt:lpstr>Dealing with Evidence </vt:lpstr>
      <vt:lpstr>Dealing with Evidence </vt:lpstr>
      <vt:lpstr>Variable Elimination Algorithm</vt:lpstr>
      <vt:lpstr>Complexity of variable elimination</vt:lpstr>
      <vt:lpstr>Understanding Variable Elimination</vt:lpstr>
      <vt:lpstr>Exercise: Variable elimination</vt:lpstr>
      <vt:lpstr>Approaches to inference</vt:lpstr>
      <vt:lpstr>Stochastic simulation - direct</vt:lpstr>
      <vt:lpstr>Direct Stochastic Simulation</vt:lpstr>
      <vt:lpstr>Exercise: Direct sampling</vt:lpstr>
      <vt:lpstr>Likelihood weighting</vt:lpstr>
      <vt:lpstr>Markov chain Monte Carlo algorithm</vt:lpstr>
      <vt:lpstr>Exercise: MCMC sampling</vt:lpstr>
      <vt:lpstr>Summary</vt:lpstr>
      <vt:lpstr>Applications</vt:lpstr>
    </vt:vector>
  </TitlesOfParts>
  <Company>UMD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</dc:title>
  <dc:creator>Lise Getoor</dc:creator>
  <dc:description>based on Jean-Claude Latombe's slides_x000d_
Daphne Kollers notes</dc:description>
  <cp:lastModifiedBy>周密</cp:lastModifiedBy>
  <cp:revision>208</cp:revision>
  <cp:lastPrinted>1601-01-01T00:00:00Z</cp:lastPrinted>
  <dcterms:created xsi:type="dcterms:W3CDTF">2000-01-10T15:15:18Z</dcterms:created>
  <dcterms:modified xsi:type="dcterms:W3CDTF">2016-05-03T06:00:10Z</dcterms:modified>
</cp:coreProperties>
</file>