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579" r:id="rId2"/>
    <p:sldId id="591" r:id="rId3"/>
    <p:sldId id="592" r:id="rId4"/>
    <p:sldId id="593" r:id="rId5"/>
    <p:sldId id="543" r:id="rId6"/>
    <p:sldId id="547" r:id="rId7"/>
    <p:sldId id="548" r:id="rId8"/>
    <p:sldId id="549" r:id="rId9"/>
    <p:sldId id="550" r:id="rId10"/>
    <p:sldId id="599" r:id="rId11"/>
    <p:sldId id="600" r:id="rId12"/>
    <p:sldId id="551" r:id="rId13"/>
    <p:sldId id="552" r:id="rId14"/>
    <p:sldId id="553" r:id="rId15"/>
    <p:sldId id="554" r:id="rId16"/>
    <p:sldId id="555" r:id="rId17"/>
    <p:sldId id="594" r:id="rId18"/>
    <p:sldId id="556" r:id="rId19"/>
    <p:sldId id="557" r:id="rId20"/>
    <p:sldId id="558" r:id="rId21"/>
    <p:sldId id="559" r:id="rId22"/>
    <p:sldId id="560" r:id="rId23"/>
    <p:sldId id="561" r:id="rId24"/>
    <p:sldId id="585" r:id="rId25"/>
    <p:sldId id="580" r:id="rId26"/>
    <p:sldId id="581" r:id="rId27"/>
    <p:sldId id="601" r:id="rId28"/>
    <p:sldId id="595" r:id="rId29"/>
    <p:sldId id="596" r:id="rId30"/>
    <p:sldId id="597" r:id="rId31"/>
    <p:sldId id="598" r:id="rId32"/>
    <p:sldId id="586" r:id="rId33"/>
  </p:sldIdLst>
  <p:sldSz cx="9144000" cy="6858000" type="screen4x3"/>
  <p:notesSz cx="7026275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0D0"/>
    <a:srgbClr val="FF0000"/>
    <a:srgbClr val="990000"/>
    <a:srgbClr val="008000"/>
    <a:srgbClr val="3333CC"/>
    <a:srgbClr val="DDDDDD"/>
    <a:srgbClr val="5F5F5F"/>
    <a:srgbClr val="8EF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8" autoAdjust="0"/>
    <p:restoredTop sz="94660" autoAdjust="0"/>
  </p:normalViewPr>
  <p:slideViewPr>
    <p:cSldViewPr>
      <p:cViewPr varScale="1">
        <p:scale>
          <a:sx n="85" d="100"/>
          <a:sy n="85" d="100"/>
        </p:scale>
        <p:origin x="129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2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>
            <a:lvl1pPr defTabSz="93345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1450" y="0"/>
            <a:ext cx="30448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448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b" anchorCtr="0" compatLnSpc="1">
            <a:prstTxWarp prst="textNoShape">
              <a:avLst/>
            </a:prstTxWarp>
          </a:bodyPr>
          <a:lstStyle>
            <a:lvl1pPr defTabSz="93345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1450" y="8847138"/>
            <a:ext cx="30448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 smtClean="0"/>
            </a:lvl1pPr>
          </a:lstStyle>
          <a:p>
            <a:pPr>
              <a:defRPr/>
            </a:pPr>
            <a:fld id="{495F9446-12D3-4ADD-BBF4-1FD65C6BE5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086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>
            <a:lvl1pPr defTabSz="93345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1450" y="0"/>
            <a:ext cx="30448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7725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4363"/>
            <a:ext cx="5153025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448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b" anchorCtr="0" compatLnSpc="1">
            <a:prstTxWarp prst="textNoShape">
              <a:avLst/>
            </a:prstTxWarp>
          </a:bodyPr>
          <a:lstStyle>
            <a:lvl1pPr defTabSz="93345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1450" y="8847138"/>
            <a:ext cx="30448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55" tIns="46678" rIns="93355" bIns="4667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 smtClean="0"/>
            </a:lvl1pPr>
          </a:lstStyle>
          <a:p>
            <a:pPr>
              <a:defRPr/>
            </a:pPr>
            <a:fld id="{D86B551D-1C23-45BF-AEE4-39357CE4CE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58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9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0461F2-445B-4052-A9CE-37E6AE3319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43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751F6-91D6-44BF-B610-C62E2184E9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63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5972-7D3A-4E9E-92D9-F9A76AE44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14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9AEEA-F340-4218-ABE0-9F27D69A0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78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C8A99-879D-4CB7-8929-B09A9B8E6D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0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9E7BB-DBF3-49BD-B255-2F5F159E7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61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0DA91-B79A-429E-9B0C-C8FAE1221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17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E79F6-B502-49BB-B1E2-6B1433425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87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4F62A-0052-4A2A-ADE4-DE4D6BFC67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28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E4265-6C83-42BC-B95A-6E82A7417B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43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E0E0B-32F9-4B29-9840-46E742DF0E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8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7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fld id="{9D58D217-D588-41EE-8FAF-AC7E4B2567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Statistical Learning Methods</a:t>
            </a:r>
          </a:p>
        </p:txBody>
      </p:sp>
      <p:sp>
        <p:nvSpPr>
          <p:cNvPr id="3075" name="副标题 1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728891"/>
              </p:ext>
            </p:extLst>
          </p:nvPr>
        </p:nvGraphicFramePr>
        <p:xfrm>
          <a:off x="414338" y="1785938"/>
          <a:ext cx="6280150" cy="476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Equation" r:id="rId3" imgW="2781000" imgH="2616120" progId="Equation.DSMT4">
                  <p:embed/>
                </p:oleObj>
              </mc:Choice>
              <mc:Fallback>
                <p:oleObj name="Equation" r:id="rId3" imgW="2781000" imgH="2616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338" y="1785938"/>
                        <a:ext cx="6280150" cy="476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319798"/>
              </p:ext>
            </p:extLst>
          </p:nvPr>
        </p:nvGraphicFramePr>
        <p:xfrm>
          <a:off x="6398418" y="3404606"/>
          <a:ext cx="919163" cy="170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name="Equation" r:id="rId5" imgW="355320" imgH="863280" progId="Equation.DSMT4">
                  <p:embed/>
                </p:oleObj>
              </mc:Choice>
              <mc:Fallback>
                <p:oleObj name="Equation" r:id="rId5" imgW="3553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8418" y="3404606"/>
                        <a:ext cx="919163" cy="1700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410200" y="2416314"/>
            <a:ext cx="35814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ea typeface="宋体" charset="-122"/>
              </a:rPr>
              <a:t>Hypothesis Prior over h</a:t>
            </a:r>
            <a:r>
              <a:rPr lang="en-US" altLang="zh-CN" sz="2000" baseline="-250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, …, h</a:t>
            </a:r>
            <a:r>
              <a:rPr lang="en-US" altLang="zh-CN" sz="2000" baseline="-25000" dirty="0">
                <a:ea typeface="宋体" charset="-122"/>
              </a:rPr>
              <a:t>5</a:t>
            </a:r>
            <a:r>
              <a:rPr lang="en-US" altLang="zh-CN" sz="2000" dirty="0">
                <a:ea typeface="宋体" charset="-122"/>
              </a:rPr>
              <a:t> is {0.1,0.2,0.4,0.2,0.1}</a:t>
            </a:r>
          </a:p>
        </p:txBody>
      </p:sp>
      <p:sp>
        <p:nvSpPr>
          <p:cNvPr id="8" name="矩形 7"/>
          <p:cNvSpPr/>
          <p:nvPr/>
        </p:nvSpPr>
        <p:spPr>
          <a:xfrm>
            <a:off x="4343400" y="5278013"/>
            <a:ext cx="3810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H</a:t>
            </a:r>
            <a:r>
              <a:rPr lang="en-US" altLang="zh-CN" sz="2000" baseline="-250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= all cherry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H</a:t>
            </a:r>
            <a:r>
              <a:rPr lang="en-US" altLang="zh-CN" sz="2000" baseline="-25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= 75% cherry, 25% lime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H</a:t>
            </a:r>
            <a:r>
              <a:rPr lang="en-US" altLang="zh-CN" sz="2000" baseline="-25000" dirty="0">
                <a:ea typeface="宋体" charset="-122"/>
              </a:rPr>
              <a:t>3</a:t>
            </a:r>
            <a:r>
              <a:rPr lang="en-US" altLang="zh-CN" sz="2000" dirty="0">
                <a:ea typeface="宋体" charset="-122"/>
              </a:rPr>
              <a:t>= 50% cherry, 50% lime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H</a:t>
            </a:r>
            <a:r>
              <a:rPr lang="en-US" altLang="zh-CN" sz="2000" baseline="-25000" dirty="0">
                <a:ea typeface="宋体" charset="-122"/>
              </a:rPr>
              <a:t>4</a:t>
            </a:r>
            <a:r>
              <a:rPr lang="en-US" altLang="zh-CN" sz="2000" dirty="0">
                <a:ea typeface="宋体" charset="-122"/>
              </a:rPr>
              <a:t>= 25% cherry, 75% lime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H</a:t>
            </a:r>
            <a:r>
              <a:rPr lang="en-US" altLang="zh-CN" sz="2000" baseline="-25000" dirty="0">
                <a:ea typeface="宋体" charset="-122"/>
              </a:rPr>
              <a:t>5</a:t>
            </a:r>
            <a:r>
              <a:rPr lang="en-US" altLang="zh-CN" sz="2000" dirty="0">
                <a:ea typeface="宋体" charset="-122"/>
              </a:rPr>
              <a:t>= 100% lime</a:t>
            </a:r>
          </a:p>
        </p:txBody>
      </p:sp>
      <p:sp>
        <p:nvSpPr>
          <p:cNvPr id="9" name="矩形 8"/>
          <p:cNvSpPr/>
          <p:nvPr/>
        </p:nvSpPr>
        <p:spPr>
          <a:xfrm>
            <a:off x="685800" y="837931"/>
            <a:ext cx="7207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Q1: After seeing d</a:t>
            </a:r>
            <a:r>
              <a:rPr lang="en-US" altLang="zh-CN" sz="3200" baseline="-25000" dirty="0">
                <a:ea typeface="宋体" charset="-122"/>
              </a:rPr>
              <a:t>1</a:t>
            </a:r>
            <a:r>
              <a:rPr lang="en-US" altLang="zh-CN" sz="3200" dirty="0">
                <a:ea typeface="宋体" charset="-122"/>
              </a:rPr>
              <a:t>, what is P(h</a:t>
            </a:r>
            <a:r>
              <a:rPr lang="en-US" altLang="zh-CN" sz="3200" baseline="-25000" dirty="0">
                <a:ea typeface="宋体" charset="-122"/>
              </a:rPr>
              <a:t>i</a:t>
            </a:r>
            <a:r>
              <a:rPr lang="en-US" altLang="zh-CN" sz="3200" dirty="0">
                <a:ea typeface="宋体" charset="-122"/>
              </a:rPr>
              <a:t>|d</a:t>
            </a:r>
            <a:r>
              <a:rPr lang="en-US" altLang="zh-CN" sz="3200" baseline="-25000" dirty="0">
                <a:ea typeface="宋体" charset="-122"/>
              </a:rPr>
              <a:t>1</a:t>
            </a:r>
            <a:r>
              <a:rPr lang="en-US" altLang="zh-CN" sz="3200" dirty="0">
                <a:ea typeface="宋体" charset="-122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1178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Q2: After seeing d</a:t>
            </a:r>
            <a:r>
              <a:rPr lang="en-US" altLang="zh-CN" sz="3200" baseline="-25000" dirty="0">
                <a:ea typeface="宋体" charset="-122"/>
              </a:rPr>
              <a:t>1</a:t>
            </a:r>
            <a:r>
              <a:rPr lang="en-US" altLang="zh-CN" sz="3200" dirty="0">
                <a:ea typeface="宋体" charset="-122"/>
              </a:rPr>
              <a:t>, what is P(d</a:t>
            </a:r>
            <a:r>
              <a:rPr lang="en-US" altLang="zh-CN" sz="3200" baseline="-25000" dirty="0">
                <a:ea typeface="宋体" charset="-122"/>
              </a:rPr>
              <a:t>2</a:t>
            </a:r>
            <a:r>
              <a:rPr lang="en-US" altLang="zh-CN" sz="3200" dirty="0">
                <a:ea typeface="宋体" charset="-122"/>
              </a:rPr>
              <a:t>=   |d</a:t>
            </a:r>
            <a:r>
              <a:rPr lang="en-US" altLang="zh-CN" sz="3200" baseline="-25000" dirty="0">
                <a:ea typeface="宋体" charset="-122"/>
              </a:rPr>
              <a:t>1</a:t>
            </a:r>
            <a:r>
              <a:rPr lang="en-US" altLang="zh-CN" sz="3200" dirty="0" smtClean="0">
                <a:ea typeface="宋体" charset="-122"/>
              </a:rPr>
              <a:t>)?</a:t>
            </a:r>
            <a:endParaRPr lang="zh-CN" altLang="en-US" sz="3200" dirty="0"/>
          </a:p>
        </p:txBody>
      </p:sp>
      <p:sp>
        <p:nvSpPr>
          <p:cNvPr id="4" name="Oval 14"/>
          <p:cNvSpPr>
            <a:spLocks noChangeArrowheads="1"/>
          </p:cNvSpPr>
          <p:nvPr/>
        </p:nvSpPr>
        <p:spPr bwMode="auto">
          <a:xfrm>
            <a:off x="6858000" y="1035425"/>
            <a:ext cx="304800" cy="304800"/>
          </a:xfrm>
          <a:prstGeom prst="ellipse">
            <a:avLst/>
          </a:prstGeom>
          <a:solidFill>
            <a:srgbClr val="8EF5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776328"/>
              </p:ext>
            </p:extLst>
          </p:nvPr>
        </p:nvGraphicFramePr>
        <p:xfrm>
          <a:off x="887412" y="2178425"/>
          <a:ext cx="7216776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3" imgW="3429000" imgH="1117440" progId="Equation.DSMT4">
                  <p:embed/>
                </p:oleObj>
              </mc:Choice>
              <mc:Fallback>
                <p:oleObj name="Equation" r:id="rId3" imgW="342900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2" y="2178425"/>
                        <a:ext cx="7216776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7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Making Statistical Inferences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Bayesian –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predictions made using all hypothesis, weighted by their probabilities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MAP – maximum a posteriori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uses the single most probable hypothesis to make prediction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often much easier than Bayesian; as we get more and more data,  closer to Bayesian optimal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ML – maximum likelihood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assume uniform prior over 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when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Naïve Bayes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aka Idiot Bayes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particularly simple BN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makes overly strong independence assumptions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but works surprisingly well in practice…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Bayesian Diagnosis</a:t>
            </a:r>
          </a:p>
        </p:txBody>
      </p:sp>
      <p:sp>
        <p:nvSpPr>
          <p:cNvPr id="468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suppose we want to make a diagnosis D and there are n possible mutually exclusive diagnosis d</a:t>
            </a:r>
            <a:r>
              <a:rPr lang="en-US" altLang="zh-CN" sz="2400" baseline="-25000" smtClean="0">
                <a:ea typeface="宋体" charset="-122"/>
              </a:rPr>
              <a:t>1</a:t>
            </a:r>
            <a:r>
              <a:rPr lang="en-US" altLang="zh-CN" sz="2400" smtClean="0">
                <a:ea typeface="宋体" charset="-122"/>
              </a:rPr>
              <a:t>, …, d</a:t>
            </a:r>
            <a:r>
              <a:rPr lang="en-US" altLang="zh-CN" sz="2400" baseline="-25000" smtClean="0">
                <a:ea typeface="宋体" charset="-122"/>
              </a:rPr>
              <a:t>n</a:t>
            </a:r>
          </a:p>
          <a:p>
            <a:pPr eaLnBrk="1" hangingPunct="1"/>
            <a:r>
              <a:rPr lang="en-US" altLang="zh-CN" sz="2400" smtClean="0">
                <a:ea typeface="宋体" charset="-122"/>
              </a:rPr>
              <a:t>suppose there are m boolean symptoms, E</a:t>
            </a:r>
            <a:r>
              <a:rPr lang="en-US" altLang="zh-CN" sz="2400" baseline="-25000" smtClean="0">
                <a:ea typeface="宋体" charset="-122"/>
              </a:rPr>
              <a:t>1</a:t>
            </a:r>
            <a:r>
              <a:rPr lang="en-US" altLang="zh-CN" sz="2400" smtClean="0">
                <a:ea typeface="宋体" charset="-122"/>
              </a:rPr>
              <a:t>, …, E</a:t>
            </a:r>
            <a:r>
              <a:rPr lang="en-US" altLang="zh-CN" sz="2400" baseline="-25000" smtClean="0">
                <a:ea typeface="宋体" charset="-122"/>
              </a:rPr>
              <a:t>m</a:t>
            </a:r>
          </a:p>
          <a:p>
            <a:pPr eaLnBrk="1" hangingPunct="1"/>
            <a:endParaRPr lang="en-US" altLang="zh-CN" sz="2400" smtClean="0">
              <a:ea typeface="宋体" charset="-122"/>
            </a:endParaRPr>
          </a:p>
        </p:txBody>
      </p:sp>
      <p:graphicFrame>
        <p:nvGraphicFramePr>
          <p:cNvPr id="468996" name="Object 4"/>
          <p:cNvGraphicFramePr>
            <a:graphicFrameLocks noChangeAspect="1"/>
          </p:cNvGraphicFramePr>
          <p:nvPr/>
        </p:nvGraphicFramePr>
        <p:xfrm>
          <a:off x="1600200" y="3733800"/>
          <a:ext cx="24177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3" imgW="1155199" imgH="215806" progId="Equation.3">
                  <p:embed/>
                </p:oleObj>
              </mc:Choice>
              <mc:Fallback>
                <p:oleObj name="Equation" r:id="rId3" imgW="1155199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24177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1955800" y="4738688"/>
            <a:ext cx="459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how do we make diagnosis?</a:t>
            </a:r>
          </a:p>
        </p:txBody>
      </p:sp>
      <p:grpSp>
        <p:nvGrpSpPr>
          <p:cNvPr id="468998" name="Group 6"/>
          <p:cNvGrpSpPr>
            <a:grpSpLocks/>
          </p:cNvGrpSpPr>
          <p:nvPr/>
        </p:nvGrpSpPr>
        <p:grpSpPr bwMode="auto">
          <a:xfrm>
            <a:off x="1617663" y="5572125"/>
            <a:ext cx="5267325" cy="519113"/>
            <a:chOff x="1019" y="3510"/>
            <a:chExt cx="3318" cy="327"/>
          </a:xfrm>
        </p:grpSpPr>
        <p:graphicFrame>
          <p:nvGraphicFramePr>
            <p:cNvPr id="13320" name="Object 7"/>
            <p:cNvGraphicFramePr>
              <a:graphicFrameLocks noChangeAspect="1"/>
            </p:cNvGraphicFramePr>
            <p:nvPr/>
          </p:nvGraphicFramePr>
          <p:xfrm>
            <a:off x="2133" y="3552"/>
            <a:ext cx="46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6" name="Equation" r:id="rId5" imgW="355292" imgH="215713" progId="Equation.3">
                    <p:embed/>
                  </p:oleObj>
                </mc:Choice>
                <mc:Fallback>
                  <p:oleObj name="Equation" r:id="rId5" imgW="355292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3552"/>
                          <a:ext cx="46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8"/>
            <p:cNvGraphicFramePr>
              <a:graphicFrameLocks noChangeAspect="1"/>
            </p:cNvGraphicFramePr>
            <p:nvPr/>
          </p:nvGraphicFramePr>
          <p:xfrm>
            <a:off x="2981" y="3552"/>
            <a:ext cx="135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7" name="Equation" r:id="rId7" imgW="1028254" imgH="215806" progId="Equation.3">
                    <p:embed/>
                  </p:oleObj>
                </mc:Choice>
                <mc:Fallback>
                  <p:oleObj name="Equation" r:id="rId7" imgW="1028254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1" y="3552"/>
                          <a:ext cx="135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1019" y="3510"/>
              <a:ext cx="1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charset="-122"/>
                </a:rPr>
                <a:t>we need:</a:t>
              </a:r>
            </a:p>
          </p:txBody>
        </p:sp>
      </p:grpSp>
      <p:graphicFrame>
        <p:nvGraphicFramePr>
          <p:cNvPr id="469002" name="Object 10"/>
          <p:cNvGraphicFramePr>
            <a:graphicFrameLocks noChangeAspect="1"/>
          </p:cNvGraphicFramePr>
          <p:nvPr/>
        </p:nvGraphicFramePr>
        <p:xfrm>
          <a:off x="4191000" y="3565525"/>
          <a:ext cx="28686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quation" r:id="rId9" imgW="1371600" imgH="444500" progId="Equation.3">
                  <p:embed/>
                </p:oleObj>
              </mc:Choice>
              <mc:Fallback>
                <p:oleObj name="Equation" r:id="rId9" imgW="13716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65525"/>
                        <a:ext cx="286861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 autoUpdateAnimBg="0"/>
      <p:bldP spid="46899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Naïve Bayes Assumption</a:t>
            </a:r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Assume each piece of evidence (symptom) is independent give the diagnosis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 then</a:t>
            </a:r>
          </a:p>
        </p:txBody>
      </p:sp>
      <p:graphicFrame>
        <p:nvGraphicFramePr>
          <p:cNvPr id="470020" name="Object 4"/>
          <p:cNvGraphicFramePr>
            <a:graphicFrameLocks noChangeAspect="1"/>
          </p:cNvGraphicFramePr>
          <p:nvPr/>
        </p:nvGraphicFramePr>
        <p:xfrm>
          <a:off x="2311400" y="4264025"/>
          <a:ext cx="24193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3" imgW="1155199" imgH="215806" progId="Equation.3">
                  <p:embed/>
                </p:oleObj>
              </mc:Choice>
              <mc:Fallback>
                <p:oleObj name="Equation" r:id="rId3" imgW="1155199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264025"/>
                        <a:ext cx="24193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1" name="Text Box 5"/>
          <p:cNvSpPr txBox="1">
            <a:spLocks noChangeArrowheads="1"/>
          </p:cNvSpPr>
          <p:nvPr/>
        </p:nvSpPr>
        <p:spPr bwMode="auto">
          <a:xfrm>
            <a:off x="914400" y="5467350"/>
            <a:ext cx="752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what is the structure of the corresponding BN?</a:t>
            </a:r>
          </a:p>
        </p:txBody>
      </p:sp>
      <p:graphicFrame>
        <p:nvGraphicFramePr>
          <p:cNvPr id="470022" name="Object 6"/>
          <p:cNvGraphicFramePr>
            <a:graphicFrameLocks noChangeAspect="1"/>
          </p:cNvGraphicFramePr>
          <p:nvPr/>
        </p:nvGraphicFramePr>
        <p:xfrm>
          <a:off x="4826000" y="4038600"/>
          <a:ext cx="1727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5" imgW="825500" imgH="431800" progId="Equation.3">
                  <p:embed/>
                </p:oleObj>
              </mc:Choice>
              <mc:Fallback>
                <p:oleObj name="Equation" r:id="rId5" imgW="8255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4038600"/>
                        <a:ext cx="17272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 autoUpdateAnimBg="0"/>
      <p:bldP spid="47002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Naïve Bayes Example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charset="-122"/>
              </a:rPr>
              <a:t>possible diagnosis: Allergy, Cold and OK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possible symptoms: Sneeze, Cough and Fever</a:t>
            </a:r>
          </a:p>
        </p:txBody>
      </p:sp>
      <p:graphicFrame>
        <p:nvGraphicFramePr>
          <p:cNvPr id="471044" name="Group 4"/>
          <p:cNvGraphicFramePr>
            <a:graphicFrameLocks noGrp="1"/>
          </p:cNvGraphicFramePr>
          <p:nvPr/>
        </p:nvGraphicFramePr>
        <p:xfrm>
          <a:off x="1447800" y="2895600"/>
          <a:ext cx="6096000" cy="2768602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Well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Allergy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P(d)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sneeze|d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P(cough|d)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P(fever|d)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381000" y="5772150"/>
            <a:ext cx="7053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dirty="0" smtClean="0">
                <a:ea typeface="宋体" charset="-122"/>
              </a:rPr>
              <a:t>My </a:t>
            </a:r>
            <a:r>
              <a:rPr lang="en-US" altLang="zh-CN" dirty="0">
                <a:ea typeface="宋体" charset="-122"/>
              </a:rPr>
              <a:t>symptoms are: sneeze &amp; cough, what is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the diagnosis?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82943"/>
              </p:ext>
            </p:extLst>
          </p:nvPr>
        </p:nvGraphicFramePr>
        <p:xfrm>
          <a:off x="76200" y="23648"/>
          <a:ext cx="3810000" cy="2015991"/>
        </p:xfrm>
        <a:graphic>
          <a:graphicData uri="http://schemas.openxmlformats.org/drawingml/2006/table">
            <a:tbl>
              <a:tblPr/>
              <a:tblGrid>
                <a:gridCol w="1123950"/>
                <a:gridCol w="839005"/>
                <a:gridCol w="823175"/>
                <a:gridCol w="1023870"/>
              </a:tblGrid>
              <a:tr h="331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Well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Allergy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P(d)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sneeze|d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P(cough|d)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P(fever|d)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923268"/>
              </p:ext>
            </p:extLst>
          </p:nvPr>
        </p:nvGraphicFramePr>
        <p:xfrm>
          <a:off x="228600" y="2286000"/>
          <a:ext cx="403686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0" name="Equation" r:id="rId3" imgW="1600200" imgH="1117440" progId="Equation.DSMT4">
                  <p:embed/>
                </p:oleObj>
              </mc:Choice>
              <mc:Fallback>
                <p:oleObj name="Equation" r:id="rId3" imgW="160020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2286000"/>
                        <a:ext cx="4036868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16316"/>
              </p:ext>
            </p:extLst>
          </p:nvPr>
        </p:nvGraphicFramePr>
        <p:xfrm>
          <a:off x="4114800" y="304800"/>
          <a:ext cx="4197096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1" name="Equation" r:id="rId5" imgW="2057400" imgH="634680" progId="Equation.DSMT4">
                  <p:embed/>
                </p:oleObj>
              </mc:Choice>
              <mc:Fallback>
                <p:oleObj name="Equation" r:id="rId5" imgW="20574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04800"/>
                        <a:ext cx="4197096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644489"/>
              </p:ext>
            </p:extLst>
          </p:nvPr>
        </p:nvGraphicFramePr>
        <p:xfrm>
          <a:off x="4114800" y="1828800"/>
          <a:ext cx="37830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2" name="Equation" r:id="rId7" imgW="1854000" imgH="406080" progId="Equation.DSMT4">
                  <p:embed/>
                </p:oleObj>
              </mc:Choice>
              <mc:Fallback>
                <p:oleObj name="Equation" r:id="rId7" imgW="1854000" imgH="4060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378301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910391"/>
              </p:ext>
            </p:extLst>
          </p:nvPr>
        </p:nvGraphicFramePr>
        <p:xfrm>
          <a:off x="4114800" y="2895600"/>
          <a:ext cx="39639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3" name="Equation" r:id="rId9" imgW="1942920" imgH="406080" progId="Equation.DSMT4">
                  <p:embed/>
                </p:oleObj>
              </mc:Choice>
              <mc:Fallback>
                <p:oleObj name="Equation" r:id="rId9" imgW="1942920" imgH="4060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95600"/>
                        <a:ext cx="396398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204531"/>
              </p:ext>
            </p:extLst>
          </p:nvPr>
        </p:nvGraphicFramePr>
        <p:xfrm>
          <a:off x="131763" y="5499100"/>
          <a:ext cx="45862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4" name="Equation" r:id="rId11" imgW="2247840" imgH="393480" progId="Equation.DSMT4">
                  <p:embed/>
                </p:oleObj>
              </mc:Choice>
              <mc:Fallback>
                <p:oleObj name="Equation" r:id="rId11" imgW="224784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5499100"/>
                        <a:ext cx="45862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40250"/>
              </p:ext>
            </p:extLst>
          </p:nvPr>
        </p:nvGraphicFramePr>
        <p:xfrm>
          <a:off x="5029200" y="4038600"/>
          <a:ext cx="3697804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5" name="Equation" r:id="rId13" imgW="1295280" imgH="774360" progId="Equation.DSMT4">
                  <p:embed/>
                </p:oleObj>
              </mc:Choice>
              <mc:Fallback>
                <p:oleObj name="Equation" r:id="rId13" imgW="1295280" imgH="7743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3697804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42987"/>
              </p:ext>
            </p:extLst>
          </p:nvPr>
        </p:nvGraphicFramePr>
        <p:xfrm>
          <a:off x="7677689" y="1250298"/>
          <a:ext cx="12684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6" name="Equation" r:id="rId15" imgW="622080" imgH="177480" progId="Equation.DSMT4">
                  <p:embed/>
                </p:oleObj>
              </mc:Choice>
              <mc:Fallback>
                <p:oleObj name="Equation" r:id="rId15" imgW="622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689" y="1250298"/>
                        <a:ext cx="126841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65925"/>
              </p:ext>
            </p:extLst>
          </p:nvPr>
        </p:nvGraphicFramePr>
        <p:xfrm>
          <a:off x="6640513" y="2646363"/>
          <a:ext cx="1320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7" name="Equation" r:id="rId17" imgW="647640" imgH="177480" progId="Equation.DSMT4">
                  <p:embed/>
                </p:oleObj>
              </mc:Choice>
              <mc:Fallback>
                <p:oleObj name="Equation" r:id="rId17" imgW="647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2646363"/>
                        <a:ext cx="13208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768143"/>
              </p:ext>
            </p:extLst>
          </p:nvPr>
        </p:nvGraphicFramePr>
        <p:xfrm>
          <a:off x="6629400" y="3733800"/>
          <a:ext cx="1379310" cy="37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8" name="Equation" r:id="rId19" imgW="647640" imgH="177480" progId="Equation.DSMT4">
                  <p:embed/>
                </p:oleObj>
              </mc:Choice>
              <mc:Fallback>
                <p:oleObj name="Equation" r:id="rId19" imgW="647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629400" y="3733800"/>
                        <a:ext cx="1379310" cy="378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22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Learning the Probabilities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ea typeface="宋体" charset="-122"/>
              </a:rPr>
              <a:t>aka parameter estimation</a:t>
            </a:r>
          </a:p>
          <a:p>
            <a:pPr eaLnBrk="1" hangingPunct="1"/>
            <a:r>
              <a:rPr lang="en-US" altLang="zh-CN" sz="3600" dirty="0" smtClean="0">
                <a:ea typeface="宋体" charset="-122"/>
              </a:rPr>
              <a:t>we need</a:t>
            </a:r>
          </a:p>
          <a:p>
            <a:pPr lvl="1" eaLnBrk="1" hangingPunct="1"/>
            <a:r>
              <a:rPr lang="en-US" altLang="zh-CN" sz="3200" dirty="0" smtClean="0">
                <a:ea typeface="宋体" charset="-122"/>
              </a:rPr>
              <a:t>P(d</a:t>
            </a:r>
            <a:r>
              <a:rPr lang="en-US" altLang="zh-CN" sz="3200" baseline="-25000" dirty="0" smtClean="0">
                <a:ea typeface="宋体" charset="-122"/>
              </a:rPr>
              <a:t>i</a:t>
            </a:r>
            <a:r>
              <a:rPr lang="en-US" altLang="zh-CN" sz="3200" dirty="0" smtClean="0">
                <a:ea typeface="宋体" charset="-122"/>
              </a:rPr>
              <a:t>) – prior </a:t>
            </a:r>
          </a:p>
          <a:p>
            <a:pPr lvl="1" eaLnBrk="1" hangingPunct="1"/>
            <a:r>
              <a:rPr lang="en-US" altLang="zh-CN" sz="3200" dirty="0" smtClean="0">
                <a:ea typeface="宋体" charset="-122"/>
              </a:rPr>
              <a:t>P(</a:t>
            </a:r>
            <a:r>
              <a:rPr lang="en-US" altLang="zh-CN" sz="3200" dirty="0" err="1" smtClean="0">
                <a:ea typeface="宋体" charset="-122"/>
              </a:rPr>
              <a:t>e</a:t>
            </a:r>
            <a:r>
              <a:rPr lang="en-US" altLang="zh-CN" sz="3200" baseline="-25000" dirty="0" err="1" smtClean="0">
                <a:ea typeface="宋体" charset="-122"/>
              </a:rPr>
              <a:t>k</a:t>
            </a:r>
            <a:r>
              <a:rPr lang="en-US" altLang="zh-CN" sz="3200" dirty="0" err="1" smtClean="0">
                <a:ea typeface="宋体" charset="-122"/>
              </a:rPr>
              <a:t>|d</a:t>
            </a:r>
            <a:r>
              <a:rPr lang="en-US" altLang="zh-CN" sz="3200" baseline="-25000" dirty="0" err="1" smtClean="0">
                <a:ea typeface="宋体" charset="-122"/>
              </a:rPr>
              <a:t>i</a:t>
            </a:r>
            <a:r>
              <a:rPr lang="en-US" altLang="zh-CN" sz="3200" dirty="0" smtClean="0">
                <a:ea typeface="宋体" charset="-122"/>
              </a:rPr>
              <a:t>) – conditional probability</a:t>
            </a:r>
          </a:p>
          <a:p>
            <a:pPr eaLnBrk="1" hangingPunct="1"/>
            <a:r>
              <a:rPr lang="en-US" altLang="zh-CN" sz="3600" dirty="0" smtClean="0">
                <a:ea typeface="宋体" charset="-122"/>
              </a:rPr>
              <a:t>use training data to estimate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Maximum Likelihood Estimate (MLE)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use frequencies in training set to estimate: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276600" y="2895600"/>
          <a:ext cx="16319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3" imgW="672808" imgH="406224" progId="Equation.3">
                  <p:embed/>
                </p:oleObj>
              </mc:Choice>
              <mc:Fallback>
                <p:oleObj name="Equation" r:id="rId3" imgW="672808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95600"/>
                        <a:ext cx="16319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982913" y="4373563"/>
          <a:ext cx="23717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5" imgW="977476" imgH="444307" progId="Equation.3">
                  <p:embed/>
                </p:oleObj>
              </mc:Choice>
              <mc:Fallback>
                <p:oleObj name="Equation" r:id="rId5" imgW="977476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4373563"/>
                        <a:ext cx="23717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98525" y="5619750"/>
            <a:ext cx="78724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where n</a:t>
            </a:r>
            <a:r>
              <a:rPr lang="en-US" altLang="zh-CN" baseline="-25000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 is shorthand for the counts of events in</a:t>
            </a:r>
          </a:p>
          <a:p>
            <a:pPr eaLnBrk="1" hangingPunct="1"/>
            <a:r>
              <a:rPr lang="en-US" altLang="zh-CN">
                <a:ea typeface="宋体" charset="-122"/>
              </a:rPr>
              <a:t>training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8" y="533400"/>
            <a:ext cx="745925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4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Example:</a:t>
            </a:r>
          </a:p>
        </p:txBody>
      </p:sp>
      <p:graphicFrame>
        <p:nvGraphicFramePr>
          <p:cNvPr id="474115" name="Group 3"/>
          <p:cNvGraphicFramePr>
            <a:graphicFrameLocks noGrp="1"/>
          </p:cNvGraphicFramePr>
          <p:nvPr/>
        </p:nvGraphicFramePr>
        <p:xfrm>
          <a:off x="990600" y="1828800"/>
          <a:ext cx="6629400" cy="4352923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Sneeze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Cough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Fever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Allergy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Well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Allergy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Allergy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Cold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Allergy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Well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Well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Allergy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Allergy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4183" name="Text Box 71"/>
          <p:cNvSpPr txBox="1">
            <a:spLocks noChangeArrowheads="1"/>
          </p:cNvSpPr>
          <p:nvPr/>
        </p:nvSpPr>
        <p:spPr bwMode="auto">
          <a:xfrm>
            <a:off x="4038600" y="31908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what is:</a:t>
            </a:r>
          </a:p>
        </p:txBody>
      </p:sp>
      <p:sp>
        <p:nvSpPr>
          <p:cNvPr id="474184" name="Text Box 72"/>
          <p:cNvSpPr txBox="1">
            <a:spLocks noChangeArrowheads="1"/>
          </p:cNvSpPr>
          <p:nvPr/>
        </p:nvSpPr>
        <p:spPr bwMode="auto">
          <a:xfrm>
            <a:off x="5359400" y="323850"/>
            <a:ext cx="188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P(Allergy)?</a:t>
            </a:r>
          </a:p>
        </p:txBody>
      </p:sp>
      <p:sp>
        <p:nvSpPr>
          <p:cNvPr id="474185" name="Text Box 73"/>
          <p:cNvSpPr txBox="1">
            <a:spLocks noChangeArrowheads="1"/>
          </p:cNvSpPr>
          <p:nvPr/>
        </p:nvSpPr>
        <p:spPr bwMode="auto">
          <a:xfrm>
            <a:off x="4064000" y="779463"/>
            <a:ext cx="325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P(Sneeze| Allergy)?</a:t>
            </a:r>
          </a:p>
        </p:txBody>
      </p:sp>
      <p:sp>
        <p:nvSpPr>
          <p:cNvPr id="474186" name="Text Box 74"/>
          <p:cNvSpPr txBox="1">
            <a:spLocks noChangeArrowheads="1"/>
          </p:cNvSpPr>
          <p:nvPr/>
        </p:nvSpPr>
        <p:spPr bwMode="auto">
          <a:xfrm>
            <a:off x="4048125" y="1233488"/>
            <a:ext cx="3135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P(Cough| Allergy)?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83" grpId="0" autoUpdateAnimBg="0"/>
      <p:bldP spid="474184" grpId="0" autoUpdateAnimBg="0"/>
      <p:bldP spid="474185" grpId="0" autoUpdateAnimBg="0"/>
      <p:bldP spid="47418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Laplace Estimate (smoothing)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use smoothing to eliminate zeros: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014663" y="2895600"/>
          <a:ext cx="21558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quation" r:id="rId3" imgW="888614" imgH="406224" progId="Equation.3">
                  <p:embed/>
                </p:oleObj>
              </mc:Choice>
              <mc:Fallback>
                <p:oleObj name="Equation" r:id="rId3" imgW="888614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2895600"/>
                        <a:ext cx="21558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720975" y="4373563"/>
          <a:ext cx="28956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Equation" r:id="rId5" imgW="1193800" imgH="444500" progId="Equation.3">
                  <p:embed/>
                </p:oleObj>
              </mc:Choice>
              <mc:Fallback>
                <p:oleObj name="Equation" r:id="rId5" imgW="11938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4373563"/>
                        <a:ext cx="28956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98525" y="5619750"/>
            <a:ext cx="6970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where n is number of possible values for d</a:t>
            </a:r>
          </a:p>
          <a:p>
            <a:pPr eaLnBrk="1" hangingPunct="1"/>
            <a:r>
              <a:rPr lang="en-US" altLang="zh-CN">
                <a:ea typeface="宋体" charset="-122"/>
              </a:rPr>
              <a:t>and e is assumed to have 2 possible values</a:t>
            </a:r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6200775" y="3043238"/>
            <a:ext cx="2105025" cy="13827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many other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smoothing </a:t>
            </a:r>
          </a:p>
          <a:p>
            <a:pPr algn="ctr"/>
            <a:r>
              <a:rPr lang="en-US" altLang="zh-CN">
                <a:ea typeface="宋体" charset="-122"/>
              </a:rPr>
              <a:t>schemes…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Comments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Generally works well despite blanket assumption of independence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Experiments show competitive with decision trees on some well known test sets (UCI)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handles noisy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Learning more complex Bayesian networks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Two subproblems: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learning structure: combinatorial search over space of networks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learning parameters values: easy if all of the variables are observed in the training set; harder if there are ‘hidden variables’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Instance/Memory-based Learning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Non-parameteric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hypothesis complexity grows with the data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Memory-based learning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Construct hypotheses directly from the training data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Nearest Neighbor Methods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8825" y="16383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charset="-122"/>
              </a:rPr>
              <a:t>To classify a new input vector x, examine the k-closest training data points to x and assign the object to the most frequently occurring class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2133600" y="2667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600200" y="5257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590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2895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2971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4114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3124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38100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4038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3276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3581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3886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3962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5334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41148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95" name="Oval 19"/>
          <p:cNvSpPr>
            <a:spLocks noChangeArrowheads="1"/>
          </p:cNvSpPr>
          <p:nvPr/>
        </p:nvSpPr>
        <p:spPr bwMode="auto">
          <a:xfrm>
            <a:off x="4800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3581400" y="4572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3886200" y="4495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39624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4419600" y="3810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4114800" y="4572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>
            <a:off x="48006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>
            <a:off x="5029200" y="4267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>
            <a:off x="27432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>
            <a:off x="3048000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606" name="Oval 30"/>
          <p:cNvSpPr>
            <a:spLocks noChangeArrowheads="1"/>
          </p:cNvSpPr>
          <p:nvPr/>
        </p:nvSpPr>
        <p:spPr bwMode="auto">
          <a:xfrm>
            <a:off x="3124200" y="3352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>
            <a:off x="42672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608" name="Oval 32"/>
          <p:cNvSpPr>
            <a:spLocks noChangeArrowheads="1"/>
          </p:cNvSpPr>
          <p:nvPr/>
        </p:nvSpPr>
        <p:spPr bwMode="auto">
          <a:xfrm>
            <a:off x="32766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>
            <a:off x="39624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610" name="Oval 34"/>
          <p:cNvSpPr>
            <a:spLocks noChangeArrowheads="1"/>
          </p:cNvSpPr>
          <p:nvPr/>
        </p:nvSpPr>
        <p:spPr bwMode="auto">
          <a:xfrm>
            <a:off x="4191000" y="3429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496675" name="Group 35"/>
          <p:cNvGrpSpPr>
            <a:grpSpLocks/>
          </p:cNvGrpSpPr>
          <p:nvPr/>
        </p:nvGrpSpPr>
        <p:grpSpPr bwMode="auto">
          <a:xfrm>
            <a:off x="4495800" y="3959225"/>
            <a:ext cx="304800" cy="366713"/>
            <a:chOff x="2832" y="2494"/>
            <a:chExt cx="192" cy="231"/>
          </a:xfrm>
        </p:grpSpPr>
        <p:sp>
          <p:nvSpPr>
            <p:cNvPr id="24622" name="Oval 36"/>
            <p:cNvSpPr>
              <a:spLocks noChangeArrowheads="1"/>
            </p:cNvSpPr>
            <p:nvPr/>
          </p:nvSpPr>
          <p:spPr bwMode="auto">
            <a:xfrm>
              <a:off x="2976" y="25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4623" name="Text Box 37"/>
            <p:cNvSpPr txBox="1">
              <a:spLocks noChangeArrowheads="1"/>
            </p:cNvSpPr>
            <p:nvPr/>
          </p:nvSpPr>
          <p:spPr bwMode="auto">
            <a:xfrm>
              <a:off x="2832" y="249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itchFamily="18" charset="0"/>
                  <a:ea typeface="宋体" charset="-122"/>
                </a:rPr>
                <a:t>x</a:t>
              </a:r>
            </a:p>
          </p:txBody>
        </p:sp>
      </p:grpSp>
      <p:sp>
        <p:nvSpPr>
          <p:cNvPr id="24612" name="Oval 38"/>
          <p:cNvSpPr>
            <a:spLocks noChangeArrowheads="1"/>
          </p:cNvSpPr>
          <p:nvPr/>
        </p:nvSpPr>
        <p:spPr bwMode="auto">
          <a:xfrm>
            <a:off x="44196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613" name="Oval 39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496680" name="Group 40"/>
          <p:cNvGrpSpPr>
            <a:grpSpLocks/>
          </p:cNvGrpSpPr>
          <p:nvPr/>
        </p:nvGrpSpPr>
        <p:grpSpPr bwMode="auto">
          <a:xfrm>
            <a:off x="4495800" y="3079750"/>
            <a:ext cx="1031875" cy="1263650"/>
            <a:chOff x="2832" y="1940"/>
            <a:chExt cx="650" cy="796"/>
          </a:xfrm>
        </p:grpSpPr>
        <p:sp>
          <p:nvSpPr>
            <p:cNvPr id="24619" name="Oval 41"/>
            <p:cNvSpPr>
              <a:spLocks noChangeArrowheads="1"/>
            </p:cNvSpPr>
            <p:nvPr/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4620" name="Text Box 42"/>
            <p:cNvSpPr txBox="1">
              <a:spLocks noChangeArrowheads="1"/>
            </p:cNvSpPr>
            <p:nvPr/>
          </p:nvSpPr>
          <p:spPr bwMode="auto">
            <a:xfrm>
              <a:off x="3110" y="1940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charset="-122"/>
                </a:rPr>
                <a:t>k=1</a:t>
              </a:r>
            </a:p>
          </p:txBody>
        </p:sp>
        <p:sp>
          <p:nvSpPr>
            <p:cNvPr id="24621" name="Line 43"/>
            <p:cNvSpPr>
              <a:spLocks noChangeShapeType="1"/>
            </p:cNvSpPr>
            <p:nvPr/>
          </p:nvSpPr>
          <p:spPr bwMode="auto">
            <a:xfrm flipH="1">
              <a:off x="3120" y="216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6684" name="Group 44"/>
          <p:cNvGrpSpPr>
            <a:grpSpLocks/>
          </p:cNvGrpSpPr>
          <p:nvPr/>
        </p:nvGrpSpPr>
        <p:grpSpPr bwMode="auto">
          <a:xfrm>
            <a:off x="4343400" y="3589338"/>
            <a:ext cx="1733550" cy="906462"/>
            <a:chOff x="2736" y="2261"/>
            <a:chExt cx="1092" cy="571"/>
          </a:xfrm>
        </p:grpSpPr>
        <p:sp>
          <p:nvSpPr>
            <p:cNvPr id="24616" name="Oval 45"/>
            <p:cNvSpPr>
              <a:spLocks noChangeArrowheads="1"/>
            </p:cNvSpPr>
            <p:nvPr/>
          </p:nvSpPr>
          <p:spPr bwMode="auto">
            <a:xfrm>
              <a:off x="2736" y="2304"/>
              <a:ext cx="528" cy="5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4617" name="Text Box 46"/>
            <p:cNvSpPr txBox="1">
              <a:spLocks noChangeArrowheads="1"/>
            </p:cNvSpPr>
            <p:nvPr/>
          </p:nvSpPr>
          <p:spPr bwMode="auto">
            <a:xfrm>
              <a:off x="3456" y="2261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800">
                  <a:ea typeface="宋体" charset="-122"/>
                </a:rPr>
                <a:t>k=6</a:t>
              </a:r>
            </a:p>
          </p:txBody>
        </p:sp>
        <p:sp>
          <p:nvSpPr>
            <p:cNvPr id="24618" name="Line 47"/>
            <p:cNvSpPr>
              <a:spLocks noChangeShapeType="1"/>
            </p:cNvSpPr>
            <p:nvPr/>
          </p:nvSpPr>
          <p:spPr bwMode="auto">
            <a:xfrm flipH="1">
              <a:off x="3312" y="2439"/>
              <a:ext cx="171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Issues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宋体" charset="-122"/>
              </a:rPr>
              <a:t>Distance measure</a:t>
            </a:r>
          </a:p>
          <a:p>
            <a:pPr lvl="1" eaLnBrk="1" hangingPunct="1"/>
            <a:r>
              <a:rPr lang="en-US" altLang="zh-CN" sz="1800" dirty="0" smtClean="0">
                <a:ea typeface="宋体" charset="-122"/>
              </a:rPr>
              <a:t>Most common: </a:t>
            </a:r>
            <a:r>
              <a:rPr lang="en-US" altLang="zh-CN" sz="1800" dirty="0">
                <a:ea typeface="宋体" charset="-122"/>
              </a:rPr>
              <a:t>E</a:t>
            </a:r>
            <a:r>
              <a:rPr lang="en-US" altLang="zh-CN" sz="1800" dirty="0" smtClean="0">
                <a:ea typeface="宋体" charset="-122"/>
              </a:rPr>
              <a:t>uclidean</a:t>
            </a:r>
          </a:p>
          <a:p>
            <a:pPr lvl="1" eaLnBrk="1" hangingPunct="1"/>
            <a:r>
              <a:rPr lang="en-US" altLang="zh-CN" sz="1800" dirty="0" smtClean="0">
                <a:ea typeface="宋体" charset="-122"/>
              </a:rPr>
              <a:t>Better distance measures: normalize each variable by standard deviation</a:t>
            </a:r>
          </a:p>
          <a:p>
            <a:pPr lvl="1" eaLnBrk="1" hangingPunct="1"/>
            <a:r>
              <a:rPr lang="en-US" altLang="zh-CN" sz="1800" dirty="0" smtClean="0">
                <a:ea typeface="宋体" charset="-122"/>
              </a:rPr>
              <a:t>For discrete data, can use hamming </a:t>
            </a:r>
            <a:r>
              <a:rPr lang="en-US" altLang="zh-CN" sz="1800" dirty="0" smtClean="0">
                <a:ea typeface="宋体" charset="-122"/>
              </a:rPr>
              <a:t>distance </a:t>
            </a:r>
            <a:r>
              <a:rPr lang="en-US" altLang="zh-CN" sz="1800" dirty="0" smtClean="0">
                <a:ea typeface="宋体" charset="-122"/>
              </a:rPr>
              <a:t>(the number of unequal corresponding attributes between two discrete-valued vector)</a:t>
            </a:r>
            <a:endParaRPr lang="en-US" altLang="zh-CN" sz="1800" dirty="0" smtClean="0">
              <a:ea typeface="宋体" charset="-122"/>
            </a:endParaRPr>
          </a:p>
          <a:p>
            <a:pPr lvl="1" eaLnBrk="1" hangingPunct="1"/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Choosing k</a:t>
            </a:r>
          </a:p>
          <a:p>
            <a:pPr lvl="1" eaLnBrk="1" hangingPunct="1"/>
            <a:r>
              <a:rPr lang="en-US" altLang="zh-CN" sz="1800" dirty="0" smtClean="0">
                <a:ea typeface="宋体" charset="-122"/>
              </a:rPr>
              <a:t>Increasing k reduces variance, increases bias</a:t>
            </a:r>
          </a:p>
          <a:p>
            <a:pPr lvl="1" eaLnBrk="1" hangingPunct="1"/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For high-dimensional space, problem that the nearest neighbor may not be very close at all! </a:t>
            </a:r>
            <a:r>
              <a:rPr lang="en-US" altLang="zh-CN" sz="2000" dirty="0" smtClean="0">
                <a:ea typeface="宋体" charset="-122"/>
              </a:rPr>
              <a:t>(See the example in textbook)</a:t>
            </a:r>
          </a:p>
          <a:p>
            <a:pPr eaLnBrk="1" hangingPunct="1"/>
            <a:endParaRPr lang="en-US" altLang="zh-CN" sz="2000" dirty="0" smtClean="0">
              <a:ea typeface="宋体" charset="-122"/>
            </a:endParaRP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Memory-based technique.  Must make a pass through the data for each classification.  This can be prohibitive for large data sets.</a:t>
            </a:r>
          </a:p>
          <a:p>
            <a:pPr eaLnBrk="1" hangingPunct="1"/>
            <a:endParaRPr lang="en-US" altLang="zh-CN" sz="2000" dirty="0" smtClean="0">
              <a:ea typeface="宋体" charset="-122"/>
            </a:endParaRP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Indexing the data can help; for example KD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Dimension</a:t>
            </a:r>
            <a:r>
              <a:rPr lang="zh-CN" altLang="en-US" dirty="0" smtClean="0"/>
              <a:t>！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！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419600"/>
          </a:xfrm>
        </p:spPr>
        <p:txBody>
          <a:bodyPr/>
          <a:lstStyle/>
          <a:p>
            <a:r>
              <a:rPr lang="en-US" altLang="zh-CN" sz="2000" dirty="0"/>
              <a:t>Consider K</a:t>
            </a:r>
            <a:r>
              <a:rPr lang="en-US" altLang="zh-CN" sz="2000" dirty="0" smtClean="0"/>
              <a:t>NN </a:t>
            </a:r>
            <a:r>
              <a:rPr lang="en-US" altLang="zh-CN" sz="2000" dirty="0"/>
              <a:t>on a data set of N points uniformly distributed throughout the interior of an  </a:t>
            </a:r>
            <a:r>
              <a:rPr lang="en-US" altLang="zh-CN" sz="2000" dirty="0">
                <a:solidFill>
                  <a:srgbClr val="FF0000"/>
                </a:solidFill>
              </a:rPr>
              <a:t>n-dimensional</a:t>
            </a:r>
            <a:r>
              <a:rPr lang="en-US" altLang="zh-CN" sz="2000" dirty="0"/>
              <a:t>  unit hypercube.  </a:t>
            </a:r>
          </a:p>
          <a:p>
            <a:endParaRPr lang="en-US" altLang="zh-CN" sz="800" dirty="0"/>
          </a:p>
          <a:p>
            <a:r>
              <a:rPr lang="en-US" altLang="zh-CN" sz="2000" dirty="0" smtClean="0"/>
              <a:t>k-neighborhood </a:t>
            </a:r>
            <a:r>
              <a:rPr lang="en-US" altLang="zh-CN" sz="2000" dirty="0"/>
              <a:t>of a </a:t>
            </a:r>
            <a:r>
              <a:rPr lang="en-US" altLang="zh-CN" sz="2000" dirty="0" smtClean="0"/>
              <a:t>point: the </a:t>
            </a:r>
            <a:r>
              <a:rPr lang="en-US" altLang="zh-CN" sz="2000" dirty="0"/>
              <a:t>smallest hypercube that contains the k-nearest neighbors. </a:t>
            </a:r>
          </a:p>
          <a:p>
            <a:endParaRPr lang="en-US" altLang="zh-CN" sz="8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Let </a:t>
            </a:r>
            <a:r>
              <a:rPr lang="en-US" altLang="zh-CN" sz="2800" dirty="0">
                <a:latin typeface="Brush Script MT" panose="03060802040406070304" pitchFamily="66" charset="0"/>
              </a:rPr>
              <a:t>l</a:t>
            </a:r>
            <a:r>
              <a:rPr lang="en-US" altLang="zh-CN" sz="2000" dirty="0"/>
              <a:t> be the average side length of a neighborhood. </a:t>
            </a:r>
            <a:r>
              <a:rPr lang="en-US" altLang="zh-CN" sz="2000" dirty="0" smtClean="0"/>
              <a:t>The </a:t>
            </a:r>
            <a:r>
              <a:rPr lang="en-US" altLang="zh-CN" sz="2000" dirty="0"/>
              <a:t>volume of the </a:t>
            </a:r>
            <a:r>
              <a:rPr lang="en-US" altLang="zh-CN" sz="2000" dirty="0" smtClean="0"/>
              <a:t>k-neighborhood is </a:t>
            </a:r>
            <a:r>
              <a:rPr lang="en-US" altLang="zh-CN" sz="2800" dirty="0" smtClean="0">
                <a:latin typeface="Brush Script MT" panose="03060802040406070304" pitchFamily="66" charset="0"/>
              </a:rPr>
              <a:t>l</a:t>
            </a:r>
            <a:r>
              <a:rPr lang="en-US" altLang="zh-CN" sz="1050" dirty="0" smtClean="0">
                <a:latin typeface="Brush Script MT" panose="03060802040406070304" pitchFamily="66" charset="0"/>
              </a:rPr>
              <a:t> </a:t>
            </a:r>
            <a:r>
              <a:rPr lang="en-US" altLang="zh-CN" sz="2800" baseline="30000" dirty="0" smtClean="0"/>
              <a:t>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and the volume of the full cube </a:t>
            </a:r>
            <a:r>
              <a:rPr lang="en-US" altLang="zh-CN" sz="2000" dirty="0" smtClean="0"/>
              <a:t>is </a:t>
            </a:r>
            <a:r>
              <a:rPr lang="en-US" altLang="zh-CN" sz="2000" dirty="0"/>
              <a:t>1. </a:t>
            </a:r>
            <a:endParaRPr lang="en-US" altLang="zh-CN" sz="2000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Brush Script MT" panose="03060802040406070304" pitchFamily="66" charset="0"/>
              </a:rPr>
              <a:t>	</a:t>
            </a:r>
            <a:r>
              <a:rPr lang="en-US" altLang="zh-CN" sz="2000" dirty="0" smtClean="0">
                <a:latin typeface="Brush Script MT" panose="03060802040406070304" pitchFamily="66" charset="0"/>
              </a:rPr>
              <a:t>		</a:t>
            </a:r>
            <a:r>
              <a:rPr lang="en-US" altLang="zh-CN" dirty="0" smtClean="0">
                <a:latin typeface="Brush Script MT" panose="03060802040406070304" pitchFamily="66" charset="0"/>
              </a:rPr>
              <a:t>l</a:t>
            </a:r>
            <a:r>
              <a:rPr lang="en-US" altLang="zh-CN" sz="1100" dirty="0" smtClean="0">
                <a:latin typeface="Brush Script MT" panose="03060802040406070304" pitchFamily="66" charset="0"/>
              </a:rPr>
              <a:t> 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= k/N</a:t>
            </a:r>
            <a:endParaRPr lang="en-US" altLang="zh-CN" sz="2000" dirty="0"/>
          </a:p>
          <a:p>
            <a:endParaRPr lang="en-US" altLang="zh-CN" sz="100" dirty="0"/>
          </a:p>
          <a:p>
            <a:r>
              <a:rPr lang="en-US" altLang="zh-CN" sz="2000" dirty="0"/>
              <a:t>To be concrete, let  k  = 10 and  N  =1,000,000.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	   </a:t>
            </a:r>
            <a:r>
              <a:rPr lang="en-US" altLang="zh-CN" sz="1800" dirty="0" smtClean="0"/>
              <a:t>n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2: </a:t>
            </a:r>
            <a:r>
              <a:rPr lang="en-US" altLang="zh-CN" sz="3200" dirty="0">
                <a:latin typeface="Brush Script MT" panose="03060802040406070304" pitchFamily="66" charset="0"/>
                <a:ea typeface="+mn-ea"/>
                <a:cs typeface="+mn-cs"/>
              </a:rPr>
              <a:t>l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0.003		n = 3: </a:t>
            </a:r>
            <a:r>
              <a:rPr lang="en-US" altLang="zh-CN" sz="3200" dirty="0">
                <a:latin typeface="Brush Script MT" panose="03060802040406070304" pitchFamily="66" charset="0"/>
                <a:ea typeface="+mn-ea"/>
                <a:cs typeface="+mn-cs"/>
              </a:rPr>
              <a:t>l</a:t>
            </a:r>
            <a:r>
              <a:rPr lang="en-US" altLang="zh-CN" sz="1800" dirty="0" smtClean="0"/>
              <a:t> = 0.02</a:t>
            </a:r>
            <a:endParaRPr lang="en-US" altLang="zh-CN" sz="1600" dirty="0"/>
          </a:p>
          <a:p>
            <a:endParaRPr lang="en-US" altLang="zh-CN" sz="600" dirty="0"/>
          </a:p>
          <a:p>
            <a:r>
              <a:rPr lang="en-US" altLang="zh-CN" sz="2000" dirty="0" smtClean="0"/>
              <a:t>But			</a:t>
            </a:r>
            <a:r>
              <a:rPr lang="en-US" altLang="zh-CN" sz="1800" dirty="0" smtClean="0"/>
              <a:t>n =  17: </a:t>
            </a:r>
            <a:r>
              <a:rPr lang="en-US" altLang="zh-CN" sz="3600" dirty="0">
                <a:latin typeface="Brush Script MT" panose="03060802040406070304" pitchFamily="66" charset="0"/>
                <a:ea typeface="+mn-ea"/>
                <a:cs typeface="+mn-cs"/>
              </a:rPr>
              <a:t>l </a:t>
            </a:r>
            <a:r>
              <a:rPr lang="en-US" altLang="zh-CN" sz="1800" dirty="0" smtClean="0"/>
              <a:t>= 0.5</a:t>
            </a:r>
            <a:r>
              <a:rPr lang="en-US" altLang="zh-CN" sz="1600" dirty="0" smtClean="0"/>
              <a:t>	</a:t>
            </a:r>
          </a:p>
          <a:p>
            <a:pPr marL="0" indent="0">
              <a:buNone/>
            </a:pPr>
            <a:r>
              <a:rPr lang="en-US" altLang="zh-CN" sz="1600" dirty="0" smtClean="0"/>
              <a:t>			</a:t>
            </a:r>
            <a:r>
              <a:rPr lang="en-US" altLang="zh-CN" sz="1800" dirty="0" smtClean="0"/>
              <a:t>n =  200: </a:t>
            </a:r>
            <a:r>
              <a:rPr lang="en-US" altLang="zh-CN" sz="3600" dirty="0">
                <a:latin typeface="Brush Script MT" panose="03060802040406070304" pitchFamily="66" charset="0"/>
                <a:ea typeface="+mn-ea"/>
                <a:cs typeface="+mn-cs"/>
              </a:rPr>
              <a:t>l</a:t>
            </a:r>
            <a:r>
              <a:rPr lang="en-US" altLang="zh-CN" sz="1800" dirty="0" smtClean="0"/>
              <a:t> = 0.94!!</a:t>
            </a:r>
          </a:p>
          <a:p>
            <a:pPr marL="57150" indent="0">
              <a:buNone/>
            </a:pPr>
            <a:r>
              <a:rPr lang="en-US" altLang="zh-CN" sz="2400" b="1" cap="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752600" y="2819400"/>
            <a:ext cx="5638800" cy="13849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b="1" cap="all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 cap="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curse </a:t>
            </a:r>
            <a:r>
              <a:rPr lang="en-US" altLang="zh-CN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 </a:t>
            </a:r>
            <a:r>
              <a:rPr lang="en-US" altLang="zh-CN" b="1" cap="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dimensionality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4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025200" cy="547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514600" y="59436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快速而不清楚的言语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65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7888233" cy="522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5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696200" cy="573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3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5" y="609600"/>
            <a:ext cx="804247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7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4" y="304800"/>
            <a:ext cx="8458200" cy="625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7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095923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696200" cy="577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Statistical Approaches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Statistical Learning (20.1)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Naïve Bayes (20.2)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Instance-based Learning (20.4)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Example: Candy Bags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Candy comes in two flavors: cherry (</a:t>
            </a:r>
            <a:r>
              <a:rPr lang="en-US" altLang="zh-CN" sz="2400" dirty="0" smtClean="0">
                <a:ea typeface="宋体" charset="-122"/>
                <a:sym typeface="Wingdings" pitchFamily="2" charset="2"/>
              </a:rPr>
              <a:t>) and lime ()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  <a:sym typeface="Wingdings" pitchFamily="2" charset="2"/>
              </a:rPr>
              <a:t>Candy is wrapped, can’t tell which flavor until opened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  <a:sym typeface="Wingdings" pitchFamily="2" charset="2"/>
              </a:rPr>
              <a:t>There are 5 kinds of bags of candy: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H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sz="2000" dirty="0" smtClean="0">
                <a:ea typeface="宋体" charset="-122"/>
              </a:rPr>
              <a:t>= all cherry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H</a:t>
            </a:r>
            <a:r>
              <a:rPr lang="en-US" altLang="zh-CN" sz="2000" baseline="-25000" dirty="0" smtClean="0">
                <a:ea typeface="宋体" charset="-122"/>
              </a:rPr>
              <a:t>2</a:t>
            </a:r>
            <a:r>
              <a:rPr lang="en-US" altLang="zh-CN" sz="2000" dirty="0" smtClean="0">
                <a:ea typeface="宋体" charset="-122"/>
              </a:rPr>
              <a:t>= 75% cherry, 25% lime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H</a:t>
            </a:r>
            <a:r>
              <a:rPr lang="en-US" altLang="zh-CN" sz="2000" baseline="-25000" dirty="0" smtClean="0">
                <a:ea typeface="宋体" charset="-122"/>
              </a:rPr>
              <a:t>3</a:t>
            </a:r>
            <a:r>
              <a:rPr lang="en-US" altLang="zh-CN" sz="2000" dirty="0" smtClean="0">
                <a:ea typeface="宋体" charset="-122"/>
              </a:rPr>
              <a:t>= 50% cherry, 50% lime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H</a:t>
            </a:r>
            <a:r>
              <a:rPr lang="en-US" altLang="zh-CN" sz="2000" baseline="-25000" dirty="0" smtClean="0">
                <a:ea typeface="宋体" charset="-122"/>
              </a:rPr>
              <a:t>4</a:t>
            </a:r>
            <a:r>
              <a:rPr lang="en-US" altLang="zh-CN" sz="2000" dirty="0" smtClean="0">
                <a:ea typeface="宋体" charset="-122"/>
              </a:rPr>
              <a:t>= 25% cherry, 75% lime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H</a:t>
            </a:r>
            <a:r>
              <a:rPr lang="en-US" altLang="zh-CN" sz="2000" baseline="-25000" dirty="0" smtClean="0">
                <a:ea typeface="宋体" charset="-122"/>
              </a:rPr>
              <a:t>5</a:t>
            </a:r>
            <a:r>
              <a:rPr lang="en-US" altLang="zh-CN" sz="2000" dirty="0" smtClean="0">
                <a:ea typeface="宋体" charset="-122"/>
              </a:rPr>
              <a:t>= 100% lime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Given a new bag of candy, predict 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Observations: D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, D</a:t>
            </a:r>
            <a:r>
              <a:rPr lang="en-US" altLang="zh-CN" sz="2400" baseline="-25000" dirty="0" smtClean="0">
                <a:ea typeface="宋体" charset="-122"/>
              </a:rPr>
              <a:t>2 </a:t>
            </a:r>
            <a:r>
              <a:rPr lang="en-US" altLang="zh-CN" sz="2400" dirty="0" smtClean="0">
                <a:ea typeface="宋体" charset="-122"/>
              </a:rPr>
              <a:t>,</a:t>
            </a:r>
            <a:r>
              <a:rPr lang="en-US" altLang="zh-CN" sz="2400" baseline="-25000" dirty="0" smtClean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D</a:t>
            </a:r>
            <a:r>
              <a:rPr lang="en-US" altLang="zh-CN" sz="2400" baseline="-25000" dirty="0" smtClean="0">
                <a:ea typeface="宋体" charset="-122"/>
              </a:rPr>
              <a:t>3</a:t>
            </a:r>
            <a:r>
              <a:rPr lang="en-US" altLang="zh-CN" sz="2400" dirty="0" smtClean="0">
                <a:ea typeface="宋体" charset="-122"/>
              </a:rPr>
              <a:t>, …</a:t>
            </a:r>
            <a:endParaRPr lang="en-US" altLang="zh-CN" sz="2400" baseline="-25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Bayesian Learning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Calculate the probability of each hypothesis, given the data, and make prediction weighted by this probability (i.e. use all the hypothesis, not just the single best)</a:t>
            </a: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r>
              <a:rPr lang="en-US" altLang="zh-CN" sz="2400" smtClean="0">
                <a:ea typeface="宋体" charset="-122"/>
              </a:rPr>
              <a:t>Now, if we want to predict some unknown quantity X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903785"/>
              </p:ext>
            </p:extLst>
          </p:nvPr>
        </p:nvGraphicFramePr>
        <p:xfrm>
          <a:off x="1852613" y="3448050"/>
          <a:ext cx="54467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3" imgW="2412720" imgH="330120" progId="Equation.DSMT4">
                  <p:embed/>
                </p:oleObj>
              </mc:Choice>
              <mc:Fallback>
                <p:oleObj name="Equation" r:id="rId3" imgW="241272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3448050"/>
                        <a:ext cx="544671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73068"/>
              </p:ext>
            </p:extLst>
          </p:nvPr>
        </p:nvGraphicFramePr>
        <p:xfrm>
          <a:off x="3124200" y="4787548"/>
          <a:ext cx="3154363" cy="192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5" imgW="1498320" imgH="914400" progId="Equation.DSMT4">
                  <p:embed/>
                </p:oleObj>
              </mc:Choice>
              <mc:Fallback>
                <p:oleObj name="Equation" r:id="rId5" imgW="149832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87548"/>
                        <a:ext cx="3154363" cy="1922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3200400" y="5791200"/>
            <a:ext cx="3048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Bayesian Learning cont.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836863" y="2743200"/>
          <a:ext cx="34686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3" imgW="1536033" imgH="215806" progId="Equation.3">
                  <p:embed/>
                </p:oleObj>
              </mc:Choice>
              <mc:Fallback>
                <p:oleObj name="Equation" r:id="rId3" imgW="1536033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743200"/>
                        <a:ext cx="346868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Calculating P(h|d)</a:t>
            </a: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en-US" altLang="zh-CN" sz="2800" smtClean="0">
                <a:ea typeface="宋体" charset="-122"/>
              </a:rPr>
              <a:t>Assume the observations are i.i.d.—independent and identically distributed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402138" y="3352800"/>
            <a:ext cx="1236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-122"/>
              </a:rPr>
              <a:t>likelihood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9530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638800" y="3352800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000">
                <a:ea typeface="宋体" charset="-122"/>
              </a:rPr>
              <a:t>prior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6019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2908300" y="5181600"/>
          <a:ext cx="33258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5" imgW="1473200" imgH="355600" progId="Equation.3">
                  <p:embed/>
                </p:oleObj>
              </mc:Choice>
              <mc:Fallback>
                <p:oleObj name="Equation" r:id="rId5" imgW="1473200" imgH="355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181600"/>
                        <a:ext cx="3325813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962400" y="2951946"/>
            <a:ext cx="4933949" cy="1924854"/>
            <a:chOff x="3962400" y="2951946"/>
            <a:chExt cx="4933949" cy="1924854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3962400" y="4876800"/>
              <a:ext cx="342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文本框 5"/>
            <p:cNvSpPr txBox="1"/>
            <p:nvPr/>
          </p:nvSpPr>
          <p:spPr>
            <a:xfrm>
              <a:off x="6991349" y="2951946"/>
              <a:ext cx="1905000" cy="10772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如何做到這一點？</a:t>
              </a:r>
              <a:endPara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Example: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Hypothesis Prior over h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, …, h</a:t>
            </a:r>
            <a:r>
              <a:rPr lang="en-US" altLang="zh-CN" baseline="-25000" dirty="0" smtClean="0">
                <a:ea typeface="宋体" charset="-122"/>
              </a:rPr>
              <a:t>5</a:t>
            </a:r>
            <a:r>
              <a:rPr lang="en-US" altLang="zh-CN" dirty="0" smtClean="0">
                <a:ea typeface="宋体" charset="-122"/>
              </a:rPr>
              <a:t> is {0.1,0.2,0.4,0.2,0.1}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Data: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Q1: After seeing d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, what is P(h</a:t>
            </a:r>
            <a:r>
              <a:rPr lang="en-US" altLang="zh-CN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|d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)?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Q2: After seeing d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, what is P(d</a:t>
            </a:r>
            <a:r>
              <a:rPr lang="en-US" altLang="zh-CN" baseline="-25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=   |d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)?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193800" y="3886200"/>
            <a:ext cx="304800" cy="304800"/>
          </a:xfrm>
          <a:prstGeom prst="ellipse">
            <a:avLst/>
          </a:prstGeom>
          <a:solidFill>
            <a:srgbClr val="8EF5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rgbClr val="8EF5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4572000" y="3886200"/>
            <a:ext cx="304800" cy="304800"/>
          </a:xfrm>
          <a:prstGeom prst="ellipse">
            <a:avLst/>
          </a:prstGeom>
          <a:solidFill>
            <a:srgbClr val="8EF5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676400" y="3886200"/>
            <a:ext cx="304800" cy="304800"/>
          </a:xfrm>
          <a:prstGeom prst="ellipse">
            <a:avLst/>
          </a:prstGeom>
          <a:solidFill>
            <a:srgbClr val="8EF5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2159000" y="3886200"/>
            <a:ext cx="304800" cy="304800"/>
          </a:xfrm>
          <a:prstGeom prst="ellipse">
            <a:avLst/>
          </a:prstGeom>
          <a:solidFill>
            <a:srgbClr val="8EF5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2641600" y="3886200"/>
            <a:ext cx="304800" cy="304800"/>
          </a:xfrm>
          <a:prstGeom prst="ellipse">
            <a:avLst/>
          </a:prstGeom>
          <a:solidFill>
            <a:srgbClr val="8EF5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3606800" y="3886200"/>
            <a:ext cx="304800" cy="304800"/>
          </a:xfrm>
          <a:prstGeom prst="ellipse">
            <a:avLst/>
          </a:prstGeom>
          <a:solidFill>
            <a:srgbClr val="8EF5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4089400" y="3886200"/>
            <a:ext cx="304800" cy="304800"/>
          </a:xfrm>
          <a:prstGeom prst="ellipse">
            <a:avLst/>
          </a:prstGeom>
          <a:solidFill>
            <a:srgbClr val="8EF5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5054600" y="3886200"/>
            <a:ext cx="304800" cy="304800"/>
          </a:xfrm>
          <a:prstGeom prst="ellipse">
            <a:avLst/>
          </a:prstGeom>
          <a:solidFill>
            <a:srgbClr val="8EF5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537200" y="3886200"/>
            <a:ext cx="304800" cy="304800"/>
          </a:xfrm>
          <a:prstGeom prst="ellipse">
            <a:avLst/>
          </a:prstGeom>
          <a:solidFill>
            <a:srgbClr val="8EF5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7467600" y="5486400"/>
            <a:ext cx="304800" cy="304800"/>
          </a:xfrm>
          <a:prstGeom prst="ellipse">
            <a:avLst/>
          </a:prstGeom>
          <a:solidFill>
            <a:srgbClr val="8EF5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248230"/>
              </p:ext>
            </p:extLst>
          </p:nvPr>
        </p:nvGraphicFramePr>
        <p:xfrm>
          <a:off x="6403788" y="3581400"/>
          <a:ext cx="2432424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3" imgW="939600" imgH="431640" progId="Equation.DSMT4">
                  <p:embed/>
                </p:oleObj>
              </mc:Choice>
              <mc:Fallback>
                <p:oleObj name="Equation" r:id="rId3" imgW="939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3788" y="3581400"/>
                        <a:ext cx="2432424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13196</TotalTime>
  <Words>949</Words>
  <Application>Microsoft Office PowerPoint</Application>
  <PresentationFormat>全屏显示(4:3)</PresentationFormat>
  <Paragraphs>227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华文楷体</vt:lpstr>
      <vt:lpstr>宋体</vt:lpstr>
      <vt:lpstr>Arial</vt:lpstr>
      <vt:lpstr>Brush Script MT</vt:lpstr>
      <vt:lpstr>Tahoma</vt:lpstr>
      <vt:lpstr>Times New Roman</vt:lpstr>
      <vt:lpstr>Wingdings</vt:lpstr>
      <vt:lpstr>Blueprint</vt:lpstr>
      <vt:lpstr>Equation</vt:lpstr>
      <vt:lpstr>Statistical Learning Methods</vt:lpstr>
      <vt:lpstr>PowerPoint 演示文稿</vt:lpstr>
      <vt:lpstr>PowerPoint 演示文稿</vt:lpstr>
      <vt:lpstr>PowerPoint 演示文稿</vt:lpstr>
      <vt:lpstr>Statistical Approaches</vt:lpstr>
      <vt:lpstr>Example: Candy Bags</vt:lpstr>
      <vt:lpstr>Bayesian Learning</vt:lpstr>
      <vt:lpstr>Bayesian Learning cont.</vt:lpstr>
      <vt:lpstr>Example:</vt:lpstr>
      <vt:lpstr>PowerPoint 演示文稿</vt:lpstr>
      <vt:lpstr>Q2: After seeing d1, what is P(d2=   |d1)?</vt:lpstr>
      <vt:lpstr>Making Statistical Inferences</vt:lpstr>
      <vt:lpstr>Naïve Bayes</vt:lpstr>
      <vt:lpstr>Bayesian Diagnosis</vt:lpstr>
      <vt:lpstr>Naïve Bayes Assumption</vt:lpstr>
      <vt:lpstr>Naïve Bayes Example</vt:lpstr>
      <vt:lpstr>PowerPoint 演示文稿</vt:lpstr>
      <vt:lpstr>Learning the Probabilities</vt:lpstr>
      <vt:lpstr>Maximum Likelihood Estimate (MLE)</vt:lpstr>
      <vt:lpstr>Example:</vt:lpstr>
      <vt:lpstr>Laplace Estimate (smoothing)</vt:lpstr>
      <vt:lpstr>Comments</vt:lpstr>
      <vt:lpstr>Learning more complex Bayesian networks</vt:lpstr>
      <vt:lpstr>Instance/Memory-based Learning</vt:lpstr>
      <vt:lpstr>Nearest Neighbor Methods</vt:lpstr>
      <vt:lpstr>Issues</vt:lpstr>
      <vt:lpstr>Dimension！Dimension！!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Maryland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dc:creator>Lise Getoor</dc:creator>
  <cp:lastModifiedBy>周密</cp:lastModifiedBy>
  <cp:revision>248</cp:revision>
  <cp:lastPrinted>1601-01-01T00:00:00Z</cp:lastPrinted>
  <dcterms:created xsi:type="dcterms:W3CDTF">2000-01-10T15:15:18Z</dcterms:created>
  <dcterms:modified xsi:type="dcterms:W3CDTF">2016-05-23T13:04:54Z</dcterms:modified>
</cp:coreProperties>
</file>