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419" r:id="rId2"/>
    <p:sldId id="420" r:id="rId3"/>
    <p:sldId id="435" r:id="rId4"/>
    <p:sldId id="313" r:id="rId5"/>
    <p:sldId id="454" r:id="rId6"/>
    <p:sldId id="431" r:id="rId7"/>
    <p:sldId id="394" r:id="rId8"/>
    <p:sldId id="353" r:id="rId9"/>
    <p:sldId id="354" r:id="rId10"/>
    <p:sldId id="355" r:id="rId11"/>
    <p:sldId id="357" r:id="rId12"/>
    <p:sldId id="358" r:id="rId13"/>
    <p:sldId id="359" r:id="rId14"/>
    <p:sldId id="360" r:id="rId15"/>
    <p:sldId id="361" r:id="rId16"/>
    <p:sldId id="362" r:id="rId17"/>
    <p:sldId id="395" r:id="rId18"/>
    <p:sldId id="363" r:id="rId19"/>
    <p:sldId id="364" r:id="rId20"/>
    <p:sldId id="397" r:id="rId21"/>
    <p:sldId id="396" r:id="rId22"/>
    <p:sldId id="365" r:id="rId23"/>
    <p:sldId id="366" r:id="rId24"/>
    <p:sldId id="368" r:id="rId25"/>
    <p:sldId id="369" r:id="rId26"/>
    <p:sldId id="439" r:id="rId27"/>
    <p:sldId id="437" r:id="rId28"/>
    <p:sldId id="436" r:id="rId29"/>
    <p:sldId id="438" r:id="rId30"/>
    <p:sldId id="446" r:id="rId31"/>
    <p:sldId id="375" r:id="rId32"/>
    <p:sldId id="379" r:id="rId33"/>
    <p:sldId id="447" r:id="rId34"/>
    <p:sldId id="380" r:id="rId35"/>
    <p:sldId id="381" r:id="rId36"/>
    <p:sldId id="382" r:id="rId37"/>
    <p:sldId id="384" r:id="rId38"/>
    <p:sldId id="445" r:id="rId39"/>
    <p:sldId id="388" r:id="rId40"/>
    <p:sldId id="389" r:id="rId41"/>
    <p:sldId id="390" r:id="rId42"/>
    <p:sldId id="391" r:id="rId43"/>
    <p:sldId id="392" r:id="rId44"/>
    <p:sldId id="441" r:id="rId45"/>
    <p:sldId id="448" r:id="rId46"/>
    <p:sldId id="451" r:id="rId47"/>
    <p:sldId id="449" r:id="rId48"/>
    <p:sldId id="450" r:id="rId49"/>
    <p:sldId id="452" r:id="rId50"/>
    <p:sldId id="429" r:id="rId51"/>
    <p:sldId id="462" r:id="rId52"/>
    <p:sldId id="442" r:id="rId53"/>
    <p:sldId id="443" r:id="rId54"/>
    <p:sldId id="458" r:id="rId55"/>
    <p:sldId id="459" r:id="rId56"/>
    <p:sldId id="421" r:id="rId57"/>
    <p:sldId id="423" r:id="rId58"/>
    <p:sldId id="424" r:id="rId59"/>
    <p:sldId id="425" r:id="rId60"/>
    <p:sldId id="426" r:id="rId61"/>
    <p:sldId id="427" r:id="rId62"/>
    <p:sldId id="430" r:id="rId63"/>
    <p:sldId id="461" r:id="rId64"/>
  </p:sldIdLst>
  <p:sldSz cx="9144000" cy="6858000" type="screen4x3"/>
  <p:notesSz cx="9220200" cy="69469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tx1"/>
      </a:buClr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tx1"/>
      </a:buClr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tx1"/>
      </a:buClr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tx1"/>
      </a:buClr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tx1"/>
      </a:buClr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8">
          <p15:clr>
            <a:srgbClr val="A4A3A4"/>
          </p15:clr>
        </p15:guide>
        <p15:guide id="2" pos="29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9900"/>
    <a:srgbClr val="C2A398"/>
    <a:srgbClr val="ADC6C7"/>
    <a:srgbClr val="885C87"/>
    <a:srgbClr val="FFCCCC"/>
    <a:srgbClr val="CCECFF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 autoAdjust="0"/>
  </p:normalViewPr>
  <p:slideViewPr>
    <p:cSldViewPr>
      <p:cViewPr varScale="1">
        <p:scale>
          <a:sx n="85" d="100"/>
          <a:sy n="85" d="100"/>
        </p:scale>
        <p:origin x="12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56"/>
    </p:cViewPr>
  </p:sorterViewPr>
  <p:notesViewPr>
    <p:cSldViewPr>
      <p:cViewPr varScale="1">
        <p:scale>
          <a:sx n="74" d="100"/>
          <a:sy n="74" d="100"/>
        </p:scale>
        <p:origin x="-1608" y="-102"/>
      </p:cViewPr>
      <p:guideLst>
        <p:guide orient="horz" pos="2188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7.wmf"/><Relationship Id="rId1" Type="http://schemas.openxmlformats.org/officeDocument/2006/relationships/image" Target="../media/image36.e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20000"/>
              </a:spcBef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2605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20000"/>
              </a:spcBef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0825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20000"/>
              </a:spcBef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26050" y="6600825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20000"/>
              </a:spcBef>
              <a:defRPr sz="1200" b="1"/>
            </a:lvl1pPr>
          </a:lstStyle>
          <a:p>
            <a:pPr>
              <a:defRPr/>
            </a:pPr>
            <a:fld id="{8A559C9B-DD90-4CD8-A7FB-D54871546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0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4963" y="522288"/>
            <a:ext cx="3471862" cy="260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5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3298825"/>
            <a:ext cx="7377112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5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9238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2875" y="6599238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0" tIns="46185" rIns="92370" bIns="46185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fld id="{E43ED6BB-163B-40E9-90ED-A41194F22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02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99DD23-D7BD-4B69-9AC1-C538DC68737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kumimoji="0"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3300413"/>
            <a:ext cx="6759575" cy="3124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0865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D918C1-5235-4903-9976-3F745886758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240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12FFF7-3EDF-427C-9785-A009FDE81D9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909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EB2C3D-9D33-45A4-8E37-15DF1350A9C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041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3DC0B1-9B03-4B0E-9BCB-17753286091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103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592940-D582-4828-9889-0E669A1B457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037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47EB7A-6524-4529-BFF6-47715D80A04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25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5FF92E-0C85-43BF-A3CD-00A2AFA79C3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34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B4CB4E-6ED5-4665-B9D5-4257EAEA2EE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1718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C7C35-4FA1-469B-A4D4-CAA611A26FF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993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BC9481-0CF3-4F53-9983-2AF3879AB93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36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25DFCC-250A-4D7D-80AF-B92B50722C9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kumimoji="0"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3300413"/>
            <a:ext cx="6759575" cy="3124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8537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CCE315-EFA2-414C-904B-A36A4333A5E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635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9A24C5-409A-4841-870C-DF0C04C5AE4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899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1A5C99-6467-428B-BA96-F77D5CDBE97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0451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3E842C-94AE-41B8-AE75-9C16E30BC3D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9977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A4384A-03CC-4F15-A1FC-74DF9ADC29B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2318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4527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8412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693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945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3F548F-6AB9-4EE3-89DC-F1CF6FBCDAC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120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9629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E14B4A-63C7-4677-82CE-D1520C5AE0B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kumimoji="0"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7917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55A696-0E39-4535-87F2-0264E138216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kumimoji="0"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1121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ED6BB-163B-40E9-90ED-A41194F220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B7A614-6B5E-489B-A773-F18B7860FA3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kumimoji="0" lang="en-US" alt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542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E5E9B1-636F-4FA9-84A9-6522B2FA2BA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kumimoji="0"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9398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6F8028-90F0-4690-93A4-D304C0749D8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kumimoji="0" lang="en-US" alt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0928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6A57F8-63F3-4278-8FD9-34C061EA50E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kumimoji="0" lang="en-US" alt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1846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FF158C-A7BA-4412-93C5-71EED807114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2630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DA852E-DB44-4758-9A8B-5B82D5226A9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kumimoji="0" lang="en-US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6459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4721DA-FBD2-4388-B882-4DA25932F3E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kumimoji="0" lang="en-US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10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42CE4F-3900-499D-9280-38512029BCE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4769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836382-C816-4039-9D22-455FF7A6021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kumimoji="0"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0416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479F4B-3280-413E-8792-2539281CCAB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42</a:t>
            </a:fld>
            <a:endParaRPr kumimoji="0" lang="en-US" alt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0446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E9438-F902-4F82-83EC-9E35ADE4254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43</a:t>
            </a:fld>
            <a:endParaRPr kumimoji="0" lang="en-US" alt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81956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72214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ED6BB-163B-40E9-90ED-A41194F2209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ED6BB-163B-40E9-90ED-A41194F2209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62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42A6F7-4786-41F6-94EA-BB6B9FF2391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kumimoji="0" lang="en-US" alt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60269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030E49-46D1-484D-9CCD-C971DBB74B2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kumimoji="0" lang="en-US" alt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5060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EF965-6F0C-41E6-8B24-FB4B2F5DEFBC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369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18850-7FA5-40EF-9920-5448F000322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kumimoji="0" lang="en-US" alt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127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2F58DA-47DD-4086-9CC9-1BD0E73CE6B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437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19513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3467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D02F37-5658-47A0-BA2E-ECE4A5C106B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56</a:t>
            </a:fld>
            <a:endParaRPr kumimoji="0" lang="en-US" alt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49723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1AB478-C1DD-4C20-92B8-62E1152EEA3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57</a:t>
            </a:fld>
            <a:endParaRPr kumimoji="0" lang="en-US" alt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755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52D3AA-4B14-4CA1-A58B-48235DE6D75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58</a:t>
            </a:fld>
            <a:endParaRPr kumimoji="0" lang="en-US" alt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33635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6156C0-D563-4F09-AAA0-6345CD5D2C0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59</a:t>
            </a:fld>
            <a:endParaRPr kumimoji="0" lang="en-US" alt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2683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A17467-59E8-4AA3-8A7F-BC87C8FCA25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60</a:t>
            </a:fld>
            <a:endParaRPr kumimoji="0" lang="en-US" alt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9283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3E1618-250C-4695-9991-014622D153F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61</a:t>
            </a:fld>
            <a:endParaRPr kumimoji="0" lang="en-US" alt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1674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90D322-4688-4710-86D6-475E3A151C8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62</a:t>
            </a:fld>
            <a:endParaRPr kumimoji="0" lang="en-US" alt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2497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DD970-F5A4-4941-954C-CDBF822160EC}" type="slidenum">
              <a:rPr lang="en-US"/>
              <a:pPr/>
              <a:t>63</a:t>
            </a:fld>
            <a:endParaRPr lang="en-US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4963" y="520700"/>
            <a:ext cx="3473450" cy="2605088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78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229360" y="3299778"/>
            <a:ext cx="6763615" cy="3127311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387A43-BD1C-4884-A7A2-7D985BFD98E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979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53C981-20BA-42F3-9F48-DE833006569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3277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71F0D9-ED32-4A26-9213-15BBACC22C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366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0F3E68-D96A-4824-BF38-4585DC73289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58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" y="76200"/>
            <a:ext cx="8991600" cy="3048000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76200" y="3276600"/>
            <a:ext cx="8991600" cy="28194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Nov 23rd, 2001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914400" y="6248400"/>
            <a:ext cx="32004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CS 540, University of Wisconsin-Madison, C. R. DyerCopyright © 2001, Andrew W. Moore</a:t>
            </a:r>
          </a:p>
        </p:txBody>
      </p:sp>
    </p:spTree>
    <p:extLst>
      <p:ext uri="{BB962C8B-B14F-4D97-AF65-F5344CB8AC3E}">
        <p14:creationId xmlns:p14="http://schemas.microsoft.com/office/powerpoint/2010/main" val="333461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25265063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76200"/>
            <a:ext cx="2143125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278563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14576505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21005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762000"/>
            <a:ext cx="4211638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21039072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21005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1050" y="762000"/>
            <a:ext cx="4211638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1050" y="3695700"/>
            <a:ext cx="4211638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1209999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34871507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3900155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10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762000"/>
            <a:ext cx="4211638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320852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34251468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37310840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558490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14232583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  <p:extLst>
      <p:ext uri="{BB962C8B-B14F-4D97-AF65-F5344CB8AC3E}">
        <p14:creationId xmlns:p14="http://schemas.microsoft.com/office/powerpoint/2010/main" val="20541068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5740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02400"/>
            <a:ext cx="5076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CS 540, University of Wisconsin-Madison, C. R. Dyer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1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6.e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4800" b="1" dirty="0" smtClean="0"/>
              <a:t>Support Vector Machines</a:t>
            </a:r>
            <a:endParaRPr lang="en-US" altLang="en-US" sz="4800" dirty="0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20888"/>
            <a:ext cx="7848600" cy="41719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Chapter 18.9 and the paper “Support vector machines” by M. Hearst, ed., 1998</a:t>
            </a:r>
            <a:endParaRPr lang="en-US" altLang="en-US" sz="2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762000" y="5181600"/>
            <a:ext cx="78581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/>
              <a:t>Acknowledgments</a:t>
            </a:r>
            <a:r>
              <a:rPr lang="en-US" altLang="en-US" sz="2000" dirty="0"/>
              <a:t>:  These slides combine and modify ones provided by Andrew Moore (CMU)</a:t>
            </a:r>
            <a:r>
              <a:rPr lang="en-US" altLang="en-US" sz="2000" dirty="0" smtClean="0"/>
              <a:t>, Carla Gomes (Cornell), </a:t>
            </a:r>
            <a:r>
              <a:rPr lang="en-US" altLang="en-US" sz="2000" dirty="0" err="1" smtClean="0"/>
              <a:t>Mingyue</a:t>
            </a:r>
            <a:r>
              <a:rPr lang="en-US" altLang="en-US" sz="2000" dirty="0" smtClean="0"/>
              <a:t> Tan (UBC), </a:t>
            </a:r>
            <a:r>
              <a:rPr lang="en-US" altLang="en-US" sz="2000" dirty="0"/>
              <a:t>Jerry Zhu (Wisconsin), Glenn Fung (Wisconsin), and </a:t>
            </a:r>
            <a:r>
              <a:rPr lang="en-US" altLang="en-US" sz="2000" dirty="0" err="1"/>
              <a:t>Olvi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Mangasarian</a:t>
            </a:r>
            <a:r>
              <a:rPr lang="en-US" altLang="en-US" sz="2000" dirty="0"/>
              <a:t> (Wisconsin)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Linear Classifiers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 </a:t>
            </a:r>
            <a:r>
              <a:rPr lang="en-US" altLang="en-US" sz="2000"/>
              <a:t>        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2297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298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1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2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3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4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5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6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7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8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09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0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1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2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3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4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5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6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7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8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19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0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1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2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3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4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5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6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7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8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29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0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1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2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3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4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5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12336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7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338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Any of these would be fine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… but which is best?</a:t>
            </a:r>
          </a:p>
        </p:txBody>
      </p:sp>
      <p:sp>
        <p:nvSpPr>
          <p:cNvPr id="12339" name="Line 53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0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1" name="Line 55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2" name="Line 56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3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4" name="Line 58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5" name="Line 59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46" name="Line 60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65"/>
          <p:cNvGrpSpPr>
            <a:grpSpLocks/>
          </p:cNvGrpSpPr>
          <p:nvPr/>
        </p:nvGrpSpPr>
        <p:grpSpPr bwMode="auto">
          <a:xfrm rot="-4217956">
            <a:off x="1205707" y="4075906"/>
            <a:ext cx="5562600" cy="1587"/>
            <a:chOff x="960" y="3888"/>
            <a:chExt cx="3504" cy="0"/>
          </a:xfrm>
        </p:grpSpPr>
        <p:sp>
          <p:nvSpPr>
            <p:cNvPr id="13363" name="Line 64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64" name="Line 63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Classifier Margin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 </a:t>
            </a:r>
            <a:r>
              <a:rPr lang="en-US" altLang="en-US" sz="2000"/>
              <a:t>        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3322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23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6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27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28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29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0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1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2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3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4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5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6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7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8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39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0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1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2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3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4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5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6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7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8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49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0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1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2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3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4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5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6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7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8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59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 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1336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62" name="Text Box 52"/>
          <p:cNvSpPr txBox="1">
            <a:spLocks noChangeArrowheads="1"/>
          </p:cNvSpPr>
          <p:nvPr/>
        </p:nvSpPr>
        <p:spPr bwMode="auto">
          <a:xfrm>
            <a:off x="6324600" y="2286000"/>
            <a:ext cx="2819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Define the </a:t>
            </a:r>
            <a:r>
              <a:rPr lang="en-US" altLang="en-US" sz="2400" b="1" dirty="0">
                <a:solidFill>
                  <a:schemeClr val="hlink"/>
                </a:solidFill>
              </a:rPr>
              <a:t>margin</a:t>
            </a:r>
            <a:r>
              <a:rPr lang="en-US" altLang="en-US" sz="2400" dirty="0"/>
              <a:t> of a linear classifier as the </a:t>
            </a:r>
            <a:r>
              <a:rPr lang="en-US" altLang="en-US" sz="2400" b="1" i="1" dirty="0"/>
              <a:t>width</a:t>
            </a:r>
            <a:r>
              <a:rPr lang="en-US" altLang="en-US" sz="2400" dirty="0"/>
              <a:t> that the boundary could be increased </a:t>
            </a:r>
            <a:r>
              <a:rPr lang="en-US" altLang="en-US" sz="2400" dirty="0" smtClean="0"/>
              <a:t>before </a:t>
            </a:r>
            <a:r>
              <a:rPr lang="en-US" altLang="en-US" sz="2400" dirty="0"/>
              <a:t>hitting a data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53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39" name="Line 54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Maximum Margin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</a:t>
            </a:r>
            <a:r>
              <a:rPr lang="en-US" altLang="en-US" sz="3600" i="1"/>
              <a:t> </a:t>
            </a:r>
            <a:r>
              <a:rPr lang="en-US" altLang="en-US" sz="2000"/>
              <a:t>        </a:t>
            </a:r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4347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48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1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2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3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5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6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7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9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0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1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3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4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5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6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7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8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69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0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1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2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3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4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5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6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7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8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79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0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1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2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3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4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hlink"/>
                </a:solidFill>
              </a:rPr>
              <a:t>maximum margin linear classifier</a:t>
            </a:r>
            <a:r>
              <a:rPr lang="en-US" altLang="en-US" sz="2400" b="1" dirty="0"/>
              <a:t> </a:t>
            </a:r>
            <a:r>
              <a:rPr lang="en-US" altLang="en-US" sz="2400" dirty="0"/>
              <a:t>is the linear classifier with the maximum </a:t>
            </a:r>
            <a:r>
              <a:rPr lang="en-US" altLang="en-US" sz="2400" dirty="0" smtClean="0"/>
              <a:t>margin</a:t>
            </a:r>
            <a:endParaRPr lang="en-US" altLang="en-U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This is the simplest kind of SVM (Called an LSVM)</a:t>
            </a:r>
          </a:p>
        </p:txBody>
      </p:sp>
      <p:sp>
        <p:nvSpPr>
          <p:cNvPr id="14388" name="AutoShape 56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Linear SVM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050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3" name="Line 2051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Maximum Margin</a:t>
            </a:r>
          </a:p>
        </p:txBody>
      </p:sp>
      <p:sp>
        <p:nvSpPr>
          <p:cNvPr id="15365" name="Rectangle 205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</a:t>
            </a:r>
            <a:r>
              <a:rPr lang="en-US" altLang="en-US" sz="3600" i="1"/>
              <a:t> </a:t>
            </a:r>
            <a:r>
              <a:rPr lang="en-US" altLang="en-US" sz="2000"/>
              <a:t>        </a:t>
            </a:r>
          </a:p>
        </p:txBody>
      </p:sp>
      <p:sp>
        <p:nvSpPr>
          <p:cNvPr id="15366" name="Line 205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Text Box 205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15368" name="Line 205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Text Box 205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15370" name="Text Box 206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5371" name="Oval 206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72" name="Oval 206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73" name="Line 206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Line 206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Oval 206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76" name="Oval 206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77" name="Oval 206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78" name="Oval 206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79" name="Oval 206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0" name="Oval 207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1" name="Oval 207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2" name="Oval 207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3" name="Oval 207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4" name="Oval 207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5" name="Oval 207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6" name="Oval 207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7" name="Oval 207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8" name="Oval 207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89" name="Oval 207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0" name="Oval 208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1" name="Oval 208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2" name="Oval 208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3" name="Oval 208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4" name="Oval 208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5" name="Oval 208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6" name="Oval 208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7" name="Oval 208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8" name="Oval 208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399" name="Oval 208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0" name="Oval 209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1" name="Oval 209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2" name="Oval 209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3" name="Oval 209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4" name="Oval 209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5" name="Oval 209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6" name="Oval 209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7" name="Oval 209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8" name="Oval 209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09" name="Text Box 209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15410" name="Text Box 2100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11" name="Text Box 2101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chemeClr val="hlink"/>
                </a:solidFill>
              </a:rPr>
              <a:t>maximum margin linear classifier</a:t>
            </a:r>
            <a:r>
              <a:rPr lang="en-US" altLang="en-US" sz="2400"/>
              <a:t> is the linear classifier with the maximum margin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This is the simplest kind of SVM (Called an LSVM)</a:t>
            </a:r>
          </a:p>
        </p:txBody>
      </p:sp>
      <p:sp>
        <p:nvSpPr>
          <p:cNvPr id="15412" name="Text Box 2103"/>
          <p:cNvSpPr txBox="1">
            <a:spLocks noChangeArrowheads="1"/>
          </p:cNvSpPr>
          <p:nvPr/>
        </p:nvSpPr>
        <p:spPr bwMode="auto">
          <a:xfrm>
            <a:off x="173038" y="3675063"/>
            <a:ext cx="22653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Support Vectors </a:t>
            </a:r>
            <a:r>
              <a:rPr lang="en-US" altLang="en-US" sz="2000"/>
              <a:t>are those data points that the margin pushes against</a:t>
            </a:r>
          </a:p>
        </p:txBody>
      </p:sp>
      <p:sp>
        <p:nvSpPr>
          <p:cNvPr id="15413" name="Freeform 2107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2147483647 h 98"/>
              <a:gd name="T2" fmla="*/ 2147483647 w 1076"/>
              <a:gd name="T3" fmla="*/ 2147483647 h 98"/>
              <a:gd name="T4" fmla="*/ 2147483647 w 1076"/>
              <a:gd name="T5" fmla="*/ 0 h 98"/>
              <a:gd name="T6" fmla="*/ 2147483647 w 1076"/>
              <a:gd name="T7" fmla="*/ 2147483647 h 98"/>
              <a:gd name="T8" fmla="*/ 2147483647 w 1076"/>
              <a:gd name="T9" fmla="*/ 2147483647 h 98"/>
              <a:gd name="T10" fmla="*/ 2147483647 w 1076"/>
              <a:gd name="T11" fmla="*/ 2147483647 h 98"/>
              <a:gd name="T12" fmla="*/ 2147483647 w 1076"/>
              <a:gd name="T13" fmla="*/ 2147483647 h 98"/>
              <a:gd name="T14" fmla="*/ 2147483647 w 1076"/>
              <a:gd name="T15" fmla="*/ 2147483647 h 98"/>
              <a:gd name="T16" fmla="*/ 2147483647 w 1076"/>
              <a:gd name="T17" fmla="*/ 2147483647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6"/>
              <a:gd name="T28" fmla="*/ 0 h 98"/>
              <a:gd name="T29" fmla="*/ 1076 w 1076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14" name="Freeform 2108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2147483647 h 306"/>
              <a:gd name="T2" fmla="*/ 2147483647 w 1445"/>
              <a:gd name="T3" fmla="*/ 2147483647 h 306"/>
              <a:gd name="T4" fmla="*/ 2147483647 w 1445"/>
              <a:gd name="T5" fmla="*/ 2147483647 h 306"/>
              <a:gd name="T6" fmla="*/ 2147483647 w 1445"/>
              <a:gd name="T7" fmla="*/ 2147483647 h 306"/>
              <a:gd name="T8" fmla="*/ 2147483647 w 1445"/>
              <a:gd name="T9" fmla="*/ 2147483647 h 306"/>
              <a:gd name="T10" fmla="*/ 2147483647 w 1445"/>
              <a:gd name="T11" fmla="*/ 2147483647 h 306"/>
              <a:gd name="T12" fmla="*/ 2147483647 w 1445"/>
              <a:gd name="T13" fmla="*/ 2147483647 h 306"/>
              <a:gd name="T14" fmla="*/ 2147483647 w 1445"/>
              <a:gd name="T15" fmla="*/ 2147483647 h 306"/>
              <a:gd name="T16" fmla="*/ 2147483647 w 1445"/>
              <a:gd name="T17" fmla="*/ 2147483647 h 306"/>
              <a:gd name="T18" fmla="*/ 2147483647 w 1445"/>
              <a:gd name="T19" fmla="*/ 2147483647 h 306"/>
              <a:gd name="T20" fmla="*/ 2147483647 w 1445"/>
              <a:gd name="T21" fmla="*/ 2147483647 h 306"/>
              <a:gd name="T22" fmla="*/ 2147483647 w 1445"/>
              <a:gd name="T23" fmla="*/ 2147483647 h 306"/>
              <a:gd name="T24" fmla="*/ 2147483647 w 1445"/>
              <a:gd name="T25" fmla="*/ 2147483647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5"/>
              <a:gd name="T40" fmla="*/ 0 h 306"/>
              <a:gd name="T41" fmla="*/ 1445 w 1445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15" name="Freeform 2109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2147483647 w 1092"/>
              <a:gd name="T3" fmla="*/ 2147483647 h 283"/>
              <a:gd name="T4" fmla="*/ 2147483647 w 1092"/>
              <a:gd name="T5" fmla="*/ 2147483647 h 283"/>
              <a:gd name="T6" fmla="*/ 2147483647 w 1092"/>
              <a:gd name="T7" fmla="*/ 2147483647 h 283"/>
              <a:gd name="T8" fmla="*/ 2147483647 w 1092"/>
              <a:gd name="T9" fmla="*/ 2147483647 h 283"/>
              <a:gd name="T10" fmla="*/ 2147483647 w 1092"/>
              <a:gd name="T11" fmla="*/ 2147483647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2"/>
              <a:gd name="T19" fmla="*/ 0 h 283"/>
              <a:gd name="T20" fmla="*/ 1092 w 1092"/>
              <a:gd name="T21" fmla="*/ 283 h 2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16" name="Oval 2110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17" name="Oval 2111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18" name="Oval 2112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419" name="AutoShape 2113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Linear SVM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the Maximum Margin?</a:t>
            </a:r>
          </a:p>
        </p:txBody>
      </p:sp>
      <p:sp>
        <p:nvSpPr>
          <p:cNvPr id="16389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6390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1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2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3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5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6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7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8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9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0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1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2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3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4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5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6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7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8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09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0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1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2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3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4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5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6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7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8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19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0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1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2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3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4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5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6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7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28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f</a:t>
            </a:r>
            <a:r>
              <a:rPr lang="en-US" altLang="en-US" sz="2000" i="1"/>
              <a:t>(</a:t>
            </a:r>
            <a:r>
              <a:rPr lang="en-US" altLang="en-US" sz="2000" b="1" i="1"/>
              <a:t>x</a:t>
            </a:r>
            <a:r>
              <a:rPr lang="en-US" altLang="en-US" sz="2000" i="1"/>
              <a:t>,</a:t>
            </a:r>
            <a:r>
              <a:rPr lang="en-US" altLang="en-US" sz="2000" b="1" i="1">
                <a:solidFill>
                  <a:srgbClr val="00CC00"/>
                </a:solidFill>
              </a:rPr>
              <a:t>w</a:t>
            </a:r>
            <a:r>
              <a:rPr lang="en-US" altLang="en-US" sz="2000" i="1">
                <a:solidFill>
                  <a:srgbClr val="00CC00"/>
                </a:solidFill>
              </a:rPr>
              <a:t>,b</a:t>
            </a:r>
            <a:r>
              <a:rPr lang="en-US" altLang="en-US" sz="2000" i="1"/>
              <a:t>) = sign(</a:t>
            </a:r>
            <a:r>
              <a:rPr lang="en-US" altLang="en-US" sz="2000" b="1" i="1">
                <a:solidFill>
                  <a:srgbClr val="00CC00"/>
                </a:solidFill>
              </a:rPr>
              <a:t>w</a:t>
            </a:r>
            <a:r>
              <a:rPr lang="en-US" altLang="en-US" sz="2000" b="1" i="1"/>
              <a:t>. x</a:t>
            </a:r>
            <a:r>
              <a:rPr lang="en-US" altLang="en-US" sz="2000" i="1">
                <a:solidFill>
                  <a:srgbClr val="00CC00"/>
                </a:solidFill>
              </a:rPr>
              <a:t> </a:t>
            </a:r>
            <a:r>
              <a:rPr lang="en-US" altLang="en-US" sz="2000" i="1"/>
              <a:t>- </a:t>
            </a:r>
            <a:r>
              <a:rPr lang="en-US" altLang="en-US" sz="2000" i="1">
                <a:solidFill>
                  <a:srgbClr val="00CC00"/>
                </a:solidFill>
              </a:rPr>
              <a:t>b</a:t>
            </a:r>
            <a:r>
              <a:rPr lang="en-US" altLang="en-US" sz="2000" i="1"/>
              <a:t>)</a:t>
            </a:r>
          </a:p>
        </p:txBody>
      </p:sp>
      <p:sp>
        <p:nvSpPr>
          <p:cNvPr id="16429" name="Text Box 52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30" name="Text Box 53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chemeClr val="hlink"/>
                </a:solidFill>
              </a:rPr>
              <a:t>maximum margin linear classifier</a:t>
            </a:r>
            <a:r>
              <a:rPr lang="en-US" altLang="en-US" sz="2400"/>
              <a:t> is the linear classifier with the, um, maximum margin.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This is the simplest kind of SVM (Called an LSVM)</a:t>
            </a:r>
          </a:p>
        </p:txBody>
      </p:sp>
      <p:sp>
        <p:nvSpPr>
          <p:cNvPr id="16431" name="Text Box 55"/>
          <p:cNvSpPr txBox="1">
            <a:spLocks noChangeArrowheads="1"/>
          </p:cNvSpPr>
          <p:nvPr/>
        </p:nvSpPr>
        <p:spPr bwMode="auto">
          <a:xfrm>
            <a:off x="173038" y="3675063"/>
            <a:ext cx="21209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00CC00"/>
                </a:solidFill>
              </a:rPr>
              <a:t>Support Vectors </a:t>
            </a:r>
            <a:r>
              <a:rPr lang="en-US" altLang="en-US" sz="2000"/>
              <a:t>are those data points that the margin pushes against</a:t>
            </a:r>
          </a:p>
        </p:txBody>
      </p:sp>
      <p:sp>
        <p:nvSpPr>
          <p:cNvPr id="16432" name="Freeform 56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2147483647 h 98"/>
              <a:gd name="T2" fmla="*/ 2147483647 w 1076"/>
              <a:gd name="T3" fmla="*/ 2147483647 h 98"/>
              <a:gd name="T4" fmla="*/ 2147483647 w 1076"/>
              <a:gd name="T5" fmla="*/ 0 h 98"/>
              <a:gd name="T6" fmla="*/ 2147483647 w 1076"/>
              <a:gd name="T7" fmla="*/ 2147483647 h 98"/>
              <a:gd name="T8" fmla="*/ 2147483647 w 1076"/>
              <a:gd name="T9" fmla="*/ 2147483647 h 98"/>
              <a:gd name="T10" fmla="*/ 2147483647 w 1076"/>
              <a:gd name="T11" fmla="*/ 2147483647 h 98"/>
              <a:gd name="T12" fmla="*/ 2147483647 w 1076"/>
              <a:gd name="T13" fmla="*/ 2147483647 h 98"/>
              <a:gd name="T14" fmla="*/ 2147483647 w 1076"/>
              <a:gd name="T15" fmla="*/ 2147483647 h 98"/>
              <a:gd name="T16" fmla="*/ 2147483647 w 1076"/>
              <a:gd name="T17" fmla="*/ 2147483647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6"/>
              <a:gd name="T28" fmla="*/ 0 h 98"/>
              <a:gd name="T29" fmla="*/ 1076 w 1076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33" name="Freeform 57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2147483647 h 306"/>
              <a:gd name="T2" fmla="*/ 2147483647 w 1445"/>
              <a:gd name="T3" fmla="*/ 2147483647 h 306"/>
              <a:gd name="T4" fmla="*/ 2147483647 w 1445"/>
              <a:gd name="T5" fmla="*/ 2147483647 h 306"/>
              <a:gd name="T6" fmla="*/ 2147483647 w 1445"/>
              <a:gd name="T7" fmla="*/ 2147483647 h 306"/>
              <a:gd name="T8" fmla="*/ 2147483647 w 1445"/>
              <a:gd name="T9" fmla="*/ 2147483647 h 306"/>
              <a:gd name="T10" fmla="*/ 2147483647 w 1445"/>
              <a:gd name="T11" fmla="*/ 2147483647 h 306"/>
              <a:gd name="T12" fmla="*/ 2147483647 w 1445"/>
              <a:gd name="T13" fmla="*/ 2147483647 h 306"/>
              <a:gd name="T14" fmla="*/ 2147483647 w 1445"/>
              <a:gd name="T15" fmla="*/ 2147483647 h 306"/>
              <a:gd name="T16" fmla="*/ 2147483647 w 1445"/>
              <a:gd name="T17" fmla="*/ 2147483647 h 306"/>
              <a:gd name="T18" fmla="*/ 2147483647 w 1445"/>
              <a:gd name="T19" fmla="*/ 2147483647 h 306"/>
              <a:gd name="T20" fmla="*/ 2147483647 w 1445"/>
              <a:gd name="T21" fmla="*/ 2147483647 h 306"/>
              <a:gd name="T22" fmla="*/ 2147483647 w 1445"/>
              <a:gd name="T23" fmla="*/ 2147483647 h 306"/>
              <a:gd name="T24" fmla="*/ 2147483647 w 1445"/>
              <a:gd name="T25" fmla="*/ 2147483647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5"/>
              <a:gd name="T40" fmla="*/ 0 h 306"/>
              <a:gd name="T41" fmla="*/ 1445 w 1445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34" name="Freeform 58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2147483647 w 1092"/>
              <a:gd name="T3" fmla="*/ 2147483647 h 283"/>
              <a:gd name="T4" fmla="*/ 2147483647 w 1092"/>
              <a:gd name="T5" fmla="*/ 2147483647 h 283"/>
              <a:gd name="T6" fmla="*/ 2147483647 w 1092"/>
              <a:gd name="T7" fmla="*/ 2147483647 h 283"/>
              <a:gd name="T8" fmla="*/ 2147483647 w 1092"/>
              <a:gd name="T9" fmla="*/ 2147483647 h 283"/>
              <a:gd name="T10" fmla="*/ 2147483647 w 1092"/>
              <a:gd name="T11" fmla="*/ 2147483647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2"/>
              <a:gd name="T19" fmla="*/ 0 h 283"/>
              <a:gd name="T20" fmla="*/ 1092 w 1092"/>
              <a:gd name="T21" fmla="*/ 283 h 2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35" name="Oval 59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36" name="Oval 60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37" name="Oval 61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38" name="Text Box 63"/>
          <p:cNvSpPr txBox="1">
            <a:spLocks noChangeArrowheads="1"/>
          </p:cNvSpPr>
          <p:nvPr/>
        </p:nvSpPr>
        <p:spPr bwMode="auto">
          <a:xfrm>
            <a:off x="5572125" y="1406525"/>
            <a:ext cx="336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439" name="Text Box 64"/>
          <p:cNvSpPr txBox="1">
            <a:spLocks noChangeArrowheads="1"/>
          </p:cNvSpPr>
          <p:nvPr/>
        </p:nvSpPr>
        <p:spPr bwMode="auto">
          <a:xfrm>
            <a:off x="4044950" y="1276350"/>
            <a:ext cx="4968875" cy="49974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Intuitively this feels </a:t>
            </a:r>
            <a:r>
              <a:rPr lang="en-US" altLang="en-US" sz="2000" i="1" dirty="0"/>
              <a:t>safest</a:t>
            </a:r>
            <a:r>
              <a:rPr lang="en-US" altLang="en-US" sz="20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If we’ve made a small </a:t>
            </a:r>
            <a:r>
              <a:rPr lang="en-US" altLang="en-US" sz="2000" i="1" dirty="0"/>
              <a:t>error</a:t>
            </a:r>
            <a:r>
              <a:rPr lang="en-US" altLang="en-US" sz="2000" dirty="0"/>
              <a:t> in the location of the boundary (it’s been jolted in its perpendicular direction) this gives us least chance of causing a misclassification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i="1" dirty="0"/>
              <a:t>Robust</a:t>
            </a:r>
            <a:r>
              <a:rPr lang="en-US" altLang="en-US" sz="2000" dirty="0"/>
              <a:t> to outliers since the model is immune to change/removal of any non-support-vector data points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There’s some </a:t>
            </a:r>
            <a:r>
              <a:rPr lang="en-US" altLang="en-US" sz="2000" i="1" dirty="0"/>
              <a:t>theory</a:t>
            </a:r>
            <a:r>
              <a:rPr lang="en-US" altLang="en-US" sz="2000" dirty="0"/>
              <a:t> (using “VC dimension”) that is related to (but not the same as) the proposition that this is a good thing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i="1" dirty="0"/>
              <a:t>Empirically it works very well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Specifying a Line and Margin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37075"/>
            <a:ext cx="8574088" cy="19399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do we represent this mathematically?</a:t>
            </a:r>
          </a:p>
          <a:p>
            <a:pPr eaLnBrk="1" hangingPunct="1"/>
            <a:r>
              <a:rPr lang="en-US" altLang="en-US" dirty="0" smtClean="0"/>
              <a:t>… in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input dimensions?  </a:t>
            </a:r>
          </a:p>
          <a:p>
            <a:pPr eaLnBrk="1" hangingPunct="1"/>
            <a:r>
              <a:rPr lang="en-US" altLang="en-US" dirty="0" smtClean="0"/>
              <a:t>An example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x</a:t>
            </a:r>
            <a:r>
              <a:rPr lang="en-US" altLang="en-US" baseline="-25000" dirty="0" err="1" smtClean="0"/>
              <a:t>d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T</a:t>
            </a:r>
          </a:p>
        </p:txBody>
      </p:sp>
      <p:sp>
        <p:nvSpPr>
          <p:cNvPr id="17412" name="Line 7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3" name="Line 8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5562600" y="838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Plus-Plane</a:t>
            </a:r>
          </a:p>
        </p:txBody>
      </p:sp>
      <p:sp>
        <p:nvSpPr>
          <p:cNvPr id="17416" name="Text Box 14"/>
          <p:cNvSpPr txBox="1">
            <a:spLocks noChangeArrowheads="1"/>
          </p:cNvSpPr>
          <p:nvPr/>
        </p:nvSpPr>
        <p:spPr bwMode="auto">
          <a:xfrm>
            <a:off x="6248400" y="16002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Minus-Plane</a:t>
            </a:r>
          </a:p>
        </p:txBody>
      </p:sp>
      <p:sp>
        <p:nvSpPr>
          <p:cNvPr id="17417" name="Freeform 15"/>
          <p:cNvSpPr>
            <a:spLocks/>
          </p:cNvSpPr>
          <p:nvPr/>
        </p:nvSpPr>
        <p:spPr bwMode="auto">
          <a:xfrm>
            <a:off x="5251450" y="1687513"/>
            <a:ext cx="1055688" cy="150812"/>
          </a:xfrm>
          <a:custGeom>
            <a:avLst/>
            <a:gdLst>
              <a:gd name="T0" fmla="*/ 2147483647 w 665"/>
              <a:gd name="T1" fmla="*/ 2147483647 h 95"/>
              <a:gd name="T2" fmla="*/ 2147483647 w 665"/>
              <a:gd name="T3" fmla="*/ 2147483647 h 95"/>
              <a:gd name="T4" fmla="*/ 2147483647 w 665"/>
              <a:gd name="T5" fmla="*/ 2147483647 h 95"/>
              <a:gd name="T6" fmla="*/ 2147483647 w 665"/>
              <a:gd name="T7" fmla="*/ 2147483647 h 95"/>
              <a:gd name="T8" fmla="*/ 0 w 665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5"/>
              <a:gd name="T16" fmla="*/ 0 h 95"/>
              <a:gd name="T17" fmla="*/ 665 w 665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5" h="95">
                <a:moveTo>
                  <a:pt x="665" y="74"/>
                </a:moveTo>
                <a:cubicBezTo>
                  <a:pt x="347" y="95"/>
                  <a:pt x="517" y="91"/>
                  <a:pt x="155" y="82"/>
                </a:cubicBezTo>
                <a:cubicBezTo>
                  <a:pt x="119" y="74"/>
                  <a:pt x="87" y="63"/>
                  <a:pt x="52" y="52"/>
                </a:cubicBezTo>
                <a:cubicBezTo>
                  <a:pt x="37" y="42"/>
                  <a:pt x="14" y="40"/>
                  <a:pt x="8" y="23"/>
                </a:cubicBezTo>
                <a:cubicBezTo>
                  <a:pt x="5" y="15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8" name="Freeform 16"/>
          <p:cNvSpPr>
            <a:spLocks/>
          </p:cNvSpPr>
          <p:nvPr/>
        </p:nvSpPr>
        <p:spPr bwMode="auto">
          <a:xfrm>
            <a:off x="4935538" y="1090613"/>
            <a:ext cx="692150" cy="128587"/>
          </a:xfrm>
          <a:custGeom>
            <a:avLst/>
            <a:gdLst>
              <a:gd name="T0" fmla="*/ 2147483647 w 436"/>
              <a:gd name="T1" fmla="*/ 0 h 81"/>
              <a:gd name="T2" fmla="*/ 2147483647 w 436"/>
              <a:gd name="T3" fmla="*/ 2147483647 h 81"/>
              <a:gd name="T4" fmla="*/ 2147483647 w 436"/>
              <a:gd name="T5" fmla="*/ 2147483647 h 81"/>
              <a:gd name="T6" fmla="*/ 2147483647 w 436"/>
              <a:gd name="T7" fmla="*/ 2147483647 h 81"/>
              <a:gd name="T8" fmla="*/ 2147483647 w 436"/>
              <a:gd name="T9" fmla="*/ 2147483647 h 81"/>
              <a:gd name="T10" fmla="*/ 0 w 436"/>
              <a:gd name="T11" fmla="*/ 2147483647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6"/>
              <a:gd name="T19" fmla="*/ 0 h 81"/>
              <a:gd name="T20" fmla="*/ 436 w 436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6" h="81">
                <a:moveTo>
                  <a:pt x="436" y="0"/>
                </a:moveTo>
                <a:cubicBezTo>
                  <a:pt x="411" y="8"/>
                  <a:pt x="394" y="21"/>
                  <a:pt x="369" y="29"/>
                </a:cubicBezTo>
                <a:cubicBezTo>
                  <a:pt x="340" y="49"/>
                  <a:pt x="308" y="59"/>
                  <a:pt x="273" y="66"/>
                </a:cubicBezTo>
                <a:cubicBezTo>
                  <a:pt x="246" y="71"/>
                  <a:pt x="192" y="81"/>
                  <a:pt x="192" y="81"/>
                </a:cubicBezTo>
                <a:cubicBezTo>
                  <a:pt x="127" y="76"/>
                  <a:pt x="110" y="75"/>
                  <a:pt x="59" y="59"/>
                </a:cubicBezTo>
                <a:cubicBezTo>
                  <a:pt x="38" y="45"/>
                  <a:pt x="23" y="26"/>
                  <a:pt x="0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6477000" y="12192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Classifier Boundary</a:t>
            </a:r>
          </a:p>
        </p:txBody>
      </p:sp>
      <p:sp>
        <p:nvSpPr>
          <p:cNvPr id="17420" name="Freeform 19"/>
          <p:cNvSpPr>
            <a:spLocks/>
          </p:cNvSpPr>
          <p:nvPr/>
        </p:nvSpPr>
        <p:spPr bwMode="auto">
          <a:xfrm>
            <a:off x="5064125" y="1430338"/>
            <a:ext cx="1465263" cy="69850"/>
          </a:xfrm>
          <a:custGeom>
            <a:avLst/>
            <a:gdLst>
              <a:gd name="T0" fmla="*/ 2147483647 w 923"/>
              <a:gd name="T1" fmla="*/ 0 h 44"/>
              <a:gd name="T2" fmla="*/ 2147483647 w 923"/>
              <a:gd name="T3" fmla="*/ 2147483647 h 44"/>
              <a:gd name="T4" fmla="*/ 2147483647 w 923"/>
              <a:gd name="T5" fmla="*/ 2147483647 h 44"/>
              <a:gd name="T6" fmla="*/ 0 w 923"/>
              <a:gd name="T7" fmla="*/ 2147483647 h 44"/>
              <a:gd name="T8" fmla="*/ 0 60000 65536"/>
              <a:gd name="T9" fmla="*/ 0 60000 65536"/>
              <a:gd name="T10" fmla="*/ 0 60000 65536"/>
              <a:gd name="T11" fmla="*/ 0 60000 65536"/>
              <a:gd name="T12" fmla="*/ 0 w 923"/>
              <a:gd name="T13" fmla="*/ 0 h 44"/>
              <a:gd name="T14" fmla="*/ 923 w 923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17422" name="Text Box 21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Specifying a Line and Margin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Plus-plane  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 </a:t>
            </a:r>
            <a:r>
              <a:rPr lang="en-US" altLang="en-US" sz="2400" i="1" dirty="0" smtClean="0"/>
              <a:t>b </a:t>
            </a:r>
            <a:r>
              <a:rPr lang="en-US" altLang="en-US" sz="2400" dirty="0" smtClean="0"/>
              <a:t>= +1</a:t>
            </a:r>
            <a:r>
              <a:rPr lang="en-US" altLang="en-US" sz="2400" i="1" dirty="0" smtClean="0"/>
              <a:t> 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Minus-plane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-1</a:t>
            </a:r>
            <a:r>
              <a:rPr lang="en-US" altLang="en-US" sz="2400" i="1" dirty="0" smtClean="0"/>
              <a:t> 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562600" y="838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Plus-Plane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248400" y="16002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Minus-Plane</a:t>
            </a: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5251450" y="1687513"/>
            <a:ext cx="1055688" cy="150812"/>
          </a:xfrm>
          <a:custGeom>
            <a:avLst/>
            <a:gdLst>
              <a:gd name="T0" fmla="*/ 2147483647 w 665"/>
              <a:gd name="T1" fmla="*/ 2147483647 h 95"/>
              <a:gd name="T2" fmla="*/ 2147483647 w 665"/>
              <a:gd name="T3" fmla="*/ 2147483647 h 95"/>
              <a:gd name="T4" fmla="*/ 2147483647 w 665"/>
              <a:gd name="T5" fmla="*/ 2147483647 h 95"/>
              <a:gd name="T6" fmla="*/ 2147483647 w 665"/>
              <a:gd name="T7" fmla="*/ 2147483647 h 95"/>
              <a:gd name="T8" fmla="*/ 0 w 665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5"/>
              <a:gd name="T16" fmla="*/ 0 h 95"/>
              <a:gd name="T17" fmla="*/ 665 w 665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5" h="95">
                <a:moveTo>
                  <a:pt x="665" y="74"/>
                </a:moveTo>
                <a:cubicBezTo>
                  <a:pt x="347" y="95"/>
                  <a:pt x="517" y="91"/>
                  <a:pt x="155" y="82"/>
                </a:cubicBezTo>
                <a:cubicBezTo>
                  <a:pt x="119" y="74"/>
                  <a:pt x="87" y="63"/>
                  <a:pt x="52" y="52"/>
                </a:cubicBezTo>
                <a:cubicBezTo>
                  <a:pt x="37" y="42"/>
                  <a:pt x="14" y="40"/>
                  <a:pt x="8" y="23"/>
                </a:cubicBezTo>
                <a:cubicBezTo>
                  <a:pt x="5" y="15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4935538" y="1090613"/>
            <a:ext cx="692150" cy="128587"/>
          </a:xfrm>
          <a:custGeom>
            <a:avLst/>
            <a:gdLst>
              <a:gd name="T0" fmla="*/ 2147483647 w 436"/>
              <a:gd name="T1" fmla="*/ 0 h 81"/>
              <a:gd name="T2" fmla="*/ 2147483647 w 436"/>
              <a:gd name="T3" fmla="*/ 2147483647 h 81"/>
              <a:gd name="T4" fmla="*/ 2147483647 w 436"/>
              <a:gd name="T5" fmla="*/ 2147483647 h 81"/>
              <a:gd name="T6" fmla="*/ 2147483647 w 436"/>
              <a:gd name="T7" fmla="*/ 2147483647 h 81"/>
              <a:gd name="T8" fmla="*/ 2147483647 w 436"/>
              <a:gd name="T9" fmla="*/ 2147483647 h 81"/>
              <a:gd name="T10" fmla="*/ 0 w 436"/>
              <a:gd name="T11" fmla="*/ 2147483647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6"/>
              <a:gd name="T19" fmla="*/ 0 h 81"/>
              <a:gd name="T20" fmla="*/ 436 w 436"/>
              <a:gd name="T21" fmla="*/ 81 h 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6" h="81">
                <a:moveTo>
                  <a:pt x="436" y="0"/>
                </a:moveTo>
                <a:cubicBezTo>
                  <a:pt x="411" y="8"/>
                  <a:pt x="394" y="21"/>
                  <a:pt x="369" y="29"/>
                </a:cubicBezTo>
                <a:cubicBezTo>
                  <a:pt x="340" y="49"/>
                  <a:pt x="308" y="59"/>
                  <a:pt x="273" y="66"/>
                </a:cubicBezTo>
                <a:cubicBezTo>
                  <a:pt x="246" y="71"/>
                  <a:pt x="192" y="81"/>
                  <a:pt x="192" y="81"/>
                </a:cubicBezTo>
                <a:cubicBezTo>
                  <a:pt x="127" y="76"/>
                  <a:pt x="110" y="75"/>
                  <a:pt x="59" y="59"/>
                </a:cubicBezTo>
                <a:cubicBezTo>
                  <a:pt x="38" y="45"/>
                  <a:pt x="23" y="26"/>
                  <a:pt x="0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477000" y="12192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Classifier Boundary</a:t>
            </a: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5064125" y="1430338"/>
            <a:ext cx="1465263" cy="69850"/>
          </a:xfrm>
          <a:custGeom>
            <a:avLst/>
            <a:gdLst>
              <a:gd name="T0" fmla="*/ 2147483647 w 923"/>
              <a:gd name="T1" fmla="*/ 0 h 44"/>
              <a:gd name="T2" fmla="*/ 2147483647 w 923"/>
              <a:gd name="T3" fmla="*/ 2147483647 h 44"/>
              <a:gd name="T4" fmla="*/ 2147483647 w 923"/>
              <a:gd name="T5" fmla="*/ 2147483647 h 44"/>
              <a:gd name="T6" fmla="*/ 0 w 923"/>
              <a:gd name="T7" fmla="*/ 2147483647 h 44"/>
              <a:gd name="T8" fmla="*/ 0 60000 65536"/>
              <a:gd name="T9" fmla="*/ 0 60000 65536"/>
              <a:gd name="T10" fmla="*/ 0 60000 65536"/>
              <a:gd name="T11" fmla="*/ 0 60000 65536"/>
              <a:gd name="T12" fmla="*/ 0 w 923"/>
              <a:gd name="T13" fmla="*/ 0 h 44"/>
              <a:gd name="T14" fmla="*/ 923 w 923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graphicFrame>
        <p:nvGraphicFramePr>
          <p:cNvPr id="646254" name="Group 1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2740731"/>
              </p:ext>
            </p:extLst>
          </p:nvPr>
        </p:nvGraphicFramePr>
        <p:xfrm>
          <a:off x="762000" y="4648200"/>
          <a:ext cx="7278688" cy="1676400"/>
        </p:xfrm>
        <a:graphic>
          <a:graphicData uri="http://schemas.openxmlformats.org/drawingml/2006/table">
            <a:tbl>
              <a:tblPr/>
              <a:tblGrid>
                <a:gridCol w="1819275"/>
                <a:gridCol w="1820863"/>
                <a:gridCol w="627062"/>
                <a:gridCol w="301148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Classify as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 b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≥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b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≤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-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&lt;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0" name="Text Box 111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18461" name="Text Box 112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18462" name="Text Box 113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18463" name="Rectangle 115"/>
          <p:cNvSpPr>
            <a:spLocks noChangeArrowheads="1"/>
          </p:cNvSpPr>
          <p:nvPr/>
        </p:nvSpPr>
        <p:spPr bwMode="auto">
          <a:xfrm>
            <a:off x="5218113" y="2362200"/>
            <a:ext cx="39258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Weight vector:</a:t>
            </a:r>
            <a:r>
              <a:rPr lang="en-US" altLang="en-US" sz="2000" b="1"/>
              <a:t> w</a:t>
            </a:r>
            <a:r>
              <a:rPr lang="en-US" altLang="en-US" sz="2000"/>
              <a:t> = (w</a:t>
            </a:r>
            <a:r>
              <a:rPr lang="en-US" altLang="en-US" sz="2000" baseline="-25000"/>
              <a:t>1</a:t>
            </a:r>
            <a:r>
              <a:rPr lang="en-US" altLang="en-US" sz="2000"/>
              <a:t> , …, w</a:t>
            </a:r>
            <a:r>
              <a:rPr lang="en-US" altLang="en-US" sz="2000" baseline="-25000"/>
              <a:t>d</a:t>
            </a:r>
            <a:r>
              <a:rPr lang="en-US" altLang="en-US" sz="2000"/>
              <a:t>)</a:t>
            </a:r>
            <a:r>
              <a:rPr lang="en-US" altLang="en-US" sz="2000" baseline="30000"/>
              <a:t>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Bias or threshold:  b</a:t>
            </a:r>
          </a:p>
        </p:txBody>
      </p:sp>
      <p:sp>
        <p:nvSpPr>
          <p:cNvPr id="18464" name="TextBox 20"/>
          <p:cNvSpPr txBox="1">
            <a:spLocks noChangeArrowheads="1"/>
          </p:cNvSpPr>
          <p:nvPr/>
        </p:nvSpPr>
        <p:spPr bwMode="auto">
          <a:xfrm>
            <a:off x="6934200" y="3200400"/>
            <a:ext cx="2209800" cy="1477328"/>
          </a:xfrm>
          <a:prstGeom prst="rect">
            <a:avLst/>
          </a:prstGeom>
          <a:solidFill>
            <a:srgbClr val="FFCCCC">
              <a:alpha val="41000"/>
            </a:srgbClr>
          </a:solidFill>
          <a:ln>
            <a:noFill/>
          </a:ln>
          <a:effectLst>
            <a:softEdge rad="12700"/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 dot product </a:t>
            </a:r>
            <a:endParaRPr lang="en-US" altLang="en-US" sz="18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/>
              <a:t>is </a:t>
            </a:r>
            <a:r>
              <a:rPr lang="en-US" altLang="en-US" sz="1800" dirty="0"/>
              <a:t>a scalar: </a:t>
            </a:r>
            <a:r>
              <a:rPr lang="en-US" altLang="en-US" sz="1800" b="1" dirty="0"/>
              <a:t>x</a:t>
            </a:r>
            <a:r>
              <a:rPr lang="en-US" altLang="en-US" sz="1800" dirty="0"/>
              <a:t>’s projection onto </a:t>
            </a:r>
            <a:r>
              <a:rPr lang="en-US" altLang="en-US" sz="1800" b="1" dirty="0"/>
              <a:t>w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1197"/>
              </p:ext>
            </p:extLst>
          </p:nvPr>
        </p:nvGraphicFramePr>
        <p:xfrm>
          <a:off x="7315200" y="3429000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Equation" r:id="rId4" imgW="990600" imgH="457200" progId="Equation.DSMT4">
                  <p:embed/>
                </p:oleObj>
              </mc:Choice>
              <mc:Fallback>
                <p:oleObj name="Equation" r:id="rId4" imgW="99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0" y="3429000"/>
                        <a:ext cx="1485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534400" cy="3048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Plus-plane   =    </a:t>
            </a:r>
            <a:r>
              <a:rPr lang="en-US" altLang="en-US" sz="2400" i="1" dirty="0" smtClean="0"/>
              <a:t>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+1 </a:t>
            </a:r>
          </a:p>
          <a:p>
            <a:pPr eaLnBrk="1" hangingPunct="1"/>
            <a:r>
              <a:rPr lang="en-US" altLang="en-US" sz="2400" dirty="0" smtClean="0"/>
              <a:t>Minus-plane =   </a:t>
            </a:r>
            <a:r>
              <a:rPr lang="en-US" altLang="en-US" sz="2400" i="1" dirty="0" smtClean="0"/>
              <a:t>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-1 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CC00"/>
                </a:solidFill>
              </a:rPr>
              <a:t>Claim:</a:t>
            </a:r>
            <a:r>
              <a:rPr lang="en-US" altLang="en-US" sz="2400" dirty="0" smtClean="0"/>
              <a:t> The vector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is perpendicular to the Plus-Plane and the Minus-Plane</a:t>
            </a:r>
            <a:endParaRPr lang="en-US" altLang="en-US" sz="2400" dirty="0" smtClean="0">
              <a:solidFill>
                <a:srgbClr val="00CC00"/>
              </a:solidFill>
            </a:endParaRP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 err="1" smtClean="0">
                <a:solidFill>
                  <a:schemeClr val="hlink"/>
                </a:solidFill>
              </a:rPr>
              <a:t>w</a:t>
            </a:r>
            <a:r>
              <a:rPr lang="en-US" altLang="en-US" sz="1400" baseline="30000" dirty="0" err="1" smtClean="0">
                <a:solidFill>
                  <a:schemeClr val="hlink"/>
                </a:solidFill>
              </a:rPr>
              <a:t>T</a:t>
            </a:r>
            <a:r>
              <a:rPr lang="en-US" altLang="en-US" sz="1400" dirty="0" err="1" smtClean="0">
                <a:solidFill>
                  <a:schemeClr val="hlink"/>
                </a:solidFill>
              </a:rPr>
              <a:t>x</a:t>
            </a:r>
            <a:r>
              <a:rPr lang="en-US" altLang="en-US" sz="1400" dirty="0" err="1">
                <a:solidFill>
                  <a:schemeClr val="hlink"/>
                </a:solidFill>
              </a:rPr>
              <a:t>+b</a:t>
            </a:r>
            <a:r>
              <a:rPr lang="en-US" altLang="en-US" sz="1400" dirty="0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 err="1" smtClean="0"/>
              <a:t>w</a:t>
            </a:r>
            <a:r>
              <a:rPr lang="en-US" altLang="en-US" sz="1400" baseline="30000" dirty="0" err="1" smtClean="0"/>
              <a:t>T</a:t>
            </a:r>
            <a:r>
              <a:rPr lang="en-US" altLang="en-US" sz="1400" dirty="0" err="1" smtClean="0"/>
              <a:t>x</a:t>
            </a:r>
            <a:r>
              <a:rPr lang="en-US" altLang="en-US" sz="1400" dirty="0" err="1"/>
              <a:t>+b</a:t>
            </a:r>
            <a:r>
              <a:rPr lang="en-US" altLang="en-US" sz="1400" dirty="0"/>
              <a:t>=0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 rot="-1777892">
            <a:off x="1851102" y="2965517"/>
            <a:ext cx="10482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 err="1" smtClean="0">
                <a:solidFill>
                  <a:schemeClr val="folHlink"/>
                </a:solidFill>
              </a:rPr>
              <a:t>w</a:t>
            </a:r>
            <a:r>
              <a:rPr lang="en-US" altLang="en-US" sz="1400" baseline="30000" dirty="0" err="1" smtClean="0">
                <a:solidFill>
                  <a:schemeClr val="folHlink"/>
                </a:solidFill>
              </a:rPr>
              <a:t>T</a:t>
            </a:r>
            <a:r>
              <a:rPr lang="en-US" altLang="en-US" sz="1400" dirty="0" err="1" smtClean="0">
                <a:solidFill>
                  <a:schemeClr val="folHlink"/>
                </a:solidFill>
              </a:rPr>
              <a:t>x</a:t>
            </a:r>
            <a:r>
              <a:rPr lang="en-US" altLang="en-US" sz="1400" dirty="0" err="1">
                <a:solidFill>
                  <a:schemeClr val="folHlink"/>
                </a:solidFill>
              </a:rPr>
              <a:t>+b</a:t>
            </a:r>
            <a:r>
              <a:rPr lang="en-US" altLang="en-US" sz="1400" dirty="0">
                <a:solidFill>
                  <a:schemeClr val="folHlink"/>
                </a:solidFill>
              </a:rPr>
              <a:t>=-1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hlink"/>
                </a:solidFill>
              </a:rPr>
              <a:t>Margin</a:t>
            </a:r>
            <a:r>
              <a:rPr lang="en-US" altLang="en-US" sz="2000"/>
              <a:t> (width)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How do we compute </a:t>
            </a:r>
            <a:r>
              <a:rPr lang="en-US" altLang="en-US" i="1"/>
              <a:t>M</a:t>
            </a:r>
            <a:r>
              <a:rPr lang="en-US" altLang="en-US"/>
              <a:t> in terms of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?</a:t>
            </a:r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304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w</a:t>
            </a:r>
          </a:p>
        </p:txBody>
      </p:sp>
      <p:sp>
        <p:nvSpPr>
          <p:cNvPr id="19473" name="TextBox 17"/>
          <p:cNvSpPr txBox="1">
            <a:spLocks noChangeArrowheads="1"/>
          </p:cNvSpPr>
          <p:nvPr/>
        </p:nvSpPr>
        <p:spPr bwMode="auto">
          <a:xfrm>
            <a:off x="5562600" y="5486400"/>
            <a:ext cx="2819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Note: </a:t>
            </a:r>
            <a:r>
              <a:rPr lang="en-US" altLang="en-US" sz="2000" dirty="0" smtClean="0"/>
              <a:t>Transpose </a:t>
            </a:r>
            <a:r>
              <a:rPr lang="en-US" altLang="en-US" sz="2000" dirty="0"/>
              <a:t>symbol on </a:t>
            </a:r>
            <a:r>
              <a:rPr lang="en-US" altLang="en-US" sz="2000" b="1" dirty="0"/>
              <a:t>w</a:t>
            </a:r>
            <a:r>
              <a:rPr lang="en-US" altLang="en-US" sz="2000" dirty="0"/>
              <a:t> implied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Plus-plane  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+1 </a:t>
            </a:r>
          </a:p>
          <a:p>
            <a:pPr eaLnBrk="1" hangingPunct="1"/>
            <a:r>
              <a:rPr lang="en-US" altLang="en-US" sz="2400" dirty="0" smtClean="0"/>
              <a:t>Minus-plane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-1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CC00"/>
                </a:solidFill>
              </a:rPr>
              <a:t>Claim:</a:t>
            </a:r>
            <a:r>
              <a:rPr lang="en-US" altLang="en-US" sz="2400" dirty="0" smtClean="0"/>
              <a:t> The vector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is perpendicular to the Plus-Plane. </a:t>
            </a:r>
            <a:r>
              <a:rPr lang="en-US" altLang="en-US" sz="2400" dirty="0" smtClean="0">
                <a:solidFill>
                  <a:srgbClr val="00CC00"/>
                </a:solidFill>
              </a:rPr>
              <a:t>Why?</a:t>
            </a: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7" name="Text Box 13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0488" name="Text Box 14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0489" name="Text Box 42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0490" name="Text Box 43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0491" name="Text Box 44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0492" name="Line 45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Text Box 46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</a:t>
            </a:r>
          </a:p>
        </p:txBody>
      </p:sp>
      <p:sp>
        <p:nvSpPr>
          <p:cNvPr id="20494" name="Text Box 47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How do we compute </a:t>
            </a:r>
            <a:r>
              <a:rPr lang="en-US" altLang="en-US" i="1"/>
              <a:t>M</a:t>
            </a:r>
            <a:r>
              <a:rPr lang="en-US" altLang="en-US"/>
              <a:t> in terms of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?</a:t>
            </a:r>
          </a:p>
        </p:txBody>
      </p:sp>
      <p:sp>
        <p:nvSpPr>
          <p:cNvPr id="20495" name="AutoShape 49"/>
          <p:cNvSpPr>
            <a:spLocks noChangeArrowheads="1"/>
          </p:cNvSpPr>
          <p:nvPr/>
        </p:nvSpPr>
        <p:spPr bwMode="auto">
          <a:xfrm>
            <a:off x="3962400" y="4876800"/>
            <a:ext cx="4419600" cy="762000"/>
          </a:xfrm>
          <a:prstGeom prst="wedgeRectCallout">
            <a:avLst>
              <a:gd name="adj1" fmla="val 43069"/>
              <a:gd name="adj2" fmla="val -73958"/>
            </a:avLst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/>
              <a:t>Let </a:t>
            </a:r>
            <a:r>
              <a:rPr lang="en-US" altLang="en-US" sz="2000" b="1" dirty="0"/>
              <a:t>u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v</a:t>
            </a:r>
            <a:r>
              <a:rPr lang="en-US" altLang="en-US" sz="2000" dirty="0"/>
              <a:t> be two vectors on the Plus-Plane. What is </a:t>
            </a:r>
            <a:r>
              <a:rPr lang="en-US" altLang="en-US" sz="2000" b="1" dirty="0" err="1" smtClean="0"/>
              <a:t>w</a:t>
            </a:r>
            <a:r>
              <a:rPr lang="en-US" altLang="en-US" sz="2000" baseline="30000" dirty="0" err="1" smtClean="0"/>
              <a:t>T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( </a:t>
            </a:r>
            <a:r>
              <a:rPr lang="en-US" altLang="en-US" sz="2000" b="1" dirty="0"/>
              <a:t>u</a:t>
            </a:r>
            <a:r>
              <a:rPr lang="en-US" altLang="en-US" sz="2000" i="1" dirty="0"/>
              <a:t> – </a:t>
            </a:r>
            <a:r>
              <a:rPr lang="en-US" altLang="en-US" sz="2000" b="1" dirty="0"/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) ?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20496" name="AutoShape 50"/>
          <p:cNvSpPr>
            <a:spLocks noChangeArrowheads="1"/>
          </p:cNvSpPr>
          <p:nvPr/>
        </p:nvSpPr>
        <p:spPr bwMode="auto">
          <a:xfrm>
            <a:off x="152400" y="5715000"/>
            <a:ext cx="4800600" cy="838200"/>
          </a:xfrm>
          <a:prstGeom prst="wedgeRectCallout">
            <a:avLst>
              <a:gd name="adj1" fmla="val -1472"/>
              <a:gd name="adj2" fmla="val -91458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And so, of course, the vector </a:t>
            </a:r>
            <a:r>
              <a:rPr lang="en-US" altLang="en-US" sz="2000" b="1"/>
              <a:t>w</a:t>
            </a:r>
            <a:r>
              <a:rPr lang="en-US" altLang="en-US" sz="2000"/>
              <a:t> is also perpendicular to the Minus-Plane</a:t>
            </a:r>
          </a:p>
        </p:txBody>
      </p:sp>
      <p:sp>
        <p:nvSpPr>
          <p:cNvPr id="20497" name="Line 52"/>
          <p:cNvSpPr>
            <a:spLocks noChangeShapeType="1"/>
          </p:cNvSpPr>
          <p:nvPr/>
        </p:nvSpPr>
        <p:spPr bwMode="auto">
          <a:xfrm flipH="1" flipV="1">
            <a:off x="2667000" y="2057400"/>
            <a:ext cx="2286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8" name="Line 54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9" name="Text Box 55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Plus-plane  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+1 </a:t>
            </a:r>
          </a:p>
          <a:p>
            <a:pPr eaLnBrk="1" hangingPunct="1"/>
            <a:r>
              <a:rPr lang="en-US" altLang="en-US" sz="2400" dirty="0" smtClean="0"/>
              <a:t>Minus-plane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b="1" dirty="0" smtClean="0"/>
              <a:t> 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-1 </a:t>
            </a:r>
          </a:p>
          <a:p>
            <a:pPr eaLnBrk="1" hangingPunct="1"/>
            <a:r>
              <a:rPr lang="en-US" altLang="en-US" sz="2400" dirty="0" smtClean="0"/>
              <a:t>The vector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is perpendicular to the Plus-Plane</a:t>
            </a:r>
          </a:p>
          <a:p>
            <a:pPr eaLnBrk="1" hangingPunct="1"/>
            <a:r>
              <a:rPr lang="en-US" altLang="en-US" sz="2400" dirty="0" smtClean="0"/>
              <a:t>Let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−</a:t>
            </a:r>
            <a:r>
              <a:rPr lang="en-US" altLang="en-US" sz="2400" dirty="0" smtClean="0"/>
              <a:t> be any point on the Minus-Plane</a:t>
            </a:r>
          </a:p>
          <a:p>
            <a:pPr eaLnBrk="1" hangingPunct="1"/>
            <a:r>
              <a:rPr lang="en-US" altLang="en-US" sz="2400" dirty="0" smtClean="0"/>
              <a:t>Let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be the closest Plus-Plane-point to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endParaRPr lang="en-US" altLang="en-US" sz="2400" dirty="0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How do we compute </a:t>
            </a:r>
            <a:r>
              <a:rPr lang="en-US" altLang="en-US" i="1"/>
              <a:t>M</a:t>
            </a:r>
            <a:r>
              <a:rPr lang="en-US" altLang="en-US"/>
              <a:t> in terms of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?</a:t>
            </a:r>
          </a:p>
        </p:txBody>
      </p:sp>
      <p:sp>
        <p:nvSpPr>
          <p:cNvPr id="21519" name="Oval 17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4583113" y="2006600"/>
            <a:ext cx="674687" cy="40011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000" b="1" baseline="30000" dirty="0" smtClean="0">
                <a:solidFill>
                  <a:srgbClr val="990099"/>
                </a:solidFill>
              </a:rPr>
              <a:t>−</a:t>
            </a:r>
            <a:endParaRPr lang="en-US" altLang="en-US" sz="2400" i="1" baseline="30000" dirty="0">
              <a:solidFill>
                <a:srgbClr val="990099"/>
              </a:solidFill>
            </a:endParaRPr>
          </a:p>
        </p:txBody>
      </p:sp>
      <p:sp>
        <p:nvSpPr>
          <p:cNvPr id="21521" name="Oval 20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1522" name="Text Box 21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grpSp>
        <p:nvGrpSpPr>
          <p:cNvPr id="21523" name="Group 25"/>
          <p:cNvGrpSpPr>
            <a:grpSpLocks/>
          </p:cNvGrpSpPr>
          <p:nvPr/>
        </p:nvGrpSpPr>
        <p:grpSpPr bwMode="auto">
          <a:xfrm>
            <a:off x="7391400" y="4572000"/>
            <a:ext cx="1593850" cy="1065213"/>
            <a:chOff x="4656" y="2880"/>
            <a:chExt cx="1004" cy="671"/>
          </a:xfrm>
        </p:grpSpPr>
        <p:sp>
          <p:nvSpPr>
            <p:cNvPr id="21526" name="AutoShape 23"/>
            <p:cNvSpPr>
              <a:spLocks noChangeArrowheads="1"/>
            </p:cNvSpPr>
            <p:nvPr/>
          </p:nvSpPr>
          <p:spPr bwMode="auto">
            <a:xfrm>
              <a:off x="4656" y="2880"/>
              <a:ext cx="1004" cy="671"/>
            </a:xfrm>
            <a:prstGeom prst="wedgeRectCallout">
              <a:avLst>
                <a:gd name="adj1" fmla="val -131972"/>
                <a:gd name="adj2" fmla="val -8718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Any location in </a:t>
              </a:r>
              <a:r>
                <a:rPr lang="en-US" altLang="en-US" sz="1600">
                  <a:sym typeface="Math1" pitchFamily="2" charset="2"/>
                </a:rPr>
                <a:t></a:t>
              </a:r>
              <a:r>
                <a:rPr lang="en-US" altLang="en-US" sz="1600" baseline="30000">
                  <a:sym typeface="Math1" pitchFamily="2" charset="2"/>
                </a:rPr>
                <a:t>m</a:t>
              </a:r>
              <a:r>
                <a:rPr lang="en-US" altLang="en-US" sz="1600">
                  <a:sym typeface="Math1" pitchFamily="2" charset="2"/>
                </a:rPr>
                <a:t>: not necessarily a datapoint</a:t>
              </a:r>
              <a:endParaRPr lang="en-US" altLang="en-US" sz="1600"/>
            </a:p>
          </p:txBody>
        </p:sp>
        <p:sp>
          <p:nvSpPr>
            <p:cNvPr id="21527" name="AutoShape 24"/>
            <p:cNvSpPr>
              <a:spLocks noChangeArrowheads="1"/>
            </p:cNvSpPr>
            <p:nvPr/>
          </p:nvSpPr>
          <p:spPr bwMode="auto">
            <a:xfrm>
              <a:off x="4656" y="2880"/>
              <a:ext cx="1004" cy="671"/>
            </a:xfrm>
            <a:prstGeom prst="wedgeRectCallout">
              <a:avLst>
                <a:gd name="adj1" fmla="val -94523"/>
                <a:gd name="adj2" fmla="val 31222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Any location in </a:t>
              </a:r>
              <a:r>
                <a:rPr lang="en-US" altLang="en-US" sz="1600" dirty="0" err="1" smtClean="0">
                  <a:sym typeface="Math1" pitchFamily="2" charset="2"/>
                </a:rPr>
                <a:t>R</a:t>
              </a:r>
              <a:r>
                <a:rPr lang="en-US" altLang="en-US" sz="1600" i="1" baseline="30000" dirty="0" err="1" smtClean="0">
                  <a:sym typeface="Math1" pitchFamily="2" charset="2"/>
                </a:rPr>
                <a:t>m</a:t>
              </a:r>
              <a:r>
                <a:rPr lang="en-US" altLang="en-US" sz="1600" i="1" baseline="30000" dirty="0" smtClean="0">
                  <a:sym typeface="Math1" pitchFamily="2" charset="2"/>
                </a:rPr>
                <a:t>  </a:t>
              </a:r>
              <a:r>
                <a:rPr lang="en-US" altLang="en-US" sz="1600" dirty="0" smtClean="0">
                  <a:sym typeface="Math1" pitchFamily="2" charset="2"/>
                </a:rPr>
                <a:t>; </a:t>
              </a:r>
              <a:r>
                <a:rPr lang="en-US" altLang="en-US" sz="1600" dirty="0">
                  <a:sym typeface="Math1" pitchFamily="2" charset="2"/>
                </a:rPr>
                <a:t>not necessarily a data point</a:t>
              </a:r>
              <a:endParaRPr lang="en-US" altLang="en-US" sz="1600" dirty="0"/>
            </a:p>
          </p:txBody>
        </p:sp>
      </p:grpSp>
      <p:sp>
        <p:nvSpPr>
          <p:cNvPr id="21524" name="Line 26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5" name="Text Box 27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What are Support Vector Machines (SVMs) Used For?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2046288"/>
            <a:ext cx="8001000" cy="222885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Times New Roman" pitchFamily="18" charset="0"/>
              </a:rPr>
              <a:t> Classification</a:t>
            </a:r>
          </a:p>
          <a:p>
            <a:pPr eaLnBrk="1" hangingPunct="1"/>
            <a:r>
              <a:rPr lang="en-US" altLang="en-US" sz="3200" smtClean="0">
                <a:latin typeface="Times New Roman" pitchFamily="18" charset="0"/>
              </a:rPr>
              <a:t> Regression and data-fitting</a:t>
            </a:r>
          </a:p>
          <a:p>
            <a:pPr eaLnBrk="1" hangingPunct="1"/>
            <a:r>
              <a:rPr lang="en-US" altLang="en-US" sz="3200" smtClean="0">
                <a:latin typeface="Times New Roman" pitchFamily="18" charset="0"/>
              </a:rPr>
              <a:t> Supervised and unsupervised learning</a:t>
            </a:r>
            <a:endParaRPr lang="en-US" alt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Plus-plane  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+1 </a:t>
            </a:r>
          </a:p>
          <a:p>
            <a:pPr eaLnBrk="1" hangingPunct="1"/>
            <a:r>
              <a:rPr lang="en-US" altLang="en-US" sz="2400" dirty="0" smtClean="0"/>
              <a:t>Minus-plane =    </a:t>
            </a:r>
            <a:r>
              <a:rPr lang="en-US" altLang="en-US" sz="2400" i="1" dirty="0" smtClean="0"/>
              <a:t>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-1 </a:t>
            </a:r>
          </a:p>
          <a:p>
            <a:pPr eaLnBrk="1" hangingPunct="1"/>
            <a:r>
              <a:rPr lang="en-US" altLang="en-US" sz="2400" dirty="0" smtClean="0"/>
              <a:t>The vector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is perpendicular to the Plus-Plane</a:t>
            </a:r>
          </a:p>
          <a:p>
            <a:pPr eaLnBrk="1" hangingPunct="1"/>
            <a:r>
              <a:rPr lang="en-US" altLang="en-US" sz="2400" dirty="0" smtClean="0"/>
              <a:t>Let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be any point on the Minus-Plane</a:t>
            </a:r>
          </a:p>
          <a:p>
            <a:pPr eaLnBrk="1" hangingPunct="1"/>
            <a:r>
              <a:rPr lang="en-US" altLang="en-US" sz="2400" dirty="0" smtClean="0"/>
              <a:t>Let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be the closest Plus-Plane-point to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solidFill>
                  <a:srgbClr val="009900"/>
                </a:solidFill>
              </a:rPr>
              <a:t>Claim</a:t>
            </a:r>
            <a:r>
              <a:rPr lang="en-US" altLang="en-US" sz="2400" dirty="0" smtClean="0"/>
              <a:t>: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=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+ </a:t>
            </a:r>
            <a:r>
              <a:rPr lang="el-GR" altLang="en-US" sz="2400" b="1" dirty="0" smtClean="0">
                <a:sym typeface="Symbol" panose="05050102010706020507" pitchFamily="18" charset="2"/>
              </a:rPr>
              <a:t>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 for some value of </a:t>
            </a:r>
            <a:r>
              <a:rPr lang="el-GR" altLang="en-US" sz="2400" b="1" dirty="0">
                <a:sym typeface="Symbol" panose="05050102010706020507" pitchFamily="18" charset="2"/>
              </a:rPr>
              <a:t></a:t>
            </a:r>
            <a:r>
              <a:rPr lang="en-US" altLang="en-US" sz="2400" dirty="0" smtClean="0"/>
              <a:t> </a:t>
            </a:r>
            <a:endParaRPr lang="en-US" altLang="en-US" sz="2400" dirty="0" smtClean="0">
              <a:solidFill>
                <a:srgbClr val="009900"/>
              </a:solidFill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How do we compute </a:t>
            </a:r>
            <a:r>
              <a:rPr lang="en-US" altLang="en-US" i="1"/>
              <a:t>M</a:t>
            </a:r>
            <a:r>
              <a:rPr lang="en-US" altLang="en-US"/>
              <a:t> in terms of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?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400" b="1" baseline="30000" dirty="0"/>
              <a:t>−</a:t>
            </a:r>
            <a:endParaRPr lang="en-US" altLang="en-US" sz="2400" i="1" baseline="30000" dirty="0">
              <a:solidFill>
                <a:srgbClr val="990099"/>
              </a:solidFill>
            </a:endParaRP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8" name="Text Box 22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Plus-plane   =    </a:t>
            </a:r>
            <a:r>
              <a:rPr lang="en-US" altLang="en-US" sz="2400" i="1" dirty="0" smtClean="0"/>
              <a:t>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 </a:t>
            </a:r>
            <a:r>
              <a:rPr lang="en-US" altLang="en-US" sz="2400" i="1" dirty="0" smtClean="0"/>
              <a:t>b </a:t>
            </a:r>
            <a:r>
              <a:rPr lang="en-US" altLang="en-US" sz="2400" dirty="0" smtClean="0"/>
              <a:t>= +1</a:t>
            </a:r>
          </a:p>
          <a:p>
            <a:pPr eaLnBrk="1" hangingPunct="1"/>
            <a:r>
              <a:rPr lang="en-US" altLang="en-US" sz="2400" dirty="0" smtClean="0"/>
              <a:t>Minus-plane =    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-1 </a:t>
            </a:r>
          </a:p>
          <a:p>
            <a:pPr eaLnBrk="1" hangingPunct="1"/>
            <a:r>
              <a:rPr lang="en-US" altLang="en-US" sz="2400" dirty="0" smtClean="0"/>
              <a:t>The vector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is perpendicular to the Plus-Plane</a:t>
            </a:r>
          </a:p>
          <a:p>
            <a:pPr eaLnBrk="1" hangingPunct="1"/>
            <a:r>
              <a:rPr lang="en-US" altLang="en-US" sz="2400" dirty="0" smtClean="0"/>
              <a:t>Let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be any point on the Minus-Plane</a:t>
            </a:r>
          </a:p>
          <a:p>
            <a:pPr eaLnBrk="1" hangingPunct="1"/>
            <a:r>
              <a:rPr lang="en-US" altLang="en-US" sz="2400" dirty="0" smtClean="0"/>
              <a:t>Let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be the closest Plus-Plane-point to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endParaRPr lang="en-US" altLang="en-US" sz="2400" b="1" baseline="30000" dirty="0" smtClean="0"/>
          </a:p>
          <a:p>
            <a:pPr eaLnBrk="1" hangingPunct="1"/>
            <a:r>
              <a:rPr lang="en-US" altLang="en-US" sz="2400" dirty="0" smtClean="0">
                <a:solidFill>
                  <a:srgbClr val="009900"/>
                </a:solidFill>
              </a:rPr>
              <a:t>Claim</a:t>
            </a:r>
            <a:r>
              <a:rPr lang="en-US" altLang="en-US" sz="2400" dirty="0" smtClean="0"/>
              <a:t>: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=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+ </a:t>
            </a:r>
            <a:r>
              <a:rPr lang="el-GR" altLang="en-US" sz="2400" b="1" dirty="0">
                <a:sym typeface="Symbol" panose="05050102010706020507" pitchFamily="18" charset="2"/>
              </a:rPr>
              <a:t></a:t>
            </a:r>
            <a:r>
              <a:rPr lang="en-US" altLang="en-US" sz="2400" i="1" dirty="0" smtClean="0">
                <a:latin typeface="Symbol" pitchFamily="18" charset="2"/>
              </a:rPr>
              <a:t> 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 for some value of </a:t>
            </a:r>
            <a:r>
              <a:rPr lang="el-GR" altLang="en-US" sz="2400" b="1" dirty="0">
                <a:sym typeface="Symbol" panose="05050102010706020507" pitchFamily="18" charset="2"/>
              </a:rPr>
              <a:t></a:t>
            </a:r>
            <a:r>
              <a:rPr lang="en-US" altLang="en-US" sz="2400" dirty="0" smtClean="0"/>
              <a:t>  </a:t>
            </a:r>
            <a:r>
              <a:rPr lang="en-US" altLang="en-US" sz="2400" dirty="0" smtClean="0">
                <a:solidFill>
                  <a:srgbClr val="009900"/>
                </a:solidFill>
              </a:rPr>
              <a:t>Why?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How do we compute </a:t>
            </a:r>
            <a:r>
              <a:rPr lang="en-US" altLang="en-US" i="1"/>
              <a:t>M</a:t>
            </a:r>
            <a:r>
              <a:rPr lang="en-US" altLang="en-US"/>
              <a:t> in terms of </a:t>
            </a:r>
            <a:r>
              <a:rPr lang="en-US" altLang="en-US" b="1" i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?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400" b="1" baseline="30000" dirty="0"/>
              <a:t>−</a:t>
            </a:r>
            <a:endParaRPr lang="en-US" altLang="en-US" sz="2400" baseline="30000" dirty="0">
              <a:solidFill>
                <a:srgbClr val="990099"/>
              </a:solidFill>
            </a:endParaRP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5240338" y="1395413"/>
            <a:ext cx="3716337" cy="2605087"/>
          </a:xfrm>
          <a:prstGeom prst="wedgeRectCallout">
            <a:avLst>
              <a:gd name="adj1" fmla="val 5958"/>
              <a:gd name="adj2" fmla="val 112949"/>
            </a:avLst>
          </a:prstGeom>
          <a:solidFill>
            <a:srgbClr val="CCFFCC"/>
          </a:solidFill>
          <a:ln w="19050" algn="ctr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The line from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perpendicular to the planes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So to get from 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travel some distance in direction </a:t>
            </a:r>
            <a:r>
              <a:rPr lang="en-US" altLang="en-US" sz="2400" b="1" dirty="0"/>
              <a:t>w</a:t>
            </a:r>
            <a:endParaRPr lang="en-US" altLang="en-US" sz="2400" dirty="0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657600"/>
            <a:ext cx="6172200" cy="2801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What we know:</a:t>
            </a:r>
          </a:p>
          <a:p>
            <a:pPr eaLnBrk="1" hangingPunct="1"/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+1</a:t>
            </a:r>
            <a:r>
              <a:rPr lang="en-US" altLang="en-US" sz="2400" i="1" dirty="0" smtClean="0"/>
              <a:t> </a:t>
            </a:r>
          </a:p>
          <a:p>
            <a:pPr eaLnBrk="1" hangingPunct="1"/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>
                <a:sym typeface="Symbol" pitchFamily="18" charset="2"/>
              </a:rPr>
              <a:t>-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 </a:t>
            </a:r>
            <a:r>
              <a:rPr lang="en-US" altLang="en-US" sz="2400" i="1" dirty="0" smtClean="0"/>
              <a:t>-</a:t>
            </a:r>
            <a:r>
              <a:rPr lang="en-US" altLang="en-US" sz="2400" dirty="0" smtClean="0"/>
              <a:t>1</a:t>
            </a:r>
            <a:r>
              <a:rPr lang="en-US" altLang="en-US" sz="2400" i="1" dirty="0" smtClean="0"/>
              <a:t> </a:t>
            </a:r>
          </a:p>
          <a:p>
            <a:pPr eaLnBrk="1" hangingPunct="1"/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=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+ </a:t>
            </a:r>
            <a:r>
              <a:rPr lang="el-GR" altLang="en-US" sz="2400" b="1" dirty="0">
                <a:sym typeface="Symbol" panose="05050102010706020507" pitchFamily="18" charset="2"/>
              </a:rPr>
              <a:t> </a:t>
            </a:r>
            <a:r>
              <a:rPr lang="en-US" altLang="en-US" sz="2400" b="1" dirty="0" smtClean="0"/>
              <a:t>w</a:t>
            </a:r>
          </a:p>
          <a:p>
            <a:pPr eaLnBrk="1" hangingPunct="1"/>
            <a:r>
              <a:rPr lang="en-US" altLang="en-US" sz="2400" dirty="0" smtClean="0"/>
              <a:t>||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-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|| =</a:t>
            </a:r>
            <a:r>
              <a:rPr lang="en-US" altLang="en-US" sz="2400" i="1" dirty="0" smtClean="0"/>
              <a:t> M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</a:t>
            </a:r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22287" cy="40011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400" b="1" baseline="30000" dirty="0" smtClean="0"/>
              <a:t>−</a:t>
            </a:r>
            <a:endParaRPr lang="en-US" altLang="en-US" sz="2400" baseline="30000" dirty="0">
              <a:solidFill>
                <a:srgbClr val="990099"/>
              </a:solidFill>
            </a:endParaRPr>
          </a:p>
        </p:txBody>
      </p:sp>
      <p:sp>
        <p:nvSpPr>
          <p:cNvPr id="24592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24594" name="Line 23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5" name="Text Box 24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11525"/>
            <a:ext cx="3235325" cy="31067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What we know:</a:t>
            </a:r>
          </a:p>
          <a:p>
            <a:pPr eaLnBrk="1" hangingPunct="1"/>
            <a:r>
              <a:rPr lang="en-US" altLang="en-US" sz="2400" b="1" dirty="0" err="1" smtClean="0">
                <a:solidFill>
                  <a:schemeClr val="hlink"/>
                </a:solidFill>
              </a:rPr>
              <a:t>w</a:t>
            </a:r>
            <a:r>
              <a:rPr lang="en-US" altLang="en-US" sz="24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x</a:t>
            </a:r>
            <a:r>
              <a:rPr lang="en-US" altLang="en-US" sz="2400" b="1" baseline="30000" dirty="0" smtClean="0">
                <a:solidFill>
                  <a:schemeClr val="hlink"/>
                </a:solidFill>
              </a:rPr>
              <a:t>+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>
                <a:solidFill>
                  <a:schemeClr val="hlink"/>
                </a:solidFill>
              </a:rPr>
              <a:t>+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b </a:t>
            </a:r>
            <a:r>
              <a:rPr lang="en-US" altLang="en-US" sz="2400" dirty="0" smtClean="0">
                <a:solidFill>
                  <a:schemeClr val="hlink"/>
                </a:solidFill>
              </a:rPr>
              <a:t>=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>
                <a:solidFill>
                  <a:schemeClr val="hlink"/>
                </a:solidFill>
              </a:rPr>
              <a:t>+1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</a:p>
          <a:p>
            <a:pPr eaLnBrk="1" hangingPunct="1"/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-1</a:t>
            </a:r>
            <a:r>
              <a:rPr lang="en-US" altLang="en-US" sz="2400" i="1" dirty="0" smtClean="0"/>
              <a:t> 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hlink"/>
                </a:solidFill>
              </a:rPr>
              <a:t>x</a:t>
            </a:r>
            <a:r>
              <a:rPr lang="en-US" altLang="en-US" sz="2400" b="1" baseline="30000" dirty="0" smtClean="0">
                <a:solidFill>
                  <a:schemeClr val="hlink"/>
                </a:solidFill>
              </a:rPr>
              <a:t>+</a:t>
            </a:r>
            <a:r>
              <a:rPr lang="en-US" altLang="en-US" sz="2400" dirty="0" smtClean="0">
                <a:solidFill>
                  <a:schemeClr val="hlink"/>
                </a:solidFill>
              </a:rPr>
              <a:t> = 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x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−</a:t>
            </a:r>
            <a:r>
              <a:rPr lang="en-US" altLang="en-US" sz="2400" dirty="0" smtClean="0">
                <a:solidFill>
                  <a:schemeClr val="hlink"/>
                </a:solidFill>
              </a:rPr>
              <a:t> + </a:t>
            </a:r>
            <a:r>
              <a:rPr lang="el-GR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l-GR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w</a:t>
            </a:r>
          </a:p>
          <a:p>
            <a:pPr eaLnBrk="1" hangingPunct="1"/>
            <a:r>
              <a:rPr lang="en-US" altLang="en-US" sz="2400" dirty="0" smtClean="0"/>
              <a:t>||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-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|| = </a:t>
            </a:r>
            <a:r>
              <a:rPr lang="en-US" altLang="en-US" sz="2400" i="1" dirty="0" smtClean="0"/>
              <a:t>M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It’s now easy to get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in terms of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b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808538" y="2590800"/>
            <a:ext cx="41608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+ </a:t>
            </a:r>
            <a:r>
              <a:rPr lang="el-GR" altLang="en-US" sz="2400" b="1" dirty="0">
                <a:sym typeface="Symbol" panose="05050102010706020507" pitchFamily="18" charset="2"/>
              </a:rPr>
              <a:t> </a:t>
            </a:r>
            <a:r>
              <a:rPr lang="en-US" altLang="en-US" sz="2400" b="1" dirty="0" smtClean="0"/>
              <a:t>w</a:t>
            </a:r>
            <a:r>
              <a:rPr lang="en-US" altLang="en-US" sz="2400" dirty="0"/>
              <a:t>) +</a:t>
            </a:r>
            <a:r>
              <a:rPr lang="en-US" altLang="en-US" sz="2400" i="1" dirty="0"/>
              <a:t> b </a:t>
            </a:r>
            <a:r>
              <a:rPr lang="en-US" altLang="en-US" sz="2400" dirty="0"/>
              <a:t>=</a:t>
            </a:r>
            <a:r>
              <a:rPr lang="en-US" altLang="en-US" sz="2400" i="1" dirty="0"/>
              <a:t> </a:t>
            </a:r>
            <a:r>
              <a:rPr lang="en-US" altLang="en-US" sz="2400" dirty="0"/>
              <a:t>1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altLang="en-US" sz="2400" dirty="0">
              <a:sym typeface="Wingdings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+</a:t>
            </a:r>
            <a:r>
              <a:rPr lang="en-US" altLang="en-US" sz="2400" i="1" dirty="0"/>
              <a:t> b</a:t>
            </a:r>
            <a:r>
              <a:rPr lang="en-US" altLang="en-US" sz="2400" dirty="0"/>
              <a:t> + </a:t>
            </a:r>
            <a:r>
              <a:rPr lang="el-GR" altLang="en-US" sz="2400" b="1" dirty="0">
                <a:sym typeface="Symbol" panose="05050102010706020507" pitchFamily="18" charset="2"/>
              </a:rPr>
              <a:t>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b="1" dirty="0" err="1" smtClean="0"/>
              <a:t>w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>=</a:t>
            </a:r>
            <a:r>
              <a:rPr lang="en-US" altLang="en-US" sz="2400" i="1" dirty="0"/>
              <a:t> </a:t>
            </a:r>
            <a:r>
              <a:rPr lang="en-US" altLang="en-US" sz="2400" dirty="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altLang="en-US" sz="2400" dirty="0">
              <a:sym typeface="Wingdings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 smtClean="0"/>
              <a:t>-</a:t>
            </a:r>
            <a:r>
              <a:rPr lang="en-US" altLang="en-US" sz="2400" dirty="0"/>
              <a:t>1</a:t>
            </a:r>
            <a:r>
              <a:rPr lang="en-US" altLang="en-US" sz="2400" i="1" dirty="0"/>
              <a:t> </a:t>
            </a:r>
            <a:r>
              <a:rPr lang="en-US" altLang="en-US" sz="2400" dirty="0"/>
              <a:t>+</a:t>
            </a:r>
            <a:r>
              <a:rPr lang="en-US" altLang="en-US" sz="2400" i="1" dirty="0"/>
              <a:t> </a:t>
            </a:r>
            <a:r>
              <a:rPr lang="el-GR" altLang="en-US" sz="2400" b="1" dirty="0">
                <a:sym typeface="Symbol" panose="05050102010706020507" pitchFamily="18" charset="2"/>
              </a:rPr>
              <a:t> </a:t>
            </a:r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b="1" dirty="0" err="1" smtClean="0"/>
              <a:t>w</a:t>
            </a:r>
            <a:r>
              <a:rPr lang="en-US" altLang="en-US" sz="2400" i="1" dirty="0" smtClean="0"/>
              <a:t> </a:t>
            </a:r>
            <a:r>
              <a:rPr lang="en-US" altLang="en-US" sz="2400" dirty="0"/>
              <a:t>=</a:t>
            </a:r>
            <a:r>
              <a:rPr lang="en-US" altLang="en-US" sz="2400" i="1" dirty="0"/>
              <a:t> </a:t>
            </a:r>
            <a:r>
              <a:rPr lang="en-US" altLang="en-US" sz="2400" dirty="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altLang="en-US" sz="2400" dirty="0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400" b="1" baseline="30000" dirty="0"/>
              <a:t>−</a:t>
            </a:r>
            <a:endParaRPr lang="en-US" altLang="en-US" sz="2400" baseline="30000" dirty="0">
              <a:solidFill>
                <a:srgbClr val="990099"/>
              </a:solidFill>
            </a:endParaRP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sp>
        <p:nvSpPr>
          <p:cNvPr id="25619" name="Freeform 20"/>
          <p:cNvSpPr>
            <a:spLocks/>
          </p:cNvSpPr>
          <p:nvPr/>
        </p:nvSpPr>
        <p:spPr bwMode="auto">
          <a:xfrm>
            <a:off x="2740025" y="2825750"/>
            <a:ext cx="2136775" cy="1147763"/>
          </a:xfrm>
          <a:custGeom>
            <a:avLst/>
            <a:gdLst>
              <a:gd name="T0" fmla="*/ 0 w 1211"/>
              <a:gd name="T1" fmla="*/ 2147483647 h 295"/>
              <a:gd name="T2" fmla="*/ 2147483647 w 1211"/>
              <a:gd name="T3" fmla="*/ 2147483647 h 295"/>
              <a:gd name="T4" fmla="*/ 2147483647 w 1211"/>
              <a:gd name="T5" fmla="*/ 2147483647 h 295"/>
              <a:gd name="T6" fmla="*/ 2147483647 w 1211"/>
              <a:gd name="T7" fmla="*/ 2147483647 h 295"/>
              <a:gd name="T8" fmla="*/ 2147483647 w 1211"/>
              <a:gd name="T9" fmla="*/ 0 h 295"/>
              <a:gd name="T10" fmla="*/ 2147483647 w 1211"/>
              <a:gd name="T11" fmla="*/ 2147483647 h 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1"/>
              <a:gd name="T19" fmla="*/ 0 h 295"/>
              <a:gd name="T20" fmla="*/ 1211 w 1211"/>
              <a:gd name="T21" fmla="*/ 295 h 2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1" h="295">
                <a:moveTo>
                  <a:pt x="0" y="295"/>
                </a:moveTo>
                <a:cubicBezTo>
                  <a:pt x="116" y="241"/>
                  <a:pt x="239" y="164"/>
                  <a:pt x="369" y="133"/>
                </a:cubicBezTo>
                <a:cubicBezTo>
                  <a:pt x="407" y="114"/>
                  <a:pt x="447" y="106"/>
                  <a:pt x="488" y="96"/>
                </a:cubicBezTo>
                <a:cubicBezTo>
                  <a:pt x="524" y="72"/>
                  <a:pt x="571" y="63"/>
                  <a:pt x="613" y="52"/>
                </a:cubicBezTo>
                <a:cubicBezTo>
                  <a:pt x="690" y="32"/>
                  <a:pt x="762" y="11"/>
                  <a:pt x="842" y="0"/>
                </a:cubicBezTo>
                <a:cubicBezTo>
                  <a:pt x="1118" y="8"/>
                  <a:pt x="995" y="7"/>
                  <a:pt x="1211" y="7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0" name="Freeform 21"/>
          <p:cNvSpPr>
            <a:spLocks/>
          </p:cNvSpPr>
          <p:nvPr/>
        </p:nvSpPr>
        <p:spPr bwMode="auto">
          <a:xfrm>
            <a:off x="2614613" y="3117850"/>
            <a:ext cx="2251075" cy="1770063"/>
          </a:xfrm>
          <a:custGeom>
            <a:avLst/>
            <a:gdLst>
              <a:gd name="T0" fmla="*/ 0 w 1381"/>
              <a:gd name="T1" fmla="*/ 2147483647 h 753"/>
              <a:gd name="T2" fmla="*/ 2147483647 w 1381"/>
              <a:gd name="T3" fmla="*/ 2147483647 h 753"/>
              <a:gd name="T4" fmla="*/ 2147483647 w 1381"/>
              <a:gd name="T5" fmla="*/ 2147483647 h 753"/>
              <a:gd name="T6" fmla="*/ 2147483647 w 1381"/>
              <a:gd name="T7" fmla="*/ 2147483647 h 753"/>
              <a:gd name="T8" fmla="*/ 2147483647 w 1381"/>
              <a:gd name="T9" fmla="*/ 2147483647 h 753"/>
              <a:gd name="T10" fmla="*/ 2147483647 w 1381"/>
              <a:gd name="T11" fmla="*/ 2147483647 h 753"/>
              <a:gd name="T12" fmla="*/ 2147483647 w 1381"/>
              <a:gd name="T13" fmla="*/ 2147483647 h 753"/>
              <a:gd name="T14" fmla="*/ 2147483647 w 1381"/>
              <a:gd name="T15" fmla="*/ 2147483647 h 753"/>
              <a:gd name="T16" fmla="*/ 2147483647 w 1381"/>
              <a:gd name="T17" fmla="*/ 2147483647 h 753"/>
              <a:gd name="T18" fmla="*/ 2147483647 w 1381"/>
              <a:gd name="T19" fmla="*/ 2147483647 h 753"/>
              <a:gd name="T20" fmla="*/ 2147483647 w 1381"/>
              <a:gd name="T21" fmla="*/ 2147483647 h 753"/>
              <a:gd name="T22" fmla="*/ 2147483647 w 1381"/>
              <a:gd name="T23" fmla="*/ 2147483647 h 753"/>
              <a:gd name="T24" fmla="*/ 2147483647 w 1381"/>
              <a:gd name="T25" fmla="*/ 2147483647 h 753"/>
              <a:gd name="T26" fmla="*/ 2147483647 w 1381"/>
              <a:gd name="T27" fmla="*/ 0 h 7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1"/>
              <a:gd name="T43" fmla="*/ 0 h 753"/>
              <a:gd name="T44" fmla="*/ 1381 w 1381"/>
              <a:gd name="T45" fmla="*/ 753 h 75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1" h="753">
                <a:moveTo>
                  <a:pt x="0" y="753"/>
                </a:moveTo>
                <a:cubicBezTo>
                  <a:pt x="47" y="706"/>
                  <a:pt x="98" y="667"/>
                  <a:pt x="155" y="635"/>
                </a:cubicBezTo>
                <a:cubicBezTo>
                  <a:pt x="200" y="610"/>
                  <a:pt x="238" y="570"/>
                  <a:pt x="288" y="554"/>
                </a:cubicBezTo>
                <a:cubicBezTo>
                  <a:pt x="358" y="484"/>
                  <a:pt x="269" y="567"/>
                  <a:pt x="332" y="524"/>
                </a:cubicBezTo>
                <a:cubicBezTo>
                  <a:pt x="341" y="518"/>
                  <a:pt x="345" y="508"/>
                  <a:pt x="354" y="502"/>
                </a:cubicBezTo>
                <a:cubicBezTo>
                  <a:pt x="384" y="481"/>
                  <a:pt x="423" y="462"/>
                  <a:pt x="458" y="451"/>
                </a:cubicBezTo>
                <a:cubicBezTo>
                  <a:pt x="486" y="432"/>
                  <a:pt x="516" y="421"/>
                  <a:pt x="546" y="406"/>
                </a:cubicBezTo>
                <a:cubicBezTo>
                  <a:pt x="603" y="378"/>
                  <a:pt x="661" y="340"/>
                  <a:pt x="723" y="325"/>
                </a:cubicBezTo>
                <a:cubicBezTo>
                  <a:pt x="819" y="279"/>
                  <a:pt x="910" y="232"/>
                  <a:pt x="1011" y="200"/>
                </a:cubicBezTo>
                <a:cubicBezTo>
                  <a:pt x="1053" y="172"/>
                  <a:pt x="1104" y="148"/>
                  <a:pt x="1152" y="133"/>
                </a:cubicBezTo>
                <a:cubicBezTo>
                  <a:pt x="1182" y="113"/>
                  <a:pt x="1207" y="93"/>
                  <a:pt x="1240" y="81"/>
                </a:cubicBezTo>
                <a:cubicBezTo>
                  <a:pt x="1271" y="59"/>
                  <a:pt x="1303" y="42"/>
                  <a:pt x="1336" y="22"/>
                </a:cubicBezTo>
                <a:cubicBezTo>
                  <a:pt x="1344" y="17"/>
                  <a:pt x="1351" y="12"/>
                  <a:pt x="1359" y="8"/>
                </a:cubicBezTo>
                <a:cubicBezTo>
                  <a:pt x="1366" y="5"/>
                  <a:pt x="1381" y="0"/>
                  <a:pt x="1381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2" name="Text Box 23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w</a:t>
            </a:r>
          </a:p>
        </p:txBody>
      </p:sp>
      <p:graphicFrame>
        <p:nvGraphicFramePr>
          <p:cNvPr id="25623" name="Object 25"/>
          <p:cNvGraphicFramePr>
            <a:graphicFrameLocks noChangeAspect="1"/>
          </p:cNvGraphicFramePr>
          <p:nvPr/>
        </p:nvGraphicFramePr>
        <p:xfrm>
          <a:off x="5410200" y="5486400"/>
          <a:ext cx="1806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4" imgW="622030" imgH="393529" progId="Equation.3">
                  <p:embed/>
                </p:oleObj>
              </mc:Choice>
              <mc:Fallback>
                <p:oleObj name="Equation" r:id="rId4" imgW="622030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86400"/>
                        <a:ext cx="18065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Computing the Margin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733800"/>
            <a:ext cx="421005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What we know:</a:t>
            </a:r>
          </a:p>
          <a:p>
            <a:pPr eaLnBrk="1" hangingPunct="1"/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 </a:t>
            </a:r>
            <a:r>
              <a:rPr lang="en-US" altLang="en-US" sz="2400" i="1" dirty="0" smtClean="0"/>
              <a:t>b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+1</a:t>
            </a:r>
            <a:r>
              <a:rPr lang="en-US" altLang="en-US" sz="2400" i="1" dirty="0" smtClean="0"/>
              <a:t> </a:t>
            </a:r>
          </a:p>
          <a:p>
            <a:pPr eaLnBrk="1" hangingPunct="1"/>
            <a:r>
              <a:rPr lang="en-US" altLang="en-US" sz="2400" b="1" dirty="0" err="1" smtClean="0"/>
              <a:t>w</a:t>
            </a:r>
            <a:r>
              <a:rPr lang="en-US" altLang="en-US" sz="2400" baseline="30000" dirty="0" err="1" smtClean="0"/>
              <a:t>T</a:t>
            </a:r>
            <a:r>
              <a:rPr lang="en-US" altLang="en-US" sz="2400" i="1" dirty="0" smtClean="0"/>
              <a:t>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i="1" dirty="0" smtClean="0"/>
              <a:t> b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-1</a:t>
            </a:r>
            <a:r>
              <a:rPr lang="en-US" altLang="en-US" sz="2400" i="1" dirty="0" smtClean="0"/>
              <a:t> </a:t>
            </a:r>
          </a:p>
          <a:p>
            <a:pPr eaLnBrk="1" hangingPunct="1"/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=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+ </a:t>
            </a:r>
            <a:r>
              <a:rPr lang="el-GR" altLang="en-US" sz="2400" b="1" dirty="0">
                <a:sym typeface="Symbol" panose="05050102010706020507" pitchFamily="18" charset="2"/>
              </a:rPr>
              <a:t> </a:t>
            </a:r>
            <a:r>
              <a:rPr lang="en-US" altLang="en-US" sz="2400" b="1" dirty="0" smtClean="0"/>
              <a:t>w</a:t>
            </a:r>
          </a:p>
          <a:p>
            <a:pPr eaLnBrk="1" hangingPunct="1"/>
            <a:r>
              <a:rPr lang="en-US" altLang="en-US" sz="2400" dirty="0" smtClean="0"/>
              <a:t>||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-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|| =</a:t>
            </a:r>
            <a:r>
              <a:rPr lang="en-US" altLang="en-US" sz="2400" i="1" dirty="0" smtClean="0"/>
              <a:t> M </a:t>
            </a:r>
          </a:p>
        </p:txBody>
      </p:sp>
      <p:graphicFrame>
        <p:nvGraphicFramePr>
          <p:cNvPr id="26628" name="Object 1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41798918"/>
              </p:ext>
            </p:extLst>
          </p:nvPr>
        </p:nvGraphicFramePr>
        <p:xfrm>
          <a:off x="6320169" y="1676400"/>
          <a:ext cx="1126794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9" name="Equation" r:id="rId4" imgW="622300" imgH="419100" progId="Equation.DSMT4">
                  <p:embed/>
                </p:oleObj>
              </mc:Choice>
              <mc:Fallback>
                <p:oleObj name="Equation" r:id="rId4" imgW="6223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169" y="1676400"/>
                        <a:ext cx="1126794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 =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4808538" y="2590800"/>
            <a:ext cx="416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/>
              <a:t>M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|</a:t>
            </a:r>
            <a:r>
              <a:rPr lang="en-US" altLang="en-US" sz="2400" dirty="0" smtClean="0"/>
              <a:t>|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 smtClean="0"/>
              <a:t>+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- </a:t>
            </a:r>
            <a:r>
              <a:rPr lang="en-US" altLang="en-US" sz="2400" b="1" dirty="0" smtClean="0"/>
              <a:t>x</a:t>
            </a:r>
            <a:r>
              <a:rPr lang="en-US" altLang="en-US" sz="2400" b="1" baseline="30000" dirty="0"/>
              <a:t>−</a:t>
            </a:r>
            <a:r>
              <a:rPr lang="en-US" altLang="en-US" sz="2400" dirty="0" smtClean="0"/>
              <a:t> || = || </a:t>
            </a:r>
            <a:r>
              <a:rPr lang="el-GR" altLang="en-US" sz="2400" dirty="0" smtClean="0"/>
              <a:t>λ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 ||</a:t>
            </a:r>
            <a:endParaRPr lang="en-US" altLang="en-US" sz="2000" i="1" dirty="0"/>
          </a:p>
        </p:txBody>
      </p:sp>
      <p:sp>
        <p:nvSpPr>
          <p:cNvPr id="26640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400" b="1" baseline="30000" dirty="0"/>
              <a:t>−</a:t>
            </a:r>
            <a:endParaRPr lang="en-US" altLang="en-US" sz="2400" baseline="30000" dirty="0">
              <a:solidFill>
                <a:srgbClr val="990099"/>
              </a:solidFill>
            </a:endParaRP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graphicFrame>
        <p:nvGraphicFramePr>
          <p:cNvPr id="266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25688"/>
              </p:ext>
            </p:extLst>
          </p:nvPr>
        </p:nvGraphicFramePr>
        <p:xfrm>
          <a:off x="4843463" y="4130675"/>
          <a:ext cx="34305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0" name="Equation" r:id="rId6" imgW="1409700" imgH="508000" progId="Equation.DSMT4">
                  <p:embed/>
                </p:oleObj>
              </mc:Choice>
              <mc:Fallback>
                <p:oleObj name="Equation" r:id="rId6" imgW="1409700" imgH="508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130675"/>
                        <a:ext cx="34305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90137"/>
              </p:ext>
            </p:extLst>
          </p:nvPr>
        </p:nvGraphicFramePr>
        <p:xfrm>
          <a:off x="4808538" y="3232150"/>
          <a:ext cx="3119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1" name="Equation" r:id="rId8" imgW="1282700" imgH="304800" progId="Equation.DSMT4">
                  <p:embed/>
                </p:oleObj>
              </mc:Choice>
              <mc:Fallback>
                <p:oleObj name="Equation" r:id="rId8" imgW="1282700" imgH="304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3232150"/>
                        <a:ext cx="31194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764776"/>
              </p:ext>
            </p:extLst>
          </p:nvPr>
        </p:nvGraphicFramePr>
        <p:xfrm>
          <a:off x="6978650" y="798513"/>
          <a:ext cx="782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2" name="Equation" r:id="rId10" imgW="482600" imgH="469900" progId="Equation.DSMT4">
                  <p:embed/>
                </p:oleObj>
              </mc:Choice>
              <mc:Fallback>
                <p:oleObj name="Equation" r:id="rId10" imgW="482600" imgH="4699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798513"/>
                        <a:ext cx="782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Line 31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8" name="Text Box 32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w</a:t>
            </a:r>
          </a:p>
        </p:txBody>
      </p:sp>
      <p:graphicFrame>
        <p:nvGraphicFramePr>
          <p:cNvPr id="26649" name="Object 3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5522913"/>
          <a:ext cx="9477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3" name="Equation" r:id="rId12" imgW="393529" imgH="444307" progId="Equation.3">
                  <p:embed/>
                </p:oleObj>
              </mc:Choice>
              <mc:Fallback>
                <p:oleObj name="Equation" r:id="rId12" imgW="393529" imgH="44430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22913"/>
                        <a:ext cx="9477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Box 26"/>
          <p:cNvSpPr txBox="1">
            <a:spLocks noChangeArrowheads="1"/>
          </p:cNvSpPr>
          <p:nvPr/>
        </p:nvSpPr>
        <p:spPr bwMode="auto">
          <a:xfrm>
            <a:off x="6248400" y="5791200"/>
            <a:ext cx="247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= M, margin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Learning the Maximum Margin Classifier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05200"/>
            <a:ext cx="8616950" cy="31067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Given a guess of </a:t>
            </a:r>
            <a:r>
              <a:rPr lang="en-US" sz="2400" b="1" dirty="0" smtClean="0"/>
              <a:t>w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we can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whether all data points in the correct half-planes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the width of the margin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So now we just need to write a program to search the space of </a:t>
            </a:r>
            <a:r>
              <a:rPr lang="en-US" sz="2400" b="1" dirty="0" smtClean="0"/>
              <a:t>w</a:t>
            </a:r>
            <a:r>
              <a:rPr lang="en-US" sz="2400" dirty="0" smtClean="0"/>
              <a:t>’s and </a:t>
            </a:r>
            <a:r>
              <a:rPr lang="en-US" sz="2400" i="1" dirty="0" smtClean="0"/>
              <a:t>b</a:t>
            </a:r>
            <a:r>
              <a:rPr lang="en-US" sz="2400" dirty="0" smtClean="0"/>
              <a:t>’s to find the widest margin that matches all the data points    </a:t>
            </a:r>
            <a:r>
              <a:rPr lang="en-US" sz="2400" i="1" dirty="0" smtClean="0">
                <a:solidFill>
                  <a:srgbClr val="009900"/>
                </a:solidFill>
              </a:rPr>
              <a:t>How?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“Predict Class = +1” zone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“Predict Class = -1” zone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r>
              <a:rPr lang="en-US" altLang="en-US" sz="2000"/>
              <a:t> Margin =</a:t>
            </a:r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990099"/>
                </a:solidFill>
              </a:rPr>
              <a:t>x</a:t>
            </a:r>
            <a:r>
              <a:rPr lang="en-US" altLang="en-US" sz="2400" b="1" baseline="30000" dirty="0"/>
              <a:t>−</a:t>
            </a:r>
            <a:endParaRPr lang="en-US" altLang="en-US" sz="2400" baseline="30000" dirty="0">
              <a:solidFill>
                <a:srgbClr val="990099"/>
              </a:solidFill>
            </a:endParaRPr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652462" cy="4000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CC3300"/>
                </a:solidFill>
              </a:rPr>
              <a:t>x</a:t>
            </a:r>
            <a:r>
              <a:rPr lang="en-US" altLang="en-US" sz="2400" baseline="30000" dirty="0" smtClean="0">
                <a:solidFill>
                  <a:srgbClr val="CC3300"/>
                </a:solidFill>
              </a:rPr>
              <a:t>+</a:t>
            </a:r>
            <a:endParaRPr lang="en-US" altLang="en-US" sz="2400" baseline="30000" dirty="0">
              <a:solidFill>
                <a:srgbClr val="CC3300"/>
              </a:solidFill>
            </a:endParaRPr>
          </a:p>
        </p:txBody>
      </p:sp>
      <p:graphicFrame>
        <p:nvGraphicFramePr>
          <p:cNvPr id="276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57042"/>
              </p:ext>
            </p:extLst>
          </p:nvPr>
        </p:nvGraphicFramePr>
        <p:xfrm>
          <a:off x="7054850" y="798513"/>
          <a:ext cx="782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Equation" r:id="rId4" imgW="482600" imgH="469900" progId="Equation.DSMT4">
                  <p:embed/>
                </p:oleObj>
              </mc:Choice>
              <mc:Fallback>
                <p:oleObj name="Equation" r:id="rId4" imgW="482600" imgH="469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798513"/>
                        <a:ext cx="782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24"/>
          <p:cNvSpPr>
            <a:spLocks noChangeShapeType="1"/>
          </p:cNvSpPr>
          <p:nvPr/>
        </p:nvSpPr>
        <p:spPr bwMode="auto">
          <a:xfrm flipH="1" flipV="1">
            <a:off x="2819400" y="2209800"/>
            <a:ext cx="1524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8" name="Text Box 25"/>
          <p:cNvSpPr txBox="1">
            <a:spLocks noChangeArrowheads="1"/>
          </p:cNvSpPr>
          <p:nvPr/>
        </p:nvSpPr>
        <p:spPr bwMode="auto">
          <a:xfrm>
            <a:off x="2362200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 as Constrained Optimization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Unknowns: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</a:p>
          <a:p>
            <a:pPr eaLnBrk="1" hangingPunct="1"/>
            <a:r>
              <a:rPr lang="en-US" altLang="en-US" dirty="0" smtClean="0"/>
              <a:t>Objective function: maximize the margin:               	M = 2/||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||</a:t>
            </a:r>
          </a:p>
          <a:p>
            <a:pPr eaLnBrk="1" hangingPunct="1"/>
            <a:r>
              <a:rPr lang="en-US" altLang="en-US" dirty="0" smtClean="0"/>
              <a:t>Equivalent to </a:t>
            </a:r>
            <a:r>
              <a:rPr lang="en-US" altLang="en-US" b="1" dirty="0" smtClean="0">
                <a:solidFill>
                  <a:srgbClr val="FF0000"/>
                </a:solidFill>
              </a:rPr>
              <a:t>minimizing</a:t>
            </a:r>
            <a:r>
              <a:rPr lang="en-US" altLang="en-US" dirty="0" smtClean="0"/>
              <a:t> ||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|| or </a:t>
            </a:r>
            <a:r>
              <a:rPr lang="en-US" altLang="en-US" dirty="0" smtClean="0">
                <a:solidFill>
                  <a:srgbClr val="FF0000"/>
                </a:solidFill>
              </a:rPr>
              <a:t>||</a:t>
            </a:r>
            <a:r>
              <a:rPr lang="en-US" altLang="en-US" b="1" dirty="0" smtClean="0">
                <a:solidFill>
                  <a:srgbClr val="FF0000"/>
                </a:solidFill>
              </a:rPr>
              <a:t>w</a:t>
            </a:r>
            <a:r>
              <a:rPr lang="en-US" altLang="en-US" dirty="0" smtClean="0">
                <a:solidFill>
                  <a:srgbClr val="FF0000"/>
                </a:solidFill>
              </a:rPr>
              <a:t>||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altLang="en-US" dirty="0" smtClean="0"/>
              <a:t>= </a:t>
            </a:r>
            <a:r>
              <a:rPr lang="en-US" altLang="en-US" b="1" dirty="0" err="1" smtClean="0"/>
              <a:t>w</a:t>
            </a:r>
            <a:r>
              <a:rPr lang="en-US" altLang="en-US" baseline="30000" dirty="0" err="1" smtClean="0"/>
              <a:t>T</a:t>
            </a:r>
            <a:r>
              <a:rPr lang="en-US" altLang="en-US" b="1" dirty="0" err="1" smtClean="0"/>
              <a:t>w</a:t>
            </a:r>
            <a:endParaRPr lang="en-US" altLang="en-US" b="1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i="1" dirty="0" smtClean="0"/>
              <a:t>N</a:t>
            </a:r>
            <a:r>
              <a:rPr lang="en-US" altLang="en-US" dirty="0" smtClean="0"/>
              <a:t>  training points: (</a:t>
            </a:r>
            <a:r>
              <a:rPr lang="en-US" altLang="en-US" b="1" dirty="0" err="1" smtClean="0"/>
              <a:t>x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 , </a:t>
            </a:r>
            <a:r>
              <a:rPr lang="en-US" altLang="en-US" i="1" dirty="0" err="1" smtClean="0"/>
              <a:t>y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i="1" dirty="0" err="1" smtClean="0"/>
              <a:t>y</a:t>
            </a:r>
            <a:r>
              <a:rPr lang="en-US" altLang="en-US" i="1" baseline="-25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+1 or -1</a:t>
            </a:r>
          </a:p>
          <a:p>
            <a:pPr eaLnBrk="1" hangingPunct="1"/>
            <a:r>
              <a:rPr lang="en-US" altLang="en-US" dirty="0" smtClean="0"/>
              <a:t>Subject to each training point correctly classified (the constraints), i.e.,</a:t>
            </a:r>
          </a:p>
          <a:p>
            <a:pPr lvl="2" eaLnBrk="1" hangingPunct="1"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subject to </a:t>
            </a:r>
            <a:r>
              <a:rPr lang="en-US" altLang="en-US" sz="2800" i="1" dirty="0" err="1" smtClean="0">
                <a:solidFill>
                  <a:srgbClr val="FF0000"/>
                </a:solidFill>
              </a:rPr>
              <a:t>y</a:t>
            </a:r>
            <a:r>
              <a:rPr lang="en-US" altLang="en-US" sz="2800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en-US" sz="2800" dirty="0" smtClean="0">
                <a:solidFill>
                  <a:srgbClr val="FF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w</a:t>
            </a:r>
            <a:r>
              <a:rPr lang="en-US" altLang="en-US" sz="28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x</a:t>
            </a:r>
            <a:r>
              <a:rPr lang="en-US" altLang="en-US" sz="2800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en-US" sz="2800" dirty="0" smtClean="0">
                <a:solidFill>
                  <a:srgbClr val="FF0000"/>
                </a:solidFill>
              </a:rPr>
              <a:t> +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b</a:t>
            </a:r>
            <a:r>
              <a:rPr lang="en-US" altLang="en-US" sz="2800" dirty="0" smtClean="0">
                <a:solidFill>
                  <a:srgbClr val="FF0000"/>
                </a:solidFill>
              </a:rPr>
              <a:t>) </a:t>
            </a:r>
            <a:r>
              <a:rPr lang="en-US" altLang="en-US" sz="2800" dirty="0" smtClean="0">
                <a:solidFill>
                  <a:srgbClr val="FF0000"/>
                </a:solidFill>
                <a:sym typeface="Symbol" pitchFamily="18" charset="2"/>
              </a:rPr>
              <a:t>≥ 1 for all </a:t>
            </a:r>
            <a:r>
              <a:rPr lang="en-US" altLang="en-US" sz="2800" i="1" dirty="0" smtClean="0">
                <a:solidFill>
                  <a:srgbClr val="FF0000"/>
                </a:solidFill>
                <a:sym typeface="Symbol" pitchFamily="18" charset="2"/>
              </a:rPr>
              <a:t>k</a:t>
            </a:r>
            <a:endParaRPr lang="en-US" altLang="en-US" sz="2800" i="1" dirty="0" smtClean="0">
              <a:solidFill>
                <a:srgbClr val="FF0000"/>
              </a:solidFill>
            </a:endParaRPr>
          </a:p>
        </p:txBody>
      </p:sp>
      <p:sp>
        <p:nvSpPr>
          <p:cNvPr id="28676" name="TextBox 16"/>
          <p:cNvSpPr txBox="1">
            <a:spLocks noChangeArrowheads="1"/>
          </p:cNvSpPr>
          <p:nvPr/>
        </p:nvSpPr>
        <p:spPr bwMode="auto">
          <a:xfrm>
            <a:off x="914400" y="5638800"/>
            <a:ext cx="754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This is a </a:t>
            </a:r>
            <a:r>
              <a:rPr lang="en-US" altLang="en-US" b="1" dirty="0" smtClean="0">
                <a:solidFill>
                  <a:srgbClr val="FF0000"/>
                </a:solidFill>
              </a:rPr>
              <a:t>quadratic </a:t>
            </a:r>
            <a:r>
              <a:rPr lang="en-US" altLang="en-US" b="1" dirty="0">
                <a:solidFill>
                  <a:srgbClr val="FF0000"/>
                </a:solidFill>
              </a:rPr>
              <a:t>optimization </a:t>
            </a:r>
            <a:r>
              <a:rPr lang="en-US" altLang="en-US" b="1" dirty="0" smtClean="0">
                <a:solidFill>
                  <a:srgbClr val="FF0000"/>
                </a:solidFill>
              </a:rPr>
              <a:t>problem (QP)</a:t>
            </a:r>
            <a:r>
              <a:rPr lang="en-US" altLang="en-US" dirty="0" smtClean="0"/>
              <a:t>, </a:t>
            </a:r>
            <a:r>
              <a:rPr lang="en-US" altLang="en-US" dirty="0"/>
              <a:t>which can be solved efficiently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467600" y="4618131"/>
            <a:ext cx="1548562" cy="612648"/>
          </a:xfrm>
          <a:prstGeom prst="wedgeRoundRectCallout">
            <a:avLst>
              <a:gd name="adj1" fmla="val -83740"/>
              <a:gd name="adj2" fmla="val 4894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4979" y="4724400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N</a:t>
            </a:r>
            <a:r>
              <a:rPr lang="en-US" sz="1800" dirty="0" smtClean="0"/>
              <a:t> constraints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SVMs:  More than Two 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876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SVMs can only handle two-class problems</a:t>
            </a:r>
          </a:p>
          <a:p>
            <a:pPr eaLnBrk="1" hangingPunct="1"/>
            <a:r>
              <a:rPr lang="en-US" altLang="en-US" i="1" dirty="0" smtClean="0"/>
              <a:t>N</a:t>
            </a:r>
            <a:r>
              <a:rPr lang="en-US" altLang="en-US" dirty="0" smtClean="0"/>
              <a:t>-class problem: Split the task into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binary</a:t>
            </a:r>
            <a:r>
              <a:rPr lang="en-US" altLang="en-US" dirty="0" smtClean="0"/>
              <a:t> tasks and learn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 SVMs:</a:t>
            </a:r>
          </a:p>
          <a:p>
            <a:pPr lvl="1" eaLnBrk="1" hangingPunct="1"/>
            <a:r>
              <a:rPr lang="en-US" altLang="en-US" dirty="0" smtClean="0"/>
              <a:t>Class 1 vs. the rest (classes 2 —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Class 2 vs. the rest (classes 1, 3 —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…</a:t>
            </a:r>
          </a:p>
          <a:p>
            <a:pPr lvl="1" eaLnBrk="1" hangingPunct="1"/>
            <a:r>
              <a:rPr lang="en-US" altLang="en-US" dirty="0" smtClean="0"/>
              <a:t>Class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 vs. the rest</a:t>
            </a:r>
          </a:p>
          <a:p>
            <a:pPr eaLnBrk="1" hangingPunct="1"/>
            <a:r>
              <a:rPr lang="en-US" altLang="en-US" dirty="0" smtClean="0"/>
              <a:t>Finally, pick the class that puts the point </a:t>
            </a:r>
            <a:r>
              <a:rPr lang="en-US" altLang="en-US" i="1" dirty="0" smtClean="0"/>
              <a:t>farthest into the positive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SVMs: Non Linearly-Separable Data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7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 smtClean="0"/>
              <a:t>What if the data are </a:t>
            </a:r>
            <a:r>
              <a:rPr lang="en-US" altLang="en-US" sz="3200" b="1" i="1" dirty="0" smtClean="0"/>
              <a:t>not</a:t>
            </a:r>
            <a:r>
              <a:rPr lang="en-US" altLang="en-US" sz="3200" dirty="0" smtClean="0"/>
              <a:t> linearly separable?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590800" y="2743200"/>
            <a:ext cx="3657600" cy="3581400"/>
            <a:chOff x="1536" y="1344"/>
            <a:chExt cx="2304" cy="2256"/>
          </a:xfrm>
        </p:grpSpPr>
        <p:sp>
          <p:nvSpPr>
            <p:cNvPr id="36871" name="Line 5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73" name="Oval 7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74" name="Oval 8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75" name="Oval 9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76" name="Oval 10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77" name="Oval 11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78" name="Oval 12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79" name="Oval 13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0" name="Oval 14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1" name="Oval 15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2" name="Oval 16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3" name="Oval 17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4" name="Oval 18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5" name="Oval 19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6" name="Oval 20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7" name="Oval 21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8" name="Oval 22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89" name="Oval 23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0" name="Oval 24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1" name="Oval 25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2" name="Oval 26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3" name="Oval 27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4" name="Oval 28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5" name="Oval 29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6" name="Oval 30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7" name="Oval 31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8" name="Oval 32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899" name="Oval 33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0" name="Oval 34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1" name="Oval 35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2" name="Oval 36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3" name="Oval 37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4" name="Oval 38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5" name="Oval 39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6" name="Oval 40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7" name="Oval 41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8" name="Oval 42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6909" name="Oval 43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36869" name="Line 45"/>
          <p:cNvSpPr>
            <a:spLocks noChangeShapeType="1"/>
          </p:cNvSpPr>
          <p:nvPr/>
        </p:nvSpPr>
        <p:spPr bwMode="auto">
          <a:xfrm flipH="1">
            <a:off x="4953000" y="4267200"/>
            <a:ext cx="5334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46"/>
          <p:cNvSpPr>
            <a:spLocks noChangeShapeType="1"/>
          </p:cNvSpPr>
          <p:nvPr/>
        </p:nvSpPr>
        <p:spPr bwMode="auto">
          <a:xfrm flipH="1" flipV="1">
            <a:off x="3733800" y="3962400"/>
            <a:ext cx="3048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685800" y="152400"/>
            <a:ext cx="77708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99"/>
              </a:buClr>
              <a:buFontTx/>
              <a:buNone/>
            </a:pPr>
            <a:r>
              <a:rPr lang="en-US" altLang="en-US" sz="3200" dirty="0" smtClean="0">
                <a:solidFill>
                  <a:srgbClr val="000099"/>
                </a:solidFill>
              </a:rPr>
              <a:t>SVMs:  Non </a:t>
            </a:r>
            <a:r>
              <a:rPr lang="en-US" altLang="en-US" sz="3200" dirty="0">
                <a:solidFill>
                  <a:srgbClr val="000099"/>
                </a:solidFill>
              </a:rPr>
              <a:t>Linearly-Separable Data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457200" y="838200"/>
            <a:ext cx="8686800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33CC33"/>
              </a:buClr>
              <a:buSzPct val="150000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Two solutions: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</a:rPr>
              <a:t>Allow a few points on the wrong side (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slack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松弛的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variables</a:t>
            </a:r>
            <a:r>
              <a:rPr lang="en-US" altLang="en-US" sz="24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</a:rPr>
              <a:t>Map data to a higher dimensional space, and do linear classification there (</a:t>
            </a:r>
            <a:r>
              <a:rPr lang="en-US" altLang="en-US" sz="2400" b="1" dirty="0">
                <a:solidFill>
                  <a:srgbClr val="000000"/>
                </a:solidFill>
              </a:rPr>
              <a:t>kernel trick</a:t>
            </a:r>
            <a:r>
              <a:rPr lang="en-US" altLang="en-US" sz="24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90800" y="2743200"/>
            <a:ext cx="3657600" cy="3581400"/>
            <a:chOff x="1536" y="1344"/>
            <a:chExt cx="2304" cy="2256"/>
          </a:xfrm>
        </p:grpSpPr>
        <p:sp>
          <p:nvSpPr>
            <p:cNvPr id="37893" name="Line 7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4" name="Line 8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5" name="Oval 9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896" name="Oval 10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897" name="Oval 11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898" name="Oval 12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899" name="Oval 13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0" name="Oval 14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1" name="Oval 15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2" name="Oval 16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3" name="Oval 17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4" name="Oval 18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5" name="Oval 19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6" name="Oval 20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7" name="Oval 21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8" name="Oval 22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09" name="Oval 23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0" name="Oval 24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1" name="Oval 25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2" name="Oval 26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3" name="Oval 27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4" name="Oval 28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5" name="Oval 29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6" name="Oval 30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7" name="Oval 31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8" name="Oval 32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19" name="Oval 33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0" name="Oval 34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1" name="Oval 35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2" name="Oval 36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3" name="Oval 37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4" name="Oval 38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5" name="Oval 39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6" name="Oval 40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7" name="Oval 41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8" name="Oval 42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29" name="Oval 43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30" name="Oval 44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7931" name="Oval 45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Lake Mendota, Madison, WI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4572000" cy="5561013"/>
          </a:xfrm>
        </p:spPr>
        <p:txBody>
          <a:bodyPr/>
          <a:lstStyle/>
          <a:p>
            <a:pPr marL="285750" lvl="1" eaLnBrk="1" hangingPunct="1">
              <a:buClr>
                <a:srgbClr val="33CC33"/>
              </a:buClr>
              <a:buSzPct val="150000"/>
            </a:pPr>
            <a:r>
              <a:rPr lang="en-US" altLang="en-US" sz="1800" dirty="0" smtClean="0"/>
              <a:t>Identify areas of land cover (land, ice, water, snow) in a scene</a:t>
            </a:r>
          </a:p>
          <a:p>
            <a:pPr marL="285750" lvl="1" eaLnBrk="1" hangingPunct="1">
              <a:buClr>
                <a:srgbClr val="33CC33"/>
              </a:buClr>
              <a:buSzPct val="150000"/>
            </a:pPr>
            <a:r>
              <a:rPr lang="en-US" altLang="en-US" sz="1800" dirty="0" smtClean="0"/>
              <a:t>Two methods:</a:t>
            </a:r>
          </a:p>
          <a:p>
            <a:pPr marL="741363" lvl="2" indent="-341313" eaLnBrk="1" hangingPunct="1"/>
            <a:r>
              <a:rPr lang="en-US" altLang="en-US" sz="1600" dirty="0" smtClean="0"/>
              <a:t>Scientist manually-derived</a:t>
            </a:r>
          </a:p>
          <a:p>
            <a:pPr marL="741363" lvl="2" indent="-341313" eaLnBrk="1" hangingPunct="1"/>
            <a:r>
              <a:rPr lang="en-US" altLang="en-US" sz="1600" dirty="0" smtClean="0"/>
              <a:t>Support Vector Machine (SVM)</a:t>
            </a:r>
          </a:p>
          <a:p>
            <a:pPr marL="341313" lvl="1" indent="-341313" eaLnBrk="1" hangingPunct="1">
              <a:buClr>
                <a:srgbClr val="33CC33"/>
              </a:buClr>
              <a:buSzPct val="150000"/>
            </a:pPr>
            <a:endParaRPr lang="en-US" altLang="en-US" sz="1800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5124" name="Picture 4" descr="EO1H0240302002239110KZ_combined_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114425"/>
            <a:ext cx="3817938" cy="4876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238750" y="60325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</a:rPr>
              <a:t>Visible Image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991225" y="6032500"/>
            <a:ext cx="790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</a:rPr>
              <a:t>Expert Labeled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742113" y="60325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</a:rPr>
              <a:t>Expert Derived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450138" y="6032500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</a:rPr>
              <a:t>Automated Ratio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8374063" y="6032500"/>
            <a:ext cx="71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</a:rPr>
              <a:t>SVM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6005513" y="1109663"/>
            <a:ext cx="0" cy="4876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6781800" y="1104900"/>
            <a:ext cx="0" cy="48910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7551738" y="1109663"/>
            <a:ext cx="0" cy="48910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8299450" y="1114425"/>
            <a:ext cx="0" cy="48815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56"/>
          <p:cNvSpPr txBox="1">
            <a:spLocks noChangeArrowheads="1"/>
          </p:cNvSpPr>
          <p:nvPr/>
        </p:nvSpPr>
        <p:spPr bwMode="auto">
          <a:xfrm>
            <a:off x="6008688" y="768350"/>
            <a:ext cx="2528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</a:rPr>
              <a:t>Lake Mendota, Wisconsin </a:t>
            </a:r>
          </a:p>
        </p:txBody>
      </p:sp>
      <p:graphicFrame>
        <p:nvGraphicFramePr>
          <p:cNvPr id="16" name="Group 14"/>
          <p:cNvGraphicFramePr>
            <a:graphicFrameLocks noGrp="1"/>
          </p:cNvGraphicFramePr>
          <p:nvPr/>
        </p:nvGraphicFramePr>
        <p:xfrm>
          <a:off x="609600" y="2667000"/>
          <a:ext cx="4114800" cy="3627437"/>
        </p:xfrm>
        <a:graphic>
          <a:graphicData uri="http://schemas.openxmlformats.org/drawingml/2006/table">
            <a:tbl>
              <a:tblPr/>
              <a:tblGrid>
                <a:gridCol w="1834109"/>
                <a:gridCol w="1159039"/>
                <a:gridCol w="1121652"/>
              </a:tblGrid>
              <a:tr h="774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Expert 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SVM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60.1%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94.0%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snow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71.6%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89.1%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unclassified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9" name="Rectangle 1"/>
          <p:cNvSpPr>
            <a:spLocks noChangeArrowheads="1"/>
          </p:cNvSpPr>
          <p:nvPr/>
        </p:nvSpPr>
        <p:spPr bwMode="auto">
          <a:xfrm>
            <a:off x="304800" y="6270625"/>
            <a:ext cx="329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Arial Unicode MS" pitchFamily="34" charset="-128"/>
              </a:rPr>
              <a:t>Courtesy of Steve Chien of NASA/JPL</a:t>
            </a:r>
            <a:r>
              <a:rPr lang="en-GB" altLang="en-US" sz="1800"/>
              <a:t> </a:t>
            </a:r>
            <a:endParaRPr lang="en-GB" alt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990600"/>
          </a:xfrm>
        </p:spPr>
        <p:txBody>
          <a:bodyPr/>
          <a:lstStyle/>
          <a:p>
            <a:r>
              <a:rPr lang="en-US" altLang="en-US" dirty="0" smtClean="0"/>
              <a:t>Non Linearly-Separable Data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8006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Approach 1:  Allow a few points on the wrong side (</a:t>
            </a:r>
            <a:r>
              <a:rPr lang="en-US" altLang="en-US" b="1" dirty="0" smtClean="0">
                <a:solidFill>
                  <a:srgbClr val="000000"/>
                </a:solidFill>
              </a:rPr>
              <a:t>slack variables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299001" y="3721236"/>
            <a:ext cx="822960" cy="457200"/>
          </a:xfrm>
          <a:prstGeom prst="wedgeRoundRectCallou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 flipH="1">
            <a:off x="2971800" y="3886200"/>
            <a:ext cx="2316481" cy="1524000"/>
          </a:xfrm>
          <a:prstGeom prst="wedgeRoundRectCallout">
            <a:avLst>
              <a:gd name="adj1" fmla="val -56938"/>
              <a:gd name="adj2" fmla="val -109267"/>
              <a:gd name="adj3" fmla="val 16667"/>
            </a:avLst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886200"/>
            <a:ext cx="445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“Soft Margin Classification”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58"/>
          <p:cNvGrpSpPr>
            <a:grpSpLocks/>
          </p:cNvGrpSpPr>
          <p:nvPr/>
        </p:nvGrpSpPr>
        <p:grpSpPr bwMode="auto">
          <a:xfrm>
            <a:off x="152400" y="1676400"/>
            <a:ext cx="1905000" cy="866775"/>
            <a:chOff x="528" y="1200"/>
            <a:chExt cx="1200" cy="546"/>
          </a:xfrm>
        </p:grpSpPr>
        <p:sp>
          <p:nvSpPr>
            <p:cNvPr id="39981" name="Text Box 12"/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denotes +1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denotes -1</a:t>
              </a:r>
            </a:p>
          </p:txBody>
        </p:sp>
        <p:sp>
          <p:nvSpPr>
            <p:cNvPr id="39982" name="Oval 13"/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83" name="Oval 14"/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39939" name="Text Box 52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9940" name="Text Box 53"/>
          <p:cNvSpPr txBox="1">
            <a:spLocks noChangeArrowheads="1"/>
          </p:cNvSpPr>
          <p:nvPr/>
        </p:nvSpPr>
        <p:spPr bwMode="auto">
          <a:xfrm>
            <a:off x="3962400" y="228600"/>
            <a:ext cx="502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What Should We Do?</a:t>
            </a:r>
          </a:p>
        </p:txBody>
      </p:sp>
      <p:grpSp>
        <p:nvGrpSpPr>
          <p:cNvPr id="39941" name="Group 59"/>
          <p:cNvGrpSpPr>
            <a:grpSpLocks/>
          </p:cNvGrpSpPr>
          <p:nvPr/>
        </p:nvGrpSpPr>
        <p:grpSpPr bwMode="auto">
          <a:xfrm>
            <a:off x="228600" y="2743200"/>
            <a:ext cx="3657600" cy="3581400"/>
            <a:chOff x="1536" y="1344"/>
            <a:chExt cx="2304" cy="2256"/>
          </a:xfrm>
        </p:grpSpPr>
        <p:sp>
          <p:nvSpPr>
            <p:cNvPr id="39942" name="Line 15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43" name="Line 16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44" name="Oval 17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5" name="Oval 18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6" name="Oval 19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7" name="Oval 20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8" name="Oval 21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49" name="Oval 22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0" name="Oval 23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1" name="Oval 24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2" name="Oval 25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3" name="Oval 26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4" name="Oval 27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5" name="Oval 28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6" name="Oval 29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7" name="Oval 30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8" name="Oval 31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59" name="Oval 32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0" name="Oval 33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1" name="Oval 34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2" name="Oval 35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3" name="Oval 36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4" name="Oval 37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5" name="Oval 38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6" name="Oval 39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7" name="Oval 40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8" name="Oval 41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69" name="Oval 42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0" name="Oval 43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1" name="Oval 44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2" name="Oval 45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3" name="Oval 46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4" name="Oval 47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5" name="Oval 48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6" name="Oval 49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7" name="Oval 50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8" name="Oval 55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79" name="Oval 56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9980" name="Oval 57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152400" y="1676400"/>
            <a:ext cx="1905000" cy="866775"/>
            <a:chOff x="528" y="1200"/>
            <a:chExt cx="1200" cy="546"/>
          </a:xfrm>
        </p:grpSpPr>
        <p:sp>
          <p:nvSpPr>
            <p:cNvPr id="44077" name="Text Box 4"/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denotes +1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denotes -1</a:t>
              </a:r>
            </a:p>
          </p:txBody>
        </p:sp>
        <p:sp>
          <p:nvSpPr>
            <p:cNvPr id="44078" name="Oval 5"/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9" name="Oval 6"/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2971800" y="228600"/>
            <a:ext cx="6019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dirty="0"/>
              <a:t>What Should We Do?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rgbClr val="990099"/>
                </a:solidFill>
              </a:rPr>
              <a:t>Minimize</a:t>
            </a:r>
            <a:endParaRPr lang="en-US" altLang="en-US" dirty="0">
              <a:solidFill>
                <a:srgbClr val="990099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0099"/>
                </a:solidFill>
              </a:rPr>
              <a:t> ||</a:t>
            </a:r>
            <a:r>
              <a:rPr lang="en-US" altLang="en-US" b="1" dirty="0">
                <a:solidFill>
                  <a:srgbClr val="990099"/>
                </a:solidFill>
              </a:rPr>
              <a:t>w</a:t>
            </a:r>
            <a:r>
              <a:rPr lang="en-US" altLang="en-US" dirty="0">
                <a:solidFill>
                  <a:srgbClr val="990099"/>
                </a:solidFill>
              </a:rPr>
              <a:t>||</a:t>
            </a:r>
            <a:r>
              <a:rPr lang="en-US" altLang="en-US" sz="2400" baseline="30000" dirty="0">
                <a:solidFill>
                  <a:srgbClr val="990099"/>
                </a:solidFill>
              </a:rPr>
              <a:t>2</a:t>
            </a:r>
            <a:r>
              <a:rPr lang="en-US" altLang="en-US" dirty="0">
                <a:solidFill>
                  <a:srgbClr val="990099"/>
                </a:solidFill>
              </a:rPr>
              <a:t> +</a:t>
            </a:r>
            <a:r>
              <a:rPr lang="en-US" altLang="en-US" i="1" dirty="0">
                <a:solidFill>
                  <a:srgbClr val="990099"/>
                </a:solidFill>
              </a:rPr>
              <a:t> </a:t>
            </a:r>
            <a:r>
              <a:rPr lang="en-US" altLang="en-US" i="1" dirty="0" smtClean="0">
                <a:solidFill>
                  <a:srgbClr val="990099"/>
                </a:solidFill>
              </a:rPr>
              <a:t>C </a:t>
            </a:r>
            <a:r>
              <a:rPr lang="zh-CN" altLang="en-US" i="1" dirty="0" smtClean="0">
                <a:solidFill>
                  <a:srgbClr val="990099"/>
                </a:solidFill>
              </a:rPr>
              <a:t>* </a:t>
            </a:r>
            <a:r>
              <a:rPr lang="en-US" altLang="zh-CN" i="1" dirty="0" smtClean="0">
                <a:solidFill>
                  <a:srgbClr val="990099"/>
                </a:solidFill>
              </a:rPr>
              <a:t>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i="1" dirty="0">
              <a:solidFill>
                <a:srgbClr val="990099"/>
              </a:solidFill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en-US" i="1" dirty="0" smtClean="0">
                <a:solidFill>
                  <a:srgbClr val="990099"/>
                </a:solidFill>
              </a:rPr>
              <a:t>d = </a:t>
            </a:r>
            <a:r>
              <a:rPr lang="en-US" altLang="en-US" dirty="0" smtClean="0">
                <a:solidFill>
                  <a:srgbClr val="990099"/>
                </a:solidFill>
              </a:rPr>
              <a:t>distance </a:t>
            </a:r>
            <a:r>
              <a:rPr lang="en-US" altLang="en-US" dirty="0">
                <a:solidFill>
                  <a:srgbClr val="990099"/>
                </a:solidFill>
              </a:rPr>
              <a:t>of all </a:t>
            </a:r>
            <a:r>
              <a:rPr lang="en-US" altLang="en-US" dirty="0" smtClean="0">
                <a:solidFill>
                  <a:srgbClr val="990099"/>
                </a:solidFill>
              </a:rPr>
              <a:t>“misclassified points</a:t>
            </a:r>
            <a:r>
              <a:rPr lang="en-US" altLang="en-US" dirty="0">
                <a:solidFill>
                  <a:srgbClr val="990099"/>
                </a:solidFill>
              </a:rPr>
              <a:t>” to their </a:t>
            </a:r>
            <a:r>
              <a:rPr lang="en-US" altLang="en-US" dirty="0" smtClean="0">
                <a:solidFill>
                  <a:srgbClr val="990099"/>
                </a:solidFill>
              </a:rPr>
              <a:t>correct place</a:t>
            </a:r>
            <a:endParaRPr lang="en-US" altLang="en-US" dirty="0">
              <a:solidFill>
                <a:srgbClr val="990099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990099"/>
              </a:solidFill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altLang="en-US" i="1" dirty="0">
              <a:solidFill>
                <a:srgbClr val="990099"/>
              </a:solidFill>
            </a:endParaRPr>
          </a:p>
        </p:txBody>
      </p:sp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228600" y="2743200"/>
            <a:ext cx="3657600" cy="3581400"/>
            <a:chOff x="1536" y="1344"/>
            <a:chExt cx="2304" cy="2256"/>
          </a:xfrm>
        </p:grpSpPr>
        <p:sp>
          <p:nvSpPr>
            <p:cNvPr id="44038" name="Line 10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" name="Line 11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0" name="Oval 12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1" name="Oval 13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2" name="Oval 14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3" name="Oval 15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4" name="Oval 16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5" name="Oval 17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6" name="Oval 18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7" name="Oval 19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8" name="Oval 20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49" name="Oval 21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0" name="Oval 22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1" name="Oval 23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2" name="Oval 24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3" name="Oval 25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4" name="Oval 26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5" name="Oval 27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6" name="Oval 28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7" name="Oval 29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8" name="Oval 30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59" name="Oval 31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0" name="Oval 32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1" name="Oval 33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2" name="Oval 34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3" name="Oval 35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4" name="Oval 36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5" name="Oval 37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6" name="Oval 38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7" name="Oval 39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8" name="Oval 40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69" name="Oval 41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0" name="Oval 42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1" name="Oval 43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2" name="Oval 44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3" name="Oval 45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4" name="Oval 46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5" name="Oval 47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076" name="Oval 48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914400"/>
          </a:xfrm>
        </p:spPr>
        <p:txBody>
          <a:bodyPr/>
          <a:lstStyle/>
          <a:p>
            <a:r>
              <a:rPr lang="en-US" dirty="0" smtClean="0"/>
              <a:t>Choosing </a:t>
            </a:r>
            <a:r>
              <a:rPr lang="en-US" i="1" dirty="0" smtClean="0"/>
              <a:t>C</a:t>
            </a:r>
            <a:r>
              <a:rPr lang="en-US" dirty="0" smtClean="0"/>
              <a:t>, the Penalty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Critical to choose a good value for the constant parameter, </a:t>
            </a:r>
            <a:r>
              <a:rPr lang="en-US" i="1" dirty="0" smtClean="0"/>
              <a:t>C,</a:t>
            </a:r>
            <a:r>
              <a:rPr lang="en-US" dirty="0" smtClean="0"/>
              <a:t> because</a:t>
            </a:r>
          </a:p>
          <a:p>
            <a:endParaRPr lang="en-US" dirty="0" smtClean="0"/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 too big means we have a high penalty for non-separable points and we may store many support vectors and </a:t>
            </a:r>
            <a:r>
              <a:rPr lang="en-US" i="1" dirty="0" err="1" smtClean="0"/>
              <a:t>overfit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 too small and we may </a:t>
            </a:r>
            <a:r>
              <a:rPr lang="en-US" i="1" dirty="0" err="1" smtClean="0"/>
              <a:t>underfit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460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Learning Maximum Margin with Noise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10138" y="762000"/>
            <a:ext cx="4233862" cy="30527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Given guess of </a:t>
            </a:r>
            <a:r>
              <a:rPr lang="en-US" sz="2400" b="1" dirty="0" smtClean="0"/>
              <a:t>w</a:t>
            </a:r>
            <a:r>
              <a:rPr lang="en-US" sz="2400" dirty="0" smtClean="0"/>
              <a:t>, </a:t>
            </a:r>
            <a:r>
              <a:rPr lang="en-US" sz="2400" i="1" dirty="0" smtClean="0"/>
              <a:t>b,</a:t>
            </a:r>
            <a:r>
              <a:rPr lang="en-US" sz="2400" dirty="0" smtClean="0"/>
              <a:t> we can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sum of distances of points to their correct zones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the margin width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Assume </a:t>
            </a:r>
            <a:r>
              <a:rPr lang="en-US" sz="2400" i="1" dirty="0" smtClean="0"/>
              <a:t>N</a:t>
            </a:r>
            <a:r>
              <a:rPr lang="en-US" sz="2400" dirty="0" smtClean="0"/>
              <a:t> examples, each  (</a:t>
            </a:r>
            <a:r>
              <a:rPr lang="en-US" sz="2400" b="1" dirty="0" err="1" smtClean="0"/>
              <a:t>x</a:t>
            </a:r>
            <a:r>
              <a:rPr lang="en-US" sz="2400" i="1" baseline="-25000" dirty="0" err="1" smtClean="0"/>
              <a:t>k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) where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= +1 / -1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rot="-1599335">
            <a:off x="862013" y="1674813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rot="-1599335">
            <a:off x="1008063" y="19653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rot="-1599335">
            <a:off x="1152525" y="2254250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 rot="-1777892">
            <a:off x="169863" y="24034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 rot="-1777892">
            <a:off x="323850" y="26733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45065" name="Text Box 11"/>
          <p:cNvSpPr txBox="1">
            <a:spLocks noChangeArrowheads="1"/>
          </p:cNvSpPr>
          <p:nvPr/>
        </p:nvSpPr>
        <p:spPr bwMode="auto">
          <a:xfrm rot="-1777892">
            <a:off x="474663" y="291782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45066" name="Line 12"/>
          <p:cNvSpPr>
            <a:spLocks noChangeShapeType="1"/>
          </p:cNvSpPr>
          <p:nvPr/>
        </p:nvSpPr>
        <p:spPr bwMode="auto">
          <a:xfrm>
            <a:off x="3740150" y="984250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7" name="Text Box 13"/>
          <p:cNvSpPr txBox="1">
            <a:spLocks noChangeArrowheads="1"/>
          </p:cNvSpPr>
          <p:nvPr/>
        </p:nvSpPr>
        <p:spPr bwMode="auto">
          <a:xfrm>
            <a:off x="3890963" y="773113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endParaRPr lang="en-US" altLang="en-US" sz="2000"/>
          </a:p>
        </p:txBody>
      </p:sp>
      <p:sp>
        <p:nvSpPr>
          <p:cNvPr id="45068" name="Oval 14"/>
          <p:cNvSpPr>
            <a:spLocks noChangeArrowheads="1"/>
          </p:cNvSpPr>
          <p:nvPr/>
        </p:nvSpPr>
        <p:spPr bwMode="auto">
          <a:xfrm>
            <a:off x="3954463" y="2320925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69" name="Oval 15"/>
          <p:cNvSpPr>
            <a:spLocks noChangeArrowheads="1"/>
          </p:cNvSpPr>
          <p:nvPr/>
        </p:nvSpPr>
        <p:spPr bwMode="auto">
          <a:xfrm>
            <a:off x="1574800" y="113188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507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07341"/>
              </p:ext>
            </p:extLst>
          </p:nvPr>
        </p:nvGraphicFramePr>
        <p:xfrm>
          <a:off x="4010025" y="1020763"/>
          <a:ext cx="7826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4" imgW="482600" imgH="431800" progId="Equation.DSMT4">
                  <p:embed/>
                </p:oleObj>
              </mc:Choice>
              <mc:Fallback>
                <p:oleObj name="Equation" r:id="rId4" imgW="4826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020763"/>
                        <a:ext cx="7826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Oval 17"/>
          <p:cNvSpPr>
            <a:spLocks noChangeArrowheads="1"/>
          </p:cNvSpPr>
          <p:nvPr/>
        </p:nvSpPr>
        <p:spPr bwMode="auto">
          <a:xfrm>
            <a:off x="706438" y="10033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2" name="Oval 18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3" name="Oval 19"/>
          <p:cNvSpPr>
            <a:spLocks noChangeArrowheads="1"/>
          </p:cNvSpPr>
          <p:nvPr/>
        </p:nvSpPr>
        <p:spPr bwMode="auto">
          <a:xfrm>
            <a:off x="954088" y="13081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4" name="Oval 20"/>
          <p:cNvSpPr>
            <a:spLocks noChangeArrowheads="1"/>
          </p:cNvSpPr>
          <p:nvPr/>
        </p:nvSpPr>
        <p:spPr bwMode="auto">
          <a:xfrm>
            <a:off x="577850" y="2093913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5" name="Oval 21"/>
          <p:cNvSpPr>
            <a:spLocks noChangeArrowheads="1"/>
          </p:cNvSpPr>
          <p:nvPr/>
        </p:nvSpPr>
        <p:spPr bwMode="auto">
          <a:xfrm>
            <a:off x="3133725" y="121443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6" name="Oval 22"/>
          <p:cNvSpPr>
            <a:spLocks noChangeArrowheads="1"/>
          </p:cNvSpPr>
          <p:nvPr/>
        </p:nvSpPr>
        <p:spPr bwMode="auto">
          <a:xfrm>
            <a:off x="2787650" y="2125663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7" name="Oval 23"/>
          <p:cNvSpPr>
            <a:spLocks noChangeArrowheads="1"/>
          </p:cNvSpPr>
          <p:nvPr/>
        </p:nvSpPr>
        <p:spPr bwMode="auto">
          <a:xfrm>
            <a:off x="3492500" y="2365375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8" name="Oval 24"/>
          <p:cNvSpPr>
            <a:spLocks noChangeArrowheads="1"/>
          </p:cNvSpPr>
          <p:nvPr/>
        </p:nvSpPr>
        <p:spPr bwMode="auto">
          <a:xfrm>
            <a:off x="1495425" y="3062288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79" name="Oval 25"/>
          <p:cNvSpPr>
            <a:spLocks noChangeArrowheads="1"/>
          </p:cNvSpPr>
          <p:nvPr/>
        </p:nvSpPr>
        <p:spPr bwMode="auto">
          <a:xfrm>
            <a:off x="2427288" y="3017838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80" name="Oval 26"/>
          <p:cNvSpPr>
            <a:spLocks noChangeArrowheads="1"/>
          </p:cNvSpPr>
          <p:nvPr/>
        </p:nvSpPr>
        <p:spPr bwMode="auto">
          <a:xfrm>
            <a:off x="4160838" y="2093913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81" name="Rectangle 27"/>
          <p:cNvSpPr>
            <a:spLocks noChangeArrowheads="1"/>
          </p:cNvSpPr>
          <p:nvPr/>
        </p:nvSpPr>
        <p:spPr bwMode="auto">
          <a:xfrm>
            <a:off x="292100" y="3946525"/>
            <a:ext cx="42338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What should our </a:t>
            </a:r>
            <a:r>
              <a:rPr lang="en-US" altLang="en-US" sz="2400" dirty="0" smtClean="0"/>
              <a:t>optimization </a:t>
            </a:r>
            <a:r>
              <a:rPr lang="en-US" altLang="en-US" sz="2400" dirty="0"/>
              <a:t>criterion be?</a:t>
            </a:r>
            <a:endParaRPr lang="en-US" altLang="en-US" sz="2400" b="1" i="1" dirty="0">
              <a:solidFill>
                <a:srgbClr val="990099"/>
              </a:solidFill>
            </a:endParaRPr>
          </a:p>
        </p:txBody>
      </p:sp>
      <p:sp>
        <p:nvSpPr>
          <p:cNvPr id="45083" name="Oval 29"/>
          <p:cNvSpPr>
            <a:spLocks noChangeArrowheads="1"/>
          </p:cNvSpPr>
          <p:nvPr/>
        </p:nvSpPr>
        <p:spPr bwMode="auto">
          <a:xfrm>
            <a:off x="2438400" y="914400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84" name="Oval 30"/>
          <p:cNvSpPr>
            <a:spLocks noChangeArrowheads="1"/>
          </p:cNvSpPr>
          <p:nvPr/>
        </p:nvSpPr>
        <p:spPr bwMode="auto">
          <a:xfrm>
            <a:off x="1143000" y="1066800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085" name="Oval 31"/>
          <p:cNvSpPr>
            <a:spLocks noChangeArrowheads="1"/>
          </p:cNvSpPr>
          <p:nvPr/>
        </p:nvSpPr>
        <p:spPr bwMode="auto">
          <a:xfrm>
            <a:off x="2911475" y="319563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Learning Maximum Margin with Noise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95813" y="757238"/>
            <a:ext cx="4233862" cy="30527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Given guess of </a:t>
            </a:r>
            <a:r>
              <a:rPr lang="en-US" sz="2400" b="1" dirty="0" smtClean="0"/>
              <a:t>w</a:t>
            </a:r>
            <a:r>
              <a:rPr lang="en-US" sz="2400" dirty="0" smtClean="0"/>
              <a:t> , </a:t>
            </a:r>
            <a:r>
              <a:rPr lang="en-US" sz="2400" i="1" dirty="0" smtClean="0"/>
              <a:t>b</a:t>
            </a:r>
            <a:r>
              <a:rPr lang="en-US" sz="2400" dirty="0" smtClean="0"/>
              <a:t> we can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sum of distances of points to their correct zones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the margin width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Assume </a:t>
            </a:r>
            <a:r>
              <a:rPr lang="en-US" sz="2400" i="1" dirty="0" smtClean="0"/>
              <a:t>N</a:t>
            </a:r>
            <a:r>
              <a:rPr lang="en-US" sz="2400" dirty="0" smtClean="0"/>
              <a:t>  examples, each  (</a:t>
            </a:r>
            <a:r>
              <a:rPr lang="en-US" sz="2400" b="1" dirty="0" err="1" smtClean="0"/>
              <a:t>x</a:t>
            </a:r>
            <a:r>
              <a:rPr lang="en-US" sz="2400" i="1" baseline="-25000" dirty="0" err="1" smtClean="0"/>
              <a:t>k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dirty="0" smtClean="0"/>
              <a:t>where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= +1 / -1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rot="-1599335">
            <a:off x="862013" y="1674813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rot="-1599335">
            <a:off x="1008063" y="19653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rot="-1599335">
            <a:off x="1152525" y="2254250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 rot="-1777892">
            <a:off x="169863" y="24034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 rot="-1777892">
            <a:off x="323850" y="26733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 rot="-1777892">
            <a:off x="474663" y="291782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740150" y="984250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890963" y="773113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endParaRPr lang="en-US" altLang="en-US" sz="2000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3954463" y="2320925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1574800" y="113188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062857"/>
              </p:ext>
            </p:extLst>
          </p:nvPr>
        </p:nvGraphicFramePr>
        <p:xfrm>
          <a:off x="4010025" y="1020763"/>
          <a:ext cx="7826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2" name="Equation" r:id="rId4" imgW="482600" imgH="431800" progId="Equation.DSMT4">
                  <p:embed/>
                </p:oleObj>
              </mc:Choice>
              <mc:Fallback>
                <p:oleObj name="Equation" r:id="rId4" imgW="4826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020763"/>
                        <a:ext cx="7826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706438" y="1003300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954088" y="1308100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577850" y="2093913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3133725" y="121443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2787650" y="2125663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3492500" y="2365375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1495425" y="3062288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2427288" y="3017838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4160838" y="2093913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52401" y="3946525"/>
            <a:ext cx="41910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What should our </a:t>
            </a:r>
            <a:r>
              <a:rPr lang="en-US" altLang="en-US" sz="2400" dirty="0" smtClean="0"/>
              <a:t>optimization </a:t>
            </a:r>
            <a:r>
              <a:rPr lang="en-US" altLang="en-US" sz="2400" dirty="0"/>
              <a:t>criterion be?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990099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Minimize</a:t>
            </a:r>
            <a:endParaRPr lang="en-US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6106" name="Oval 27"/>
          <p:cNvSpPr>
            <a:spLocks noChangeArrowheads="1"/>
          </p:cNvSpPr>
          <p:nvPr/>
        </p:nvSpPr>
        <p:spPr bwMode="auto">
          <a:xfrm>
            <a:off x="2438400" y="9144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7" name="Oval 28"/>
          <p:cNvSpPr>
            <a:spLocks noChangeArrowheads="1"/>
          </p:cNvSpPr>
          <p:nvPr/>
        </p:nvSpPr>
        <p:spPr bwMode="auto">
          <a:xfrm>
            <a:off x="1143000" y="10668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108" name="Oval 29"/>
          <p:cNvSpPr>
            <a:spLocks noChangeArrowheads="1"/>
          </p:cNvSpPr>
          <p:nvPr/>
        </p:nvSpPr>
        <p:spPr bwMode="auto">
          <a:xfrm>
            <a:off x="2911475" y="3195638"/>
            <a:ext cx="76200" cy="7620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610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104096"/>
              </p:ext>
            </p:extLst>
          </p:nvPr>
        </p:nvGraphicFramePr>
        <p:xfrm>
          <a:off x="1568450" y="4849813"/>
          <a:ext cx="2514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3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849813"/>
                        <a:ext cx="2514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0" name="Line 32"/>
          <p:cNvSpPr>
            <a:spLocks noChangeShapeType="1"/>
          </p:cNvSpPr>
          <p:nvPr/>
        </p:nvSpPr>
        <p:spPr bwMode="auto">
          <a:xfrm flipH="1" flipV="1">
            <a:off x="2201863" y="1736725"/>
            <a:ext cx="741362" cy="149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Text Box 34"/>
          <p:cNvSpPr txBox="1">
            <a:spLocks noChangeArrowheads="1"/>
          </p:cNvSpPr>
          <p:nvPr/>
        </p:nvSpPr>
        <p:spPr bwMode="auto">
          <a:xfrm>
            <a:off x="2825750" y="2425700"/>
            <a:ext cx="49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hlink"/>
                </a:solidFill>
              </a:rPr>
              <a:t>7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endParaRPr lang="en-US" altLang="en-US" sz="2400" i="1" dirty="0">
              <a:solidFill>
                <a:schemeClr val="hlink"/>
              </a:solidFill>
            </a:endParaRPr>
          </a:p>
        </p:txBody>
      </p:sp>
      <p:sp>
        <p:nvSpPr>
          <p:cNvPr id="46112" name="Line 35"/>
          <p:cNvSpPr>
            <a:spLocks noChangeShapeType="1"/>
          </p:cNvSpPr>
          <p:nvPr/>
        </p:nvSpPr>
        <p:spPr bwMode="auto">
          <a:xfrm flipH="1" flipV="1">
            <a:off x="2322513" y="1652588"/>
            <a:ext cx="750887" cy="1500187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8"/>
          <p:cNvSpPr>
            <a:spLocks noChangeShapeType="1"/>
          </p:cNvSpPr>
          <p:nvPr/>
        </p:nvSpPr>
        <p:spPr bwMode="auto">
          <a:xfrm flipH="1" flipV="1">
            <a:off x="2484438" y="960438"/>
            <a:ext cx="528637" cy="1101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Text Box 39"/>
          <p:cNvSpPr txBox="1">
            <a:spLocks noChangeArrowheads="1"/>
          </p:cNvSpPr>
          <p:nvPr/>
        </p:nvSpPr>
        <p:spPr bwMode="auto">
          <a:xfrm>
            <a:off x="2622550" y="819150"/>
            <a:ext cx="69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11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6115" name="Line 40"/>
          <p:cNvSpPr>
            <a:spLocks noChangeShapeType="1"/>
          </p:cNvSpPr>
          <p:nvPr/>
        </p:nvSpPr>
        <p:spPr bwMode="auto">
          <a:xfrm flipH="1" flipV="1">
            <a:off x="2603500" y="890588"/>
            <a:ext cx="541338" cy="114935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42"/>
          <p:cNvSpPr>
            <a:spLocks noChangeShapeType="1"/>
          </p:cNvSpPr>
          <p:nvPr/>
        </p:nvSpPr>
        <p:spPr bwMode="auto">
          <a:xfrm flipH="1" flipV="1">
            <a:off x="1206500" y="1136650"/>
            <a:ext cx="704850" cy="146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Text Box 43"/>
          <p:cNvSpPr txBox="1">
            <a:spLocks noChangeArrowheads="1"/>
          </p:cNvSpPr>
          <p:nvPr/>
        </p:nvSpPr>
        <p:spPr bwMode="auto">
          <a:xfrm>
            <a:off x="1524000" y="1241425"/>
            <a:ext cx="49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2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6118" name="Line 44"/>
          <p:cNvSpPr>
            <a:spLocks noChangeShapeType="1"/>
          </p:cNvSpPr>
          <p:nvPr/>
        </p:nvSpPr>
        <p:spPr bwMode="auto">
          <a:xfrm flipH="1" flipV="1">
            <a:off x="1336675" y="1054100"/>
            <a:ext cx="693738" cy="15001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Rectangle 45"/>
          <p:cNvSpPr>
            <a:spLocks noChangeArrowheads="1"/>
          </p:cNvSpPr>
          <p:nvPr/>
        </p:nvSpPr>
        <p:spPr bwMode="auto">
          <a:xfrm>
            <a:off x="4419600" y="3957638"/>
            <a:ext cx="442118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How many constraints will we have?  </a:t>
            </a:r>
            <a:r>
              <a:rPr lang="en-US" altLang="en-US" sz="2400" b="1" i="1" dirty="0">
                <a:solidFill>
                  <a:srgbClr val="FF0000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What should they be?</a:t>
            </a:r>
          </a:p>
        </p:txBody>
      </p:sp>
      <p:sp>
        <p:nvSpPr>
          <p:cNvPr id="46120" name="Text Box 46"/>
          <p:cNvSpPr txBox="1">
            <a:spLocks noChangeArrowheads="1"/>
          </p:cNvSpPr>
          <p:nvPr/>
        </p:nvSpPr>
        <p:spPr bwMode="auto">
          <a:xfrm>
            <a:off x="1676400" y="3303588"/>
            <a:ext cx="270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“</a:t>
            </a:r>
            <a:r>
              <a:rPr lang="en-US" altLang="en-US" sz="2400" b="1" dirty="0">
                <a:solidFill>
                  <a:schemeClr val="hlink"/>
                </a:solidFill>
              </a:rPr>
              <a:t>slack variables</a:t>
            </a:r>
            <a:r>
              <a:rPr lang="en-US" altLang="en-US" sz="2400" dirty="0">
                <a:solidFill>
                  <a:schemeClr val="hlink"/>
                </a:solidFill>
              </a:rPr>
              <a:t>”</a:t>
            </a:r>
          </a:p>
        </p:txBody>
      </p:sp>
      <p:sp>
        <p:nvSpPr>
          <p:cNvPr id="46121" name="Rectangle 42"/>
          <p:cNvSpPr>
            <a:spLocks noChangeArrowheads="1"/>
          </p:cNvSpPr>
          <p:nvPr/>
        </p:nvSpPr>
        <p:spPr bwMode="auto">
          <a:xfrm>
            <a:off x="4495800" y="5410200"/>
            <a:ext cx="4644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 dirty="0" err="1">
                <a:solidFill>
                  <a:srgbClr val="FF0000"/>
                </a:solidFill>
              </a:rPr>
              <a:t>y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</a:rPr>
              <a:t>T</a:t>
            </a:r>
            <a:r>
              <a:rPr lang="en-US" altLang="en-US" i="1" dirty="0" err="1">
                <a:solidFill>
                  <a:srgbClr val="FF0000"/>
                </a:solidFill>
              </a:rPr>
              <a:t>x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en-US" i="1" baseline="-25000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+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≥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-</a:t>
            </a:r>
            <a:r>
              <a:rPr lang="en-US" altLang="en-US" i="1" dirty="0" smtClean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i="1" baseline="-25000" dirty="0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for all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5" grpId="0"/>
      <p:bldP spid="461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95813" y="757238"/>
            <a:ext cx="4233862" cy="30527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Given guess of </a:t>
            </a:r>
            <a:r>
              <a:rPr lang="en-US" sz="2400" b="1" i="1" dirty="0" smtClean="0"/>
              <a:t>w</a:t>
            </a:r>
            <a:r>
              <a:rPr lang="en-US" sz="2400" dirty="0" smtClean="0"/>
              <a:t> , </a:t>
            </a:r>
            <a:r>
              <a:rPr lang="en-US" sz="2400" i="1" dirty="0" smtClean="0"/>
              <a:t>b</a:t>
            </a:r>
            <a:r>
              <a:rPr lang="en-US" sz="2400" dirty="0" smtClean="0"/>
              <a:t> we can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sum of distances of points to their correct zones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the margin width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Assume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datapoints</a:t>
            </a:r>
            <a:r>
              <a:rPr lang="en-US" sz="2400" dirty="0" smtClean="0"/>
              <a:t>, each </a:t>
            </a:r>
            <a:r>
              <a:rPr lang="en-US" sz="2400" i="1" dirty="0" smtClean="0"/>
              <a:t>(</a:t>
            </a:r>
            <a:r>
              <a:rPr lang="en-US" sz="2400" b="1" i="1" dirty="0" err="1" smtClean="0"/>
              <a:t>x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,y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) </a:t>
            </a:r>
            <a:r>
              <a:rPr lang="en-US" sz="2400" dirty="0" smtClean="0"/>
              <a:t>where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= +/- 1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Learning Maximum Margin with Noise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rot="-1599335">
            <a:off x="862013" y="1674813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rot="-1599335">
            <a:off x="1008063" y="19653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rot="-1599335">
            <a:off x="1152525" y="2254250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 rot="-1777892">
            <a:off x="169863" y="24034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 rot="-1777892">
            <a:off x="323850" y="26733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 rot="-1777892">
            <a:off x="474663" y="291782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740150" y="984250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890963" y="773113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endParaRPr lang="en-US" altLang="en-US" sz="2000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3954463" y="2320925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1574800" y="113188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998913" y="1031875"/>
          <a:ext cx="8032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Equation" r:id="rId4" imgW="495085" imgH="418918" progId="Equation.DSMT4">
                  <p:embed/>
                </p:oleObj>
              </mc:Choice>
              <mc:Fallback>
                <p:oleObj name="Equation" r:id="rId4" imgW="495085" imgH="41891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1031875"/>
                        <a:ext cx="8032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706438" y="10033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954088" y="13081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577850" y="2093913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3133725" y="121443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2787650" y="2125663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3492500" y="2365375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1495425" y="3062288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2427288" y="3017838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4160838" y="2093913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152400" y="3946525"/>
            <a:ext cx="43735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What should our </a:t>
            </a:r>
            <a:r>
              <a:rPr lang="en-US" altLang="en-US" sz="2400" dirty="0" smtClean="0"/>
              <a:t>optimization </a:t>
            </a:r>
            <a:r>
              <a:rPr lang="en-US" altLang="en-US" sz="2400" dirty="0"/>
              <a:t>criterion be?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990099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990099"/>
                </a:solidFill>
              </a:rPr>
              <a:t>Minimize</a:t>
            </a:r>
            <a:endParaRPr lang="en-US" altLang="en-US" sz="2400" b="1" i="1" dirty="0">
              <a:solidFill>
                <a:srgbClr val="990099"/>
              </a:solidFill>
            </a:endParaRPr>
          </a:p>
        </p:txBody>
      </p:sp>
      <p:sp>
        <p:nvSpPr>
          <p:cNvPr id="47130" name="Oval 27"/>
          <p:cNvSpPr>
            <a:spLocks noChangeArrowheads="1"/>
          </p:cNvSpPr>
          <p:nvPr/>
        </p:nvSpPr>
        <p:spPr bwMode="auto">
          <a:xfrm>
            <a:off x="2438400" y="914400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31" name="Oval 28"/>
          <p:cNvSpPr>
            <a:spLocks noChangeArrowheads="1"/>
          </p:cNvSpPr>
          <p:nvPr/>
        </p:nvSpPr>
        <p:spPr bwMode="auto">
          <a:xfrm>
            <a:off x="1143000" y="1066800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7132" name="Oval 29"/>
          <p:cNvSpPr>
            <a:spLocks noChangeArrowheads="1"/>
          </p:cNvSpPr>
          <p:nvPr/>
        </p:nvSpPr>
        <p:spPr bwMode="auto">
          <a:xfrm>
            <a:off x="2911475" y="319563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71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39818"/>
              </p:ext>
            </p:extLst>
          </p:nvPr>
        </p:nvGraphicFramePr>
        <p:xfrm>
          <a:off x="1462088" y="4849813"/>
          <a:ext cx="2730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849813"/>
                        <a:ext cx="27305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Line 31"/>
          <p:cNvSpPr>
            <a:spLocks noChangeShapeType="1"/>
          </p:cNvSpPr>
          <p:nvPr/>
        </p:nvSpPr>
        <p:spPr bwMode="auto">
          <a:xfrm flipH="1" flipV="1">
            <a:off x="2201863" y="1736725"/>
            <a:ext cx="741362" cy="149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Text Box 32"/>
          <p:cNvSpPr txBox="1">
            <a:spLocks noChangeArrowheads="1"/>
          </p:cNvSpPr>
          <p:nvPr/>
        </p:nvSpPr>
        <p:spPr bwMode="auto">
          <a:xfrm>
            <a:off x="2825750" y="24257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hlink"/>
                </a:solidFill>
                <a:latin typeface="Symbol" pitchFamily="18" charset="2"/>
              </a:rPr>
              <a:t>e</a:t>
            </a:r>
            <a:r>
              <a:rPr lang="en-US" altLang="en-US" sz="2400" i="1" baseline="-25000">
                <a:solidFill>
                  <a:schemeClr val="hlink"/>
                </a:solidFill>
              </a:rPr>
              <a:t>7</a:t>
            </a:r>
            <a:r>
              <a:rPr lang="en-US" altLang="en-US" sz="2400" i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7136" name="Line 33"/>
          <p:cNvSpPr>
            <a:spLocks noChangeShapeType="1"/>
          </p:cNvSpPr>
          <p:nvPr/>
        </p:nvSpPr>
        <p:spPr bwMode="auto">
          <a:xfrm flipH="1" flipV="1">
            <a:off x="2322513" y="1652588"/>
            <a:ext cx="750887" cy="1500187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34"/>
          <p:cNvSpPr>
            <a:spLocks noChangeShapeType="1"/>
          </p:cNvSpPr>
          <p:nvPr/>
        </p:nvSpPr>
        <p:spPr bwMode="auto">
          <a:xfrm flipH="1" flipV="1">
            <a:off x="2484438" y="960438"/>
            <a:ext cx="528637" cy="1101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5"/>
          <p:cNvSpPr txBox="1">
            <a:spLocks noChangeArrowheads="1"/>
          </p:cNvSpPr>
          <p:nvPr/>
        </p:nvSpPr>
        <p:spPr bwMode="auto">
          <a:xfrm>
            <a:off x="2660650" y="1019175"/>
            <a:ext cx="69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11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7139" name="Line 36"/>
          <p:cNvSpPr>
            <a:spLocks noChangeShapeType="1"/>
          </p:cNvSpPr>
          <p:nvPr/>
        </p:nvSpPr>
        <p:spPr bwMode="auto">
          <a:xfrm flipH="1" flipV="1">
            <a:off x="2603500" y="890588"/>
            <a:ext cx="541338" cy="114935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37"/>
          <p:cNvSpPr>
            <a:spLocks noChangeShapeType="1"/>
          </p:cNvSpPr>
          <p:nvPr/>
        </p:nvSpPr>
        <p:spPr bwMode="auto">
          <a:xfrm flipH="1" flipV="1">
            <a:off x="1206500" y="1136650"/>
            <a:ext cx="704850" cy="146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Text Box 38"/>
          <p:cNvSpPr txBox="1">
            <a:spLocks noChangeArrowheads="1"/>
          </p:cNvSpPr>
          <p:nvPr/>
        </p:nvSpPr>
        <p:spPr bwMode="auto">
          <a:xfrm>
            <a:off x="1524000" y="1241425"/>
            <a:ext cx="49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2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7142" name="Line 39"/>
          <p:cNvSpPr>
            <a:spLocks noChangeShapeType="1"/>
          </p:cNvSpPr>
          <p:nvPr/>
        </p:nvSpPr>
        <p:spPr bwMode="auto">
          <a:xfrm flipH="1" flipV="1">
            <a:off x="1336675" y="1054100"/>
            <a:ext cx="693738" cy="15001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Text Box 40"/>
          <p:cNvSpPr txBox="1">
            <a:spLocks noChangeArrowheads="1"/>
          </p:cNvSpPr>
          <p:nvPr/>
        </p:nvSpPr>
        <p:spPr bwMode="auto">
          <a:xfrm>
            <a:off x="2355850" y="1733550"/>
            <a:ext cx="5934075" cy="1815882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Our original (noiseless data) QP had </a:t>
            </a:r>
            <a:r>
              <a:rPr lang="en-US" altLang="en-US" sz="2400" i="1" dirty="0"/>
              <a:t>d </a:t>
            </a:r>
            <a:r>
              <a:rPr lang="en-US" altLang="en-US" sz="2400" dirty="0"/>
              <a:t>+1</a:t>
            </a:r>
            <a:r>
              <a:rPr lang="en-US" altLang="en-US" sz="2400" i="1" dirty="0"/>
              <a:t> </a:t>
            </a:r>
            <a:r>
              <a:rPr lang="en-US" altLang="en-US" sz="2400" dirty="0"/>
              <a:t>variables: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 w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, …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d</a:t>
            </a:r>
            <a:r>
              <a:rPr lang="en-US" altLang="en-US" sz="2400" i="1" dirty="0"/>
              <a:t>, </a:t>
            </a:r>
            <a:r>
              <a:rPr lang="en-US" altLang="en-US" sz="2400" dirty="0"/>
              <a:t>and</a:t>
            </a:r>
            <a:r>
              <a:rPr lang="en-US" altLang="en-US" sz="2400" i="1" dirty="0"/>
              <a:t> 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Our new (noisy data) QP has </a:t>
            </a:r>
            <a:r>
              <a:rPr lang="en-US" altLang="en-US" sz="2400" i="1" dirty="0"/>
              <a:t>d </a:t>
            </a:r>
            <a:r>
              <a:rPr lang="en-US" altLang="en-US" sz="2400" dirty="0"/>
              <a:t>+1+</a:t>
            </a:r>
            <a:r>
              <a:rPr lang="en-US" altLang="en-US" sz="2400" i="1" dirty="0"/>
              <a:t>N </a:t>
            </a:r>
            <a:r>
              <a:rPr lang="en-US" altLang="en-US" sz="2400" dirty="0"/>
              <a:t>variables: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</a:t>
            </a:r>
            <a:r>
              <a:rPr lang="en-US" altLang="en-US" sz="2400" i="1" dirty="0"/>
              <a:t>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</a:t>
            </a:r>
            <a:r>
              <a:rPr lang="en-US" altLang="en-US" sz="2400" i="1" dirty="0"/>
              <a:t> …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d</a:t>
            </a:r>
            <a:r>
              <a:rPr lang="en-US" altLang="en-US" sz="2400" dirty="0"/>
              <a:t>,</a:t>
            </a:r>
            <a:r>
              <a:rPr lang="en-US" altLang="en-US" sz="2400" i="1" dirty="0"/>
              <a:t> b</a:t>
            </a:r>
            <a:r>
              <a:rPr lang="en-US" altLang="en-US" sz="2400" dirty="0"/>
              <a:t>,</a:t>
            </a:r>
            <a:r>
              <a:rPr lang="en-US" altLang="en-US" sz="2400" i="1" dirty="0"/>
              <a:t> </a:t>
            </a:r>
            <a:r>
              <a:rPr lang="en-US" altLang="en-US" sz="2400" i="1" dirty="0" err="1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baseline="-25000" dirty="0" smtClean="0"/>
              <a:t> </a:t>
            </a:r>
            <a:r>
              <a:rPr lang="en-US" altLang="en-US" sz="2400" dirty="0"/>
              <a:t>,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/>
              <a:t>1 </a:t>
            </a:r>
            <a:r>
              <a:rPr lang="en-US" altLang="en-US" sz="2400" dirty="0"/>
              <a:t>,…</a:t>
            </a:r>
            <a:r>
              <a:rPr lang="en-US" altLang="en-US" sz="2400" i="1" dirty="0"/>
              <a:t> </a:t>
            </a:r>
            <a:r>
              <a:rPr lang="en-US" altLang="en-US" sz="2400" i="1" dirty="0" err="1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err="1" smtClean="0"/>
              <a:t>N</a:t>
            </a:r>
            <a:r>
              <a:rPr lang="en-US" altLang="en-US" sz="2400" i="1" baseline="-25000" dirty="0" smtClean="0"/>
              <a:t> </a:t>
            </a:r>
            <a:endParaRPr lang="en-US" altLang="en-US" sz="2400" i="1" dirty="0"/>
          </a:p>
        </p:txBody>
      </p:sp>
      <p:sp>
        <p:nvSpPr>
          <p:cNvPr id="47144" name="AutoShape 41"/>
          <p:cNvSpPr>
            <a:spLocks noChangeArrowheads="1"/>
          </p:cNvSpPr>
          <p:nvPr/>
        </p:nvSpPr>
        <p:spPr bwMode="auto">
          <a:xfrm>
            <a:off x="5780088" y="377825"/>
            <a:ext cx="1863725" cy="727075"/>
          </a:xfrm>
          <a:prstGeom prst="wedgeRectCallout">
            <a:avLst>
              <a:gd name="adj1" fmla="val 46167"/>
              <a:gd name="adj2" fmla="val 154366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d </a:t>
            </a:r>
            <a:r>
              <a:rPr lang="en-US" altLang="en-US" sz="2000"/>
              <a:t>= # input dimensions</a:t>
            </a:r>
          </a:p>
        </p:txBody>
      </p:sp>
      <p:sp>
        <p:nvSpPr>
          <p:cNvPr id="47145" name="Rectangle 44"/>
          <p:cNvSpPr>
            <a:spLocks noChangeArrowheads="1"/>
          </p:cNvSpPr>
          <p:nvPr/>
        </p:nvSpPr>
        <p:spPr bwMode="auto">
          <a:xfrm>
            <a:off x="4419600" y="3957638"/>
            <a:ext cx="442118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How many constraints will we have? </a:t>
            </a:r>
            <a:r>
              <a:rPr lang="en-US" altLang="en-US" sz="2400" b="1" i="1" dirty="0">
                <a:solidFill>
                  <a:srgbClr val="990099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What should they be?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hlink"/>
                </a:solidFill>
              </a:rPr>
              <a:t>w</a:t>
            </a:r>
            <a:r>
              <a:rPr lang="en-US" altLang="en-US" sz="2400" baseline="30000" dirty="0" err="1" smtClean="0">
                <a:solidFill>
                  <a:schemeClr val="hlink"/>
                </a:solidFill>
              </a:rPr>
              <a:t>T</a:t>
            </a:r>
            <a:r>
              <a:rPr lang="en-US" altLang="en-US" sz="2400" b="1" dirty="0" err="1" smtClean="0">
                <a:solidFill>
                  <a:schemeClr val="hlink"/>
                </a:solidFill>
              </a:rPr>
              <a:t>x</a:t>
            </a:r>
            <a:r>
              <a:rPr lang="en-US" altLang="en-US" sz="2400" i="1" baseline="-25000" dirty="0" err="1" smtClean="0">
                <a:solidFill>
                  <a:schemeClr val="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+</a:t>
            </a:r>
            <a:r>
              <a:rPr lang="en-US" altLang="en-US" sz="2400" i="1" dirty="0">
                <a:solidFill>
                  <a:schemeClr val="hlink"/>
                </a:solidFill>
              </a:rPr>
              <a:t> b </a:t>
            </a:r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≥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1- </a:t>
            </a:r>
            <a:r>
              <a:rPr lang="en-US" altLang="en-US" sz="2400" i="1" dirty="0" err="1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err="1" smtClean="0">
                <a:solidFill>
                  <a:schemeClr val="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 </a:t>
            </a:r>
            <a:r>
              <a:rPr lang="en-US" altLang="en-US" sz="2400" dirty="0">
                <a:solidFill>
                  <a:schemeClr val="hlink"/>
                </a:solidFill>
              </a:rPr>
              <a:t>if</a:t>
            </a:r>
            <a:r>
              <a:rPr lang="en-US" altLang="en-US" sz="2400" i="1" dirty="0">
                <a:solidFill>
                  <a:schemeClr val="hlink"/>
                </a:solidFill>
              </a:rPr>
              <a:t> </a:t>
            </a:r>
            <a:r>
              <a:rPr lang="en-US" altLang="en-US" sz="2400" i="1" dirty="0" err="1">
                <a:solidFill>
                  <a:schemeClr val="hlink"/>
                </a:solidFill>
              </a:rPr>
              <a:t>y</a:t>
            </a:r>
            <a:r>
              <a:rPr lang="en-US" altLang="en-US" sz="2400" i="1" baseline="-25000" dirty="0" err="1">
                <a:solidFill>
                  <a:schemeClr val="hlink"/>
                </a:solidFill>
              </a:rPr>
              <a:t>k</a:t>
            </a:r>
            <a:r>
              <a:rPr lang="en-US" altLang="en-US" sz="2400" i="1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= +1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folHlink"/>
                </a:solidFill>
              </a:rPr>
              <a:t>w</a:t>
            </a:r>
            <a:r>
              <a:rPr lang="en-US" altLang="en-US" sz="2400" baseline="30000" dirty="0" err="1" smtClean="0">
                <a:solidFill>
                  <a:schemeClr val="folHlink"/>
                </a:solidFill>
              </a:rPr>
              <a:t>T</a:t>
            </a:r>
            <a:r>
              <a:rPr lang="en-US" altLang="en-US" sz="2400" b="1" dirty="0" err="1" smtClean="0">
                <a:solidFill>
                  <a:schemeClr val="folHlink"/>
                </a:solidFill>
              </a:rPr>
              <a:t>x</a:t>
            </a:r>
            <a:r>
              <a:rPr lang="en-US" altLang="en-US" sz="2400" i="1" baseline="-25000" dirty="0" err="1" smtClean="0">
                <a:solidFill>
                  <a:schemeClr val="fol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+</a:t>
            </a:r>
            <a:r>
              <a:rPr lang="en-US" altLang="en-US" sz="2400" i="1" dirty="0">
                <a:solidFill>
                  <a:schemeClr val="folHlink"/>
                </a:solidFill>
              </a:rPr>
              <a:t> b </a:t>
            </a:r>
            <a:r>
              <a:rPr lang="en-US" altLang="en-US" sz="2400" dirty="0" smtClean="0">
                <a:solidFill>
                  <a:schemeClr val="folHlink"/>
                </a:solidFill>
                <a:sym typeface="Symbol" pitchFamily="18" charset="2"/>
              </a:rPr>
              <a:t>≤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-</a:t>
            </a:r>
            <a:r>
              <a:rPr lang="en-US" altLang="en-US" sz="2400" dirty="0" smtClean="0">
                <a:solidFill>
                  <a:schemeClr val="folHlink"/>
                </a:solidFill>
              </a:rPr>
              <a:t>1+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 </a:t>
            </a:r>
            <a:r>
              <a:rPr lang="en-US" altLang="en-US" sz="2400" dirty="0">
                <a:solidFill>
                  <a:schemeClr val="folHlink"/>
                </a:solidFill>
              </a:rPr>
              <a:t>if </a:t>
            </a:r>
            <a:r>
              <a:rPr lang="en-US" altLang="en-US" sz="2400" i="1" dirty="0" err="1">
                <a:solidFill>
                  <a:schemeClr val="folHlink"/>
                </a:solidFill>
              </a:rPr>
              <a:t>y</a:t>
            </a:r>
            <a:r>
              <a:rPr lang="en-US" altLang="en-US" sz="2400" i="1" baseline="-25000" dirty="0" err="1">
                <a:solidFill>
                  <a:schemeClr val="folHlink"/>
                </a:solidFill>
              </a:rPr>
              <a:t>k</a:t>
            </a:r>
            <a:r>
              <a:rPr lang="en-US" altLang="en-US" sz="2400" i="1" dirty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= -1</a:t>
            </a:r>
            <a:endParaRPr lang="en-US" altLang="en-US" sz="2400" dirty="0">
              <a:solidFill>
                <a:srgbClr val="990099"/>
              </a:solidFill>
            </a:endParaRPr>
          </a:p>
        </p:txBody>
      </p:sp>
      <p:sp>
        <p:nvSpPr>
          <p:cNvPr id="47146" name="AutoShape 42"/>
          <p:cNvSpPr>
            <a:spLocks noChangeArrowheads="1"/>
          </p:cNvSpPr>
          <p:nvPr/>
        </p:nvSpPr>
        <p:spPr bwMode="auto">
          <a:xfrm>
            <a:off x="7046913" y="4175125"/>
            <a:ext cx="2097087" cy="446088"/>
          </a:xfrm>
          <a:prstGeom prst="wedgeRectCallout">
            <a:avLst>
              <a:gd name="adj1" fmla="val -28111"/>
              <a:gd name="adj2" fmla="val -221176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N </a:t>
            </a:r>
            <a:r>
              <a:rPr lang="en-US" altLang="en-US" sz="2000"/>
              <a:t>= #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Learning Maximum Margin with Noise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95813" y="757238"/>
            <a:ext cx="4233862" cy="30527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Given guess of </a:t>
            </a:r>
            <a:r>
              <a:rPr lang="en-US" sz="2400" b="1" dirty="0" smtClean="0"/>
              <a:t>w</a:t>
            </a:r>
            <a:r>
              <a:rPr lang="en-US" sz="2400" dirty="0" smtClean="0"/>
              <a:t> , </a:t>
            </a:r>
            <a:r>
              <a:rPr lang="en-US" sz="2400" i="1" dirty="0" smtClean="0"/>
              <a:t>b</a:t>
            </a:r>
            <a:r>
              <a:rPr lang="en-US" sz="2400" dirty="0" smtClean="0"/>
              <a:t> we can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sum of distances of points to their correct zones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 smtClean="0"/>
              <a:t>Compute the margin width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Assume </a:t>
            </a:r>
            <a:r>
              <a:rPr lang="en-US" sz="2400" i="1" dirty="0" smtClean="0"/>
              <a:t>N</a:t>
            </a:r>
            <a:r>
              <a:rPr lang="en-US" sz="2400" dirty="0" smtClean="0"/>
              <a:t> examples, each (</a:t>
            </a:r>
            <a:r>
              <a:rPr lang="en-US" sz="2400" b="1" dirty="0" err="1" smtClean="0"/>
              <a:t>x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dirty="0" smtClean="0"/>
              <a:t>where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= </a:t>
            </a:r>
            <a:r>
              <a:rPr lang="en-US" sz="2400" dirty="0" smtClean="0"/>
              <a:t>+1 / -1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rot="-1599335">
            <a:off x="862013" y="1674813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rot="-1599335">
            <a:off x="1008063" y="19653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rot="-1599335">
            <a:off x="1152525" y="2254250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 rot="-1777892">
            <a:off x="169863" y="24034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wx+b=1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 rot="-1777892">
            <a:off x="323850" y="26733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wx+b=0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 rot="-1777892">
            <a:off x="474663" y="291782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folHlink"/>
                </a:solidFill>
              </a:rPr>
              <a:t>wx+b=-1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740150" y="984250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890963" y="773113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M =</a:t>
            </a:r>
            <a:endParaRPr lang="en-US" altLang="en-US" sz="2000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3954463" y="2320925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74800" y="113188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13405"/>
              </p:ext>
            </p:extLst>
          </p:nvPr>
        </p:nvGraphicFramePr>
        <p:xfrm>
          <a:off x="4008438" y="992188"/>
          <a:ext cx="7826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8" name="Equation" r:id="rId4" imgW="482600" imgH="469900" progId="Equation.DSMT4">
                  <p:embed/>
                </p:oleObj>
              </mc:Choice>
              <mc:Fallback>
                <p:oleObj name="Equation" r:id="rId4" imgW="482600" imgH="469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992188"/>
                        <a:ext cx="7826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706438" y="10033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954088" y="1308100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77850" y="2093913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3133725" y="121443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2787650" y="2125663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3492500" y="2365375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1495425" y="3062288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2427288" y="3017838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160838" y="2093913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152400" y="3946525"/>
            <a:ext cx="43735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What should our </a:t>
            </a:r>
            <a:r>
              <a:rPr lang="en-US" altLang="en-US" sz="2400" dirty="0" smtClean="0"/>
              <a:t>optimization </a:t>
            </a:r>
            <a:r>
              <a:rPr lang="en-US" altLang="en-US" sz="2400" dirty="0"/>
              <a:t>criterion be?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990099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990099"/>
                </a:solidFill>
              </a:rPr>
              <a:t>Minimize</a:t>
            </a:r>
            <a:endParaRPr lang="en-US" altLang="en-US" sz="2400" b="1" i="1" dirty="0">
              <a:solidFill>
                <a:srgbClr val="990099"/>
              </a:solidFill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419600" y="3957638"/>
            <a:ext cx="442118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How many constraints will we have?  </a:t>
            </a:r>
            <a:r>
              <a:rPr lang="en-US" altLang="en-US" sz="2400" b="1" dirty="0">
                <a:solidFill>
                  <a:srgbClr val="990099"/>
                </a:solidFill>
              </a:rPr>
              <a:t>2</a:t>
            </a:r>
            <a:r>
              <a:rPr lang="en-US" altLang="en-US" sz="2400" b="1" i="1" dirty="0">
                <a:solidFill>
                  <a:srgbClr val="990099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What should they be?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hlink"/>
                </a:solidFill>
              </a:rPr>
              <a:t>w</a:t>
            </a:r>
            <a:r>
              <a:rPr lang="en-US" altLang="en-US" sz="24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400" b="1" dirty="0" err="1" smtClean="0">
                <a:solidFill>
                  <a:schemeClr val="hlink"/>
                </a:solidFill>
              </a:rPr>
              <a:t>x</a:t>
            </a:r>
            <a:r>
              <a:rPr lang="en-US" altLang="en-US" sz="2400" i="1" baseline="-25000" dirty="0" err="1" smtClean="0">
                <a:solidFill>
                  <a:schemeClr val="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+</a:t>
            </a:r>
            <a:r>
              <a:rPr lang="en-US" altLang="en-US" sz="2400" i="1" dirty="0">
                <a:solidFill>
                  <a:schemeClr val="hlink"/>
                </a:solidFill>
              </a:rPr>
              <a:t> b </a:t>
            </a:r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≥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+1</a:t>
            </a:r>
            <a:r>
              <a:rPr lang="en-US" altLang="en-US" sz="2400" i="1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- </a:t>
            </a:r>
            <a:r>
              <a:rPr lang="en-US" altLang="en-US" sz="2400" i="1" dirty="0" err="1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err="1" smtClean="0">
                <a:solidFill>
                  <a:schemeClr val="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 </a:t>
            </a:r>
            <a:r>
              <a:rPr lang="en-US" altLang="en-US" sz="2400" dirty="0">
                <a:solidFill>
                  <a:schemeClr val="hlink"/>
                </a:solidFill>
              </a:rPr>
              <a:t>if </a:t>
            </a:r>
            <a:r>
              <a:rPr lang="en-US" altLang="en-US" sz="2400" i="1" dirty="0" err="1">
                <a:solidFill>
                  <a:schemeClr val="hlink"/>
                </a:solidFill>
              </a:rPr>
              <a:t>y</a:t>
            </a:r>
            <a:r>
              <a:rPr lang="en-US" altLang="en-US" sz="2400" i="1" baseline="-25000" dirty="0" err="1">
                <a:solidFill>
                  <a:schemeClr val="hlink"/>
                </a:solidFill>
              </a:rPr>
              <a:t>k</a:t>
            </a:r>
            <a:r>
              <a:rPr lang="en-US" altLang="en-US" sz="2400" i="1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= +1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folHlink"/>
                </a:solidFill>
              </a:rPr>
              <a:t>w</a:t>
            </a:r>
            <a:r>
              <a:rPr lang="en-US" altLang="en-US" sz="24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400" b="1" dirty="0" err="1" smtClean="0">
                <a:solidFill>
                  <a:schemeClr val="folHlink"/>
                </a:solidFill>
              </a:rPr>
              <a:t>x</a:t>
            </a:r>
            <a:r>
              <a:rPr lang="en-US" altLang="en-US" sz="2400" i="1" baseline="-25000" dirty="0" err="1" smtClean="0">
                <a:solidFill>
                  <a:schemeClr val="fol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+</a:t>
            </a:r>
            <a:r>
              <a:rPr lang="en-US" altLang="en-US" sz="2400" i="1" dirty="0">
                <a:solidFill>
                  <a:schemeClr val="folHlink"/>
                </a:solidFill>
              </a:rPr>
              <a:t> b </a:t>
            </a:r>
            <a:r>
              <a:rPr lang="en-US" altLang="en-US" sz="2400" dirty="0" smtClean="0">
                <a:solidFill>
                  <a:schemeClr val="folHlink"/>
                </a:solidFill>
                <a:sym typeface="Symbol" pitchFamily="18" charset="2"/>
              </a:rPr>
              <a:t>≤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-1</a:t>
            </a:r>
            <a:r>
              <a:rPr lang="en-US" altLang="en-US" sz="2400" i="1" dirty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+ </a:t>
            </a:r>
            <a:r>
              <a:rPr lang="en-US" altLang="en-US" sz="2400" i="1" dirty="0" err="1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err="1" smtClean="0">
                <a:solidFill>
                  <a:schemeClr val="folHlink"/>
                </a:solidFill>
              </a:rPr>
              <a:t>k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 </a:t>
            </a:r>
            <a:r>
              <a:rPr lang="en-US" altLang="en-US" sz="2400" dirty="0">
                <a:solidFill>
                  <a:schemeClr val="folHlink"/>
                </a:solidFill>
              </a:rPr>
              <a:t>if </a:t>
            </a:r>
            <a:r>
              <a:rPr lang="en-US" altLang="en-US" sz="2400" i="1" dirty="0" err="1">
                <a:solidFill>
                  <a:schemeClr val="folHlink"/>
                </a:solidFill>
              </a:rPr>
              <a:t>y</a:t>
            </a:r>
            <a:r>
              <a:rPr lang="en-US" altLang="en-US" sz="2400" i="1" baseline="-25000" dirty="0" err="1">
                <a:solidFill>
                  <a:schemeClr val="folHlink"/>
                </a:solidFill>
              </a:rPr>
              <a:t>k</a:t>
            </a:r>
            <a:r>
              <a:rPr lang="en-US" altLang="en-US" sz="2400" i="1" dirty="0">
                <a:solidFill>
                  <a:schemeClr val="folHlink"/>
                </a:solidFill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</a:rPr>
              <a:t>= -1</a:t>
            </a:r>
          </a:p>
          <a:p>
            <a:pPr eaLnBrk="1" hangingPunct="1">
              <a:buFontTx/>
              <a:buNone/>
            </a:pPr>
            <a:r>
              <a:rPr lang="en-US" altLang="en-US" sz="2400" i="1" dirty="0" err="1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err="1" smtClean="0">
                <a:solidFill>
                  <a:srgbClr val="990099"/>
                </a:solidFill>
              </a:rPr>
              <a:t>k</a:t>
            </a:r>
            <a:r>
              <a:rPr lang="en-US" altLang="en-US" sz="2400" i="1" dirty="0" smtClean="0">
                <a:solidFill>
                  <a:srgbClr val="990099"/>
                </a:solidFill>
              </a:rPr>
              <a:t> </a:t>
            </a:r>
            <a:r>
              <a:rPr lang="en-US" altLang="en-US" sz="2400" dirty="0" smtClean="0">
                <a:solidFill>
                  <a:srgbClr val="990099"/>
                </a:solidFill>
                <a:sym typeface="Symbol" pitchFamily="18" charset="2"/>
              </a:rPr>
              <a:t>≥</a:t>
            </a:r>
            <a:r>
              <a:rPr lang="en-US" altLang="en-US" sz="2400" i="1" dirty="0" smtClean="0">
                <a:solidFill>
                  <a:srgbClr val="990099"/>
                </a:solidFill>
              </a:rPr>
              <a:t> </a:t>
            </a:r>
            <a:r>
              <a:rPr lang="en-US" altLang="en-US" sz="2400" dirty="0">
                <a:solidFill>
                  <a:srgbClr val="990099"/>
                </a:solidFill>
              </a:rPr>
              <a:t>0</a:t>
            </a:r>
            <a:r>
              <a:rPr lang="en-US" altLang="en-US" sz="2400" i="1" dirty="0">
                <a:solidFill>
                  <a:srgbClr val="990099"/>
                </a:solidFill>
              </a:rPr>
              <a:t> </a:t>
            </a:r>
            <a:r>
              <a:rPr lang="en-US" altLang="en-US" sz="2400" dirty="0">
                <a:solidFill>
                  <a:srgbClr val="990099"/>
                </a:solidFill>
              </a:rPr>
              <a:t>for all</a:t>
            </a:r>
            <a:r>
              <a:rPr lang="en-US" altLang="en-US" sz="2400" i="1" dirty="0">
                <a:solidFill>
                  <a:srgbClr val="990099"/>
                </a:solidFill>
              </a:rPr>
              <a:t> k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2438400" y="914400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1143000" y="1066800"/>
            <a:ext cx="76200" cy="76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2911475" y="3195638"/>
            <a:ext cx="76200" cy="76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491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236473"/>
              </p:ext>
            </p:extLst>
          </p:nvPr>
        </p:nvGraphicFramePr>
        <p:xfrm>
          <a:off x="1570038" y="4849813"/>
          <a:ext cx="25130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9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849813"/>
                        <a:ext cx="25130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Line 31"/>
          <p:cNvSpPr>
            <a:spLocks noChangeShapeType="1"/>
          </p:cNvSpPr>
          <p:nvPr/>
        </p:nvSpPr>
        <p:spPr bwMode="auto">
          <a:xfrm flipH="1" flipV="1">
            <a:off x="2201863" y="1736725"/>
            <a:ext cx="741362" cy="149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2825750" y="2425700"/>
            <a:ext cx="49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hlink"/>
                </a:solidFill>
              </a:rPr>
              <a:t>7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 </a:t>
            </a:r>
            <a:endParaRPr lang="en-US" altLang="en-US" sz="2400" i="1" dirty="0">
              <a:solidFill>
                <a:schemeClr val="hlink"/>
              </a:solidFill>
            </a:endParaRPr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 flipH="1" flipV="1">
            <a:off x="2322513" y="1652588"/>
            <a:ext cx="750887" cy="1500187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 flipH="1" flipV="1">
            <a:off x="2484438" y="960438"/>
            <a:ext cx="528637" cy="11017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660650" y="1019175"/>
            <a:ext cx="69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11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H="1" flipV="1">
            <a:off x="2603500" y="890588"/>
            <a:ext cx="541338" cy="114935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 flipH="1" flipV="1">
            <a:off x="1206500" y="1136650"/>
            <a:ext cx="704850" cy="146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1524000" y="1241425"/>
            <a:ext cx="49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en-US" altLang="en-US" sz="2400" i="1" baseline="-25000" dirty="0" smtClean="0">
                <a:solidFill>
                  <a:schemeClr val="folHlink"/>
                </a:solidFill>
              </a:rPr>
              <a:t>2</a:t>
            </a:r>
            <a:r>
              <a:rPr lang="en-US" altLang="en-US" sz="2400" i="1" dirty="0" smtClean="0">
                <a:solidFill>
                  <a:schemeClr val="folHlink"/>
                </a:solidFill>
              </a:rPr>
              <a:t> 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 flipH="1" flipV="1">
            <a:off x="1336675" y="1054100"/>
            <a:ext cx="693738" cy="15001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676400" y="3303588"/>
            <a:ext cx="270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“</a:t>
            </a:r>
            <a:r>
              <a:rPr lang="en-US" altLang="en-US" sz="2400" b="1" dirty="0">
                <a:solidFill>
                  <a:schemeClr val="hlink"/>
                </a:solidFill>
              </a:rPr>
              <a:t>slack variables</a:t>
            </a:r>
            <a:r>
              <a:rPr lang="en-US" altLang="en-US" sz="2400" dirty="0">
                <a:solidFill>
                  <a:schemeClr val="hlink"/>
                </a:solidFill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990600"/>
          </a:xfrm>
        </p:spPr>
        <p:txBody>
          <a:bodyPr/>
          <a:lstStyle/>
          <a:p>
            <a:r>
              <a:rPr lang="en-US" altLang="en-US" smtClean="0"/>
              <a:t>Non Linearly-Separable Data</a:t>
            </a:r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8006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Approach 2:  </a:t>
            </a:r>
            <a:r>
              <a:rPr lang="en-US" altLang="en-US" dirty="0" smtClean="0">
                <a:solidFill>
                  <a:srgbClr val="FF0000"/>
                </a:solidFill>
              </a:rPr>
              <a:t>Map data to a higher dimensional space, and then do linear classification there (called the </a:t>
            </a:r>
            <a:r>
              <a:rPr lang="en-US" altLang="en-US" b="1" dirty="0" smtClean="0">
                <a:solidFill>
                  <a:srgbClr val="FF0000"/>
                </a:solidFill>
              </a:rPr>
              <a:t>kernel trick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1219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Suppose we’re in 1 Dimension</a:t>
            </a:r>
          </a:p>
        </p:txBody>
      </p:sp>
      <p:grpSp>
        <p:nvGrpSpPr>
          <p:cNvPr id="54275" name="Group 46"/>
          <p:cNvGrpSpPr>
            <a:grpSpLocks/>
          </p:cNvGrpSpPr>
          <p:nvPr/>
        </p:nvGrpSpPr>
        <p:grpSpPr bwMode="auto">
          <a:xfrm>
            <a:off x="1371600" y="4114800"/>
            <a:ext cx="4267200" cy="1066800"/>
            <a:chOff x="144" y="3552"/>
            <a:chExt cx="2304" cy="432"/>
          </a:xfrm>
        </p:grpSpPr>
        <p:sp>
          <p:nvSpPr>
            <p:cNvPr id="54278" name="Line 7"/>
            <p:cNvSpPr>
              <a:spLocks noChangeShapeType="1"/>
            </p:cNvSpPr>
            <p:nvPr/>
          </p:nvSpPr>
          <p:spPr bwMode="auto">
            <a:xfrm>
              <a:off x="864" y="355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 flipV="1">
              <a:off x="144" y="3888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280" name="Oval 9"/>
            <p:cNvSpPr>
              <a:spLocks noChangeAspect="1" noChangeArrowheads="1"/>
            </p:cNvSpPr>
            <p:nvPr/>
          </p:nvSpPr>
          <p:spPr bwMode="auto">
            <a:xfrm>
              <a:off x="1440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1" name="Oval 10"/>
            <p:cNvSpPr>
              <a:spLocks noChangeAspect="1" noChangeArrowheads="1"/>
            </p:cNvSpPr>
            <p:nvPr/>
          </p:nvSpPr>
          <p:spPr bwMode="auto">
            <a:xfrm>
              <a:off x="336" y="3792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2" name="Oval 16"/>
            <p:cNvSpPr>
              <a:spLocks noChangeAspect="1" noChangeArrowheads="1"/>
            </p:cNvSpPr>
            <p:nvPr/>
          </p:nvSpPr>
          <p:spPr bwMode="auto">
            <a:xfrm>
              <a:off x="2112" y="37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3" name="Oval 22"/>
            <p:cNvSpPr>
              <a:spLocks noChangeAspect="1" noChangeArrowheads="1"/>
            </p:cNvSpPr>
            <p:nvPr/>
          </p:nvSpPr>
          <p:spPr bwMode="auto">
            <a:xfrm rot="-1118274">
              <a:off x="2352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4" name="Oval 26"/>
            <p:cNvSpPr>
              <a:spLocks noChangeAspect="1" noChangeArrowheads="1"/>
            </p:cNvSpPr>
            <p:nvPr/>
          </p:nvSpPr>
          <p:spPr bwMode="auto">
            <a:xfrm rot="5895381">
              <a:off x="580" y="378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5" name="Oval 35"/>
            <p:cNvSpPr>
              <a:spLocks noChangeAspect="1" noChangeArrowheads="1"/>
            </p:cNvSpPr>
            <p:nvPr/>
          </p:nvSpPr>
          <p:spPr bwMode="auto">
            <a:xfrm rot="4777107">
              <a:off x="1634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6" name="Oval 36"/>
            <p:cNvSpPr>
              <a:spLocks noChangeAspect="1" noChangeArrowheads="1"/>
            </p:cNvSpPr>
            <p:nvPr/>
          </p:nvSpPr>
          <p:spPr bwMode="auto">
            <a:xfrm rot="4777107">
              <a:off x="2018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7" name="Oval 37"/>
            <p:cNvSpPr>
              <a:spLocks noChangeAspect="1" noChangeArrowheads="1"/>
            </p:cNvSpPr>
            <p:nvPr/>
          </p:nvSpPr>
          <p:spPr bwMode="auto">
            <a:xfrm rot="4777107">
              <a:off x="814" y="379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8" name="Oval 42"/>
            <p:cNvSpPr>
              <a:spLocks noChangeAspect="1" noChangeArrowheads="1"/>
            </p:cNvSpPr>
            <p:nvPr/>
          </p:nvSpPr>
          <p:spPr bwMode="auto">
            <a:xfrm rot="4777107">
              <a:off x="1731" y="378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4289" name="Oval 43"/>
            <p:cNvSpPr>
              <a:spLocks noChangeAspect="1" noChangeArrowheads="1"/>
            </p:cNvSpPr>
            <p:nvPr/>
          </p:nvSpPr>
          <p:spPr bwMode="auto">
            <a:xfrm>
              <a:off x="960" y="3792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54276" name="Text Box 47"/>
          <p:cNvSpPr txBox="1">
            <a:spLocks noChangeArrowheads="1"/>
          </p:cNvSpPr>
          <p:nvPr/>
        </p:nvSpPr>
        <p:spPr bwMode="auto">
          <a:xfrm>
            <a:off x="5638800" y="1676400"/>
            <a:ext cx="2971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What would SVMs do with this data?</a:t>
            </a:r>
          </a:p>
        </p:txBody>
      </p:sp>
      <p:sp>
        <p:nvSpPr>
          <p:cNvPr id="54277" name="Text Box 48"/>
          <p:cNvSpPr txBox="1">
            <a:spLocks noChangeArrowheads="1"/>
          </p:cNvSpPr>
          <p:nvPr/>
        </p:nvSpPr>
        <p:spPr bwMode="auto">
          <a:xfrm>
            <a:off x="2401888" y="5051425"/>
            <a:ext cx="903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Linear Classifiers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 </a:t>
            </a:r>
            <a:r>
              <a:rPr lang="en-US" altLang="en-US" sz="2000"/>
              <a:t>       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6152" name="Text Box 66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6153" name="Oval 67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4" name="Oval 68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7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8" name="Oval 17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9" name="Oval 18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0" name="Oval 19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1" name="Oval 20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2" name="Oval 21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3" name="Oval 22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4" name="Oval 23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7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8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9" name="Oval 32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0" name="Oval 34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1" name="Oval 35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2" name="Oval 38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3" name="Oval 39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4" name="Oval 4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5" name="Oval 4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6" name="Oval 4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7" name="Oval 4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8" name="Oval 4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79" name="Oval 4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0" name="Oval 4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1" name="Oval 50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2" name="Oval 51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3" name="Oval 52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4" name="Oval 53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5" name="Oval 5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6" name="Oval 5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7" name="Oval 58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8" name="Oval 6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89" name="Oval 62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90" name="Oval 63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92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93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How would you classify this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Suppose we’re in 1 Dimension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371600" y="4114800"/>
            <a:ext cx="4267200" cy="1066800"/>
            <a:chOff x="144" y="3552"/>
            <a:chExt cx="2304" cy="432"/>
          </a:xfrm>
        </p:grpSpPr>
        <p:sp>
          <p:nvSpPr>
            <p:cNvPr id="55307" name="Line 4"/>
            <p:cNvSpPr>
              <a:spLocks noChangeShapeType="1"/>
            </p:cNvSpPr>
            <p:nvPr/>
          </p:nvSpPr>
          <p:spPr bwMode="auto">
            <a:xfrm>
              <a:off x="864" y="355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308" name="Line 5"/>
            <p:cNvSpPr>
              <a:spLocks noChangeShapeType="1"/>
            </p:cNvSpPr>
            <p:nvPr/>
          </p:nvSpPr>
          <p:spPr bwMode="auto">
            <a:xfrm flipV="1">
              <a:off x="144" y="3888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309" name="Oval 6"/>
            <p:cNvSpPr>
              <a:spLocks noChangeAspect="1" noChangeArrowheads="1"/>
            </p:cNvSpPr>
            <p:nvPr/>
          </p:nvSpPr>
          <p:spPr bwMode="auto">
            <a:xfrm>
              <a:off x="1440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0" name="Oval 7"/>
            <p:cNvSpPr>
              <a:spLocks noChangeAspect="1" noChangeArrowheads="1"/>
            </p:cNvSpPr>
            <p:nvPr/>
          </p:nvSpPr>
          <p:spPr bwMode="auto">
            <a:xfrm>
              <a:off x="336" y="3792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1" name="Oval 8"/>
            <p:cNvSpPr>
              <a:spLocks noChangeAspect="1" noChangeArrowheads="1"/>
            </p:cNvSpPr>
            <p:nvPr/>
          </p:nvSpPr>
          <p:spPr bwMode="auto">
            <a:xfrm>
              <a:off x="2112" y="37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2" name="Oval 9"/>
            <p:cNvSpPr>
              <a:spLocks noChangeAspect="1" noChangeArrowheads="1"/>
            </p:cNvSpPr>
            <p:nvPr/>
          </p:nvSpPr>
          <p:spPr bwMode="auto">
            <a:xfrm rot="-1118274">
              <a:off x="2352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3" name="Oval 10"/>
            <p:cNvSpPr>
              <a:spLocks noChangeAspect="1" noChangeArrowheads="1"/>
            </p:cNvSpPr>
            <p:nvPr/>
          </p:nvSpPr>
          <p:spPr bwMode="auto">
            <a:xfrm rot="5895381">
              <a:off x="580" y="378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4" name="Oval 11"/>
            <p:cNvSpPr>
              <a:spLocks noChangeAspect="1" noChangeArrowheads="1"/>
            </p:cNvSpPr>
            <p:nvPr/>
          </p:nvSpPr>
          <p:spPr bwMode="auto">
            <a:xfrm rot="4777107">
              <a:off x="1634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5" name="Oval 12"/>
            <p:cNvSpPr>
              <a:spLocks noChangeAspect="1" noChangeArrowheads="1"/>
            </p:cNvSpPr>
            <p:nvPr/>
          </p:nvSpPr>
          <p:spPr bwMode="auto">
            <a:xfrm rot="4777107">
              <a:off x="2018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6" name="Oval 13"/>
            <p:cNvSpPr>
              <a:spLocks noChangeAspect="1" noChangeArrowheads="1"/>
            </p:cNvSpPr>
            <p:nvPr/>
          </p:nvSpPr>
          <p:spPr bwMode="auto">
            <a:xfrm rot="4777107">
              <a:off x="814" y="379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7" name="Oval 14"/>
            <p:cNvSpPr>
              <a:spLocks noChangeAspect="1" noChangeArrowheads="1"/>
            </p:cNvSpPr>
            <p:nvPr/>
          </p:nvSpPr>
          <p:spPr bwMode="auto">
            <a:xfrm rot="4777107">
              <a:off x="1731" y="378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318" name="Oval 15"/>
            <p:cNvSpPr>
              <a:spLocks noChangeAspect="1" noChangeArrowheads="1"/>
            </p:cNvSpPr>
            <p:nvPr/>
          </p:nvSpPr>
          <p:spPr bwMode="auto">
            <a:xfrm>
              <a:off x="960" y="3792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55300" name="Line 18"/>
          <p:cNvSpPr>
            <a:spLocks noChangeShapeType="1"/>
          </p:cNvSpPr>
          <p:nvPr/>
        </p:nvSpPr>
        <p:spPr bwMode="auto">
          <a:xfrm flipV="1">
            <a:off x="2919413" y="4225925"/>
            <a:ext cx="0" cy="914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1" name="Line 19"/>
          <p:cNvSpPr>
            <a:spLocks noChangeShapeType="1"/>
          </p:cNvSpPr>
          <p:nvPr/>
        </p:nvSpPr>
        <p:spPr bwMode="auto">
          <a:xfrm flipV="1">
            <a:off x="3798888" y="4203700"/>
            <a:ext cx="0" cy="914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2" name="Text Box 20"/>
          <p:cNvSpPr txBox="1">
            <a:spLocks noChangeArrowheads="1"/>
          </p:cNvSpPr>
          <p:nvPr/>
        </p:nvSpPr>
        <p:spPr bwMode="auto">
          <a:xfrm>
            <a:off x="962025" y="5427663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Positive “plane”</a:t>
            </a:r>
          </a:p>
        </p:txBody>
      </p:sp>
      <p:sp>
        <p:nvSpPr>
          <p:cNvPr id="55303" name="Freeform 21"/>
          <p:cNvSpPr>
            <a:spLocks/>
          </p:cNvSpPr>
          <p:nvPr/>
        </p:nvSpPr>
        <p:spPr bwMode="auto">
          <a:xfrm>
            <a:off x="2695575" y="5073650"/>
            <a:ext cx="452438" cy="565150"/>
          </a:xfrm>
          <a:custGeom>
            <a:avLst/>
            <a:gdLst>
              <a:gd name="T0" fmla="*/ 0 w 285"/>
              <a:gd name="T1" fmla="*/ 2147483647 h 356"/>
              <a:gd name="T2" fmla="*/ 2147483647 w 285"/>
              <a:gd name="T3" fmla="*/ 2147483647 h 356"/>
              <a:gd name="T4" fmla="*/ 2147483647 w 285"/>
              <a:gd name="T5" fmla="*/ 2147483647 h 356"/>
              <a:gd name="T6" fmla="*/ 2147483647 w 285"/>
              <a:gd name="T7" fmla="*/ 2147483647 h 356"/>
              <a:gd name="T8" fmla="*/ 2147483647 w 285"/>
              <a:gd name="T9" fmla="*/ 2147483647 h 356"/>
              <a:gd name="T10" fmla="*/ 2147483647 w 285"/>
              <a:gd name="T11" fmla="*/ 2147483647 h 356"/>
              <a:gd name="T12" fmla="*/ 2147483647 w 285"/>
              <a:gd name="T13" fmla="*/ 2147483647 h 356"/>
              <a:gd name="T14" fmla="*/ 2147483647 w 285"/>
              <a:gd name="T15" fmla="*/ 2147483647 h 356"/>
              <a:gd name="T16" fmla="*/ 2147483647 w 285"/>
              <a:gd name="T17" fmla="*/ 2147483647 h 356"/>
              <a:gd name="T18" fmla="*/ 2147483647 w 285"/>
              <a:gd name="T19" fmla="*/ 2147483647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5"/>
              <a:gd name="T31" fmla="*/ 0 h 356"/>
              <a:gd name="T32" fmla="*/ 285 w 285"/>
              <a:gd name="T33" fmla="*/ 356 h 3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5" h="356">
                <a:moveTo>
                  <a:pt x="0" y="356"/>
                </a:moveTo>
                <a:cubicBezTo>
                  <a:pt x="45" y="351"/>
                  <a:pt x="77" y="347"/>
                  <a:pt x="119" y="334"/>
                </a:cubicBezTo>
                <a:cubicBezTo>
                  <a:pt x="154" y="299"/>
                  <a:pt x="132" y="318"/>
                  <a:pt x="185" y="282"/>
                </a:cubicBezTo>
                <a:cubicBezTo>
                  <a:pt x="192" y="277"/>
                  <a:pt x="207" y="267"/>
                  <a:pt x="207" y="267"/>
                </a:cubicBezTo>
                <a:cubicBezTo>
                  <a:pt x="212" y="260"/>
                  <a:pt x="216" y="251"/>
                  <a:pt x="222" y="245"/>
                </a:cubicBezTo>
                <a:cubicBezTo>
                  <a:pt x="228" y="239"/>
                  <a:pt x="238" y="237"/>
                  <a:pt x="244" y="230"/>
                </a:cubicBezTo>
                <a:cubicBezTo>
                  <a:pt x="258" y="213"/>
                  <a:pt x="261" y="183"/>
                  <a:pt x="274" y="164"/>
                </a:cubicBezTo>
                <a:cubicBezTo>
                  <a:pt x="271" y="127"/>
                  <a:pt x="285" y="79"/>
                  <a:pt x="259" y="53"/>
                </a:cubicBezTo>
                <a:cubicBezTo>
                  <a:pt x="247" y="41"/>
                  <a:pt x="215" y="24"/>
                  <a:pt x="215" y="24"/>
                </a:cubicBezTo>
                <a:cubicBezTo>
                  <a:pt x="198" y="0"/>
                  <a:pt x="209" y="2"/>
                  <a:pt x="192" y="2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4" name="Text Box 22"/>
          <p:cNvSpPr txBox="1">
            <a:spLocks noChangeArrowheads="1"/>
          </p:cNvSpPr>
          <p:nvPr/>
        </p:nvSpPr>
        <p:spPr bwMode="auto">
          <a:xfrm>
            <a:off x="3670300" y="5521325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Negative “plane”</a:t>
            </a:r>
          </a:p>
        </p:txBody>
      </p:sp>
      <p:sp>
        <p:nvSpPr>
          <p:cNvPr id="55305" name="Freeform 23"/>
          <p:cNvSpPr>
            <a:spLocks/>
          </p:cNvSpPr>
          <p:nvPr/>
        </p:nvSpPr>
        <p:spPr bwMode="auto">
          <a:xfrm>
            <a:off x="3468688" y="5111750"/>
            <a:ext cx="293687" cy="609600"/>
          </a:xfrm>
          <a:custGeom>
            <a:avLst/>
            <a:gdLst>
              <a:gd name="T0" fmla="*/ 2147483647 w 185"/>
              <a:gd name="T1" fmla="*/ 2147483647 h 384"/>
              <a:gd name="T2" fmla="*/ 2147483647 w 185"/>
              <a:gd name="T3" fmla="*/ 2147483647 h 384"/>
              <a:gd name="T4" fmla="*/ 2147483647 w 185"/>
              <a:gd name="T5" fmla="*/ 2147483647 h 384"/>
              <a:gd name="T6" fmla="*/ 2147483647 w 185"/>
              <a:gd name="T7" fmla="*/ 2147483647 h 384"/>
              <a:gd name="T8" fmla="*/ 2147483647 w 185"/>
              <a:gd name="T9" fmla="*/ 2147483647 h 384"/>
              <a:gd name="T10" fmla="*/ 2147483647 w 185"/>
              <a:gd name="T11" fmla="*/ 0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384"/>
              <a:gd name="T20" fmla="*/ 185 w 185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384">
                <a:moveTo>
                  <a:pt x="185" y="384"/>
                </a:moveTo>
                <a:cubicBezTo>
                  <a:pt x="138" y="378"/>
                  <a:pt x="110" y="366"/>
                  <a:pt x="67" y="354"/>
                </a:cubicBezTo>
                <a:cubicBezTo>
                  <a:pt x="30" y="317"/>
                  <a:pt x="17" y="285"/>
                  <a:pt x="1" y="236"/>
                </a:cubicBezTo>
                <a:cubicBezTo>
                  <a:pt x="6" y="175"/>
                  <a:pt x="0" y="126"/>
                  <a:pt x="45" y="81"/>
                </a:cubicBezTo>
                <a:cubicBezTo>
                  <a:pt x="65" y="61"/>
                  <a:pt x="104" y="17"/>
                  <a:pt x="134" y="7"/>
                </a:cubicBezTo>
                <a:cubicBezTo>
                  <a:pt x="141" y="5"/>
                  <a:pt x="156" y="0"/>
                  <a:pt x="156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6" name="Text Box 24"/>
          <p:cNvSpPr txBox="1">
            <a:spLocks noChangeArrowheads="1"/>
          </p:cNvSpPr>
          <p:nvPr/>
        </p:nvSpPr>
        <p:spPr bwMode="auto">
          <a:xfrm>
            <a:off x="2401888" y="5051425"/>
            <a:ext cx="903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/>
              <a:t>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1524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Harder 1D Dataset:</a:t>
            </a:r>
            <a:br>
              <a:rPr lang="en-US" altLang="en-US" sz="4000" smtClean="0"/>
            </a:br>
            <a:r>
              <a:rPr lang="en-US" altLang="en-US" sz="4000" smtClean="0"/>
              <a:t>Not Linearly-Separable</a:t>
            </a:r>
          </a:p>
        </p:txBody>
      </p:sp>
      <p:sp>
        <p:nvSpPr>
          <p:cNvPr id="56323" name="Line 4"/>
          <p:cNvSpPr>
            <a:spLocks noChangeShapeType="1"/>
          </p:cNvSpPr>
          <p:nvPr/>
        </p:nvSpPr>
        <p:spPr bwMode="auto">
          <a:xfrm>
            <a:off x="2705100" y="41148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4" name="Line 5"/>
          <p:cNvSpPr>
            <a:spLocks noChangeShapeType="1"/>
          </p:cNvSpPr>
          <p:nvPr/>
        </p:nvSpPr>
        <p:spPr bwMode="auto">
          <a:xfrm flipV="1">
            <a:off x="1371600" y="4945063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5" name="Oval 6"/>
          <p:cNvSpPr>
            <a:spLocks noChangeAspect="1" noChangeArrowheads="1"/>
          </p:cNvSpPr>
          <p:nvPr/>
        </p:nvSpPr>
        <p:spPr bwMode="auto">
          <a:xfrm>
            <a:off x="3771900" y="4706938"/>
            <a:ext cx="69850" cy="74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26" name="Oval 7"/>
          <p:cNvSpPr>
            <a:spLocks noChangeAspect="1" noChangeArrowheads="1"/>
          </p:cNvSpPr>
          <p:nvPr/>
        </p:nvSpPr>
        <p:spPr bwMode="auto">
          <a:xfrm>
            <a:off x="1727200" y="470693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27" name="Oval 8"/>
          <p:cNvSpPr>
            <a:spLocks noChangeAspect="1" noChangeArrowheads="1"/>
          </p:cNvSpPr>
          <p:nvPr/>
        </p:nvSpPr>
        <p:spPr bwMode="auto">
          <a:xfrm>
            <a:off x="5016500" y="4706938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28" name="Oval 9"/>
          <p:cNvSpPr>
            <a:spLocks noChangeAspect="1" noChangeArrowheads="1"/>
          </p:cNvSpPr>
          <p:nvPr/>
        </p:nvSpPr>
        <p:spPr bwMode="auto">
          <a:xfrm rot="-1118274">
            <a:off x="5461000" y="470693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29" name="Oval 10"/>
          <p:cNvSpPr>
            <a:spLocks noChangeAspect="1" noChangeArrowheads="1"/>
          </p:cNvSpPr>
          <p:nvPr/>
        </p:nvSpPr>
        <p:spPr bwMode="auto">
          <a:xfrm rot="5895381">
            <a:off x="2169319" y="4709319"/>
            <a:ext cx="74612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30" name="Oval 11"/>
          <p:cNvSpPr>
            <a:spLocks noChangeAspect="1" noChangeArrowheads="1"/>
          </p:cNvSpPr>
          <p:nvPr/>
        </p:nvSpPr>
        <p:spPr bwMode="auto">
          <a:xfrm rot="4777107">
            <a:off x="4121944" y="4712494"/>
            <a:ext cx="74612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31" name="Oval 12"/>
          <p:cNvSpPr>
            <a:spLocks noChangeAspect="1" noChangeArrowheads="1"/>
          </p:cNvSpPr>
          <p:nvPr/>
        </p:nvSpPr>
        <p:spPr bwMode="auto">
          <a:xfrm rot="4777107">
            <a:off x="4833144" y="4712494"/>
            <a:ext cx="74612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32" name="Oval 13"/>
          <p:cNvSpPr>
            <a:spLocks noChangeAspect="1" noChangeArrowheads="1"/>
          </p:cNvSpPr>
          <p:nvPr/>
        </p:nvSpPr>
        <p:spPr bwMode="auto">
          <a:xfrm rot="4777107">
            <a:off x="2601912" y="4721226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33" name="Oval 14"/>
          <p:cNvSpPr>
            <a:spLocks noChangeAspect="1" noChangeArrowheads="1"/>
          </p:cNvSpPr>
          <p:nvPr/>
        </p:nvSpPr>
        <p:spPr bwMode="auto">
          <a:xfrm rot="4777107">
            <a:off x="4300537" y="4711701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34" name="Oval 15"/>
          <p:cNvSpPr>
            <a:spLocks noChangeAspect="1" noChangeArrowheads="1"/>
          </p:cNvSpPr>
          <p:nvPr/>
        </p:nvSpPr>
        <p:spPr bwMode="auto">
          <a:xfrm>
            <a:off x="2882900" y="4706938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181600" y="2438400"/>
            <a:ext cx="3657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What can be done about this?</a:t>
            </a:r>
          </a:p>
        </p:txBody>
      </p:sp>
      <p:sp>
        <p:nvSpPr>
          <p:cNvPr id="56336" name="Text Box 23"/>
          <p:cNvSpPr txBox="1">
            <a:spLocks noChangeArrowheads="1"/>
          </p:cNvSpPr>
          <p:nvPr/>
        </p:nvSpPr>
        <p:spPr bwMode="auto">
          <a:xfrm>
            <a:off x="2401888" y="5051425"/>
            <a:ext cx="903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/>
              <a:t>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Harder 1D Dataset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H="1">
            <a:off x="2705100" y="1014413"/>
            <a:ext cx="14288" cy="41671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1371600" y="4945063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spect="1" noChangeArrowheads="1"/>
          </p:cNvSpPr>
          <p:nvPr/>
        </p:nvSpPr>
        <p:spPr bwMode="auto">
          <a:xfrm>
            <a:off x="3748088" y="4389438"/>
            <a:ext cx="69850" cy="74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1727200" y="4530725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5062538" y="2116138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 rot="-1118274">
            <a:off x="5378450" y="81438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 rot="5895381">
            <a:off x="2180432" y="4779169"/>
            <a:ext cx="74612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4" name="Oval 10"/>
          <p:cNvSpPr>
            <a:spLocks noChangeAspect="1" noChangeArrowheads="1"/>
          </p:cNvSpPr>
          <p:nvPr/>
        </p:nvSpPr>
        <p:spPr bwMode="auto">
          <a:xfrm rot="4777107">
            <a:off x="4121943" y="40568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5" name="Oval 11"/>
          <p:cNvSpPr>
            <a:spLocks noChangeAspect="1" noChangeArrowheads="1"/>
          </p:cNvSpPr>
          <p:nvPr/>
        </p:nvSpPr>
        <p:spPr bwMode="auto">
          <a:xfrm rot="4777107">
            <a:off x="4704557" y="2931319"/>
            <a:ext cx="74612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 rot="4777107">
            <a:off x="2541587" y="4849813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 rot="4777107">
            <a:off x="4311650" y="3844926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8" name="Oval 14"/>
          <p:cNvSpPr>
            <a:spLocks noChangeAspect="1" noChangeArrowheads="1"/>
          </p:cNvSpPr>
          <p:nvPr/>
        </p:nvSpPr>
        <p:spPr bwMode="auto">
          <a:xfrm>
            <a:off x="2895600" y="48133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562600" y="1600200"/>
            <a:ext cx="333692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The </a:t>
            </a:r>
            <a:r>
              <a:rPr lang="en-US" altLang="en-US" b="1" dirty="0"/>
              <a:t>Kernel Trick</a:t>
            </a:r>
            <a:r>
              <a:rPr lang="en-US" altLang="en-US" dirty="0"/>
              <a:t>: Preprocess the data, mapping </a:t>
            </a:r>
            <a:r>
              <a:rPr lang="en-US" altLang="en-US" b="1" dirty="0"/>
              <a:t>x</a:t>
            </a:r>
            <a:r>
              <a:rPr lang="en-US" altLang="en-US" dirty="0"/>
              <a:t> into a higher dimensional space, </a:t>
            </a:r>
            <a:r>
              <a:rPr lang="en-US" altLang="en-US" b="1" dirty="0" smtClean="0"/>
              <a:t>z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Φ</a:t>
            </a:r>
            <a:r>
              <a:rPr lang="en-US" altLang="en-US" dirty="0" smtClean="0"/>
              <a:t>(</a:t>
            </a:r>
            <a:r>
              <a:rPr lang="en-US" altLang="en-US" b="1" dirty="0"/>
              <a:t>x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For example:</a:t>
            </a:r>
            <a:endParaRPr lang="en-US" altLang="en-US" dirty="0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2401888" y="5051425"/>
            <a:ext cx="903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/>
              <a:t>=0</a:t>
            </a:r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53356"/>
              </p:ext>
            </p:extLst>
          </p:nvPr>
        </p:nvGraphicFramePr>
        <p:xfrm>
          <a:off x="5943600" y="4876800"/>
          <a:ext cx="2720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4" imgW="939600" imgH="253800" progId="Equation.3">
                  <p:embed/>
                </p:oleObj>
              </mc:Choice>
              <mc:Fallback>
                <p:oleObj name="Equation" r:id="rId4" imgW="9396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2720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Box 18"/>
          <p:cNvSpPr txBox="1">
            <a:spLocks noChangeArrowheads="1"/>
          </p:cNvSpPr>
          <p:nvPr/>
        </p:nvSpPr>
        <p:spPr bwMode="auto">
          <a:xfrm>
            <a:off x="3048000" y="5791200"/>
            <a:ext cx="558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Here, </a:t>
            </a:r>
            <a:r>
              <a:rPr lang="en-US" altLang="en-US" dirty="0" smtClean="0">
                <a:sym typeface="Symbol" pitchFamily="18" charset="2"/>
              </a:rPr>
              <a:t>Φ </a:t>
            </a:r>
            <a:r>
              <a:rPr lang="en-US" altLang="en-US" dirty="0">
                <a:sym typeface="Symbol" pitchFamily="18" charset="2"/>
              </a:rPr>
              <a:t>maps data from 1D to 2D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2464" y="6329689"/>
            <a:ext cx="8477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general, map from </a:t>
            </a:r>
            <a:r>
              <a:rPr lang="en-US" i="1" dirty="0" smtClean="0"/>
              <a:t>d</a:t>
            </a:r>
            <a:r>
              <a:rPr lang="en-US" dirty="0" smtClean="0"/>
              <a:t>-dimensional input space to </a:t>
            </a:r>
            <a:r>
              <a:rPr lang="en-US" i="1" dirty="0" smtClean="0"/>
              <a:t>k</a:t>
            </a:r>
            <a:r>
              <a:rPr lang="en-US" dirty="0" smtClean="0"/>
              <a:t>-dimensional </a:t>
            </a:r>
            <a:r>
              <a:rPr lang="en-US" b="1" dirty="0" smtClean="0"/>
              <a:t>z</a:t>
            </a:r>
            <a:r>
              <a:rPr lang="en-US" dirty="0" smtClean="0"/>
              <a:t> space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Harder 1D Dataset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H="1">
            <a:off x="2705100" y="1014413"/>
            <a:ext cx="14288" cy="41671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V="1">
            <a:off x="1371600" y="4945063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3" name="Oval 5"/>
          <p:cNvSpPr>
            <a:spLocks noChangeAspect="1" noChangeArrowheads="1"/>
          </p:cNvSpPr>
          <p:nvPr/>
        </p:nvSpPr>
        <p:spPr bwMode="auto">
          <a:xfrm>
            <a:off x="3748088" y="4389438"/>
            <a:ext cx="69850" cy="74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74" name="Oval 6"/>
          <p:cNvSpPr>
            <a:spLocks noChangeAspect="1" noChangeArrowheads="1"/>
          </p:cNvSpPr>
          <p:nvPr/>
        </p:nvSpPr>
        <p:spPr bwMode="auto">
          <a:xfrm>
            <a:off x="1727200" y="4530725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75" name="Oval 7"/>
          <p:cNvSpPr>
            <a:spLocks noChangeAspect="1" noChangeArrowheads="1"/>
          </p:cNvSpPr>
          <p:nvPr/>
        </p:nvSpPr>
        <p:spPr bwMode="auto">
          <a:xfrm>
            <a:off x="5062538" y="2116138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76" name="Oval 8"/>
          <p:cNvSpPr>
            <a:spLocks noChangeAspect="1" noChangeArrowheads="1"/>
          </p:cNvSpPr>
          <p:nvPr/>
        </p:nvSpPr>
        <p:spPr bwMode="auto">
          <a:xfrm rot="-1118274">
            <a:off x="5378450" y="81438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77" name="Oval 9"/>
          <p:cNvSpPr>
            <a:spLocks noChangeAspect="1" noChangeArrowheads="1"/>
          </p:cNvSpPr>
          <p:nvPr/>
        </p:nvSpPr>
        <p:spPr bwMode="auto">
          <a:xfrm rot="5895381">
            <a:off x="2180432" y="4779169"/>
            <a:ext cx="74612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78" name="Oval 10"/>
          <p:cNvSpPr>
            <a:spLocks noChangeAspect="1" noChangeArrowheads="1"/>
          </p:cNvSpPr>
          <p:nvPr/>
        </p:nvSpPr>
        <p:spPr bwMode="auto">
          <a:xfrm rot="4777107">
            <a:off x="4121943" y="40568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79" name="Oval 11"/>
          <p:cNvSpPr>
            <a:spLocks noChangeAspect="1" noChangeArrowheads="1"/>
          </p:cNvSpPr>
          <p:nvPr/>
        </p:nvSpPr>
        <p:spPr bwMode="auto">
          <a:xfrm rot="4777107">
            <a:off x="4704557" y="2931319"/>
            <a:ext cx="74612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80" name="Oval 12"/>
          <p:cNvSpPr>
            <a:spLocks noChangeAspect="1" noChangeArrowheads="1"/>
          </p:cNvSpPr>
          <p:nvPr/>
        </p:nvSpPr>
        <p:spPr bwMode="auto">
          <a:xfrm rot="4777107">
            <a:off x="2541587" y="4849813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81" name="Oval 13"/>
          <p:cNvSpPr>
            <a:spLocks noChangeAspect="1" noChangeArrowheads="1"/>
          </p:cNvSpPr>
          <p:nvPr/>
        </p:nvSpPr>
        <p:spPr bwMode="auto">
          <a:xfrm rot="4777107">
            <a:off x="4311650" y="3844926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82" name="Oval 14"/>
          <p:cNvSpPr>
            <a:spLocks noChangeAspect="1" noChangeArrowheads="1"/>
          </p:cNvSpPr>
          <p:nvPr/>
        </p:nvSpPr>
        <p:spPr bwMode="auto">
          <a:xfrm>
            <a:off x="2895600" y="48133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662613" y="809625"/>
            <a:ext cx="333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401888" y="5051425"/>
            <a:ext cx="903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/>
              <a:t>=0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93153"/>
              </p:ext>
            </p:extLst>
          </p:nvPr>
        </p:nvGraphicFramePr>
        <p:xfrm>
          <a:off x="5927725" y="4730750"/>
          <a:ext cx="27193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1" name="Equation" r:id="rId4" imgW="939600" imgH="253800" progId="Equation.3">
                  <p:embed/>
                </p:oleObj>
              </mc:Choice>
              <mc:Fallback>
                <p:oleObj name="Equation" r:id="rId4" imgW="9396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4730750"/>
                        <a:ext cx="27193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2638425" y="2087563"/>
            <a:ext cx="3305175" cy="35163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 flipV="1">
            <a:off x="2474913" y="1898650"/>
            <a:ext cx="3305175" cy="35163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791200" y="1600200"/>
            <a:ext cx="33528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The </a:t>
            </a:r>
            <a:r>
              <a:rPr lang="en-US" altLang="en-US" b="1" dirty="0"/>
              <a:t>Kernel Trick</a:t>
            </a:r>
            <a:r>
              <a:rPr lang="en-US" altLang="en-US" dirty="0"/>
              <a:t>: Preprocess the data, mapping </a:t>
            </a:r>
            <a:r>
              <a:rPr lang="en-US" altLang="en-US" b="1" dirty="0"/>
              <a:t>x</a:t>
            </a:r>
            <a:r>
              <a:rPr lang="en-US" altLang="en-US" dirty="0"/>
              <a:t> into a higher dimensional space, </a:t>
            </a:r>
            <a:r>
              <a:rPr lang="en-US" altLang="en-US" b="1" dirty="0" smtClean="0"/>
              <a:t>z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Φ</a:t>
            </a:r>
            <a:r>
              <a:rPr lang="en-US" altLang="en-US" dirty="0" smtClean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</a:p>
        </p:txBody>
      </p:sp>
      <p:sp>
        <p:nvSpPr>
          <p:cNvPr id="58389" name="TextBox 21"/>
          <p:cNvSpPr txBox="1">
            <a:spLocks noChangeArrowheads="1"/>
          </p:cNvSpPr>
          <p:nvPr/>
        </p:nvSpPr>
        <p:spPr bwMode="auto">
          <a:xfrm>
            <a:off x="2514600" y="5638800"/>
            <a:ext cx="273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/>
              <a:t>w</a:t>
            </a:r>
            <a:r>
              <a:rPr lang="en-US" altLang="en-US" sz="2400" baseline="30000" dirty="0" err="1"/>
              <a:t>T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ym typeface="Symbol" pitchFamily="18" charset="2"/>
              </a:rPr>
              <a:t>Φ(</a:t>
            </a:r>
            <a:r>
              <a:rPr lang="en-US" altLang="en-US" sz="2400" b="1" dirty="0">
                <a:sym typeface="Symbol" pitchFamily="18" charset="2"/>
              </a:rPr>
              <a:t>x</a:t>
            </a:r>
            <a:r>
              <a:rPr lang="en-US" altLang="en-US" sz="2400" dirty="0">
                <a:sym typeface="Symbol" pitchFamily="18" charset="2"/>
              </a:rPr>
              <a:t>) + b = +1</a:t>
            </a:r>
            <a:endParaRPr lang="en-US" altLang="en-US" sz="2400" dirty="0"/>
          </a:p>
        </p:txBody>
      </p:sp>
      <p:sp>
        <p:nvSpPr>
          <p:cNvPr id="58390" name="TextBox 22"/>
          <p:cNvSpPr txBox="1">
            <a:spLocks noChangeArrowheads="1"/>
          </p:cNvSpPr>
          <p:nvPr/>
        </p:nvSpPr>
        <p:spPr bwMode="auto">
          <a:xfrm>
            <a:off x="304800" y="1219200"/>
            <a:ext cx="3886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The data </a:t>
            </a:r>
            <a:r>
              <a:rPr lang="en-US" altLang="en-US" b="1" i="1"/>
              <a:t>is</a:t>
            </a:r>
            <a:r>
              <a:rPr lang="en-US" altLang="en-US"/>
              <a:t> linearly separable in the new space, so use a linear SVM in the new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Another Example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3053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09758"/>
              </p:ext>
            </p:extLst>
          </p:nvPr>
        </p:nvGraphicFramePr>
        <p:xfrm>
          <a:off x="2884488" y="1143000"/>
          <a:ext cx="49069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" name="Equation" r:id="rId6" imgW="1752480" imgH="279360" progId="Equation.3">
                  <p:embed/>
                </p:oleObj>
              </mc:Choice>
              <mc:Fallback>
                <p:oleObj name="Equation" r:id="rId6" imgW="175248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143000"/>
                        <a:ext cx="49069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104900" y="55626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Project examples into some higher dimensional space where the data </a:t>
            </a:r>
            <a:r>
              <a:rPr lang="en-US" altLang="en-US" b="1" i="1" dirty="0">
                <a:solidFill>
                  <a:schemeClr val="hlink"/>
                </a:solidFill>
              </a:rPr>
              <a:t>is</a:t>
            </a:r>
            <a:r>
              <a:rPr lang="en-US" altLang="en-US" dirty="0"/>
              <a:t> linearly separable, defined by </a:t>
            </a:r>
            <a:r>
              <a:rPr lang="en-US" altLang="en-US" b="1" dirty="0"/>
              <a:t>z </a:t>
            </a:r>
            <a:r>
              <a:rPr lang="en-US" altLang="en-US" dirty="0"/>
              <a:t>= </a:t>
            </a:r>
            <a:r>
              <a:rPr lang="en-US" altLang="en-US" dirty="0" smtClean="0">
                <a:sym typeface="Symbol" pitchFamily="18" charset="2"/>
              </a:rPr>
              <a:t>Φ</a:t>
            </a:r>
            <a:r>
              <a:rPr lang="en-US" altLang="en-US" dirty="0" smtClean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9144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a </a:t>
            </a:r>
            <a:r>
              <a:rPr lang="en-US" dirty="0" smtClean="0">
                <a:sym typeface="Symbol"/>
              </a:rPr>
              <a:t>Φ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Map each training example, </a:t>
            </a:r>
            <a:r>
              <a:rPr lang="en-US" b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, into the new higher-dimensional space using </a:t>
            </a:r>
            <a:r>
              <a:rPr lang="en-US" b="1" dirty="0" smtClean="0">
                <a:sym typeface="Symbol"/>
              </a:rPr>
              <a:t>z</a:t>
            </a:r>
            <a:r>
              <a:rPr lang="en-US" dirty="0" smtClean="0">
                <a:sym typeface="Symbol"/>
              </a:rPr>
              <a:t> = Φ(</a:t>
            </a:r>
            <a:r>
              <a:rPr lang="en-US" b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Solve the optimization problem using the nonlinearly transformed training examples, </a:t>
            </a:r>
            <a:r>
              <a:rPr lang="en-US" b="1" dirty="0" smtClean="0">
                <a:sym typeface="Symbol"/>
              </a:rPr>
              <a:t>z</a:t>
            </a:r>
            <a:r>
              <a:rPr lang="en-US" dirty="0" smtClean="0">
                <a:sym typeface="Symbol"/>
              </a:rPr>
              <a:t>, to obtain a Linear SVM (with or without using the slack variable formulation) defined by </a:t>
            </a:r>
            <a:r>
              <a:rPr lang="en-US" b="1" dirty="0" smtClean="0">
                <a:solidFill>
                  <a:srgbClr val="009900"/>
                </a:solidFill>
                <a:sym typeface="Symbol"/>
              </a:rPr>
              <a:t>w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olidFill>
                  <a:srgbClr val="009900"/>
                </a:solidFill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  <a:sym typeface="Symbol"/>
              </a:rPr>
              <a:t>Classify a new test example, </a:t>
            </a:r>
            <a:r>
              <a:rPr lang="en-US" altLang="en-US" b="1" dirty="0" smtClean="0">
                <a:latin typeface="Arial" charset="0"/>
                <a:cs typeface="Arial" charset="0"/>
                <a:sym typeface="Symbol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  <a:sym typeface="Symbol"/>
              </a:rPr>
              <a:t>, by computing:   </a:t>
            </a:r>
            <a:r>
              <a:rPr lang="en-US" altLang="en-US" i="1" dirty="0" smtClean="0"/>
              <a:t>sign</a:t>
            </a:r>
            <a:r>
              <a:rPr lang="en-US" altLang="en-US" dirty="0" smtClean="0"/>
              <a:t>(</a:t>
            </a:r>
            <a:r>
              <a:rPr lang="en-US" altLang="en-US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baseline="30000" dirty="0" err="1" smtClean="0"/>
              <a:t>T</a:t>
            </a:r>
            <a:r>
              <a:rPr lang="en-US" altLang="en-US" b="1" i="1" dirty="0" smtClean="0">
                <a:solidFill>
                  <a:srgbClr val="00CC00"/>
                </a:solidFill>
              </a:rPr>
              <a:t> </a:t>
            </a:r>
            <a:r>
              <a:rPr lang="en-US" altLang="en-US" sz="2000" b="1" dirty="0" smtClean="0"/>
              <a:t>·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ym typeface="Symbol"/>
              </a:rPr>
              <a:t>Φ(</a:t>
            </a:r>
            <a:r>
              <a:rPr lang="en-US" altLang="en-US" b="1" dirty="0" smtClean="0"/>
              <a:t>e</a:t>
            </a:r>
            <a:r>
              <a:rPr lang="en-US" altLang="en-US" dirty="0" smtClean="0"/>
              <a:t>)</a:t>
            </a:r>
            <a:r>
              <a:rPr lang="en-US" altLang="en-US" i="1" dirty="0" smtClean="0">
                <a:solidFill>
                  <a:srgbClr val="00CC00"/>
                </a:solidFill>
              </a:rPr>
              <a:t> </a:t>
            </a:r>
            <a:r>
              <a:rPr lang="en-US" altLang="en-US" dirty="0"/>
              <a:t>+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00CC00"/>
                </a:solidFill>
              </a:rPr>
              <a:t>b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b="1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31248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dirty="0" smtClean="0"/>
              <a:t>Improving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5486400"/>
          </a:xfrm>
        </p:spPr>
        <p:txBody>
          <a:bodyPr/>
          <a:lstStyle/>
          <a:p>
            <a:r>
              <a:rPr lang="en-US" dirty="0" smtClean="0"/>
              <a:t>Time complexity </a:t>
            </a:r>
            <a:r>
              <a:rPr lang="en-US" dirty="0"/>
              <a:t>of </a:t>
            </a:r>
            <a:r>
              <a:rPr lang="en-US" dirty="0" smtClean="0"/>
              <a:t>the original optimization formulation </a:t>
            </a:r>
            <a:r>
              <a:rPr lang="en-US" dirty="0"/>
              <a:t>depends on the </a:t>
            </a:r>
            <a:r>
              <a:rPr lang="en-US" dirty="0" smtClean="0"/>
              <a:t>dimensionality,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dirty="0"/>
              <a:t>of </a:t>
            </a:r>
            <a:r>
              <a:rPr lang="en-US" b="1" dirty="0"/>
              <a:t>z 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&gt;&gt; </a:t>
            </a:r>
            <a:r>
              <a:rPr lang="en-US" i="1" dirty="0"/>
              <a:t>d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We can convert the optimization problem into an equivalent form, called the </a:t>
            </a:r>
            <a:r>
              <a:rPr lang="en-US" i="1" dirty="0" smtClean="0"/>
              <a:t>Dual Form</a:t>
            </a:r>
            <a:r>
              <a:rPr lang="en-US" dirty="0" smtClean="0"/>
              <a:t>, with time complexity </a:t>
            </a:r>
            <a:r>
              <a:rPr lang="en-US" i="1" dirty="0" smtClean="0">
                <a:sym typeface="Symbol"/>
              </a:rPr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baseline="30000" dirty="0" smtClean="0"/>
              <a:t>3</a:t>
            </a:r>
            <a:r>
              <a:rPr lang="en-US" dirty="0" smtClean="0"/>
              <a:t>) that depends on </a:t>
            </a:r>
            <a:r>
              <a:rPr lang="en-US" i="1" dirty="0" smtClean="0"/>
              <a:t>N</a:t>
            </a:r>
            <a:r>
              <a:rPr lang="en-US" dirty="0" smtClean="0"/>
              <a:t>, the number of training examples,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</a:p>
          <a:p>
            <a:endParaRPr lang="en-US" i="1" dirty="0" smtClean="0"/>
          </a:p>
          <a:p>
            <a:r>
              <a:rPr lang="en-US" dirty="0" smtClean="0"/>
              <a:t>Dual Form will also allow us to rewrite the mapping functions in </a:t>
            </a:r>
            <a:r>
              <a:rPr lang="en-US" dirty="0" smtClean="0">
                <a:sym typeface="Symbol"/>
              </a:rPr>
              <a:t>Φ in terms of “kernel functions” instead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41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Dual Optimization Problem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234950" y="984250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Maximize</a:t>
            </a:r>
          </a:p>
        </p:txBody>
      </p:sp>
      <p:graphicFrame>
        <p:nvGraphicFramePr>
          <p:cNvPr id="50180" name="Object 6"/>
          <p:cNvGraphicFramePr>
            <a:graphicFrameLocks noChangeAspect="1"/>
          </p:cNvGraphicFramePr>
          <p:nvPr/>
        </p:nvGraphicFramePr>
        <p:xfrm>
          <a:off x="1689100" y="728663"/>
          <a:ext cx="31877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4" name="Equation" r:id="rId4" imgW="1307532" imgH="431613" progId="Equation.DSMT4">
                  <p:embed/>
                </p:oleObj>
              </mc:Choice>
              <mc:Fallback>
                <p:oleObj name="Equation" r:id="rId4" imgW="130753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728663"/>
                        <a:ext cx="31877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4854575" y="99695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where</a:t>
            </a:r>
          </a:p>
        </p:txBody>
      </p:sp>
      <p:graphicFrame>
        <p:nvGraphicFramePr>
          <p:cNvPr id="501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57947"/>
              </p:ext>
            </p:extLst>
          </p:nvPr>
        </p:nvGraphicFramePr>
        <p:xfrm>
          <a:off x="5965825" y="973138"/>
          <a:ext cx="2630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5" name="Equation" r:id="rId6" imgW="1079280" imgH="241200" progId="Equation.3">
                  <p:embed/>
                </p:oleObj>
              </mc:Choice>
              <mc:Fallback>
                <p:oleObj name="Equation" r:id="rId6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973138"/>
                        <a:ext cx="26304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352425" y="2144713"/>
            <a:ext cx="255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subject to these constraints:</a:t>
            </a:r>
          </a:p>
        </p:txBody>
      </p:sp>
      <p:graphicFrame>
        <p:nvGraphicFramePr>
          <p:cNvPr id="50184" name="Object 10"/>
          <p:cNvGraphicFramePr>
            <a:graphicFrameLocks noChangeAspect="1"/>
          </p:cNvGraphicFramePr>
          <p:nvPr/>
        </p:nvGraphicFramePr>
        <p:xfrm>
          <a:off x="3136900" y="2230438"/>
          <a:ext cx="24463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6" name="Equation" r:id="rId8" imgW="1002865" imgH="228501" progId="Equation.3">
                  <p:embed/>
                </p:oleObj>
              </mc:Choice>
              <mc:Fallback>
                <p:oleObj name="Equation" r:id="rId8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230438"/>
                        <a:ext cx="24463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200025" y="762000"/>
            <a:ext cx="8639175" cy="1055688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pSp>
        <p:nvGrpSpPr>
          <p:cNvPr id="50186" name="Group 21"/>
          <p:cNvGrpSpPr>
            <a:grpSpLocks/>
          </p:cNvGrpSpPr>
          <p:nvPr/>
        </p:nvGrpSpPr>
        <p:grpSpPr bwMode="auto">
          <a:xfrm>
            <a:off x="176213" y="3305175"/>
            <a:ext cx="4618038" cy="3048000"/>
            <a:chOff x="111" y="1905"/>
            <a:chExt cx="2909" cy="1920"/>
          </a:xfrm>
        </p:grpSpPr>
        <p:sp>
          <p:nvSpPr>
            <p:cNvPr id="50190" name="Text Box 13"/>
            <p:cNvSpPr txBox="1">
              <a:spLocks noChangeArrowheads="1"/>
            </p:cNvSpPr>
            <p:nvPr/>
          </p:nvSpPr>
          <p:spPr bwMode="auto">
            <a:xfrm>
              <a:off x="111" y="1905"/>
              <a:ext cx="1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Then define:</a:t>
              </a:r>
            </a:p>
          </p:txBody>
        </p:sp>
        <p:graphicFrame>
          <p:nvGraphicFramePr>
            <p:cNvPr id="5019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817295"/>
                </p:ext>
              </p:extLst>
            </p:nvPr>
          </p:nvGraphicFramePr>
          <p:xfrm>
            <a:off x="288" y="2271"/>
            <a:ext cx="1702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7" name="Equation" r:id="rId10" imgW="914400" imgH="431800" progId="Equation.DSMT4">
                    <p:embed/>
                  </p:oleObj>
                </mc:Choice>
                <mc:Fallback>
                  <p:oleObj name="Equation" r:id="rId10" imgW="914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271"/>
                          <a:ext cx="1702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706777"/>
                </p:ext>
              </p:extLst>
            </p:nvPr>
          </p:nvGraphicFramePr>
          <p:xfrm>
            <a:off x="192" y="2991"/>
            <a:ext cx="2612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8" name="Equation" r:id="rId12" imgW="1434960" imgH="533160" progId="Equation.3">
                    <p:embed/>
                  </p:oleObj>
                </mc:Choice>
                <mc:Fallback>
                  <p:oleObj name="Equation" r:id="rId12" imgW="14349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991"/>
                          <a:ext cx="2612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118" y="1913"/>
              <a:ext cx="2902" cy="1912"/>
            </a:xfrm>
            <a:prstGeom prst="rect">
              <a:avLst/>
            </a:prstGeom>
            <a:noFill/>
            <a:ln w="12700" algn="ctr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50187" name="Rectangle 18"/>
          <p:cNvSpPr>
            <a:spLocks noChangeArrowheads="1"/>
          </p:cNvSpPr>
          <p:nvPr/>
        </p:nvSpPr>
        <p:spPr bwMode="auto">
          <a:xfrm>
            <a:off x="163513" y="1982788"/>
            <a:ext cx="8839200" cy="1089025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5018088" y="3998913"/>
            <a:ext cx="3797300" cy="866775"/>
          </a:xfrm>
          <a:prstGeom prst="rect">
            <a:avLst/>
          </a:prstGeom>
          <a:noFill/>
          <a:ln w="12700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Then classify with: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b="1" dirty="0" err="1"/>
              <a:t>x</a:t>
            </a:r>
            <a:r>
              <a:rPr lang="en-US" altLang="en-US" sz="2000" dirty="0" err="1"/>
              <a:t>,</a:t>
            </a:r>
            <a:r>
              <a:rPr lang="en-US" altLang="en-US" sz="2000" b="1" dirty="0" err="1">
                <a:solidFill>
                  <a:srgbClr val="00CC00"/>
                </a:solidFill>
              </a:rPr>
              <a:t>w</a:t>
            </a:r>
            <a:r>
              <a:rPr lang="en-US" altLang="en-US" sz="2000" dirty="0" err="1">
                <a:solidFill>
                  <a:srgbClr val="00CC00"/>
                </a:solidFill>
              </a:rPr>
              <a:t>,</a:t>
            </a:r>
            <a:r>
              <a:rPr lang="en-US" altLang="en-US" sz="2000" i="1" dirty="0" err="1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err="1" smtClean="0"/>
              <a:t>x</a:t>
            </a:r>
            <a:r>
              <a:rPr lang="en-US" altLang="en-US" sz="2000" i="1" dirty="0" smtClean="0">
                <a:solidFill>
                  <a:srgbClr val="00CC00"/>
                </a:solidFill>
              </a:rPr>
              <a:t> </a:t>
            </a:r>
            <a:r>
              <a:rPr lang="en-US" altLang="en-US" sz="2000" i="1" dirty="0"/>
              <a:t>-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50189" name="Object 20"/>
          <p:cNvGraphicFramePr>
            <a:graphicFrameLocks noChangeAspect="1"/>
          </p:cNvGraphicFramePr>
          <p:nvPr/>
        </p:nvGraphicFramePr>
        <p:xfrm>
          <a:off x="6402388" y="1982788"/>
          <a:ext cx="23812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9" name="Equation" r:id="rId14" imgW="736600" imgH="431800" progId="Equation.DSMT4">
                  <p:embed/>
                </p:oleObj>
              </mc:Choice>
              <mc:Fallback>
                <p:oleObj name="Equation" r:id="rId14" imgW="736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982788"/>
                        <a:ext cx="23812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567906" y="5486400"/>
            <a:ext cx="2697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i="1" dirty="0" smtClean="0"/>
              <a:t>N</a:t>
            </a:r>
            <a:r>
              <a:rPr lang="en-US" dirty="0" smtClean="0"/>
              <a:t> examples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 smtClean="0"/>
              <a:t>+1 /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06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Dual Optimization 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7906" y="5486400"/>
            <a:ext cx="2697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i="1" dirty="0" smtClean="0"/>
              <a:t>N</a:t>
            </a:r>
            <a:r>
              <a:rPr lang="en-US" dirty="0" smtClean="0"/>
              <a:t> examples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 smtClean="0"/>
              <a:t>+1 / -1</a:t>
            </a:r>
            <a:endParaRPr lang="en-US" dirty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34950" y="984250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Maximize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89100" y="728663"/>
          <a:ext cx="31877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62" name="Equation" r:id="rId4" imgW="1307532" imgH="431613" progId="Equation.DSMT4">
                  <p:embed/>
                </p:oleObj>
              </mc:Choice>
              <mc:Fallback>
                <p:oleObj name="Equation" r:id="rId4" imgW="130753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728663"/>
                        <a:ext cx="31877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854575" y="99695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where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40802"/>
              </p:ext>
            </p:extLst>
          </p:nvPr>
        </p:nvGraphicFramePr>
        <p:xfrm>
          <a:off x="5965825" y="973138"/>
          <a:ext cx="2630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63" name="Equation" r:id="rId6" imgW="1079280" imgH="241200" progId="Equation.3">
                  <p:embed/>
                </p:oleObj>
              </mc:Choice>
              <mc:Fallback>
                <p:oleObj name="Equation" r:id="rId6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973138"/>
                        <a:ext cx="26304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52425" y="2144713"/>
            <a:ext cx="2552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/>
              <a:t>subject </a:t>
            </a:r>
            <a:r>
              <a:rPr lang="en-US" altLang="en-US" sz="2400" dirty="0"/>
              <a:t>to these constraints: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136900" y="2230438"/>
          <a:ext cx="24463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64" name="Equation" r:id="rId8" imgW="1002865" imgH="228501" progId="Equation.3">
                  <p:embed/>
                </p:oleObj>
              </mc:Choice>
              <mc:Fallback>
                <p:oleObj name="Equation" r:id="rId8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230438"/>
                        <a:ext cx="24463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00025" y="762000"/>
            <a:ext cx="8639175" cy="1055688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76213" y="3305175"/>
            <a:ext cx="4664075" cy="3048000"/>
            <a:chOff x="111" y="1905"/>
            <a:chExt cx="2938" cy="1920"/>
          </a:xfrm>
        </p:grpSpPr>
        <p:sp>
          <p:nvSpPr>
            <p:cNvPr id="51216" name="Text Box 11"/>
            <p:cNvSpPr txBox="1">
              <a:spLocks noChangeArrowheads="1"/>
            </p:cNvSpPr>
            <p:nvPr/>
          </p:nvSpPr>
          <p:spPr bwMode="auto">
            <a:xfrm>
              <a:off x="111" y="1905"/>
              <a:ext cx="1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Then define:</a:t>
              </a:r>
            </a:p>
          </p:txBody>
        </p:sp>
        <p:graphicFrame>
          <p:nvGraphicFramePr>
            <p:cNvPr id="51217" name="Object 12"/>
            <p:cNvGraphicFramePr>
              <a:graphicFrameLocks noChangeAspect="1"/>
            </p:cNvGraphicFramePr>
            <p:nvPr/>
          </p:nvGraphicFramePr>
          <p:xfrm>
            <a:off x="122" y="2247"/>
            <a:ext cx="1864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65" name="Equation" r:id="rId10" imgW="914400" imgH="431800" progId="Equation.DSMT4">
                    <p:embed/>
                  </p:oleObj>
                </mc:Choice>
                <mc:Fallback>
                  <p:oleObj name="Equation" r:id="rId10" imgW="914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" y="2247"/>
                          <a:ext cx="1864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13"/>
            <p:cNvGraphicFramePr>
              <a:graphicFrameLocks noChangeAspect="1"/>
            </p:cNvGraphicFramePr>
            <p:nvPr/>
          </p:nvGraphicFramePr>
          <p:xfrm>
            <a:off x="124" y="2979"/>
            <a:ext cx="2925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66" name="Equation" r:id="rId12" imgW="1435100" imgH="533400" progId="Equation.3">
                    <p:embed/>
                  </p:oleObj>
                </mc:Choice>
                <mc:Fallback>
                  <p:oleObj name="Equation" r:id="rId12" imgW="14351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" y="2979"/>
                          <a:ext cx="2925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99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9" name="Rectangle 14"/>
            <p:cNvSpPr>
              <a:spLocks noChangeArrowheads="1"/>
            </p:cNvSpPr>
            <p:nvPr/>
          </p:nvSpPr>
          <p:spPr bwMode="auto">
            <a:xfrm>
              <a:off x="118" y="1913"/>
              <a:ext cx="2902" cy="1912"/>
            </a:xfrm>
            <a:prstGeom prst="rect">
              <a:avLst/>
            </a:prstGeom>
            <a:noFill/>
            <a:ln w="12700" algn="ctr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51211" name="Rectangle 15"/>
          <p:cNvSpPr>
            <a:spLocks noChangeArrowheads="1"/>
          </p:cNvSpPr>
          <p:nvPr/>
        </p:nvSpPr>
        <p:spPr bwMode="auto">
          <a:xfrm>
            <a:off x="163513" y="1982788"/>
            <a:ext cx="8839200" cy="1089025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12" name="Text Box 16"/>
          <p:cNvSpPr txBox="1">
            <a:spLocks noChangeArrowheads="1"/>
          </p:cNvSpPr>
          <p:nvPr/>
        </p:nvSpPr>
        <p:spPr bwMode="auto">
          <a:xfrm>
            <a:off x="5018088" y="3998913"/>
            <a:ext cx="3797300" cy="866775"/>
          </a:xfrm>
          <a:prstGeom prst="rect">
            <a:avLst/>
          </a:prstGeom>
          <a:noFill/>
          <a:ln w="12700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Then classify with: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/>
              <a:t>f(</a:t>
            </a:r>
            <a:r>
              <a:rPr lang="en-US" altLang="en-US" sz="2000" b="1" i="1" dirty="0" err="1"/>
              <a:t>x</a:t>
            </a:r>
            <a:r>
              <a:rPr lang="en-US" altLang="en-US" sz="2000" i="1" dirty="0" err="1"/>
              <a:t>,</a:t>
            </a:r>
            <a:r>
              <a:rPr lang="en-US" altLang="en-US" sz="2000" b="1" i="1" dirty="0" err="1">
                <a:solidFill>
                  <a:srgbClr val="00CC00"/>
                </a:solidFill>
              </a:rPr>
              <a:t>w</a:t>
            </a:r>
            <a:r>
              <a:rPr lang="en-US" altLang="en-US" sz="2000" i="1" dirty="0" err="1">
                <a:solidFill>
                  <a:srgbClr val="00CC00"/>
                </a:solidFill>
              </a:rPr>
              <a:t>,b</a:t>
            </a:r>
            <a:r>
              <a:rPr lang="en-US" altLang="en-US" sz="2000" i="1" dirty="0"/>
              <a:t>) = sign(</a:t>
            </a:r>
            <a:r>
              <a:rPr lang="en-US" altLang="en-US" sz="2000" b="1" i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/>
              <a:t>T</a:t>
            </a:r>
            <a:r>
              <a:rPr lang="en-US" altLang="en-US" sz="2000" b="1" i="1" dirty="0" err="1" smtClean="0"/>
              <a:t>x</a:t>
            </a:r>
            <a:r>
              <a:rPr lang="en-US" altLang="en-US" sz="2000" i="1" dirty="0" smtClean="0">
                <a:solidFill>
                  <a:srgbClr val="00CC00"/>
                </a:solidFill>
              </a:rPr>
              <a:t> </a:t>
            </a:r>
            <a:r>
              <a:rPr lang="en-US" altLang="en-US" sz="2000" i="1" dirty="0"/>
              <a:t>-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i="1" dirty="0"/>
              <a:t>)</a:t>
            </a:r>
            <a:endParaRPr lang="en-US" altLang="en-US" sz="2000" dirty="0"/>
          </a:p>
        </p:txBody>
      </p:sp>
      <p:graphicFrame>
        <p:nvGraphicFramePr>
          <p:cNvPr id="51213" name="Object 17"/>
          <p:cNvGraphicFramePr>
            <a:graphicFrameLocks noChangeAspect="1"/>
          </p:cNvGraphicFramePr>
          <p:nvPr/>
        </p:nvGraphicFramePr>
        <p:xfrm>
          <a:off x="6402388" y="1982788"/>
          <a:ext cx="23812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67" name="Equation" r:id="rId14" imgW="736600" imgH="431800" progId="Equation.DSMT4">
                  <p:embed/>
                </p:oleObj>
              </mc:Choice>
              <mc:Fallback>
                <p:oleObj name="Equation" r:id="rId14" imgW="736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982788"/>
                        <a:ext cx="23812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AutoShape 18"/>
          <p:cNvSpPr>
            <a:spLocks noChangeArrowheads="1"/>
          </p:cNvSpPr>
          <p:nvPr/>
        </p:nvSpPr>
        <p:spPr bwMode="auto">
          <a:xfrm>
            <a:off x="4384674" y="3363913"/>
            <a:ext cx="4073526" cy="674687"/>
          </a:xfrm>
          <a:prstGeom prst="wedgeRectCallout">
            <a:avLst>
              <a:gd name="adj1" fmla="val -57945"/>
              <a:gd name="adj2" fmla="val -131559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/>
              <a:t>New variables; Examples </a:t>
            </a:r>
            <a:r>
              <a:rPr lang="en-US" altLang="en-US" sz="1800" dirty="0"/>
              <a:t>with </a:t>
            </a:r>
            <a:r>
              <a:rPr lang="el-GR" altLang="en-US" sz="2400" dirty="0" smtClean="0">
                <a:latin typeface="Sylfaen" panose="010A0502050306030303" pitchFamily="18" charset="0"/>
              </a:rPr>
              <a:t>α</a:t>
            </a:r>
            <a:r>
              <a:rPr lang="en-US" altLang="en-US" sz="1800" i="1" baseline="-25000" dirty="0" smtClean="0"/>
              <a:t>k</a:t>
            </a:r>
            <a:r>
              <a:rPr lang="en-US" altLang="en-US" sz="1800" i="1" dirty="0" smtClean="0"/>
              <a:t> </a:t>
            </a:r>
            <a:r>
              <a:rPr lang="en-US" altLang="en-US" sz="1800" dirty="0"/>
              <a:t>&gt;</a:t>
            </a:r>
            <a:r>
              <a:rPr lang="en-US" altLang="en-US" sz="1800" i="1" dirty="0"/>
              <a:t> </a:t>
            </a:r>
            <a:r>
              <a:rPr lang="en-US" altLang="en-US" sz="1800" dirty="0" smtClean="0"/>
              <a:t>0</a:t>
            </a:r>
            <a:r>
              <a:rPr lang="en-US" altLang="en-US" sz="1800" i="1" dirty="0"/>
              <a:t> </a:t>
            </a:r>
            <a:r>
              <a:rPr lang="en-US" altLang="en-US" sz="1800" dirty="0" smtClean="0"/>
              <a:t>will </a:t>
            </a:r>
            <a:r>
              <a:rPr lang="en-US" altLang="en-US" sz="1800" dirty="0"/>
              <a:t>be the </a:t>
            </a:r>
            <a:r>
              <a:rPr lang="en-US" altLang="en-US" sz="1800" dirty="0" smtClean="0"/>
              <a:t>support vectors</a:t>
            </a:r>
            <a:endParaRPr lang="en-US" altLang="en-US" sz="18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5122111" y="125967"/>
            <a:ext cx="2276141" cy="811863"/>
          </a:xfrm>
          <a:prstGeom prst="wedgeRectCallout">
            <a:avLst>
              <a:gd name="adj1" fmla="val 74486"/>
              <a:gd name="adj2" fmla="val 57661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 smtClean="0"/>
              <a:t>Dot product of two examples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658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2003, Andrew W. Moore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6788" cy="685800"/>
          </a:xfrm>
        </p:spPr>
        <p:txBody>
          <a:bodyPr/>
          <a:lstStyle/>
          <a:p>
            <a:r>
              <a:rPr lang="en-US" altLang="en-US" sz="2800" dirty="0" smtClean="0"/>
              <a:t>Dual Optimization Problem (After Mapping)</a:t>
            </a:r>
            <a:endParaRPr lang="en-US" altLang="en-US" sz="2800" dirty="0"/>
          </a:p>
        </p:txBody>
      </p:sp>
      <p:sp>
        <p:nvSpPr>
          <p:cNvPr id="689157" name="Text Box 5"/>
          <p:cNvSpPr txBox="1">
            <a:spLocks noChangeArrowheads="1"/>
          </p:cNvSpPr>
          <p:nvPr/>
        </p:nvSpPr>
        <p:spPr bwMode="auto">
          <a:xfrm>
            <a:off x="4572000" y="1066800"/>
            <a:ext cx="1135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where</a:t>
            </a:r>
          </a:p>
        </p:txBody>
      </p:sp>
      <p:graphicFrame>
        <p:nvGraphicFramePr>
          <p:cNvPr id="68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89628"/>
              </p:ext>
            </p:extLst>
          </p:nvPr>
        </p:nvGraphicFramePr>
        <p:xfrm>
          <a:off x="5438775" y="989013"/>
          <a:ext cx="3684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2" name="Equation" r:id="rId4" imgW="1511300" imgH="228600" progId="Equation.DSMT4">
                  <p:embed/>
                </p:oleObj>
              </mc:Choice>
              <mc:Fallback>
                <p:oleObj name="Equation" r:id="rId4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989013"/>
                        <a:ext cx="3684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59" name="Text Box 7"/>
          <p:cNvSpPr txBox="1">
            <a:spLocks noChangeArrowheads="1"/>
          </p:cNvSpPr>
          <p:nvPr/>
        </p:nvSpPr>
        <p:spPr bwMode="auto">
          <a:xfrm>
            <a:off x="352425" y="2144713"/>
            <a:ext cx="255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Subject to these constraints:</a:t>
            </a:r>
          </a:p>
        </p:txBody>
      </p:sp>
      <p:graphicFrame>
        <p:nvGraphicFramePr>
          <p:cNvPr id="689160" name="Object 8"/>
          <p:cNvGraphicFramePr>
            <a:graphicFrameLocks noChangeAspect="1"/>
          </p:cNvGraphicFramePr>
          <p:nvPr/>
        </p:nvGraphicFramePr>
        <p:xfrm>
          <a:off x="3136900" y="2230438"/>
          <a:ext cx="24463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3" name="Equation" r:id="rId6" imgW="1002960" imgH="228600" progId="Equation.3">
                  <p:embed/>
                </p:oleObj>
              </mc:Choice>
              <mc:Fallback>
                <p:oleObj name="Equation" r:id="rId6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230438"/>
                        <a:ext cx="24463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76200" y="762000"/>
            <a:ext cx="8991600" cy="1055688"/>
          </a:xfrm>
          <a:prstGeom prst="rect">
            <a:avLst/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63" name="Text Box 11"/>
          <p:cNvSpPr txBox="1">
            <a:spLocks noChangeArrowheads="1"/>
          </p:cNvSpPr>
          <p:nvPr/>
        </p:nvSpPr>
        <p:spPr bwMode="auto">
          <a:xfrm>
            <a:off x="176213" y="3305175"/>
            <a:ext cx="220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Then define:</a:t>
            </a:r>
          </a:p>
        </p:txBody>
      </p:sp>
      <p:graphicFrame>
        <p:nvGraphicFramePr>
          <p:cNvPr id="689165" name="Object 13"/>
          <p:cNvGraphicFramePr>
            <a:graphicFrameLocks noChangeAspect="1"/>
          </p:cNvGraphicFramePr>
          <p:nvPr/>
        </p:nvGraphicFramePr>
        <p:xfrm>
          <a:off x="196850" y="5010150"/>
          <a:ext cx="464343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4" name="Equation" r:id="rId8" imgW="1434960" imgH="533160" progId="Equation.3">
                  <p:embed/>
                </p:oleObj>
              </mc:Choice>
              <mc:Fallback>
                <p:oleObj name="Equation" r:id="rId8" imgW="1434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5010150"/>
                        <a:ext cx="464343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99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6" name="Rectangle 14"/>
          <p:cNvSpPr>
            <a:spLocks noChangeArrowheads="1"/>
          </p:cNvSpPr>
          <p:nvPr/>
        </p:nvSpPr>
        <p:spPr bwMode="auto">
          <a:xfrm>
            <a:off x="187325" y="3317875"/>
            <a:ext cx="4606925" cy="3035300"/>
          </a:xfrm>
          <a:prstGeom prst="rect">
            <a:avLst/>
          </a:prstGeom>
          <a:noFill/>
          <a:ln w="127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67" name="Rectangle 15"/>
          <p:cNvSpPr>
            <a:spLocks noChangeArrowheads="1"/>
          </p:cNvSpPr>
          <p:nvPr/>
        </p:nvSpPr>
        <p:spPr bwMode="auto">
          <a:xfrm>
            <a:off x="163513" y="1982788"/>
            <a:ext cx="8839200" cy="1089025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68" name="Text Box 16"/>
          <p:cNvSpPr txBox="1">
            <a:spLocks noChangeArrowheads="1"/>
          </p:cNvSpPr>
          <p:nvPr/>
        </p:nvSpPr>
        <p:spPr bwMode="auto">
          <a:xfrm>
            <a:off x="5018088" y="3998913"/>
            <a:ext cx="3797300" cy="861774"/>
          </a:xfrm>
          <a:prstGeom prst="rect">
            <a:avLst/>
          </a:prstGeom>
          <a:noFill/>
          <a:ln w="127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Then classify with:</a:t>
            </a:r>
          </a:p>
          <a:p>
            <a:pPr>
              <a:spcBef>
                <a:spcPct val="50000"/>
              </a:spcBef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b="1" dirty="0" err="1"/>
              <a:t>x</a:t>
            </a:r>
            <a:r>
              <a:rPr lang="en-US" altLang="en-US" sz="2000" dirty="0" err="1"/>
              <a:t>,</a:t>
            </a:r>
            <a:r>
              <a:rPr lang="en-US" altLang="en-US" sz="2000" b="1" dirty="0" err="1">
                <a:solidFill>
                  <a:srgbClr val="00CC00"/>
                </a:solidFill>
              </a:rPr>
              <a:t>w</a:t>
            </a:r>
            <a:r>
              <a:rPr lang="en-US" altLang="en-US" sz="2000" dirty="0" err="1">
                <a:solidFill>
                  <a:srgbClr val="00CC00"/>
                </a:solidFill>
              </a:rPr>
              <a:t>,</a:t>
            </a:r>
            <a:r>
              <a:rPr lang="en-US" altLang="en-US" sz="2000" i="1" dirty="0" err="1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i="1" dirty="0" smtClean="0"/>
              <a:t> </a:t>
            </a:r>
            <a:r>
              <a:rPr lang="az-Cyrl-AZ" altLang="en-US" sz="2000" b="1" i="1" dirty="0" smtClean="0">
                <a:latin typeface="Sylfaen" panose="010A0502050306030303" pitchFamily="18" charset="0"/>
              </a:rPr>
              <a:t>Ф</a:t>
            </a:r>
            <a:r>
              <a:rPr lang="en-US" altLang="en-US" sz="2000" dirty="0" smtClean="0"/>
              <a:t>(</a:t>
            </a:r>
            <a:r>
              <a:rPr lang="en-US" altLang="en-US" sz="2000" b="1" i="1" dirty="0" smtClean="0"/>
              <a:t>x</a:t>
            </a:r>
            <a:r>
              <a:rPr lang="en-US" altLang="en-US" sz="2000" dirty="0"/>
              <a:t>)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-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i="1" dirty="0"/>
              <a:t>)</a:t>
            </a:r>
          </a:p>
        </p:txBody>
      </p:sp>
      <p:graphicFrame>
        <p:nvGraphicFramePr>
          <p:cNvPr id="68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40118"/>
              </p:ext>
            </p:extLst>
          </p:nvPr>
        </p:nvGraphicFramePr>
        <p:xfrm>
          <a:off x="6402388" y="1982788"/>
          <a:ext cx="23812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5" name="Equation" r:id="rId10" imgW="736560" imgH="431640" progId="Equation.3">
                  <p:embed/>
                </p:oleObj>
              </mc:Choice>
              <mc:Fallback>
                <p:oleObj name="Equation" r:id="rId10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982788"/>
                        <a:ext cx="23812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70" name="Object 18"/>
          <p:cNvGraphicFramePr>
            <a:graphicFrameLocks noChangeAspect="1"/>
          </p:cNvGraphicFramePr>
          <p:nvPr/>
        </p:nvGraphicFramePr>
        <p:xfrm>
          <a:off x="293688" y="3763963"/>
          <a:ext cx="40671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6" name="Equation" r:id="rId12" imgW="1257120" imgH="469800" progId="Equation.3">
                  <p:embed/>
                </p:oleObj>
              </mc:Choice>
              <mc:Fallback>
                <p:oleObj name="Equation" r:id="rId12" imgW="1257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3763963"/>
                        <a:ext cx="406717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99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9173" name="Group 21"/>
          <p:cNvGrpSpPr>
            <a:grpSpLocks/>
          </p:cNvGrpSpPr>
          <p:nvPr/>
        </p:nvGrpSpPr>
        <p:grpSpPr bwMode="auto">
          <a:xfrm>
            <a:off x="0" y="728663"/>
            <a:ext cx="4692650" cy="1052512"/>
            <a:chOff x="0" y="459"/>
            <a:chExt cx="2956" cy="663"/>
          </a:xfrm>
        </p:grpSpPr>
        <p:sp>
          <p:nvSpPr>
            <p:cNvPr id="689155" name="Text Box 3"/>
            <p:cNvSpPr txBox="1">
              <a:spLocks noChangeArrowheads="1"/>
            </p:cNvSpPr>
            <p:nvPr/>
          </p:nvSpPr>
          <p:spPr bwMode="auto">
            <a:xfrm>
              <a:off x="0" y="67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Maximize</a:t>
              </a:r>
            </a:p>
          </p:txBody>
        </p:sp>
        <p:graphicFrame>
          <p:nvGraphicFramePr>
            <p:cNvPr id="6891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6063338"/>
                </p:ext>
              </p:extLst>
            </p:nvPr>
          </p:nvGraphicFramePr>
          <p:xfrm>
            <a:off x="752" y="459"/>
            <a:ext cx="2204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67" name="Equation" r:id="rId14" imgW="1434960" imgH="431640" progId="Equation.3">
                    <p:embed/>
                  </p:oleObj>
                </mc:Choice>
                <mc:Fallback>
                  <p:oleObj name="Equation" r:id="rId14" imgW="1434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459"/>
                          <a:ext cx="2204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5567906" y="5486400"/>
            <a:ext cx="2697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i="1" dirty="0" smtClean="0"/>
              <a:t>N</a:t>
            </a:r>
            <a:r>
              <a:rPr lang="en-US" dirty="0" smtClean="0"/>
              <a:t> examples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 smtClean="0"/>
              <a:t>+1 /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1676400"/>
          </a:xfrm>
        </p:spPr>
        <p:txBody>
          <a:bodyPr/>
          <a:lstStyle/>
          <a:p>
            <a:r>
              <a:rPr lang="en-US" altLang="en-US" sz="4000" dirty="0"/>
              <a:t>Linear Classifiers</a:t>
            </a:r>
            <a:br>
              <a:rPr lang="en-US" altLang="en-US" sz="4000" dirty="0"/>
            </a:br>
            <a:r>
              <a:rPr lang="en-US" altLang="en-US" sz="4000" dirty="0"/>
              <a:t>(aka Linear Discriminant Functions)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981200"/>
            <a:ext cx="8574088" cy="4495800"/>
          </a:xfrm>
        </p:spPr>
        <p:txBody>
          <a:bodyPr/>
          <a:lstStyle/>
          <a:p>
            <a:r>
              <a:rPr lang="en-US" sz="2400" dirty="0" smtClean="0"/>
              <a:t>Definition:</a:t>
            </a:r>
          </a:p>
          <a:p>
            <a:pPr marL="457200" lvl="1" indent="0">
              <a:buNone/>
            </a:pPr>
            <a:r>
              <a:rPr lang="en-US" sz="2400" dirty="0" smtClean="0"/>
              <a:t>A function that is a linear combination of the components of the input (column vector) </a:t>
            </a:r>
            <a:r>
              <a:rPr lang="en-US" sz="2400" b="1" dirty="0" smtClean="0"/>
              <a:t>x</a:t>
            </a:r>
            <a:r>
              <a:rPr lang="en-US" sz="2400" dirty="0" smtClean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where </a:t>
            </a:r>
            <a:r>
              <a:rPr lang="en-US" sz="2400" b="1" dirty="0" smtClean="0"/>
              <a:t>w</a:t>
            </a:r>
            <a:r>
              <a:rPr lang="en-US" sz="2400" dirty="0" smtClean="0"/>
              <a:t> is the weight (column vector) and </a:t>
            </a:r>
            <a:r>
              <a:rPr lang="en-US" sz="2400" i="1" dirty="0" smtClean="0"/>
              <a:t>b</a:t>
            </a:r>
            <a:r>
              <a:rPr lang="en-US" sz="2400" dirty="0" smtClean="0"/>
              <a:t> is the bias</a:t>
            </a:r>
          </a:p>
          <a:p>
            <a:pPr marL="514350" indent="-457200"/>
            <a:r>
              <a:rPr lang="en-US" sz="2400" dirty="0" smtClean="0"/>
              <a:t>A </a:t>
            </a:r>
            <a:r>
              <a:rPr lang="en-US" sz="2400" b="1" dirty="0" smtClean="0"/>
              <a:t>2-class classifier</a:t>
            </a:r>
            <a:r>
              <a:rPr lang="en-US" sz="2400" dirty="0" smtClean="0"/>
              <a:t> then uses the rule:</a:t>
            </a:r>
          </a:p>
          <a:p>
            <a:pPr marL="457200" lvl="1" indent="0">
              <a:buNone/>
            </a:pPr>
            <a:r>
              <a:rPr lang="en-US" sz="2400" dirty="0" smtClean="0"/>
              <a:t>	Decide class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if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≥ 0 and class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if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&lt; 0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Arial"/>
                <a:ea typeface="Wingdings"/>
                <a:cs typeface="Arial"/>
                <a:sym typeface="Wingdings"/>
              </a:rPr>
              <a:t>or, equivalently,</a:t>
            </a:r>
            <a:r>
              <a:rPr lang="en-US" sz="2400" dirty="0" smtClean="0"/>
              <a:t> decide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if 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dirty="0" smtClean="0"/>
              <a:t> ≥ -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otherwise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82713"/>
              </p:ext>
            </p:extLst>
          </p:nvPr>
        </p:nvGraphicFramePr>
        <p:xfrm>
          <a:off x="2286000" y="3200400"/>
          <a:ext cx="470746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200400"/>
                        <a:ext cx="470746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600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534400" cy="5791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Dual formulation of the optimization problem depends on the input data only in dot products of the form: </a:t>
            </a:r>
            <a:endParaRPr lang="en-US" altLang="en-US" sz="2400" dirty="0"/>
          </a:p>
          <a:p>
            <a:pPr marL="457200" lvl="1" indent="0" eaLnBrk="1" hangingPunct="1">
              <a:buNone/>
            </a:pPr>
            <a:r>
              <a:rPr lang="en-US" altLang="en-US" sz="2400" dirty="0" smtClean="0">
                <a:sym typeface="Symbol" pitchFamily="18" charset="2"/>
              </a:rPr>
              <a:t>Φ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)</a:t>
            </a:r>
            <a:r>
              <a:rPr lang="en-US" altLang="en-US" sz="2400" baseline="30000" dirty="0" smtClean="0"/>
              <a:t>T</a:t>
            </a:r>
            <a:r>
              <a:rPr lang="en-US" altLang="en-US" sz="2400" dirty="0" smtClean="0"/>
              <a:t> · </a:t>
            </a:r>
            <a:r>
              <a:rPr lang="en-US" altLang="en-US" sz="2400" dirty="0" smtClean="0">
                <a:sym typeface="Symbol" pitchFamily="18" charset="2"/>
              </a:rPr>
              <a:t>Φ</a:t>
            </a:r>
            <a:r>
              <a:rPr lang="en-US" altLang="en-US" sz="240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)   where </a:t>
            </a:r>
            <a:r>
              <a:rPr lang="en-US" altLang="en-US" sz="2400" b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and </a:t>
            </a:r>
            <a:r>
              <a:rPr lang="en-US" altLang="en-US" sz="2400" b="1" dirty="0" err="1" smtClean="0"/>
              <a:t>x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 are two examples</a:t>
            </a:r>
          </a:p>
          <a:p>
            <a:pPr eaLnBrk="1" hangingPunct="1"/>
            <a:r>
              <a:rPr lang="en-US" altLang="en-US" sz="2400" dirty="0"/>
              <a:t>W</a:t>
            </a:r>
            <a:r>
              <a:rPr lang="en-US" altLang="en-US" sz="2400" dirty="0" smtClean="0"/>
              <a:t>e can compute these dot products efficiently for certain types of </a:t>
            </a:r>
            <a:r>
              <a:rPr lang="en-US" altLang="en-US" sz="2400" dirty="0" smtClean="0">
                <a:sym typeface="Symbol"/>
              </a:rPr>
              <a:t>Φ’s where </a:t>
            </a:r>
            <a:r>
              <a:rPr lang="en-US" altLang="en-US" sz="2400" i="1" dirty="0" smtClean="0">
                <a:sym typeface="Symbol"/>
              </a:rPr>
              <a:t>K</a:t>
            </a:r>
            <a:r>
              <a:rPr lang="en-US" altLang="en-US" sz="2400" dirty="0" smtClean="0">
                <a:sym typeface="Symbol"/>
              </a:rPr>
              <a:t>(</a:t>
            </a:r>
            <a:r>
              <a:rPr lang="en-US" altLang="en-US" sz="2400" b="1" dirty="0" smtClean="0">
                <a:sym typeface="Symbol"/>
              </a:rPr>
              <a:t>x</a:t>
            </a:r>
            <a:r>
              <a:rPr lang="en-US" altLang="en-US" sz="2400" i="1" baseline="-25000" dirty="0" smtClean="0">
                <a:sym typeface="Symbol"/>
              </a:rPr>
              <a:t>i</a:t>
            </a:r>
            <a:r>
              <a:rPr lang="en-US" altLang="en-US" sz="2400" dirty="0" smtClean="0">
                <a:sym typeface="Symbol"/>
              </a:rPr>
              <a:t>, </a:t>
            </a:r>
            <a:r>
              <a:rPr lang="en-US" altLang="en-US" sz="2400" b="1" dirty="0" err="1" smtClean="0">
                <a:sym typeface="Symbol"/>
              </a:rPr>
              <a:t>x</a:t>
            </a:r>
            <a:r>
              <a:rPr lang="en-US" altLang="en-US" sz="2400" i="1" baseline="-25000" dirty="0" err="1" smtClean="0">
                <a:sym typeface="Symbol"/>
              </a:rPr>
              <a:t>j</a:t>
            </a:r>
            <a:r>
              <a:rPr lang="en-US" altLang="en-US" sz="2400" dirty="0" smtClean="0">
                <a:sym typeface="Symbol"/>
              </a:rPr>
              <a:t>) = </a:t>
            </a:r>
            <a:r>
              <a:rPr lang="en-US" altLang="en-US" sz="2400" dirty="0">
                <a:sym typeface="Symbol" pitchFamily="18" charset="2"/>
              </a:rPr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T</a:t>
            </a:r>
            <a:r>
              <a:rPr lang="en-US" altLang="en-US" sz="2400" dirty="0"/>
              <a:t> · </a:t>
            </a:r>
            <a:r>
              <a:rPr lang="en-US" altLang="en-US" sz="2400" dirty="0">
                <a:sym typeface="Symbol" pitchFamily="18" charset="2"/>
              </a:rPr>
              <a:t>Φ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lvl="2" eaLnBrk="1" hangingPunct="1">
              <a:buFontTx/>
              <a:buNone/>
            </a:pPr>
            <a:r>
              <a:rPr lang="en-US" altLang="en-US" sz="2800" dirty="0">
                <a:sym typeface="Symbol" pitchFamily="18" charset="2"/>
              </a:rPr>
              <a:t>	</a:t>
            </a:r>
            <a:r>
              <a:rPr lang="en-US" altLang="en-US" sz="2800" dirty="0" smtClean="0">
                <a:sym typeface="Symbol" pitchFamily="18" charset="2"/>
              </a:rPr>
              <a:t>Φ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/>
              <a:t>x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</a:t>
            </a:r>
            <a:r>
              <a:rPr lang="en-US" altLang="en-US" sz="2800" baseline="30000" dirty="0" smtClean="0"/>
              <a:t>T</a:t>
            </a:r>
            <a:r>
              <a:rPr lang="en-US" altLang="en-US" sz="2800" dirty="0" smtClean="0"/>
              <a:t> · </a:t>
            </a:r>
            <a:r>
              <a:rPr lang="en-US" altLang="en-US" sz="2800" dirty="0" smtClean="0">
                <a:sym typeface="Symbol" pitchFamily="18" charset="2"/>
              </a:rPr>
              <a:t>Φ</a:t>
            </a:r>
            <a:r>
              <a:rPr lang="en-US" altLang="en-US" sz="2800" dirty="0" smtClean="0"/>
              <a:t>(</a:t>
            </a:r>
            <a:r>
              <a:rPr lang="en-US" altLang="en-US" sz="2800" b="1" dirty="0" err="1" smtClean="0"/>
              <a:t>x</a:t>
            </a:r>
            <a:r>
              <a:rPr lang="en-US" altLang="en-US" sz="2800" i="1" baseline="-25000" dirty="0" err="1" smtClean="0"/>
              <a:t>j</a:t>
            </a:r>
            <a:r>
              <a:rPr lang="en-US" altLang="en-US" sz="2800" dirty="0" smtClean="0"/>
              <a:t>) = (</a:t>
            </a:r>
            <a:r>
              <a:rPr lang="en-US" altLang="en-US" sz="2800" b="1" dirty="0" smtClean="0"/>
              <a:t>x</a:t>
            </a:r>
            <a:r>
              <a:rPr lang="en-US" altLang="en-US" sz="2800" i="1" baseline="-25000" dirty="0" smtClean="0"/>
              <a:t>i</a:t>
            </a:r>
            <a:r>
              <a:rPr lang="en-US" altLang="en-US" sz="2800" baseline="30000" dirty="0" smtClean="0"/>
              <a:t>T</a:t>
            </a:r>
            <a:r>
              <a:rPr lang="en-US" altLang="en-US" sz="2800" dirty="0" smtClean="0"/>
              <a:t> · </a:t>
            </a:r>
            <a:r>
              <a:rPr lang="en-US" altLang="en-US" sz="2800" b="1" dirty="0" err="1" smtClean="0"/>
              <a:t>x</a:t>
            </a:r>
            <a:r>
              <a:rPr lang="en-US" altLang="en-US" sz="2800" i="1" baseline="-25000" dirty="0" err="1" smtClean="0"/>
              <a:t>j</a:t>
            </a:r>
            <a:r>
              <a:rPr lang="en-US" altLang="en-US" sz="2800" dirty="0" smtClean="0"/>
              <a:t>)</a:t>
            </a:r>
            <a:r>
              <a:rPr lang="en-US" altLang="en-US" sz="2800" baseline="30000" dirty="0" smtClean="0"/>
              <a:t>2 </a:t>
            </a:r>
            <a:r>
              <a:rPr lang="en-US" altLang="en-US" sz="2800" dirty="0" smtClean="0"/>
              <a:t>=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/>
              <a:t>x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 , </a:t>
            </a:r>
            <a:r>
              <a:rPr lang="en-US" altLang="en-US" sz="2800" b="1" dirty="0" err="1" smtClean="0"/>
              <a:t>x</a:t>
            </a:r>
            <a:r>
              <a:rPr lang="en-US" altLang="en-US" sz="2800" i="1" baseline="-25000" dirty="0" err="1" smtClean="0"/>
              <a:t>j</a:t>
            </a:r>
            <a:r>
              <a:rPr lang="en-US" altLang="en-US" sz="2800" dirty="0" smtClean="0"/>
              <a:t> )</a:t>
            </a:r>
          </a:p>
          <a:p>
            <a:pPr lvl="2" eaLnBrk="1" hangingPunct="1">
              <a:buFontTx/>
              <a:buNone/>
            </a:pPr>
            <a:endParaRPr lang="en-US" altLang="en-US" sz="2800" baseline="30000" dirty="0" smtClean="0"/>
          </a:p>
          <a:p>
            <a:pPr eaLnBrk="1" hangingPunct="1"/>
            <a:r>
              <a:rPr lang="en-US" altLang="en-US" sz="2400" dirty="0" smtClean="0"/>
              <a:t>Since the data </a:t>
            </a:r>
            <a:r>
              <a:rPr lang="en-US" altLang="en-US" sz="2400" i="1" dirty="0" smtClean="0"/>
              <a:t>only</a:t>
            </a:r>
            <a:r>
              <a:rPr lang="en-US" altLang="en-US" sz="2400" dirty="0" smtClean="0"/>
              <a:t> appears as dot products, we do </a:t>
            </a:r>
            <a:r>
              <a:rPr lang="en-US" altLang="en-US" sz="2400" i="1" dirty="0" smtClean="0"/>
              <a:t>not</a:t>
            </a:r>
            <a:r>
              <a:rPr lang="en-US" altLang="en-US" sz="2400" dirty="0" smtClean="0"/>
              <a:t> need to map data to higher dimensional space (using </a:t>
            </a:r>
            <a:r>
              <a:rPr lang="en-US" altLang="en-US" sz="2400" dirty="0">
                <a:sym typeface="Symbol" pitchFamily="18" charset="2"/>
              </a:rPr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dirty="0" smtClean="0"/>
              <a:t>) ) because we can use the kernel function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 instead</a:t>
            </a:r>
            <a:endParaRPr lang="en-US" altLang="en-US" sz="2400" dirty="0" smtClean="0"/>
          </a:p>
        </p:txBody>
      </p:sp>
      <p:graphicFrame>
        <p:nvGraphicFramePr>
          <p:cNvPr id="614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22921"/>
              </p:ext>
            </p:extLst>
          </p:nvPr>
        </p:nvGraphicFramePr>
        <p:xfrm>
          <a:off x="2133600" y="3048000"/>
          <a:ext cx="4343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8" name="Equation" r:id="rId4" imgW="1447560" imgH="241200" progId="Equation.3">
                  <p:embed/>
                </p:oleObj>
              </mc:Choice>
              <mc:Fallback>
                <p:oleObj name="Equation" r:id="rId4" imgW="1447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343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914400"/>
          </a:xfrm>
        </p:spPr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kernel function is a function that can be applied to pairs of input data points to evaluate dot products in some corresponding (possibly infinite dimensional) feature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What’s Special about a Kernel?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45488" cy="5105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Say 1 example is (in 2D) is:  </a:t>
            </a:r>
            <a:r>
              <a:rPr lang="en-US" altLang="en-US" sz="2400" b="1" dirty="0" smtClean="0"/>
              <a:t>s</a:t>
            </a:r>
            <a:r>
              <a:rPr lang="en-US" altLang="en-US" sz="2400" dirty="0" smtClean="0"/>
              <a:t> = (</a:t>
            </a:r>
            <a:r>
              <a:rPr lang="en-US" altLang="en-US" sz="2400" i="1" dirty="0" smtClean="0"/>
              <a:t>s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s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400" dirty="0" smtClean="0"/>
              <a:t>We decide to use a particular mapping into 6D space:</a:t>
            </a:r>
          </a:p>
          <a:p>
            <a:pPr algn="ctr" eaLnBrk="1" hangingPunct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Φ(</a:t>
            </a:r>
            <a:r>
              <a:rPr lang="en-US" altLang="en-US" sz="2400" b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)</a:t>
            </a:r>
            <a:r>
              <a:rPr lang="en-US" altLang="en-US" sz="2400" baseline="30000" dirty="0" smtClean="0">
                <a:sym typeface="Symbol" pitchFamily="18" charset="2"/>
              </a:rPr>
              <a:t>T</a:t>
            </a:r>
            <a:r>
              <a:rPr lang="en-US" altLang="en-US" sz="2400" dirty="0" smtClean="0">
                <a:sym typeface="Symbol" pitchFamily="18" charset="2"/>
              </a:rPr>
              <a:t> = (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, √2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, 1)</a:t>
            </a:r>
          </a:p>
          <a:p>
            <a:pPr eaLnBrk="1" hangingPunct="1"/>
            <a:r>
              <a:rPr lang="en-US" altLang="en-US" sz="2400" dirty="0" smtClean="0">
                <a:sym typeface="Symbol" pitchFamily="18" charset="2"/>
              </a:rPr>
              <a:t>Let another example be </a:t>
            </a:r>
            <a:r>
              <a:rPr lang="en-US" altLang="en-US" sz="2400" b="1" dirty="0" smtClean="0">
                <a:sym typeface="Symbol" pitchFamily="18" charset="2"/>
              </a:rPr>
              <a:t>t </a:t>
            </a:r>
            <a:r>
              <a:rPr lang="en-US" altLang="en-US" sz="2400" dirty="0" smtClean="0">
                <a:sym typeface="Symbol" pitchFamily="18" charset="2"/>
              </a:rPr>
              <a:t>= (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en-US" sz="2400" dirty="0" smtClean="0">
                <a:sym typeface="Symbol" pitchFamily="18" charset="2"/>
              </a:rPr>
              <a:t>Then,</a:t>
            </a:r>
          </a:p>
          <a:p>
            <a:pPr algn="ctr" eaLnBrk="1" hangingPunct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Φ(</a:t>
            </a:r>
            <a:r>
              <a:rPr lang="en-US" altLang="en-US" sz="2400" b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)</a:t>
            </a:r>
            <a:r>
              <a:rPr lang="en-US" altLang="en-US" sz="2400" baseline="30000" dirty="0" smtClean="0">
                <a:sym typeface="Symbol" pitchFamily="18" charset="2"/>
              </a:rPr>
              <a:t>T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2400" dirty="0" smtClean="0">
                <a:sym typeface="Symbol" pitchFamily="18" charset="2"/>
              </a:rPr>
              <a:t> Φ(</a:t>
            </a:r>
            <a:r>
              <a:rPr lang="en-US" altLang="en-US" sz="2400" b="1" dirty="0" smtClean="0">
                <a:sym typeface="Symbol" pitchFamily="18" charset="2"/>
              </a:rPr>
              <a:t>t</a:t>
            </a:r>
            <a:r>
              <a:rPr lang="en-US" altLang="en-US" sz="2400" dirty="0" smtClean="0">
                <a:sym typeface="Symbol" pitchFamily="18" charset="2"/>
              </a:rPr>
              <a:t>) =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baseline="30000" dirty="0" smtClean="0">
                <a:sym typeface="Symbol" pitchFamily="18" charset="2"/>
              </a:rPr>
              <a:t>2 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baseline="30000" dirty="0" smtClean="0">
                <a:sym typeface="Symbol" pitchFamily="18" charset="2"/>
              </a:rPr>
              <a:t>2 </a:t>
            </a:r>
            <a:r>
              <a:rPr lang="en-US" altLang="en-US" sz="2400" dirty="0" smtClean="0">
                <a:sym typeface="Symbol" pitchFamily="18" charset="2"/>
              </a:rPr>
              <a:t>+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baseline="30000" dirty="0" smtClean="0">
                <a:sym typeface="Symbol" pitchFamily="18" charset="2"/>
              </a:rPr>
              <a:t>2 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 + 2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 +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1</a:t>
            </a:r>
            <a:r>
              <a:rPr lang="en-US" altLang="en-US" sz="2400" dirty="0" smtClean="0">
                <a:sym typeface="Symbol" pitchFamily="18" charset="2"/>
              </a:rPr>
              <a:t> +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i="1" dirty="0" smtClean="0">
                <a:sym typeface="Symbol" pitchFamily="18" charset="2"/>
              </a:rPr>
              <a:t>t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                    = 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s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i="1" dirty="0">
                <a:sym typeface="Symbol" pitchFamily="18" charset="2"/>
              </a:rPr>
              <a:t>t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 + </a:t>
            </a:r>
            <a:r>
              <a:rPr lang="en-US" altLang="en-US" sz="2400" i="1" dirty="0">
                <a:sym typeface="Symbol" pitchFamily="18" charset="2"/>
              </a:rPr>
              <a:t>s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i="1" dirty="0">
                <a:sym typeface="Symbol" pitchFamily="18" charset="2"/>
              </a:rPr>
              <a:t>t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 + 1)</a:t>
            </a:r>
            <a:r>
              <a:rPr lang="en-US" altLang="en-US" sz="2400" baseline="30000" dirty="0" smtClean="0">
                <a:sym typeface="Symbol" pitchFamily="18" charset="2"/>
              </a:rPr>
              <a:t>2 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                    = 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b="1" dirty="0" err="1">
                <a:sym typeface="Symbol" pitchFamily="18" charset="2"/>
              </a:rPr>
              <a:t>s</a:t>
            </a:r>
            <a:r>
              <a:rPr lang="en-US" altLang="en-US" sz="2400" baseline="30000" dirty="0" err="1">
                <a:sym typeface="Symbol" pitchFamily="18" charset="2"/>
              </a:rPr>
              <a:t>T</a:t>
            </a:r>
            <a:r>
              <a:rPr lang="en-US" altLang="en-US" sz="14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2400" b="1" dirty="0" err="1">
                <a:sym typeface="Symbol" pitchFamily="18" charset="2"/>
              </a:rPr>
              <a:t>t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+1)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endParaRPr lang="en-US" altLang="en-US" sz="2400" dirty="0" smtClean="0"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Clr>
                <a:srgbClr val="33CC33"/>
              </a:buClr>
              <a:buSzPct val="150000"/>
            </a:pPr>
            <a:r>
              <a:rPr lang="en-US" altLang="en-US" sz="2400" dirty="0" smtClean="0">
                <a:sym typeface="Symbol" pitchFamily="18" charset="2"/>
              </a:rPr>
              <a:t>So, define the </a:t>
            </a:r>
            <a:r>
              <a:rPr lang="en-US" altLang="en-US" sz="2400" b="1" dirty="0" smtClean="0">
                <a:solidFill>
                  <a:srgbClr val="FF0000"/>
                </a:solidFill>
                <a:sym typeface="Symbol" pitchFamily="18" charset="2"/>
              </a:rPr>
              <a:t>kernel </a:t>
            </a:r>
            <a:r>
              <a:rPr lang="en-US" altLang="en-US" sz="2400" dirty="0" smtClean="0">
                <a:sym typeface="Symbol" pitchFamily="18" charset="2"/>
              </a:rPr>
              <a:t>function to</a:t>
            </a:r>
            <a:r>
              <a:rPr lang="en-US" altLang="en-US" sz="24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be </a:t>
            </a:r>
            <a:r>
              <a:rPr lang="en-US" altLang="en-US" sz="2400" i="1" dirty="0" smtClean="0">
                <a:sym typeface="Symbol" pitchFamily="18" charset="2"/>
              </a:rPr>
              <a:t>K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b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b="1" dirty="0" smtClean="0">
                <a:sym typeface="Symbol" pitchFamily="18" charset="2"/>
              </a:rPr>
              <a:t>t</a:t>
            </a:r>
            <a:r>
              <a:rPr lang="en-US" altLang="en-US" sz="2400" dirty="0" smtClean="0">
                <a:sym typeface="Symbol" pitchFamily="18" charset="2"/>
              </a:rPr>
              <a:t>) = (</a:t>
            </a:r>
            <a:r>
              <a:rPr lang="en-US" altLang="en-US" sz="2400" b="1" dirty="0" err="1" smtClean="0">
                <a:sym typeface="Symbol" pitchFamily="18" charset="2"/>
              </a:rPr>
              <a:t>s</a:t>
            </a:r>
            <a:r>
              <a:rPr lang="en-US" altLang="en-US" sz="2400" baseline="30000" dirty="0" err="1" smtClean="0">
                <a:sym typeface="Symbol" pitchFamily="18" charset="2"/>
              </a:rPr>
              <a:t>T</a:t>
            </a:r>
            <a:r>
              <a:rPr lang="en-US" altLang="en-US" sz="16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2400" b="1" dirty="0" err="1" smtClean="0">
                <a:sym typeface="Symbol" pitchFamily="18" charset="2"/>
              </a:rPr>
              <a:t>t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+1)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</a:p>
          <a:p>
            <a:pPr marL="0" indent="0" eaLnBrk="1" hangingPunct="1">
              <a:spcBef>
                <a:spcPts val="600"/>
              </a:spcBef>
              <a:buClr>
                <a:srgbClr val="33CC33"/>
              </a:buClr>
              <a:buSzPct val="150000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r>
              <a:rPr lang="en-US" altLang="en-US" sz="2400" dirty="0" smtClean="0">
                <a:sym typeface="Symbol" pitchFamily="18" charset="2"/>
              </a:rPr>
              <a:t>					= Φ(</a:t>
            </a:r>
            <a:r>
              <a:rPr lang="en-US" altLang="en-US" sz="2400" b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)</a:t>
            </a:r>
            <a:r>
              <a:rPr lang="en-US" altLang="en-US" sz="2400" baseline="30000" dirty="0" smtClean="0">
                <a:sym typeface="Symbol" pitchFamily="18" charset="2"/>
              </a:rPr>
              <a:t>T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en-US" sz="2400" dirty="0" smtClean="0">
                <a:sym typeface="Symbol" pitchFamily="18" charset="2"/>
              </a:rPr>
              <a:t> Φ(</a:t>
            </a:r>
            <a:r>
              <a:rPr lang="en-US" altLang="en-US" sz="2400" b="1" dirty="0" smtClean="0">
                <a:sym typeface="Symbol" pitchFamily="18" charset="2"/>
              </a:rPr>
              <a:t>t</a:t>
            </a:r>
            <a:r>
              <a:rPr lang="en-US" altLang="en-US" sz="2400" dirty="0" smtClean="0">
                <a:sym typeface="Symbol" pitchFamily="18" charset="2"/>
              </a:rPr>
              <a:t>) </a:t>
            </a:r>
          </a:p>
          <a:p>
            <a:pPr eaLnBrk="1" hangingPunct="1">
              <a:spcBef>
                <a:spcPts val="600"/>
              </a:spcBef>
              <a:buClr>
                <a:srgbClr val="33CC33"/>
              </a:buClr>
              <a:buSzPct val="150000"/>
            </a:pPr>
            <a:r>
              <a:rPr lang="en-US" altLang="en-US" sz="2400" dirty="0" smtClean="0">
                <a:solidFill>
                  <a:srgbClr val="FF3300"/>
                </a:solidFill>
                <a:sym typeface="Symbol" pitchFamily="18" charset="2"/>
              </a:rPr>
              <a:t>We save computation</a:t>
            </a:r>
            <a:r>
              <a:rPr lang="en-US" altLang="en-US" sz="2400" dirty="0" smtClean="0">
                <a:sym typeface="Symbol" pitchFamily="18" charset="2"/>
              </a:rPr>
              <a:t> by using </a:t>
            </a:r>
            <a:r>
              <a:rPr lang="en-US" altLang="en-US" sz="2400" i="1" dirty="0" smtClean="0">
                <a:sym typeface="Symbol" pitchFamily="18" charset="2"/>
              </a:rPr>
              <a:t>K </a:t>
            </a:r>
            <a:endParaRPr lang="en-US" altLang="en-US" sz="2400" dirty="0" smtClean="0">
              <a:sym typeface="Symbol" pitchFamily="18" charset="2"/>
            </a:endParaRPr>
          </a:p>
          <a:p>
            <a:pPr eaLnBrk="1" hangingPunct="1"/>
            <a:endParaRPr lang="en-US" alt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Commonly Used Kernels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951413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Linear</a:t>
            </a:r>
            <a:r>
              <a:rPr lang="en-US" altLang="en-US" sz="2400" dirty="0" smtClean="0"/>
              <a:t> kernel: 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dirty="0" smtClean="0"/>
              <a:t> ,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dirty="0" smtClean="0"/>
              <a:t>) = 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baseline="30000" dirty="0" smtClean="0"/>
              <a:t>T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endParaRPr lang="en-US" altLang="en-US" sz="2400" b="1" i="1" baseline="-25000" dirty="0" smtClean="0"/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Quadratic</a:t>
            </a:r>
            <a:r>
              <a:rPr lang="en-US" altLang="en-US" sz="2400" dirty="0" smtClean="0"/>
              <a:t> kernel: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dirty="0" smtClean="0"/>
              <a:t> ,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dirty="0" smtClean="0"/>
              <a:t>) = (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baseline="30000" dirty="0" smtClean="0"/>
              <a:t>T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b="1" i="1" baseline="-25000" dirty="0" smtClean="0"/>
              <a:t>  </a:t>
            </a:r>
            <a:r>
              <a:rPr lang="en-US" altLang="en-US" sz="2400" dirty="0" smtClean="0"/>
              <a:t>+1)</a:t>
            </a:r>
            <a:r>
              <a:rPr lang="en-US" altLang="en-US" sz="2400" baseline="30000" dirty="0" smtClean="0"/>
              <a:t>2</a:t>
            </a: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Polynomial of degree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d</a:t>
            </a:r>
            <a:r>
              <a:rPr lang="en-US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en-US" sz="2400" dirty="0" smtClean="0"/>
              <a:t>kernel: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dirty="0" smtClean="0"/>
              <a:t> ,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dirty="0" smtClean="0"/>
              <a:t>) = (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baseline="30000" dirty="0" smtClean="0"/>
              <a:t>T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b="1" i="1" baseline="-25000" dirty="0" smtClean="0"/>
              <a:t>  </a:t>
            </a:r>
            <a:r>
              <a:rPr lang="en-US" altLang="en-US" sz="2400" dirty="0" smtClean="0"/>
              <a:t>+1)</a:t>
            </a:r>
            <a:r>
              <a:rPr lang="en-US" altLang="en-US" sz="2400" i="1" baseline="30000" dirty="0" smtClean="0"/>
              <a:t>d</a:t>
            </a:r>
            <a:endParaRPr lang="en-US" altLang="en-US" sz="2400" i="1" dirty="0" smtClean="0"/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Radial Basis Function </a:t>
            </a:r>
            <a:r>
              <a:rPr lang="en-US" altLang="en-US" sz="2400" dirty="0" smtClean="0"/>
              <a:t>kernel:                                     	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dirty="0" smtClean="0"/>
              <a:t> , 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dirty="0" smtClean="0"/>
              <a:t>) = </a:t>
            </a:r>
            <a:r>
              <a:rPr lang="en-US" altLang="en-US" sz="2400" dirty="0" err="1" smtClean="0"/>
              <a:t>exp</a:t>
            </a:r>
            <a:r>
              <a:rPr lang="en-US" altLang="en-US" sz="2400" dirty="0" smtClean="0"/>
              <a:t>(−||</a:t>
            </a:r>
            <a:r>
              <a:rPr lang="en-US" altLang="en-US" sz="2400" b="1" dirty="0" smtClean="0"/>
              <a:t>x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baseline="30000" dirty="0" smtClean="0"/>
              <a:t>  </a:t>
            </a:r>
            <a:r>
              <a:rPr lang="en-US" altLang="en-US" sz="2400" dirty="0" smtClean="0"/>
              <a:t>-</a:t>
            </a:r>
            <a:r>
              <a:rPr lang="en-US" altLang="en-US" sz="2400" b="1" dirty="0" err="1" smtClean="0"/>
              <a:t>x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b="1" i="1" baseline="-25000" dirty="0" smtClean="0"/>
              <a:t> </a:t>
            </a:r>
            <a:r>
              <a:rPr lang="en-US" altLang="en-US" sz="2400" dirty="0" smtClean="0"/>
              <a:t>||</a:t>
            </a:r>
            <a:r>
              <a:rPr lang="en-US" altLang="en-US" sz="2400" baseline="30000" dirty="0" smtClean="0"/>
              <a:t>2  </a:t>
            </a:r>
            <a:r>
              <a:rPr lang="en-US" altLang="en-US" sz="2400" dirty="0" smtClean="0"/>
              <a:t>/ </a:t>
            </a:r>
            <a:r>
              <a:rPr lang="en-US" altLang="en-US" sz="2400" dirty="0" smtClean="0">
                <a:sym typeface="Symbol" pitchFamily="18" charset="2"/>
              </a:rPr>
              <a:t>σ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/>
              <a:t>)</a:t>
            </a:r>
            <a:r>
              <a:rPr lang="en-US" altLang="en-US" sz="2400" b="1" i="1" dirty="0" smtClean="0"/>
              <a:t> 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Many possible kernels; picking a good one is tricky</a:t>
            </a:r>
          </a:p>
          <a:p>
            <a:pPr eaLnBrk="1" hangingPunct="1"/>
            <a:r>
              <a:rPr lang="en-US" altLang="en-US" sz="2400" dirty="0" smtClean="0">
                <a:sym typeface="Symbol" pitchFamily="18" charset="2"/>
              </a:rPr>
              <a:t>Hacking with SVMs: create various kernels, hope their space Φ is meaningful, plug them into SVM, pick one with good classification accuracy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Kernel usually combined with slack variables because no guarantee of linear </a:t>
            </a:r>
            <a:r>
              <a:rPr lang="en-US" altLang="en-US" sz="2400" dirty="0" err="1" smtClean="0"/>
              <a:t>separability</a:t>
            </a:r>
            <a:r>
              <a:rPr lang="en-US" altLang="en-US" sz="2400" dirty="0" smtClean="0"/>
              <a:t> in new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609600"/>
          </a:xfrm>
        </p:spPr>
        <p:txBody>
          <a:bodyPr/>
          <a:lstStyle/>
          <a:p>
            <a:r>
              <a:rPr lang="en-US" b="0"/>
              <a:t>Applications of SVMs</a:t>
            </a:r>
            <a:endParaRPr lang="en-US"/>
          </a:p>
        </p:txBody>
      </p:sp>
      <p:sp>
        <p:nvSpPr>
          <p:cNvPr id="1359875" name="Rectangle 3"/>
          <p:cNvSpPr>
            <a:spLocks noChangeArrowheads="1"/>
          </p:cNvSpPr>
          <p:nvPr/>
        </p:nvSpPr>
        <p:spPr bwMode="auto">
          <a:xfrm>
            <a:off x="609600" y="2057400"/>
            <a:ext cx="7848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2800" dirty="0">
                <a:latin typeface="Arial" charset="0"/>
              </a:rPr>
              <a:t>Bioinformatics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2800" dirty="0">
                <a:latin typeface="Arial" charset="0"/>
              </a:rPr>
              <a:t>Machine Vision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2800" dirty="0">
                <a:latin typeface="Arial" charset="0"/>
              </a:rPr>
              <a:t>Text Categorization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2800" dirty="0">
                <a:latin typeface="Arial" charset="0"/>
              </a:rPr>
              <a:t>Ranking (e.g., Google searches)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2800" dirty="0">
                <a:latin typeface="Arial" charset="0"/>
              </a:rPr>
              <a:t>Handwritten Character Recognition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2800" dirty="0">
                <a:latin typeface="Arial" charset="0"/>
              </a:rPr>
              <a:t>Time series analysis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28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 dirty="0" smtClean="0">
                <a:latin typeface="Arial" charset="0"/>
                <a:sym typeface="Wingdings" charset="0"/>
              </a:rPr>
              <a:t> </a:t>
            </a:r>
            <a:r>
              <a:rPr lang="en-US" sz="2800" dirty="0" smtClean="0">
                <a:latin typeface="Arial" charset="0"/>
              </a:rPr>
              <a:t>Lots </a:t>
            </a:r>
            <a:r>
              <a:rPr lang="en-US" sz="2800" dirty="0">
                <a:latin typeface="Arial" charset="0"/>
              </a:rPr>
              <a:t>of very successful applications!!!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18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22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Handwritten </a:t>
            </a:r>
            <a:r>
              <a:rPr lang="en-US" b="0" dirty="0" smtClean="0"/>
              <a:t>Digit Recognition</a:t>
            </a:r>
            <a:endParaRPr lang="en-US" b="0" dirty="0"/>
          </a:p>
        </p:txBody>
      </p:sp>
      <p:pic>
        <p:nvPicPr>
          <p:cNvPr id="135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92988" cy="329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8854" name="Rectangle 6"/>
          <p:cNvSpPr>
            <a:spLocks noChangeArrowheads="1"/>
          </p:cNvSpPr>
          <p:nvPr/>
        </p:nvSpPr>
        <p:spPr bwMode="auto">
          <a:xfrm>
            <a:off x="838200" y="3657600"/>
            <a:ext cx="64008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4876800"/>
            <a:ext cx="7162800" cy="52322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Learning, 0.23% error !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71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Example Application:</a:t>
            </a:r>
            <a:br>
              <a:rPr lang="en-US" altLang="en-US" sz="4000" dirty="0" smtClean="0"/>
            </a:br>
            <a:r>
              <a:rPr lang="en-US" altLang="en-US" sz="4000" dirty="0" smtClean="0"/>
              <a:t>The Federalist Papers Dispute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449263" y="1752600"/>
            <a:ext cx="85423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kumimoji="1" lang="en-US" altLang="en-US" dirty="0">
                <a:latin typeface="Times New Roman" pitchFamily="18" charset="0"/>
              </a:rPr>
              <a:t>Written in 1787-1788 by Alexander </a:t>
            </a:r>
            <a:r>
              <a:rPr kumimoji="1" lang="en-US" altLang="en-US" dirty="0">
                <a:solidFill>
                  <a:srgbClr val="009900"/>
                </a:solidFill>
                <a:latin typeface="Times New Roman" pitchFamily="18" charset="0"/>
              </a:rPr>
              <a:t>Hamilton</a:t>
            </a:r>
            <a:r>
              <a:rPr kumimoji="1" lang="en-US" altLang="en-US" dirty="0">
                <a:latin typeface="Times New Roman" pitchFamily="18" charset="0"/>
              </a:rPr>
              <a:t>, John Jay, and James </a:t>
            </a:r>
            <a:r>
              <a:rPr kumimoji="1" lang="en-US" altLang="en-US" dirty="0">
                <a:solidFill>
                  <a:srgbClr val="009900"/>
                </a:solidFill>
                <a:latin typeface="Times New Roman" pitchFamily="18" charset="0"/>
              </a:rPr>
              <a:t>Madison</a:t>
            </a:r>
            <a:r>
              <a:rPr kumimoji="1" lang="en-US" altLang="en-US" dirty="0">
                <a:latin typeface="Times New Roman" pitchFamily="18" charset="0"/>
              </a:rPr>
              <a:t> to persuade the citizens of New York to </a:t>
            </a:r>
            <a:r>
              <a:rPr kumimoji="1" lang="en-US" altLang="en-US" dirty="0" smtClean="0">
                <a:latin typeface="Times New Roman" pitchFamily="18" charset="0"/>
              </a:rPr>
              <a:t>ratify(</a:t>
            </a:r>
            <a:r>
              <a:rPr kumimoji="1" lang="zh-CN" altLang="en-US" dirty="0">
                <a:latin typeface="Times New Roman" pitchFamily="18" charset="0"/>
              </a:rPr>
              <a:t>批准</a:t>
            </a:r>
            <a:r>
              <a:rPr kumimoji="1" lang="en-US" altLang="en-US" dirty="0" smtClean="0">
                <a:latin typeface="Times New Roman" pitchFamily="18" charset="0"/>
              </a:rPr>
              <a:t>) </a:t>
            </a:r>
            <a:r>
              <a:rPr kumimoji="1" lang="en-US" altLang="en-US" dirty="0">
                <a:latin typeface="Times New Roman" pitchFamily="18" charset="0"/>
              </a:rPr>
              <a:t>the U.S. </a:t>
            </a:r>
            <a:r>
              <a:rPr kumimoji="1" lang="en-US" altLang="en-US" dirty="0" smtClean="0">
                <a:latin typeface="Times New Roman" pitchFamily="18" charset="0"/>
              </a:rPr>
              <a:t>Constitution</a:t>
            </a:r>
            <a:r>
              <a:rPr kumimoji="1" lang="zh-CN" altLang="en-US" dirty="0" smtClean="0">
                <a:latin typeface="Times New Roman" pitchFamily="18" charset="0"/>
              </a:rPr>
              <a:t>（憲法）</a:t>
            </a:r>
            <a:endParaRPr kumimoji="1" lang="en-US" altLang="en-US" dirty="0">
              <a:latin typeface="Times New Roman" pitchFamily="18" charset="0"/>
            </a:endParaRPr>
          </a:p>
          <a:p>
            <a:endParaRPr kumimoji="1" lang="en-US" altLang="en-US" dirty="0">
              <a:latin typeface="Times New Roman" pitchFamily="18" charset="0"/>
            </a:endParaRPr>
          </a:p>
          <a:p>
            <a:r>
              <a:rPr kumimoji="1" lang="en-US" altLang="en-US" dirty="0">
                <a:latin typeface="Times New Roman" pitchFamily="18" charset="0"/>
              </a:rPr>
              <a:t>Papers consisted of short essays, 900 to 3500 words in length  </a:t>
            </a:r>
          </a:p>
          <a:p>
            <a:endParaRPr kumimoji="1" lang="en-US" altLang="en-US" dirty="0">
              <a:latin typeface="Times New Roman" pitchFamily="18" charset="0"/>
            </a:endParaRPr>
          </a:p>
          <a:p>
            <a:r>
              <a:rPr kumimoji="1" lang="en-US" altLang="en-US" dirty="0">
                <a:latin typeface="Times New Roman" pitchFamily="18" charset="0"/>
              </a:rPr>
              <a:t>Authorship of </a:t>
            </a:r>
            <a:r>
              <a:rPr kumimoji="1" lang="en-US" altLang="en-US" dirty="0">
                <a:solidFill>
                  <a:schemeClr val="tx2"/>
                </a:solidFill>
                <a:latin typeface="Times New Roman" pitchFamily="18" charset="0"/>
              </a:rPr>
              <a:t>12</a:t>
            </a:r>
            <a:r>
              <a:rPr kumimoji="1" lang="en-US" altLang="en-US" dirty="0">
                <a:latin typeface="Times New Roman" pitchFamily="18" charset="0"/>
              </a:rPr>
              <a:t> of those papers have been in dispute ( </a:t>
            </a:r>
            <a:r>
              <a:rPr kumimoji="1" lang="en-US" altLang="en-US" dirty="0">
                <a:solidFill>
                  <a:srgbClr val="009900"/>
                </a:solidFill>
                <a:latin typeface="Times New Roman" pitchFamily="18" charset="0"/>
              </a:rPr>
              <a:t>Madison </a:t>
            </a:r>
            <a:r>
              <a:rPr kumimoji="1" lang="en-US" altLang="en-US" dirty="0">
                <a:latin typeface="Times New Roman" pitchFamily="18" charset="0"/>
              </a:rPr>
              <a:t>or</a:t>
            </a:r>
            <a:r>
              <a:rPr kumimoji="1" lang="en-US" altLang="en-US" dirty="0">
                <a:solidFill>
                  <a:srgbClr val="009900"/>
                </a:solidFill>
                <a:latin typeface="Times New Roman" pitchFamily="18" charset="0"/>
              </a:rPr>
              <a:t> Hamilton</a:t>
            </a:r>
            <a:r>
              <a:rPr kumimoji="1" lang="en-US" altLang="en-US" dirty="0">
                <a:latin typeface="Times New Roman" pitchFamily="18" charset="0"/>
              </a:rPr>
              <a:t>); these papers are referred to as the </a:t>
            </a:r>
            <a:r>
              <a:rPr kumimoji="1" lang="en-US" altLang="en-US" dirty="0">
                <a:solidFill>
                  <a:srgbClr val="009900"/>
                </a:solidFill>
                <a:latin typeface="Times New Roman" pitchFamily="18" charset="0"/>
              </a:rPr>
              <a:t>disputed Federalist papers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388938"/>
            <a:ext cx="7772400" cy="5619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Description  of  the  Data</a:t>
            </a: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457200" y="990600"/>
            <a:ext cx="8001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kumimoji="1" lang="en-US" altLang="en-US" sz="3600">
                <a:latin typeface="Times New Roman" pitchFamily="18" charset="0"/>
              </a:rPr>
              <a:t> For every paper:</a:t>
            </a:r>
          </a:p>
          <a:p>
            <a:pPr lvl="1"/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Machine readable text was created using a scanner</a:t>
            </a:r>
          </a:p>
          <a:p>
            <a:pPr lvl="1"/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Computed relative frequencies of </a:t>
            </a:r>
            <a:r>
              <a:rPr kumimoji="1" lang="en-US" altLang="en-US" sz="2400">
                <a:solidFill>
                  <a:srgbClr val="CC3300"/>
                </a:solidFill>
                <a:latin typeface="Times New Roman" pitchFamily="18" charset="0"/>
              </a:rPr>
              <a:t>70</a:t>
            </a:r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words that Mosteller-Wallace identified as good candidates for author-attribution studies</a:t>
            </a:r>
          </a:p>
          <a:p>
            <a:pPr lvl="1"/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Each document is represented as a vector containing the 70 real numbers corresponding to the </a:t>
            </a:r>
            <a:r>
              <a:rPr kumimoji="1" lang="en-US" altLang="en-US" sz="2400">
                <a:solidFill>
                  <a:srgbClr val="CC3300"/>
                </a:solidFill>
                <a:latin typeface="Times New Roman" pitchFamily="18" charset="0"/>
              </a:rPr>
              <a:t>70</a:t>
            </a:r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word frequencies</a:t>
            </a:r>
          </a:p>
          <a:p>
            <a:r>
              <a:rPr kumimoji="1" lang="en-US" altLang="en-US" sz="3600">
                <a:latin typeface="Times New Roman" pitchFamily="18" charset="0"/>
              </a:rPr>
              <a:t> The dataset consists of </a:t>
            </a:r>
            <a:r>
              <a:rPr kumimoji="1" lang="en-US" altLang="en-US" sz="3600">
                <a:solidFill>
                  <a:srgbClr val="CC3300"/>
                </a:solidFill>
                <a:latin typeface="Times New Roman" pitchFamily="18" charset="0"/>
              </a:rPr>
              <a:t>118</a:t>
            </a:r>
            <a:r>
              <a:rPr kumimoji="1" lang="en-US" altLang="en-US" sz="3600">
                <a:latin typeface="Times New Roman" pitchFamily="18" charset="0"/>
              </a:rPr>
              <a:t> papers:</a:t>
            </a:r>
          </a:p>
          <a:p>
            <a:pPr lvl="1"/>
            <a:r>
              <a:rPr kumimoji="1" lang="en-US" altLang="en-US" sz="2400">
                <a:latin typeface="Times New Roman" pitchFamily="18" charset="0"/>
              </a:rPr>
              <a:t> </a:t>
            </a:r>
            <a:r>
              <a:rPr kumimoji="1" lang="en-US" altLang="en-US" sz="2400">
                <a:solidFill>
                  <a:srgbClr val="CC3300"/>
                </a:solidFill>
                <a:latin typeface="Times New Roman" pitchFamily="18" charset="0"/>
              </a:rPr>
              <a:t>50</a:t>
            </a:r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Madison papers</a:t>
            </a:r>
          </a:p>
          <a:p>
            <a:pPr lvl="1"/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kumimoji="1" lang="en-US" altLang="en-US" sz="2400">
                <a:solidFill>
                  <a:srgbClr val="CC3300"/>
                </a:solidFill>
                <a:latin typeface="Times New Roman" pitchFamily="18" charset="0"/>
              </a:rPr>
              <a:t>56</a:t>
            </a:r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Hamilton papers</a:t>
            </a:r>
          </a:p>
          <a:p>
            <a:pPr lvl="1"/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kumimoji="1" lang="en-US" altLang="en-US" sz="2400">
                <a:solidFill>
                  <a:srgbClr val="CC3300"/>
                </a:solidFill>
                <a:latin typeface="Times New Roman" pitchFamily="18" charset="0"/>
              </a:rPr>
              <a:t>12</a:t>
            </a:r>
            <a:r>
              <a:rPr kumimoji="1" lang="en-US" altLang="en-US" sz="2400">
                <a:solidFill>
                  <a:srgbClr val="009900"/>
                </a:solidFill>
                <a:latin typeface="Times New Roman" pitchFamily="18" charset="0"/>
              </a:rPr>
              <a:t> disputed papers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sz="240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63538" y="1684338"/>
            <a:ext cx="8374062" cy="4789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Function Words Based on Relative Frequencies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889125"/>
            <a:ext cx="77660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Feature Selection for Classifying the Disputed Federalist Papers</a:t>
            </a: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609600" y="19050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kumimoji="1" lang="en-US" altLang="en-US" sz="3600">
                <a:latin typeface="Times New Roman" pitchFamily="18" charset="0"/>
              </a:rPr>
              <a:t>Apply the SVM Successive Linearization Algorithm for feature selection to:</a:t>
            </a:r>
          </a:p>
          <a:p>
            <a:pPr lvl="1"/>
            <a:r>
              <a:rPr kumimoji="1" lang="en-US" altLang="en-US">
                <a:solidFill>
                  <a:srgbClr val="009900"/>
                </a:solidFill>
                <a:latin typeface="Times New Roman" pitchFamily="18" charset="0"/>
              </a:rPr>
              <a:t>Train on the 106 Federalist papers with known authors</a:t>
            </a:r>
            <a:endParaRPr kumimoji="1" lang="en-US" altLang="en-US" sz="2400">
              <a:solidFill>
                <a:srgbClr val="009900"/>
              </a:solidFill>
              <a:latin typeface="Times New Roman" pitchFamily="18" charset="0"/>
            </a:endParaRPr>
          </a:p>
          <a:p>
            <a:pPr lvl="1"/>
            <a:r>
              <a:rPr kumimoji="1" lang="en-US" altLang="en-US">
                <a:solidFill>
                  <a:srgbClr val="009900"/>
                </a:solidFill>
                <a:latin typeface="Times New Roman" pitchFamily="18" charset="0"/>
              </a:rPr>
              <a:t>Find a classification hyperplane that uses as few words as possible</a:t>
            </a:r>
          </a:p>
          <a:p>
            <a:r>
              <a:rPr kumimoji="1" lang="en-US" altLang="en-US" sz="3600">
                <a:latin typeface="Times New Roman" pitchFamily="18" charset="0"/>
              </a:rPr>
              <a:t>Use the hyperplane to classify the 12 disputed papers</a:t>
            </a:r>
          </a:p>
          <a:p>
            <a:endParaRPr kumimoji="1" lang="en-US" altLang="en-US" sz="24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sz="240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4495800" y="228600"/>
            <a:ext cx="4521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w</a:t>
            </a:r>
            <a:r>
              <a:rPr lang="en-US" altLang="en-US" sz="2400"/>
              <a:t> is the plane’s normal vector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/>
              <a:t>b</a:t>
            </a:r>
            <a:r>
              <a:rPr lang="en-US" altLang="en-US" sz="2400"/>
              <a:t> is the distance from the origin</a:t>
            </a:r>
          </a:p>
        </p:txBody>
      </p:sp>
      <p:pic>
        <p:nvPicPr>
          <p:cNvPr id="8195" name="Picture 5" descr="http://www.byclb.com/TR/Tutorials/neural_networks/ch9_1_dosyalar/image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7244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 descr="http://radio.feld.cvut.cz/matlab/toolbox/nnet/04_adal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05275"/>
            <a:ext cx="3124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285750" y="1143000"/>
            <a:ext cx="4038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Planar decision surface in </a:t>
            </a:r>
            <a:r>
              <a:rPr lang="en-US" altLang="en-US" i="1"/>
              <a:t>d</a:t>
            </a:r>
            <a:r>
              <a:rPr lang="en-US" altLang="en-US"/>
              <a:t> dimensions is parameterized by (</a:t>
            </a:r>
            <a:r>
              <a:rPr lang="en-US" altLang="en-US" b="1"/>
              <a:t>w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6064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Hyperplane Classifier Using 3 Words</a:t>
            </a: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685800" y="1711325"/>
            <a:ext cx="78486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kumimoji="1" lang="en-US" altLang="en-US" sz="3600">
                <a:latin typeface="Times New Roman" pitchFamily="18" charset="0"/>
              </a:rPr>
              <a:t>A hyperplane depending on three words was found:</a:t>
            </a:r>
          </a:p>
          <a:p>
            <a:pPr>
              <a:buFontTx/>
              <a:buNone/>
            </a:pPr>
            <a:r>
              <a:rPr kumimoji="1" lang="en-US" altLang="en-US" sz="3000">
                <a:latin typeface="Times New Roman" pitchFamily="18" charset="0"/>
              </a:rPr>
              <a:t>		</a:t>
            </a:r>
          </a:p>
          <a:p>
            <a:pPr>
              <a:buFontTx/>
              <a:buNone/>
            </a:pPr>
            <a:r>
              <a:rPr kumimoji="1" lang="en-US" altLang="en-US" sz="3000">
                <a:latin typeface="Times New Roman" pitchFamily="18" charset="0"/>
              </a:rPr>
              <a:t>	0.537</a:t>
            </a:r>
            <a:r>
              <a:rPr kumimoji="1" lang="en-US" altLang="en-US" sz="3000" i="1">
                <a:solidFill>
                  <a:srgbClr val="009900"/>
                </a:solidFill>
                <a:latin typeface="Times New Roman" pitchFamily="18" charset="0"/>
              </a:rPr>
              <a:t>to </a:t>
            </a:r>
            <a:r>
              <a:rPr kumimoji="1" lang="en-US" altLang="en-US" sz="3000">
                <a:latin typeface="Times New Roman" pitchFamily="18" charset="0"/>
              </a:rPr>
              <a:t>+ 24.663</a:t>
            </a:r>
            <a:r>
              <a:rPr kumimoji="1" lang="en-US" altLang="en-US" sz="3000" i="1">
                <a:solidFill>
                  <a:srgbClr val="009900"/>
                </a:solidFill>
                <a:latin typeface="Times New Roman" pitchFamily="18" charset="0"/>
              </a:rPr>
              <a:t>upon </a:t>
            </a:r>
            <a:r>
              <a:rPr kumimoji="1" lang="en-US" altLang="en-US" sz="3000">
                <a:latin typeface="Times New Roman" pitchFamily="18" charset="0"/>
              </a:rPr>
              <a:t>+ 2.953</a:t>
            </a:r>
            <a:r>
              <a:rPr kumimoji="1" lang="en-US" altLang="en-US" sz="3000" i="1">
                <a:solidFill>
                  <a:srgbClr val="009900"/>
                </a:solidFill>
                <a:latin typeface="Times New Roman" pitchFamily="18" charset="0"/>
              </a:rPr>
              <a:t>would </a:t>
            </a:r>
            <a:r>
              <a:rPr kumimoji="1" lang="en-US" altLang="en-US" sz="3000">
                <a:latin typeface="Times New Roman" pitchFamily="18" charset="0"/>
              </a:rPr>
              <a:t>= 66.616</a:t>
            </a:r>
          </a:p>
          <a:p>
            <a:endParaRPr kumimoji="1" lang="en-US" altLang="en-US" sz="3000">
              <a:solidFill>
                <a:srgbClr val="009900"/>
              </a:solidFill>
              <a:latin typeface="Times New Roman" pitchFamily="18" charset="0"/>
            </a:endParaRPr>
          </a:p>
          <a:p>
            <a:r>
              <a:rPr kumimoji="1" lang="en-US" altLang="en-US" sz="3600">
                <a:solidFill>
                  <a:schemeClr val="tx2"/>
                </a:solidFill>
                <a:latin typeface="Times New Roman" pitchFamily="18" charset="0"/>
              </a:rPr>
              <a:t>All</a:t>
            </a:r>
            <a:r>
              <a:rPr kumimoji="1" lang="en-US" altLang="en-US" sz="3600">
                <a:latin typeface="Times New Roman" pitchFamily="18" charset="0"/>
              </a:rPr>
              <a:t> </a:t>
            </a:r>
            <a:r>
              <a:rPr kumimoji="1" lang="en-US" altLang="en-US" sz="3600">
                <a:solidFill>
                  <a:schemeClr val="tx2"/>
                </a:solidFill>
                <a:latin typeface="Times New Roman" pitchFamily="18" charset="0"/>
              </a:rPr>
              <a:t>disputed</a:t>
            </a:r>
            <a:r>
              <a:rPr kumimoji="1" lang="en-US" altLang="en-US" sz="3600">
                <a:latin typeface="Times New Roman" pitchFamily="18" charset="0"/>
              </a:rPr>
              <a:t> papers ended up on the </a:t>
            </a:r>
            <a:r>
              <a:rPr kumimoji="1" lang="en-US" altLang="en-US" sz="3600">
                <a:solidFill>
                  <a:schemeClr val="tx2"/>
                </a:solidFill>
                <a:latin typeface="Times New Roman" pitchFamily="18" charset="0"/>
              </a:rPr>
              <a:t>Madison</a:t>
            </a:r>
            <a:r>
              <a:rPr kumimoji="1" lang="en-US" altLang="en-US" sz="3600">
                <a:latin typeface="Times New Roman" pitchFamily="18" charset="0"/>
              </a:rPr>
              <a:t> side of the plane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sz="3000">
              <a:latin typeface="Times New Roman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en-US" sz="3000">
                <a:solidFill>
                  <a:srgbClr val="009900"/>
                </a:solidFill>
                <a:latin typeface="Times New Roman" pitchFamily="18" charset="0"/>
              </a:rPr>
              <a:t>	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sz="30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sz="30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kumimoji="1" lang="en-US" altLang="en-US" sz="240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8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431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Results: 3D Plot of Hyperplane</a:t>
            </a:r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150938"/>
            <a:ext cx="7078663" cy="5578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Summary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Learning linear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Pick separating plane that maximizes margin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Separating plane defined in terms of support vectors 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Learning non-linear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Project examples into higher dimensional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Use kernel functions for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Generally avoids </a:t>
            </a:r>
            <a:r>
              <a:rPr lang="en-US" altLang="en-US" sz="2400" dirty="0" smtClean="0"/>
              <a:t>over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fitting </a:t>
            </a:r>
            <a:r>
              <a:rPr lang="en-US" altLang="en-US" sz="2400" dirty="0" smtClean="0"/>
              <a:t>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Global optimization method; no local optima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Can be expensive to apply, especially for multi-class problems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Biggest Drawback: The choice of </a:t>
            </a:r>
            <a:r>
              <a:rPr lang="en-US" sz="2400" dirty="0" smtClean="0"/>
              <a:t>kernel </a:t>
            </a:r>
            <a:r>
              <a:rPr lang="en-US" sz="24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 is no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set-in-stone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theory for choosing a kernel function for any given problem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Once a kernel function is chosen, there is only ONE modifiable parameter, the error penalty </a:t>
            </a:r>
            <a:r>
              <a:rPr lang="en-US" sz="1800" i="1" dirty="0"/>
              <a:t>C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9788" cy="9906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Software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497388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list of SVM </a:t>
            </a:r>
            <a:r>
              <a:rPr lang="en-GB" dirty="0" smtClean="0"/>
              <a:t>implementations </a:t>
            </a:r>
            <a:r>
              <a:rPr lang="en-GB" dirty="0"/>
              <a:t>can be found at </a:t>
            </a:r>
            <a:r>
              <a:rPr lang="en-GB" dirty="0">
                <a:latin typeface="Courier"/>
                <a:cs typeface="Courier"/>
              </a:rPr>
              <a:t>http://</a:t>
            </a:r>
            <a:r>
              <a:rPr lang="en-GB" dirty="0" err="1">
                <a:latin typeface="Courier"/>
                <a:cs typeface="Courier"/>
              </a:rPr>
              <a:t>www.kernel-machines.org</a:t>
            </a:r>
            <a:r>
              <a:rPr lang="en-GB" dirty="0">
                <a:latin typeface="Courier"/>
                <a:cs typeface="Courier"/>
              </a:rPr>
              <a:t>/</a:t>
            </a:r>
            <a:r>
              <a:rPr lang="en-GB" dirty="0" err="1">
                <a:latin typeface="Courier"/>
                <a:cs typeface="Courier"/>
              </a:rPr>
              <a:t>software.html</a:t>
            </a:r>
            <a:endParaRPr lang="en-GB" dirty="0">
              <a:latin typeface="Courier"/>
              <a:cs typeface="Courier"/>
            </a:endParaRP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Some </a:t>
            </a:r>
            <a:r>
              <a:rPr lang="en-GB" dirty="0" smtClean="0"/>
              <a:t>implementations </a:t>
            </a:r>
            <a:r>
              <a:rPr lang="en-GB" dirty="0"/>
              <a:t>(such as </a:t>
            </a:r>
            <a:r>
              <a:rPr lang="en-GB" dirty="0">
                <a:latin typeface="Courier"/>
                <a:cs typeface="Courier"/>
              </a:rPr>
              <a:t>LIBSVM</a:t>
            </a:r>
            <a:r>
              <a:rPr lang="en-GB" dirty="0"/>
              <a:t>) can handle multi-class classification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Courier"/>
                <a:cs typeface="Courier"/>
              </a:rPr>
              <a:t>SVMLight</a:t>
            </a:r>
            <a:r>
              <a:rPr lang="en-GB" dirty="0"/>
              <a:t> is </a:t>
            </a:r>
            <a:r>
              <a:rPr lang="en-GB" dirty="0" smtClean="0"/>
              <a:t>one </a:t>
            </a:r>
            <a:r>
              <a:rPr lang="en-GB" dirty="0"/>
              <a:t>of the earliest </a:t>
            </a:r>
            <a:r>
              <a:rPr lang="en-GB" dirty="0" smtClean="0"/>
              <a:t>and most frequently used implementations </a:t>
            </a:r>
            <a:r>
              <a:rPr lang="en-GB" dirty="0"/>
              <a:t>of </a:t>
            </a:r>
            <a:r>
              <a:rPr lang="en-GB" dirty="0" smtClean="0"/>
              <a:t>SVMs</a:t>
            </a:r>
            <a:endParaRPr lang="en-GB" dirty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Several </a:t>
            </a:r>
            <a:r>
              <a:rPr lang="en-GB" dirty="0" err="1">
                <a:latin typeface="Courier"/>
                <a:cs typeface="Courier"/>
              </a:rPr>
              <a:t>Matlab</a:t>
            </a:r>
            <a:r>
              <a:rPr lang="en-GB" dirty="0"/>
              <a:t> toolboxes for </a:t>
            </a:r>
            <a:r>
              <a:rPr lang="en-GB" dirty="0" smtClean="0"/>
              <a:t>SVMs </a:t>
            </a:r>
            <a:r>
              <a:rPr lang="en-GB" dirty="0"/>
              <a:t>are </a:t>
            </a:r>
            <a:r>
              <a:rPr lang="en-GB" dirty="0" smtClean="0"/>
              <a:t>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828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Linear Classifiers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 </a:t>
            </a:r>
            <a:r>
              <a:rPr lang="en-US" altLang="en-US" sz="2000"/>
              <a:t>        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9225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6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9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0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1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2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3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4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5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6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7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8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9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0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1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2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3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4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5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6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7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8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9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0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1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2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3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4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5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6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7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8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59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0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1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2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3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/>
              <a:t>T</a:t>
            </a:r>
            <a:r>
              <a:rPr lang="en-US" altLang="en-US" sz="2000" b="1" i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9264" name="Line 50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6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How would you classify this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Linear Classifiers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</a:t>
            </a:r>
            <a:r>
              <a:rPr lang="en-US" altLang="en-US" sz="3600" i="1"/>
              <a:t> </a:t>
            </a:r>
            <a:r>
              <a:rPr lang="en-US" altLang="en-US" sz="2000"/>
              <a:t>        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0249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0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3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4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5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6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7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8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9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0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1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2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3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4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5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6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7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8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69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0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1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2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3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4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5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6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7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8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79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0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1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2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3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4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5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6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87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 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10288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9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How would you classify this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Linear Classifiers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f</a:t>
            </a:r>
            <a:r>
              <a:rPr lang="en-US" altLang="en-US" sz="3600" i="1"/>
              <a:t> </a:t>
            </a:r>
            <a:r>
              <a:rPr lang="en-US" altLang="en-US" sz="2000"/>
              <a:t>        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x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8305800" y="76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200"/>
              <a:t>y</a:t>
            </a:r>
            <a:endParaRPr lang="en-US" altLang="en-US" sz="3200" baseline="30000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+1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denotes -1</a:t>
            </a:r>
          </a:p>
        </p:txBody>
      </p:sp>
      <p:sp>
        <p:nvSpPr>
          <p:cNvPr id="11273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74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7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78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79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0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1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2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3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4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5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6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7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8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89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0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1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2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3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4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5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6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7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8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299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0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1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2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3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4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5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6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7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8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09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10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11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latin typeface="Arial" charset="0"/>
                <a:cs typeface="Arial" charset="0"/>
              </a:rPr>
              <a:t>f</a:t>
            </a:r>
            <a:r>
              <a:rPr lang="en-US" altLang="en-US" sz="2000" dirty="0"/>
              <a:t>(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00CC00"/>
                </a:solidFill>
              </a:rPr>
              <a:t>w</a:t>
            </a:r>
            <a:r>
              <a:rPr lang="en-US" altLang="en-US" sz="2000" i="1" dirty="0">
                <a:solidFill>
                  <a:srgbClr val="00CC00"/>
                </a:solidFill>
              </a:rPr>
              <a:t>, b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sign</a:t>
            </a:r>
            <a:r>
              <a:rPr lang="en-US" altLang="en-US" sz="2000" dirty="0"/>
              <a:t>(</a:t>
            </a:r>
            <a:r>
              <a:rPr lang="en-US" altLang="en-US" sz="2000" b="1" dirty="0" err="1" smtClean="0">
                <a:solidFill>
                  <a:srgbClr val="00CC00"/>
                </a:solidFill>
              </a:rPr>
              <a:t>w</a:t>
            </a:r>
            <a:r>
              <a:rPr lang="en-US" altLang="en-US" sz="2000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x</a:t>
            </a:r>
            <a:r>
              <a:rPr lang="en-US" altLang="en-US" sz="2000" i="1" dirty="0">
                <a:solidFill>
                  <a:srgbClr val="00CC00"/>
                </a:solidFill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CC00"/>
                </a:solidFill>
              </a:rPr>
              <a:t>b</a:t>
            </a:r>
            <a:r>
              <a:rPr lang="en-US" altLang="en-US" sz="2000" dirty="0"/>
              <a:t>)</a:t>
            </a:r>
          </a:p>
        </p:txBody>
      </p:sp>
      <p:sp>
        <p:nvSpPr>
          <p:cNvPr id="11312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3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1314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How would you classify this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13642</TotalTime>
  <Words>3610</Words>
  <Application>Microsoft Office PowerPoint</Application>
  <PresentationFormat>全屏显示(4:3)</PresentationFormat>
  <Paragraphs>646</Paragraphs>
  <Slides>63</Slides>
  <Notes>59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 Unicode MS</vt:lpstr>
      <vt:lpstr>Courier</vt:lpstr>
      <vt:lpstr>Math1</vt:lpstr>
      <vt:lpstr>Arial</vt:lpstr>
      <vt:lpstr>Sylfaen</vt:lpstr>
      <vt:lpstr>Symbol</vt:lpstr>
      <vt:lpstr>Tahoma</vt:lpstr>
      <vt:lpstr>Times New Roman</vt:lpstr>
      <vt:lpstr>Wingdings</vt:lpstr>
      <vt:lpstr>Blends</vt:lpstr>
      <vt:lpstr>Equation</vt:lpstr>
      <vt:lpstr>Support Vector Machines</vt:lpstr>
      <vt:lpstr>What are Support Vector Machines (SVMs) Used For?</vt:lpstr>
      <vt:lpstr>Lake Mendota, Madison, WI</vt:lpstr>
      <vt:lpstr> Linear Classifiers</vt:lpstr>
      <vt:lpstr>Linear Classifiers (aka Linear Discriminant Functions)</vt:lpstr>
      <vt:lpstr>PowerPoint 演示文稿</vt:lpstr>
      <vt:lpstr> Linear Classifiers</vt:lpstr>
      <vt:lpstr> Linear Classifiers</vt:lpstr>
      <vt:lpstr> Linear Classifiers</vt:lpstr>
      <vt:lpstr> Linear Classifiers</vt:lpstr>
      <vt:lpstr>Classifier Margin</vt:lpstr>
      <vt:lpstr>Maximum Margin</vt:lpstr>
      <vt:lpstr>Maximum Margin</vt:lpstr>
      <vt:lpstr>Why the Maximum Margin?</vt:lpstr>
      <vt:lpstr>Specifying a Line and Margin</vt:lpstr>
      <vt:lpstr>Specifying a Line and Margin</vt:lpstr>
      <vt:lpstr>Computing the Margin</vt:lpstr>
      <vt:lpstr>Computing the Margin</vt:lpstr>
      <vt:lpstr>Computing the Margin</vt:lpstr>
      <vt:lpstr>Computing the Margin</vt:lpstr>
      <vt:lpstr>Computing the Margin</vt:lpstr>
      <vt:lpstr>Computing the Margin</vt:lpstr>
      <vt:lpstr>Computing the Margin</vt:lpstr>
      <vt:lpstr>Computing the Margin</vt:lpstr>
      <vt:lpstr>Learning the Maximum Margin Classifier</vt:lpstr>
      <vt:lpstr>SVM as Constrained Optimization</vt:lpstr>
      <vt:lpstr>SVMs:  More than Two Classes</vt:lpstr>
      <vt:lpstr>SVMs: Non Linearly-Separable Data</vt:lpstr>
      <vt:lpstr>PowerPoint 演示文稿</vt:lpstr>
      <vt:lpstr>Non Linearly-Separable Data</vt:lpstr>
      <vt:lpstr>PowerPoint 演示文稿</vt:lpstr>
      <vt:lpstr>PowerPoint 演示文稿</vt:lpstr>
      <vt:lpstr>Choosing C, the Penalty Factor</vt:lpstr>
      <vt:lpstr>Learning Maximum Margin with Noise</vt:lpstr>
      <vt:lpstr>Learning Maximum Margin with Noise</vt:lpstr>
      <vt:lpstr>Learning Maximum Margin with Noise</vt:lpstr>
      <vt:lpstr>Learning Maximum Margin with Noise</vt:lpstr>
      <vt:lpstr>Non Linearly-Separable Data</vt:lpstr>
      <vt:lpstr>Suppose we’re in 1 Dimension</vt:lpstr>
      <vt:lpstr>Suppose we’re in 1 Dimension</vt:lpstr>
      <vt:lpstr>Harder 1D Dataset: Not Linearly-Separable</vt:lpstr>
      <vt:lpstr>Harder 1D Dataset</vt:lpstr>
      <vt:lpstr>Harder 1D Dataset</vt:lpstr>
      <vt:lpstr>Another Example</vt:lpstr>
      <vt:lpstr>Algorithm</vt:lpstr>
      <vt:lpstr>Improving Efficiency</vt:lpstr>
      <vt:lpstr>Dual Optimization Problem</vt:lpstr>
      <vt:lpstr>Dual Optimization Problem</vt:lpstr>
      <vt:lpstr>Dual Optimization Problem (After Mapping)</vt:lpstr>
      <vt:lpstr>PowerPoint 演示文稿</vt:lpstr>
      <vt:lpstr>Kernel Functions</vt:lpstr>
      <vt:lpstr>What’s Special about a Kernel?</vt:lpstr>
      <vt:lpstr>Some Commonly Used Kernels</vt:lpstr>
      <vt:lpstr>Applications of SVMs</vt:lpstr>
      <vt:lpstr>Handwritten Digit Recognition</vt:lpstr>
      <vt:lpstr>Example Application: The Federalist Papers Dispute</vt:lpstr>
      <vt:lpstr>Description  of  the  Data</vt:lpstr>
      <vt:lpstr>Function Words Based on Relative Frequencies</vt:lpstr>
      <vt:lpstr>Feature Selection for Classifying the Disputed Federalist Papers</vt:lpstr>
      <vt:lpstr>Hyperplane Classifier Using 3 Words</vt:lpstr>
      <vt:lpstr>Results: 3D Plot of Hyperplane</vt:lpstr>
      <vt:lpstr>Summary</vt:lpstr>
      <vt:lpstr>Software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Dyer</dc:creator>
  <cp:lastModifiedBy>周密</cp:lastModifiedBy>
  <cp:revision>599</cp:revision>
  <cp:lastPrinted>2016-03-15T16:08:56Z</cp:lastPrinted>
  <dcterms:created xsi:type="dcterms:W3CDTF">2001-07-26T22:52:10Z</dcterms:created>
  <dcterms:modified xsi:type="dcterms:W3CDTF">2016-05-24T01:28:09Z</dcterms:modified>
</cp:coreProperties>
</file>