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44"/>
  </p:notesMasterIdLst>
  <p:sldIdLst>
    <p:sldId id="256" r:id="rId3"/>
    <p:sldId id="257" r:id="rId4"/>
    <p:sldId id="416" r:id="rId5"/>
    <p:sldId id="711" r:id="rId6"/>
    <p:sldId id="699" r:id="rId7"/>
    <p:sldId id="752" r:id="rId8"/>
    <p:sldId id="775" r:id="rId9"/>
    <p:sldId id="765" r:id="rId10"/>
    <p:sldId id="776" r:id="rId11"/>
    <p:sldId id="767" r:id="rId12"/>
    <p:sldId id="777" r:id="rId13"/>
    <p:sldId id="769" r:id="rId14"/>
    <p:sldId id="778" r:id="rId15"/>
    <p:sldId id="770" r:id="rId16"/>
    <p:sldId id="779" r:id="rId17"/>
    <p:sldId id="771" r:id="rId18"/>
    <p:sldId id="780" r:id="rId19"/>
    <p:sldId id="698" r:id="rId20"/>
    <p:sldId id="586" r:id="rId21"/>
    <p:sldId id="666" r:id="rId22"/>
    <p:sldId id="684" r:id="rId23"/>
    <p:sldId id="685" r:id="rId24"/>
    <p:sldId id="686" r:id="rId25"/>
    <p:sldId id="687" r:id="rId26"/>
    <p:sldId id="688" r:id="rId27"/>
    <p:sldId id="764" r:id="rId28"/>
    <p:sldId id="690" r:id="rId29"/>
    <p:sldId id="700" r:id="rId30"/>
    <p:sldId id="588" r:id="rId31"/>
    <p:sldId id="692" r:id="rId32"/>
    <p:sldId id="693" r:id="rId33"/>
    <p:sldId id="694" r:id="rId34"/>
    <p:sldId id="695" r:id="rId35"/>
    <p:sldId id="696" r:id="rId36"/>
    <p:sldId id="701" r:id="rId37"/>
    <p:sldId id="702" r:id="rId38"/>
    <p:sldId id="703" r:id="rId39"/>
    <p:sldId id="704" r:id="rId40"/>
    <p:sldId id="705" r:id="rId41"/>
    <p:sldId id="706" r:id="rId42"/>
    <p:sldId id="587" r:id="rId4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9"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B65CCB40-85D3-42E7-BCA0-C6803798EC90}" type="datetimeFigureOut">
              <a:rPr lang="zh-CN" altLang="en-US" smtClean="0"/>
              <a:t>2021/11/2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4BC034C0-1337-47C9-BEF6-FEBA54946D96}" type="slidenum">
              <a:rPr lang="zh-CN" altLang="en-US" smtClean="0"/>
              <a:t>‹#›</a:t>
            </a:fld>
            <a:endParaRPr lang="zh-CN" altLang="en-US"/>
          </a:p>
        </p:txBody>
      </p:sp>
    </p:spTree>
    <p:extLst>
      <p:ext uri="{BB962C8B-B14F-4D97-AF65-F5344CB8AC3E}">
        <p14:creationId xmlns:p14="http://schemas.microsoft.com/office/powerpoint/2010/main" val="1580277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53624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48362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13548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18937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45866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29885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35679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50034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8813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49128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524672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2090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2063750" y="1990725"/>
            <a:ext cx="1327150" cy="1238250"/>
          </a:xfrm>
          <a:prstGeom prst="rect">
            <a:avLst/>
          </a:prstGeom>
          <a:solidFill>
            <a:schemeClr val="bg1">
              <a:lumMod val="95000"/>
            </a:schemeClr>
          </a:solidFill>
        </p:spPr>
        <p:txBody>
          <a:bodyPr>
            <a:normAutofit/>
          </a:bodyPr>
          <a:lstStyle>
            <a:lvl1pPr>
              <a:defRPr sz="1000">
                <a:latin typeface="微软雅黑" panose="020B0503020204020204" charset="-122"/>
                <a:ea typeface="微软雅黑" panose="020B0503020204020204" charset="-122"/>
              </a:defRPr>
            </a:lvl1pPr>
          </a:lstStyle>
          <a:p>
            <a:endParaRPr lang="zh-CN" altLang="en-US"/>
          </a:p>
        </p:txBody>
      </p:sp>
      <p:sp>
        <p:nvSpPr>
          <p:cNvPr id="11" name="图片占位符 9"/>
          <p:cNvSpPr>
            <a:spLocks noGrp="1"/>
          </p:cNvSpPr>
          <p:nvPr>
            <p:ph type="pic" sz="quarter" idx="11"/>
          </p:nvPr>
        </p:nvSpPr>
        <p:spPr>
          <a:xfrm>
            <a:off x="2063750" y="3568672"/>
            <a:ext cx="1327150" cy="1238250"/>
          </a:xfrm>
          <a:prstGeom prst="rect">
            <a:avLst/>
          </a:prstGeom>
          <a:solidFill>
            <a:schemeClr val="bg1">
              <a:lumMod val="95000"/>
            </a:schemeClr>
          </a:solidFill>
        </p:spPr>
        <p:txBody>
          <a:bodyPr>
            <a:normAutofit/>
          </a:bodyPr>
          <a:lstStyle>
            <a:lvl1pPr>
              <a:defRPr sz="1000">
                <a:latin typeface="微软雅黑" panose="020B0503020204020204" charset="-122"/>
                <a:ea typeface="微软雅黑" panose="020B0503020204020204" charset="-122"/>
              </a:defRPr>
            </a:lvl1pPr>
          </a:lstStyle>
          <a:p>
            <a:endParaRPr lang="zh-CN" altLang="en-US"/>
          </a:p>
        </p:txBody>
      </p:sp>
      <p:sp>
        <p:nvSpPr>
          <p:cNvPr id="12" name="图片占位符 9"/>
          <p:cNvSpPr>
            <a:spLocks noGrp="1"/>
          </p:cNvSpPr>
          <p:nvPr>
            <p:ph type="pic" sz="quarter" idx="12"/>
          </p:nvPr>
        </p:nvSpPr>
        <p:spPr>
          <a:xfrm>
            <a:off x="3876366" y="1990725"/>
            <a:ext cx="1327150" cy="1238250"/>
          </a:xfrm>
          <a:prstGeom prst="rect">
            <a:avLst/>
          </a:prstGeom>
          <a:solidFill>
            <a:schemeClr val="bg1">
              <a:lumMod val="95000"/>
            </a:schemeClr>
          </a:solidFill>
        </p:spPr>
        <p:txBody>
          <a:bodyPr>
            <a:normAutofit/>
          </a:bodyPr>
          <a:lstStyle>
            <a:lvl1pPr>
              <a:defRPr sz="1000">
                <a:latin typeface="微软雅黑" panose="020B0503020204020204" charset="-122"/>
                <a:ea typeface="微软雅黑" panose="020B0503020204020204" charset="-122"/>
              </a:defRPr>
            </a:lvl1pPr>
          </a:lstStyle>
          <a:p>
            <a:endParaRPr lang="zh-CN" altLang="en-US"/>
          </a:p>
        </p:txBody>
      </p:sp>
      <p:sp>
        <p:nvSpPr>
          <p:cNvPr id="13" name="图片占位符 9"/>
          <p:cNvSpPr>
            <a:spLocks noGrp="1"/>
          </p:cNvSpPr>
          <p:nvPr>
            <p:ph type="pic" sz="quarter" idx="13"/>
          </p:nvPr>
        </p:nvSpPr>
        <p:spPr>
          <a:xfrm>
            <a:off x="3876366" y="3568672"/>
            <a:ext cx="1327150" cy="1238250"/>
          </a:xfrm>
          <a:prstGeom prst="rect">
            <a:avLst/>
          </a:prstGeom>
          <a:solidFill>
            <a:schemeClr val="bg1">
              <a:lumMod val="95000"/>
            </a:schemeClr>
          </a:solidFill>
        </p:spPr>
        <p:txBody>
          <a:bodyPr>
            <a:normAutofit/>
          </a:bodyPr>
          <a:lstStyle>
            <a:lvl1pPr>
              <a:defRPr sz="1000">
                <a:latin typeface="微软雅黑" panose="020B0503020204020204" charset="-122"/>
                <a:ea typeface="微软雅黑" panose="020B0503020204020204" charset="-122"/>
              </a:defRPr>
            </a:lvl1pPr>
          </a:lstStyle>
          <a:p>
            <a:endParaRPr lang="zh-CN" altLang="en-US"/>
          </a:p>
        </p:txBody>
      </p:sp>
      <p:sp>
        <p:nvSpPr>
          <p:cNvPr id="14" name="图片占位符 9"/>
          <p:cNvSpPr>
            <a:spLocks noGrp="1"/>
          </p:cNvSpPr>
          <p:nvPr>
            <p:ph type="pic" sz="quarter" idx="14"/>
          </p:nvPr>
        </p:nvSpPr>
        <p:spPr>
          <a:xfrm>
            <a:off x="5688982" y="1990725"/>
            <a:ext cx="1327150" cy="1238250"/>
          </a:xfrm>
          <a:prstGeom prst="rect">
            <a:avLst/>
          </a:prstGeom>
          <a:solidFill>
            <a:schemeClr val="bg1">
              <a:lumMod val="95000"/>
            </a:schemeClr>
          </a:solidFill>
        </p:spPr>
        <p:txBody>
          <a:bodyPr>
            <a:normAutofit/>
          </a:bodyPr>
          <a:lstStyle>
            <a:lvl1pPr>
              <a:defRPr sz="1000">
                <a:latin typeface="微软雅黑" panose="020B0503020204020204" charset="-122"/>
                <a:ea typeface="微软雅黑" panose="020B0503020204020204" charset="-122"/>
              </a:defRPr>
            </a:lvl1pPr>
          </a:lstStyle>
          <a:p>
            <a:endParaRPr lang="zh-CN" altLang="en-US"/>
          </a:p>
        </p:txBody>
      </p:sp>
      <p:sp>
        <p:nvSpPr>
          <p:cNvPr id="15" name="图片占位符 9"/>
          <p:cNvSpPr>
            <a:spLocks noGrp="1"/>
          </p:cNvSpPr>
          <p:nvPr>
            <p:ph type="pic" sz="quarter" idx="15"/>
          </p:nvPr>
        </p:nvSpPr>
        <p:spPr>
          <a:xfrm>
            <a:off x="5688982" y="3568672"/>
            <a:ext cx="1327150" cy="1238250"/>
          </a:xfrm>
          <a:prstGeom prst="rect">
            <a:avLst/>
          </a:prstGeom>
          <a:solidFill>
            <a:schemeClr val="bg1">
              <a:lumMod val="95000"/>
            </a:schemeClr>
          </a:solidFill>
        </p:spPr>
        <p:txBody>
          <a:bodyPr>
            <a:normAutofit/>
          </a:bodyPr>
          <a:lstStyle>
            <a:lvl1pPr>
              <a:defRPr sz="1000">
                <a:latin typeface="微软雅黑" panose="020B0503020204020204" charset="-122"/>
                <a:ea typeface="微软雅黑" panose="020B0503020204020204" charset="-122"/>
              </a:defRPr>
            </a:lvl1pPr>
          </a:lstStyle>
          <a:p>
            <a:endParaRPr lang="zh-CN" altLang="en-US"/>
          </a:p>
        </p:txBody>
      </p:sp>
      <p:sp>
        <p:nvSpPr>
          <p:cNvPr id="16" name="图片占位符 9"/>
          <p:cNvSpPr>
            <a:spLocks noGrp="1"/>
          </p:cNvSpPr>
          <p:nvPr>
            <p:ph type="pic" sz="quarter" idx="16"/>
          </p:nvPr>
        </p:nvSpPr>
        <p:spPr>
          <a:xfrm>
            <a:off x="7501598" y="1990725"/>
            <a:ext cx="1327150" cy="1238250"/>
          </a:xfrm>
          <a:prstGeom prst="rect">
            <a:avLst/>
          </a:prstGeom>
          <a:solidFill>
            <a:schemeClr val="bg1">
              <a:lumMod val="95000"/>
            </a:schemeClr>
          </a:solidFill>
        </p:spPr>
        <p:txBody>
          <a:bodyPr>
            <a:normAutofit/>
          </a:bodyPr>
          <a:lstStyle>
            <a:lvl1pPr>
              <a:defRPr sz="1000">
                <a:latin typeface="微软雅黑" panose="020B0503020204020204" charset="-122"/>
                <a:ea typeface="微软雅黑" panose="020B0503020204020204" charset="-122"/>
              </a:defRPr>
            </a:lvl1pPr>
          </a:lstStyle>
          <a:p>
            <a:endParaRPr lang="zh-CN" altLang="en-US"/>
          </a:p>
        </p:txBody>
      </p:sp>
      <p:sp>
        <p:nvSpPr>
          <p:cNvPr id="17" name="图片占位符 9"/>
          <p:cNvSpPr>
            <a:spLocks noGrp="1"/>
          </p:cNvSpPr>
          <p:nvPr>
            <p:ph type="pic" sz="quarter" idx="17"/>
          </p:nvPr>
        </p:nvSpPr>
        <p:spPr>
          <a:xfrm>
            <a:off x="7501598" y="3568672"/>
            <a:ext cx="1327150" cy="1238250"/>
          </a:xfrm>
          <a:prstGeom prst="rect">
            <a:avLst/>
          </a:prstGeom>
          <a:solidFill>
            <a:schemeClr val="bg1">
              <a:lumMod val="95000"/>
            </a:schemeClr>
          </a:solidFill>
        </p:spPr>
        <p:txBody>
          <a:bodyPr>
            <a:normAutofit/>
          </a:bodyPr>
          <a:lstStyle>
            <a:lvl1pPr>
              <a:defRPr sz="1000">
                <a:latin typeface="微软雅黑" panose="020B0503020204020204" charset="-122"/>
                <a:ea typeface="微软雅黑" panose="020B0503020204020204" charset="-122"/>
              </a:defRPr>
            </a:lvl1pPr>
          </a:lstStyle>
          <a:p>
            <a:endParaRPr lang="zh-CN" altLang="en-US"/>
          </a:p>
        </p:txBody>
      </p:sp>
    </p:spTree>
    <p:extLst>
      <p:ext uri="{BB962C8B-B14F-4D97-AF65-F5344CB8AC3E}">
        <p14:creationId xmlns:p14="http://schemas.microsoft.com/office/powerpoint/2010/main" val="137126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3274742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5" y="2534476"/>
            <a:ext cx="10674567" cy="1455014"/>
          </a:xfrm>
          <a:prstGeom prst="rect">
            <a:avLst/>
          </a:prstGeom>
        </p:spPr>
        <p:txBody>
          <a:bodyPr wrap="square">
            <a:spAutoFit/>
          </a:bodyPr>
          <a:lstStyle/>
          <a:p>
            <a:pPr marL="0" marR="0" lvl="0" indent="254000" algn="just" defTabSz="914400" rtl="0" eaLnBrk="1" fontAlgn="auto" latinLnBrk="0" hangingPunct="1">
              <a:lnSpc>
                <a:spcPts val="1600"/>
              </a:lnSpc>
              <a:spcBef>
                <a:spcPts val="0"/>
              </a:spcBef>
              <a:spcAft>
                <a:spcPts val="0"/>
              </a:spcAft>
              <a:buClrTx/>
              <a:buSzTx/>
              <a:buFontTx/>
              <a:buNone/>
              <a:tabLst>
                <a:tab pos="248285" algn="l"/>
                <a:tab pos="2303780" algn="l"/>
              </a:tabLst>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汉仪书宋二简+Times New Roman"/>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第二段：感谢原因</a:t>
            </a: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句：</a:t>
            </a: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如果不是您及时帮我进行急救处理的话，恐怕后果会更严重。</a:t>
            </a: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1733550" algn="just"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3406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5" y="2534476"/>
            <a:ext cx="10674567" cy="1147237"/>
          </a:xfrm>
          <a:prstGeom prst="rect">
            <a:avLst/>
          </a:prstGeom>
        </p:spPr>
        <p:txBody>
          <a:bodyPr wrap="square">
            <a:spAutoFit/>
          </a:bodyPr>
          <a:lstStyle/>
          <a:p>
            <a:pPr marL="0" marR="0" lvl="0" indent="254000" algn="just" defTabSz="914400" rtl="0" eaLnBrk="1" fontAlgn="auto" latinLnBrk="0" hangingPunct="1">
              <a:lnSpc>
                <a:spcPts val="1600"/>
              </a:lnSpc>
              <a:spcBef>
                <a:spcPts val="0"/>
              </a:spcBef>
              <a:spcAft>
                <a:spcPts val="0"/>
              </a:spcAft>
              <a:buClrTx/>
              <a:buSzTx/>
              <a:buFontTx/>
              <a:buNone/>
              <a:tabLst>
                <a:tab pos="248285" algn="l"/>
                <a:tab pos="2303780" algn="l"/>
              </a:tabLst>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汉仪书宋二简+Times New Roman"/>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If it had not been for your timely assistance in giving me first aid, I fear that the consequences might have been very serious.</a:t>
            </a:r>
          </a:p>
          <a:p>
            <a:pPr marL="0" marR="0" lvl="0" indent="1733550" algn="just"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56794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5" y="2534476"/>
            <a:ext cx="10674567" cy="1455014"/>
          </a:xfrm>
          <a:prstGeom prst="rect">
            <a:avLst/>
          </a:prstGeom>
        </p:spPr>
        <p:txBody>
          <a:bodyPr wrap="square">
            <a:spAutoFit/>
          </a:bodyPr>
          <a:lstStyle/>
          <a:p>
            <a:pPr marL="0" marR="0" lvl="0" indent="254000" algn="just" defTabSz="914400" rtl="0" eaLnBrk="1" fontAlgn="auto" latinLnBrk="0" hangingPunct="1">
              <a:lnSpc>
                <a:spcPts val="1600"/>
              </a:lnSpc>
              <a:spcBef>
                <a:spcPts val="0"/>
              </a:spcBef>
              <a:spcAft>
                <a:spcPts val="0"/>
              </a:spcAft>
              <a:buClrTx/>
              <a:buSzTx/>
              <a:buFontTx/>
              <a:buNone/>
              <a:tabLst>
                <a:tab pos="248285" algn="l"/>
                <a:tab pos="2303780" algn="l"/>
              </a:tabLst>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汉仪书宋二简+Times New Roman"/>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句：强调句</a:t>
            </a: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大家都认为，正是您在那个紧急事件中的机智反应才促成了这样令人满意的结果。</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276225"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1733550" algn="just"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0453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5" y="2534476"/>
            <a:ext cx="10674567" cy="1455014"/>
          </a:xfrm>
          <a:prstGeom prst="rect">
            <a:avLst/>
          </a:prstGeom>
        </p:spPr>
        <p:txBody>
          <a:bodyPr wrap="square">
            <a:spAutoFit/>
          </a:bodyPr>
          <a:lstStyle/>
          <a:p>
            <a:pPr marL="0" marR="0" lvl="0" indent="254000" algn="just" defTabSz="914400" rtl="0" eaLnBrk="1" fontAlgn="auto" latinLnBrk="0" hangingPunct="1">
              <a:lnSpc>
                <a:spcPts val="1600"/>
              </a:lnSpc>
              <a:spcBef>
                <a:spcPts val="0"/>
              </a:spcBef>
              <a:spcAft>
                <a:spcPts val="0"/>
              </a:spcAft>
              <a:buClrTx/>
              <a:buSzTx/>
              <a:buFontTx/>
              <a:buNone/>
              <a:tabLst>
                <a:tab pos="248285" algn="l"/>
                <a:tab pos="2303780" algn="l"/>
              </a:tabLst>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汉仪书宋二简+Times New Roman"/>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Everyone agrees that it is your quick-witted response in that emergency that has led to this satisfactory outcome.</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276225"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1733550" algn="just"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6427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5" y="2534476"/>
            <a:ext cx="10674567" cy="1528624"/>
          </a:xfrm>
          <a:prstGeom prst="rect">
            <a:avLst/>
          </a:prstGeom>
        </p:spPr>
        <p:txBody>
          <a:bodyPr wrap="square">
            <a:spAutoFit/>
          </a:bodyPr>
          <a:lstStyle/>
          <a:p>
            <a:pPr marL="0" marR="0" lvl="0" indent="254000" algn="just" defTabSz="914400" rtl="0" eaLnBrk="1" fontAlgn="auto" latinLnBrk="0" hangingPunct="1">
              <a:lnSpc>
                <a:spcPts val="1600"/>
              </a:lnSpc>
              <a:spcBef>
                <a:spcPts val="0"/>
              </a:spcBef>
              <a:spcAft>
                <a:spcPts val="0"/>
              </a:spcAft>
              <a:buClrTx/>
              <a:buSzTx/>
              <a:buFontTx/>
              <a:buNone/>
              <a:tabLst>
                <a:tab pos="248285" algn="l"/>
                <a:tab pos="2303780" algn="l"/>
              </a:tabLst>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汉仪书宋二简+Times New Roman"/>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第三段：</a:t>
            </a: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句：让步</a:t>
            </a: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尽管现在越来越多的人谈论大公无私的必要性，但是我们看到很少有人言行一致。</a:t>
            </a:r>
            <a:r>
              <a:rPr kumimoji="0" lang="en-US" altLang="zh-CN" sz="20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833782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5" y="2534476"/>
            <a:ext cx="10674567" cy="913070"/>
          </a:xfrm>
          <a:prstGeom prst="rect">
            <a:avLst/>
          </a:prstGeom>
        </p:spPr>
        <p:txBody>
          <a:bodyPr wrap="square">
            <a:spAutoFit/>
          </a:bodyPr>
          <a:lstStyle/>
          <a:p>
            <a:pPr marL="0" marR="0" lvl="0" indent="254000" algn="just" defTabSz="914400" rtl="0" eaLnBrk="1" fontAlgn="auto" latinLnBrk="0" hangingPunct="1">
              <a:lnSpc>
                <a:spcPts val="1600"/>
              </a:lnSpc>
              <a:spcBef>
                <a:spcPts val="0"/>
              </a:spcBef>
              <a:spcAft>
                <a:spcPts val="0"/>
              </a:spcAft>
              <a:buClrTx/>
              <a:buSzTx/>
              <a:buFontTx/>
              <a:buNone/>
              <a:tabLst>
                <a:tab pos="248285" algn="l"/>
                <a:tab pos="2303780" algn="l"/>
              </a:tabLst>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汉仪书宋二简+Times New Roman"/>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Although nowadays people in mounting numbers talk about the need to be unselfish, we see very few people practice what they preach.</a:t>
            </a:r>
            <a:r>
              <a:rPr kumimoji="0" lang="en-US" altLang="zh-CN" sz="20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88316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5" y="2534476"/>
            <a:ext cx="10674567" cy="2070567"/>
          </a:xfrm>
          <a:prstGeom prst="rect">
            <a:avLst/>
          </a:prstGeom>
        </p:spPr>
        <p:txBody>
          <a:bodyPr wrap="square">
            <a:spAutoFit/>
          </a:bodyPr>
          <a:lstStyle/>
          <a:p>
            <a:pPr marL="0" marR="0" lvl="0" indent="254000" algn="just" defTabSz="914400" rtl="0" eaLnBrk="1" fontAlgn="auto" latinLnBrk="0" hangingPunct="1">
              <a:lnSpc>
                <a:spcPts val="1600"/>
              </a:lnSpc>
              <a:spcBef>
                <a:spcPts val="0"/>
              </a:spcBef>
              <a:spcAft>
                <a:spcPts val="0"/>
              </a:spcAft>
              <a:buClrTx/>
              <a:buSzTx/>
              <a:buFontTx/>
              <a:buNone/>
              <a:tabLst>
                <a:tab pos="248285" algn="l"/>
                <a:tab pos="2303780" algn="l"/>
              </a:tabLst>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汉仪书宋二简+Times New Roman"/>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句：虚拟语气</a:t>
            </a: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如果有更多人像您一样的话，世界会更加美好。</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276225"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您真诚的，</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李明</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1733550" algn="just"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140125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5" y="2534476"/>
            <a:ext cx="10674567" cy="1762790"/>
          </a:xfrm>
          <a:prstGeom prst="rect">
            <a:avLst/>
          </a:prstGeom>
        </p:spPr>
        <p:txBody>
          <a:bodyPr wrap="square">
            <a:spAutoFit/>
          </a:bodyPr>
          <a:lstStyle/>
          <a:p>
            <a:pPr marL="0" marR="0" lvl="0" indent="254000" algn="just" defTabSz="914400" rtl="0" eaLnBrk="1" fontAlgn="auto" latinLnBrk="0" hangingPunct="1">
              <a:lnSpc>
                <a:spcPts val="1600"/>
              </a:lnSpc>
              <a:spcBef>
                <a:spcPts val="0"/>
              </a:spcBef>
              <a:spcAft>
                <a:spcPts val="0"/>
              </a:spcAft>
              <a:buClrTx/>
              <a:buSzTx/>
              <a:buFontTx/>
              <a:buNone/>
              <a:tabLst>
                <a:tab pos="248285" algn="l"/>
                <a:tab pos="2303780" algn="l"/>
              </a:tabLst>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汉仪书宋二简+Times New Roman"/>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If</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there were more people like you, this world would be a much nicer place.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Yours sincerely,</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Li Ming</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1733550" algn="just"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81932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descr="e7d195523061f1c0f0ec610a92cff745ee13794c7b8d98f8E73673273C9E8BE17CC3D63B9B1D6426C348A354AD505654C28F453CD7C8F90EADD06C08281DAED7140E5AAAED5880ECE414DFB6A93B82BE019406867034C3A8500A4827DCF3FBF74A471B736410707E336A01C9ADC9BE02ACCB8DF2121D81636A067B8AE80C6AB6F014154F4E7B7247"/>
          <p:cNvSpPr/>
          <p:nvPr/>
        </p:nvSpPr>
        <p:spPr>
          <a:xfrm>
            <a:off x="0" y="3433666"/>
            <a:ext cx="12192000" cy="3424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3" name="图片 12"/>
          <p:cNvPicPr>
            <a:picLocks noChangeAspect="1"/>
          </p:cNvPicPr>
          <p:nvPr/>
        </p:nvPicPr>
        <p:blipFill>
          <a:blip r:embed="rId2" cstate="print">
            <a:alphaModFix amt="30000"/>
          </a:blip>
          <a:stretch>
            <a:fillRect/>
          </a:stretch>
        </p:blipFill>
        <p:spPr>
          <a:xfrm>
            <a:off x="86063" y="0"/>
            <a:ext cx="12192000" cy="6858000"/>
          </a:xfrm>
          <a:prstGeom prst="rect">
            <a:avLst/>
          </a:prstGeom>
        </p:spPr>
      </p:pic>
      <p:sp>
        <p:nvSpPr>
          <p:cNvPr id="10" name="矩形 9"/>
          <p:cNvSpPr/>
          <p:nvPr/>
        </p:nvSpPr>
        <p:spPr>
          <a:xfrm>
            <a:off x="0" y="3044268"/>
            <a:ext cx="12192000" cy="495504"/>
          </a:xfrm>
          <a:prstGeom prst="rect">
            <a:avLst/>
          </a:prstGeom>
          <a:solidFill>
            <a:srgbClr val="088C60"/>
          </a:solidFill>
          <a:ln>
            <a:noFill/>
          </a:ln>
          <a:effectLst>
            <a:outerShdw blurRad="190500" dist="63500" dir="5400000" algn="t" rotWithShape="0">
              <a:srgbClr val="088C6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300" b="1" i="0" u="none" strike="noStrike" kern="120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pic>
        <p:nvPicPr>
          <p:cNvPr id="11" name="图片占位符 7"/>
          <p:cNvPicPr>
            <a:picLocks noGrp="1" noChangeAspect="1"/>
          </p:cNvPicPr>
          <p:nvPr>
            <p:ph type="pic" sz="quarter" idx="10"/>
          </p:nvPr>
        </p:nvPicPr>
        <p:blipFill>
          <a:blip r:embed="rId3" cstate="print"/>
          <a:stretch>
            <a:fillRect/>
          </a:stretch>
        </p:blipFill>
        <p:spPr>
          <a:xfrm>
            <a:off x="0" y="1"/>
            <a:ext cx="12192000" cy="3433763"/>
          </a:xfrm>
        </p:spPr>
      </p:pic>
      <p:sp>
        <p:nvSpPr>
          <p:cNvPr id="3" name="矩形 2" descr="e7d195523061f1c0f0ec610a92cff745ee13794c7b8d98f8E73673273C9E8BE17CC3D63B9B1D6426C348A354AD505654C28F453CD7C8F90EADD06C08281DAED7140E5AAAED5880ECE414DFB6A93B82BE019406867034C3A8500A4827DCF3FBF74A471B736410707E336A01C9ADC9BE02ACCB8DF2121D81636A067B8AE80C6AB6F014154F4E7B7247"/>
          <p:cNvSpPr/>
          <p:nvPr/>
        </p:nvSpPr>
        <p:spPr>
          <a:xfrm>
            <a:off x="3643313" y="4211390"/>
            <a:ext cx="4850606" cy="707886"/>
          </a:xfrm>
          <a:prstGeom prst="rect">
            <a:avLst/>
          </a:prstGeom>
          <a:noFill/>
        </p:spPr>
        <p:txBody>
          <a:bodyPr wrap="square" lIns="91440" tIns="45720" rIns="91440" bIns="45720">
            <a:spAutoFit/>
          </a:bodyPr>
          <a:lstStyle/>
          <a:p>
            <a:pPr marL="0" marR="0" lvl="0" indent="0" algn="l" defTabSz="914377" rtl="0" eaLnBrk="1" fontAlgn="auto" latinLnBrk="0" hangingPunct="1">
              <a:lnSpc>
                <a:spcPct val="100000"/>
              </a:lnSpc>
              <a:spcBef>
                <a:spcPts val="0"/>
              </a:spcBef>
              <a:spcAft>
                <a:spcPts val="0"/>
              </a:spcAft>
              <a:buClrTx/>
              <a:buSzTx/>
              <a:buFontTx/>
              <a:buNone/>
              <a:tabLst>
                <a:tab pos="989941" algn="l"/>
              </a:tabLst>
              <a:defRPr/>
            </a:pPr>
            <a:r>
              <a:rPr kumimoji="0" lang="en-SG" altLang="zh-CN" sz="4000" b="0" i="0" u="none" strike="noStrike" kern="1200" cap="none" spc="0" normalizeH="0" baseline="0" noProof="0" dirty="0">
                <a:ln w="12700" cmpd="sng">
                  <a:noFill/>
                  <a:prstDash val="solid"/>
                </a:ln>
                <a:solidFill>
                  <a:srgbClr val="088C60"/>
                </a:solidFill>
                <a:effectLst/>
                <a:uLnTx/>
                <a:uFillTx/>
                <a:latin typeface="微软雅黑" panose="020B0503020204020204" charset="-122"/>
                <a:ea typeface="微软雅黑" panose="020B0503020204020204" charset="-122"/>
                <a:cs typeface="华文黑体" panose="02010600040101010101" charset="-122"/>
              </a:rPr>
              <a:t>      </a:t>
            </a:r>
            <a:r>
              <a:rPr kumimoji="0" lang="zh-CN" altLang="en-US" sz="4000" b="0" i="0" u="none" strike="noStrike" kern="1200" cap="none" spc="0" normalizeH="0" baseline="0" noProof="0" dirty="0">
                <a:ln w="12700" cmpd="sng">
                  <a:noFill/>
                  <a:prstDash val="solid"/>
                </a:ln>
                <a:solidFill>
                  <a:srgbClr val="088C60"/>
                </a:solidFill>
                <a:effectLst/>
                <a:uLnTx/>
                <a:uFillTx/>
                <a:latin typeface="微软雅黑" panose="020B0503020204020204" charset="-122"/>
                <a:ea typeface="微软雅黑" panose="020B0503020204020204" charset="-122"/>
                <a:cs typeface="华文黑体" panose="02010600040101010101" charset="-122"/>
              </a:rPr>
              <a:t>大作文：教育</a:t>
            </a:r>
            <a:endParaRPr kumimoji="0" lang="en-SG" altLang="zh-CN" sz="4000" b="0" i="0" u="none" strike="noStrike" kern="1200" cap="none" spc="0" normalizeH="0" baseline="0" noProof="0" dirty="0">
              <a:ln w="12700" cmpd="sng">
                <a:noFill/>
                <a:prstDash val="solid"/>
              </a:ln>
              <a:solidFill>
                <a:srgbClr val="088C60"/>
              </a:solidFill>
              <a:effectLst/>
              <a:uLnTx/>
              <a:uFillTx/>
              <a:latin typeface="微软雅黑" panose="020B0503020204020204" charset="-122"/>
              <a:ea typeface="微软雅黑" panose="020B0503020204020204" charset="-122"/>
              <a:cs typeface="华文黑体" panose="02010600040101010101" charset="-122"/>
            </a:endParaRPr>
          </a:p>
        </p:txBody>
      </p:sp>
      <p:sp>
        <p:nvSpPr>
          <p:cNvPr id="4" name="圆角矩形 3" descr="e7d195523061f1c0f0ec610a92cff745ee13794c7b8d98f8E73673273C9E8BE17CC3D63B9B1D6426C348A354AD505654C28F453CD7C8F90EADD06C08281DAED7140E5AAAED5880ECE414DFB6A93B82BE019406867034C3A8500A4827DCF3FBF74A471B736410707E336A01C9ADC9BE02ACCB8DF2121D81636A067B8AE80C6AB6F014154F4E7B7247"/>
          <p:cNvSpPr/>
          <p:nvPr/>
        </p:nvSpPr>
        <p:spPr>
          <a:xfrm>
            <a:off x="5314059" y="3207202"/>
            <a:ext cx="1563880" cy="452927"/>
          </a:xfrm>
          <a:prstGeom prst="roundRect">
            <a:avLst>
              <a:gd name="adj" fmla="val 50000"/>
            </a:avLst>
          </a:prstGeom>
          <a:solidFill>
            <a:srgbClr val="088C60"/>
          </a:solidFill>
          <a:ln>
            <a:noFill/>
          </a:ln>
          <a:effectLst>
            <a:outerShdw blurRad="190500" dist="63500" dir="5400000" algn="t" rotWithShape="0">
              <a:srgbClr val="088C6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PART TWO</a:t>
            </a:r>
            <a:endParaRPr kumimoji="0" lang="zh-CN" altLang="en-US" sz="16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7" name="Freeform 18" descr="e7d195523061f1c0f0ec610a92cff745ee13794c7b8d98f8E73673273C9E8BE17CC3D63B9B1D6426C348A354AD505654C28F453CD7C8F90EADD06C08281DAED7140E5AAAED5880ECE414DFB6A93B82BE019406867034C3A8500A4827DCF3FBF74A471B736410707E336A01C9ADC9BE02ACCB8DF2121D81636A067B8AE80C6AB6F014154F4E7B7247"/>
          <p:cNvSpPr/>
          <p:nvPr/>
        </p:nvSpPr>
        <p:spPr bwMode="auto">
          <a:xfrm>
            <a:off x="6014700" y="6541296"/>
            <a:ext cx="167363" cy="61913"/>
          </a:xfrm>
          <a:custGeom>
            <a:avLst/>
            <a:gdLst>
              <a:gd name="T0" fmla="*/ 27 w 27"/>
              <a:gd name="T1" fmla="*/ 3 h 16"/>
              <a:gd name="T2" fmla="*/ 14 w 27"/>
              <a:gd name="T3" fmla="*/ 15 h 16"/>
              <a:gd name="T4" fmla="*/ 14 w 27"/>
              <a:gd name="T5" fmla="*/ 16 h 16"/>
              <a:gd name="T6" fmla="*/ 13 w 27"/>
              <a:gd name="T7" fmla="*/ 15 h 16"/>
              <a:gd name="T8" fmla="*/ 1 w 27"/>
              <a:gd name="T9" fmla="*/ 3 h 16"/>
              <a:gd name="T10" fmla="*/ 0 w 27"/>
              <a:gd name="T11" fmla="*/ 2 h 16"/>
              <a:gd name="T12" fmla="*/ 1 w 27"/>
              <a:gd name="T13" fmla="*/ 2 h 16"/>
              <a:gd name="T14" fmla="*/ 2 w 27"/>
              <a:gd name="T15" fmla="*/ 0 h 16"/>
              <a:gd name="T16" fmla="*/ 3 w 27"/>
              <a:gd name="T17" fmla="*/ 0 h 16"/>
              <a:gd name="T18" fmla="*/ 3 w 27"/>
              <a:gd name="T19" fmla="*/ 0 h 16"/>
              <a:gd name="T20" fmla="*/ 14 w 27"/>
              <a:gd name="T21" fmla="*/ 11 h 16"/>
              <a:gd name="T22" fmla="*/ 24 w 27"/>
              <a:gd name="T23" fmla="*/ 0 h 16"/>
              <a:gd name="T24" fmla="*/ 25 w 27"/>
              <a:gd name="T25" fmla="*/ 0 h 16"/>
              <a:gd name="T26" fmla="*/ 25 w 27"/>
              <a:gd name="T27" fmla="*/ 0 h 16"/>
              <a:gd name="T28" fmla="*/ 27 w 27"/>
              <a:gd name="T29" fmla="*/ 2 h 16"/>
              <a:gd name="T30" fmla="*/ 27 w 27"/>
              <a:gd name="T31" fmla="*/ 2 h 16"/>
              <a:gd name="T32" fmla="*/ 27 w 27"/>
              <a:gd name="T3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6">
                <a:moveTo>
                  <a:pt x="27" y="3"/>
                </a:moveTo>
                <a:cubicBezTo>
                  <a:pt x="14" y="15"/>
                  <a:pt x="14" y="15"/>
                  <a:pt x="14" y="15"/>
                </a:cubicBezTo>
                <a:cubicBezTo>
                  <a:pt x="14" y="16"/>
                  <a:pt x="14" y="16"/>
                  <a:pt x="14" y="16"/>
                </a:cubicBezTo>
                <a:cubicBezTo>
                  <a:pt x="13" y="16"/>
                  <a:pt x="13" y="16"/>
                  <a:pt x="13" y="15"/>
                </a:cubicBezTo>
                <a:cubicBezTo>
                  <a:pt x="1" y="3"/>
                  <a:pt x="1" y="3"/>
                  <a:pt x="1" y="3"/>
                </a:cubicBezTo>
                <a:cubicBezTo>
                  <a:pt x="0" y="3"/>
                  <a:pt x="0" y="3"/>
                  <a:pt x="0" y="2"/>
                </a:cubicBezTo>
                <a:cubicBezTo>
                  <a:pt x="0" y="2"/>
                  <a:pt x="0" y="2"/>
                  <a:pt x="1" y="2"/>
                </a:cubicBezTo>
                <a:cubicBezTo>
                  <a:pt x="2" y="0"/>
                  <a:pt x="2" y="0"/>
                  <a:pt x="2" y="0"/>
                </a:cubicBezTo>
                <a:cubicBezTo>
                  <a:pt x="2" y="0"/>
                  <a:pt x="2" y="0"/>
                  <a:pt x="3" y="0"/>
                </a:cubicBezTo>
                <a:cubicBezTo>
                  <a:pt x="3" y="0"/>
                  <a:pt x="3" y="0"/>
                  <a:pt x="3" y="0"/>
                </a:cubicBezTo>
                <a:cubicBezTo>
                  <a:pt x="14" y="11"/>
                  <a:pt x="14" y="11"/>
                  <a:pt x="14" y="11"/>
                </a:cubicBezTo>
                <a:cubicBezTo>
                  <a:pt x="24" y="0"/>
                  <a:pt x="24" y="0"/>
                  <a:pt x="24" y="0"/>
                </a:cubicBezTo>
                <a:cubicBezTo>
                  <a:pt x="24" y="0"/>
                  <a:pt x="25" y="0"/>
                  <a:pt x="25" y="0"/>
                </a:cubicBezTo>
                <a:cubicBezTo>
                  <a:pt x="25" y="0"/>
                  <a:pt x="25" y="0"/>
                  <a:pt x="25" y="0"/>
                </a:cubicBezTo>
                <a:cubicBezTo>
                  <a:pt x="27" y="2"/>
                  <a:pt x="27" y="2"/>
                  <a:pt x="27" y="2"/>
                </a:cubicBezTo>
                <a:cubicBezTo>
                  <a:pt x="27" y="2"/>
                  <a:pt x="27" y="2"/>
                  <a:pt x="27" y="2"/>
                </a:cubicBezTo>
                <a:cubicBezTo>
                  <a:pt x="27" y="3"/>
                  <a:pt x="27" y="3"/>
                  <a:pt x="27" y="3"/>
                </a:cubicBezTo>
                <a:close/>
              </a:path>
            </a:pathLst>
          </a:custGeom>
          <a:solidFill>
            <a:schemeClr val="bg1">
              <a:lumMod val="65000"/>
            </a:schemeClr>
          </a:solidFill>
          <a:ln>
            <a:noFill/>
          </a:ln>
        </p:spPr>
        <p:txBody>
          <a:bodyPr vert="horz" wrap="square" lIns="91440" tIns="45720" rIns="91440" bIns="45720" numCol="1" anchor="t" anchorCtr="0" compatLnSpc="1"/>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329642" cy="1016000"/>
          </a:xfrm>
          <a:prstGeom prst="rect">
            <a:avLst/>
          </a:prstGeom>
          <a:noFill/>
        </p:spPr>
        <p:txBody>
          <a:bodyPr vert="wordArtVert"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33"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kumimoji="0" lang="zh-CN" altLang="en-US" sz="133"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 name="文本框 5"/>
          <p:cNvSpPr txBox="1"/>
          <p:nvPr/>
        </p:nvSpPr>
        <p:spPr>
          <a:xfrm>
            <a:off x="173623" y="6192458"/>
            <a:ext cx="3611301" cy="523220"/>
          </a:xfrm>
          <a:prstGeom prst="rect">
            <a:avLst/>
          </a:prstGeom>
          <a:noFill/>
        </p:spPr>
        <p:txBody>
          <a:bodyPr wrap="square" lIns="91440" tIns="45720" rIns="91440" bIns="45720" rtlCol="0">
            <a:spAutoFit/>
          </a:bodyPr>
          <a:lstStyle/>
          <a:p>
            <a:pPr marL="0" marR="0" lvl="0" indent="0" algn="l" defTabSz="1038834" rtl="0" eaLnBrk="1" fontAlgn="auto" latinLnBrk="0" hangingPunct="1">
              <a:lnSpc>
                <a:spcPct val="100000"/>
              </a:lnSpc>
              <a:spcBef>
                <a:spcPts val="0"/>
              </a:spcBef>
              <a:spcAft>
                <a:spcPts val="0"/>
              </a:spcAft>
              <a:buClrTx/>
              <a:buSzTx/>
              <a:buFontTx/>
              <a:buNone/>
              <a:tabLst/>
              <a:defRPr/>
            </a:pPr>
            <a:r>
              <a:rPr kumimoji="1" lang="zh-CN" altLang="en-US" sz="2800" b="1" i="0" u="none" strike="noStrike" kern="1200" cap="none" spc="0" normalizeH="0" baseline="0" noProof="0" dirty="0">
                <a:ln>
                  <a:noFill/>
                </a:ln>
                <a:solidFill>
                  <a:srgbClr val="008D5F"/>
                </a:solidFill>
                <a:effectLst/>
                <a:uLnTx/>
                <a:uFillTx/>
                <a:latin typeface="微软雅黑" panose="020B0503020204020204" charset="-122"/>
                <a:ea typeface="微软雅黑" panose="020B0503020204020204" charset="-122"/>
                <a:cs typeface="+mn-cs"/>
              </a:rPr>
              <a:t>新东方 老师好</a:t>
            </a:r>
            <a:r>
              <a:rPr kumimoji="1" lang="en-US" altLang="zh-CN" sz="2800" b="1" i="0" u="none" strike="noStrike" kern="1200" cap="none" spc="0" normalizeH="0" baseline="0" noProof="0" dirty="0">
                <a:ln>
                  <a:noFill/>
                </a:ln>
                <a:solidFill>
                  <a:srgbClr val="008D5F"/>
                </a:solidFill>
                <a:effectLst/>
                <a:uLnTx/>
                <a:uFillTx/>
                <a:latin typeface="微软雅黑" panose="020B0503020204020204" charset="-122"/>
                <a:ea typeface="微软雅黑" panose="020B0503020204020204" charset="-122"/>
                <a:cs typeface="+mn-cs"/>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5" y="2534476"/>
            <a:ext cx="8902917" cy="3477875"/>
          </a:xfrm>
          <a:prstGeom prst="rect">
            <a:avLst/>
          </a:prstGeom>
        </p:spPr>
        <p:txBody>
          <a:bodyPr wrap="square">
            <a:spAutoFit/>
          </a:bodyPr>
          <a:lstStyle/>
          <a:p>
            <a:pPr marL="509008" marR="0" lvl="0" indent="-423333" algn="l" defTabSz="967618" rtl="0" eaLnBrk="1" fontAlgn="auto" latinLnBrk="0" hangingPunct="1">
              <a:lnSpc>
                <a:spcPct val="100000"/>
              </a:lnSpc>
              <a:spcBef>
                <a:spcPts val="873"/>
              </a:spcBef>
              <a:spcAft>
                <a:spcPts val="0"/>
              </a:spcAft>
              <a:buClr>
                <a:srgbClr val="44546A"/>
              </a:buClr>
              <a:buSzPct val="95000"/>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写作</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节：</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《2022</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考研英语高分写作</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 207</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，经典范文</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078</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Directions: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Write an essay based on the following chart. In your essay, you should</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rPr>
              <a:t>        1</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rPr>
              <a:t>interpret the chart, and</a:t>
            </a:r>
            <a:endPar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rPr>
              <a:t>        2</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rPr>
              <a:t>give your comments.</a:t>
            </a:r>
            <a:endPar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26670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You should write about 150 words neatly on the ANSWER SHEET. (15 points)</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1998-2004</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年全国工程硕士招生录取人数</a:t>
            </a: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工程硕士：</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Master of Engineering</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0701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标题 1"/>
          <p:cNvSpPr txBox="1"/>
          <p:nvPr/>
        </p:nvSpPr>
        <p:spPr>
          <a:xfrm>
            <a:off x="1650206" y="1905000"/>
            <a:ext cx="9108281" cy="2209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b="1" dirty="0">
                <a:solidFill>
                  <a:schemeClr val="tx1">
                    <a:lumMod val="75000"/>
                    <a:lumOff val="25000"/>
                  </a:schemeClr>
                </a:solidFill>
                <a:latin typeface="微软雅黑" panose="020B0703020204020201" charset="-122"/>
                <a:ea typeface="微软雅黑" panose="020B0703020204020201" charset="-122"/>
                <a:cs typeface="微软雅黑" panose="020B0703020204020201" charset="-122"/>
              </a:rPr>
              <a:t> </a:t>
            </a:r>
            <a:r>
              <a:rPr kumimoji="1" lang="zh-CN" altLang="en-US" b="1" dirty="0">
                <a:solidFill>
                  <a:schemeClr val="tx1">
                    <a:lumMod val="75000"/>
                    <a:lumOff val="25000"/>
                  </a:schemeClr>
                </a:solidFill>
                <a:latin typeface="微软雅黑" panose="020B0703020204020201" charset="-122"/>
                <a:ea typeface="微软雅黑" panose="020B0703020204020201" charset="-122"/>
                <a:cs typeface="微软雅黑" panose="020B0703020204020201" charset="-122"/>
              </a:rPr>
              <a:t>考研英语（一）写作暖心伴学</a:t>
            </a:r>
            <a:endParaRPr kumimoji="1" lang="en-US" altLang="zh-CN" b="1" dirty="0">
              <a:solidFill>
                <a:schemeClr val="tx1">
                  <a:lumMod val="75000"/>
                  <a:lumOff val="25000"/>
                </a:schemeClr>
              </a:solidFill>
              <a:latin typeface="微软雅黑" panose="020B0703020204020201" charset="-122"/>
              <a:ea typeface="微软雅黑" panose="020B0703020204020201" charset="-122"/>
              <a:cs typeface="微软雅黑" panose="020B0703020204020201" charset="-122"/>
            </a:endParaRPr>
          </a:p>
          <a:p>
            <a:pPr algn="ctr"/>
            <a:r>
              <a:rPr kumimoji="1" lang="zh-CN" altLang="en-US" b="1">
                <a:solidFill>
                  <a:schemeClr val="tx1">
                    <a:lumMod val="75000"/>
                    <a:lumOff val="25000"/>
                  </a:schemeClr>
                </a:solidFill>
                <a:latin typeface="微软雅黑" panose="020B0703020204020201" charset="-122"/>
                <a:ea typeface="微软雅黑" panose="020B0703020204020201" charset="-122"/>
                <a:cs typeface="微软雅黑" panose="020B0703020204020201" charset="-122"/>
              </a:rPr>
              <a:t>第三节</a:t>
            </a:r>
            <a:endParaRPr kumimoji="1" lang="zh-CN" altLang="en-US" b="1" dirty="0">
              <a:solidFill>
                <a:schemeClr val="tx1">
                  <a:lumMod val="75000"/>
                  <a:lumOff val="25000"/>
                </a:schemeClr>
              </a:solidFill>
              <a:latin typeface="微软雅黑" panose="020B0703020204020201" charset="-122"/>
              <a:ea typeface="微软雅黑" panose="020B0703020204020201" charset="-122"/>
              <a:cs typeface="微软雅黑" panose="020B0703020204020201" charset="-122"/>
            </a:endParaRPr>
          </a:p>
        </p:txBody>
      </p:sp>
      <p:grpSp>
        <p:nvGrpSpPr>
          <p:cNvPr id="8" name="组合 7"/>
          <p:cNvGrpSpPr/>
          <p:nvPr/>
        </p:nvGrpSpPr>
        <p:grpSpPr>
          <a:xfrm>
            <a:off x="3743325" y="3657600"/>
            <a:ext cx="5158027" cy="1285875"/>
            <a:chOff x="5754" y="5760"/>
            <a:chExt cx="7673" cy="2025"/>
          </a:xfrm>
        </p:grpSpPr>
        <p:sp>
          <p:nvSpPr>
            <p:cNvPr id="2" name="标题 1"/>
            <p:cNvSpPr txBox="1"/>
            <p:nvPr/>
          </p:nvSpPr>
          <p:spPr>
            <a:xfrm>
              <a:off x="5754" y="5760"/>
              <a:ext cx="7673" cy="20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zh-CN" altLang="en-US" sz="2400" dirty="0">
                  <a:solidFill>
                    <a:schemeClr val="tx1">
                      <a:lumMod val="65000"/>
                      <a:lumOff val="35000"/>
                    </a:schemeClr>
                  </a:solidFill>
                  <a:latin typeface="微软雅黑" panose="020B0703020204020201" charset="-122"/>
                  <a:ea typeface="微软雅黑" panose="020B0703020204020201" charset="-122"/>
                  <a:cs typeface="微软雅黑" panose="020B0703020204020201" charset="-122"/>
                </a:rPr>
                <a:t>公众号</a:t>
              </a:r>
              <a:r>
                <a:rPr kumimoji="1" lang="en-US" altLang="zh-CN" sz="2400" dirty="0">
                  <a:solidFill>
                    <a:schemeClr val="tx1">
                      <a:lumMod val="65000"/>
                      <a:lumOff val="35000"/>
                    </a:schemeClr>
                  </a:solidFill>
                  <a:latin typeface="微软雅黑" panose="020B0703020204020201" charset="-122"/>
                  <a:ea typeface="微软雅黑" panose="020B0703020204020201" charset="-122"/>
                  <a:cs typeface="微软雅黑" panose="020B0703020204020201" charset="-122"/>
                </a:rPr>
                <a:t>/</a:t>
              </a:r>
              <a:r>
                <a:rPr kumimoji="1" lang="zh-CN" altLang="en-US" sz="2400" dirty="0">
                  <a:solidFill>
                    <a:schemeClr val="tx1">
                      <a:lumMod val="65000"/>
                      <a:lumOff val="35000"/>
                    </a:schemeClr>
                  </a:solidFill>
                  <a:latin typeface="微软雅黑" panose="020B0703020204020201" charset="-122"/>
                  <a:ea typeface="微软雅黑" panose="020B0703020204020201" charset="-122"/>
                  <a:cs typeface="微软雅黑" panose="020B0703020204020201" charset="-122"/>
                </a:rPr>
                <a:t>微博</a:t>
              </a:r>
              <a:r>
                <a:rPr kumimoji="1" lang="en-US" altLang="zh-CN" sz="2400" dirty="0">
                  <a:solidFill>
                    <a:schemeClr val="tx1">
                      <a:lumMod val="65000"/>
                      <a:lumOff val="35000"/>
                    </a:schemeClr>
                  </a:solidFill>
                  <a:latin typeface="微软雅黑" panose="020B0703020204020201" charset="-122"/>
                  <a:ea typeface="微软雅黑" panose="020B0703020204020201" charset="-122"/>
                  <a:cs typeface="微软雅黑" panose="020B0703020204020201" charset="-122"/>
                </a:rPr>
                <a:t>/</a:t>
              </a:r>
              <a:r>
                <a:rPr kumimoji="1" lang="zh-CN" altLang="en-US" sz="2400" dirty="0">
                  <a:solidFill>
                    <a:schemeClr val="tx1">
                      <a:lumMod val="65000"/>
                      <a:lumOff val="35000"/>
                    </a:schemeClr>
                  </a:solidFill>
                  <a:latin typeface="微软雅黑" panose="020B0703020204020201" charset="-122"/>
                  <a:ea typeface="微软雅黑" panose="020B0703020204020201" charset="-122"/>
                  <a:cs typeface="微软雅黑" panose="020B0703020204020201" charset="-122"/>
                </a:rPr>
                <a:t>抖音：王江涛老师</a:t>
              </a:r>
            </a:p>
          </p:txBody>
        </p:sp>
        <p:sp>
          <p:nvSpPr>
            <p:cNvPr id="4" name="标题 1"/>
            <p:cNvSpPr txBox="1"/>
            <p:nvPr/>
          </p:nvSpPr>
          <p:spPr>
            <a:xfrm>
              <a:off x="8859" y="5760"/>
              <a:ext cx="2592" cy="72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kumimoji="1" lang="zh-CN" altLang="en-US" sz="2400" dirty="0">
                <a:solidFill>
                  <a:schemeClr val="tx1">
                    <a:lumMod val="65000"/>
                    <a:lumOff val="35000"/>
                  </a:schemeClr>
                </a:solidFill>
                <a:latin typeface="微软雅黑" panose="020B0703020204020201" charset="-122"/>
                <a:ea typeface="微软雅黑" panose="020B0703020204020201" charset="-122"/>
                <a:cs typeface="微软雅黑" panose="020B0703020204020201"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E76248-9AD7-4FF5-ABFB-5A6318DFA450}"/>
              </a:ext>
            </a:extLst>
          </p:cNvPr>
          <p:cNvPicPr>
            <a:picLocks noChangeAspect="1"/>
          </p:cNvPicPr>
          <p:nvPr/>
        </p:nvPicPr>
        <p:blipFill>
          <a:blip r:embed="rId3"/>
          <a:stretch>
            <a:fillRect/>
          </a:stretch>
        </p:blipFill>
        <p:spPr>
          <a:xfrm>
            <a:off x="2843213" y="1343025"/>
            <a:ext cx="6657975" cy="3921919"/>
          </a:xfrm>
          <a:prstGeom prst="rect">
            <a:avLst/>
          </a:prstGeom>
        </p:spPr>
      </p:pic>
    </p:spTree>
    <p:extLst>
      <p:ext uri="{BB962C8B-B14F-4D97-AF65-F5344CB8AC3E}">
        <p14:creationId xmlns:p14="http://schemas.microsoft.com/office/powerpoint/2010/main" val="3131531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6" y="2534476"/>
            <a:ext cx="7799604"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第一段：图表描述</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第一句：</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上述图表清楚地揭示了过去七年中国的工程硕士招生录取人数急剧增长。</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（总体描述）</a:t>
            </a:r>
            <a:endParaRPr kumimoji="1"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微软雅黑" panose="020B0703020204020201" charset="-122"/>
            </a:endParaRPr>
          </a:p>
        </p:txBody>
      </p:sp>
    </p:spTree>
    <p:extLst>
      <p:ext uri="{BB962C8B-B14F-4D97-AF65-F5344CB8AC3E}">
        <p14:creationId xmlns:p14="http://schemas.microsoft.com/office/powerpoint/2010/main" val="54998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6" y="2534476"/>
            <a:ext cx="9367260"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The diagram above clearly illustrates that a dramatic increase has occurred in the</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recruitment of Master of Engineering (ME) </a:t>
            </a:r>
            <a:r>
              <a:rPr kumimoji="0" lang="en-US" altLang="zh-CN" sz="20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 China during the past seven years.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87197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6" y="2534476"/>
            <a:ext cx="7799604"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微软雅黑" panose="020B0703020204020201" charset="-122"/>
              </a:rPr>
              <a:t>第二句：</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根据上面给出的数据，我们可以得出结论：从</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1998</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到</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2004</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年，工程硕士招生录取人数稳步增长。</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（细节描述：时间</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变化）</a:t>
            </a:r>
            <a:endParaRPr kumimoji="1"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微软雅黑" panose="020B0703020204020201" charset="-122"/>
            </a:endParaRPr>
          </a:p>
        </p:txBody>
      </p:sp>
    </p:spTree>
    <p:extLst>
      <p:ext uri="{BB962C8B-B14F-4D97-AF65-F5344CB8AC3E}">
        <p14:creationId xmlns:p14="http://schemas.microsoft.com/office/powerpoint/2010/main" val="630293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948315" y="2355882"/>
            <a:ext cx="7799604"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According to the statistics given above, we may conclude that the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recruitment of MEs </a:t>
            </a:r>
            <a:r>
              <a:rPr kumimoji="0" lang="en-US" altLang="zh-CN" sz="20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was on a steady rise from 1998 to 2004.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151745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948315" y="2355882"/>
            <a:ext cx="7799604"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第三至四句：</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1998</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年，招生人数较少，只有大约</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2500</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人。令人惊讶的是，到</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2004</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年招生人数在不到七年的时间里达到</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3.5</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万人以上。</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（细节描述：数据）</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94621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948315" y="2355882"/>
            <a:ext cx="7799604"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1998,</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the</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number</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was</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low</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of</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only</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about</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2,500.</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Surprisingly, it reached more than 35,000 in 2004, within no more than seven years.</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72297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6" y="2534476"/>
            <a:ext cx="7799604"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微软雅黑" panose="020B0703020204020201" charset="-122"/>
              </a:rPr>
              <a:t>第二段：原因列举</a:t>
            </a:r>
            <a:endParaRPr kumimoji="1"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微软雅黑" panose="020B0703020204020201"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微软雅黑" panose="020B0703020204020201" charset="-122"/>
              </a:rPr>
              <a:t>第一句：主题句：</a:t>
            </a:r>
            <a:endParaRPr kumimoji="1"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微软雅黑" panose="020B0703020204020201"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促成上述变化的一些主要原因可以概括如下。</a:t>
            </a:r>
            <a:endParaRPr kumimoji="1"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微软雅黑" panose="020B0703020204020201" charset="-122"/>
            </a:endParaRPr>
          </a:p>
        </p:txBody>
      </p:sp>
    </p:spTree>
    <p:extLst>
      <p:ext uri="{BB962C8B-B14F-4D97-AF65-F5344CB8AC3E}">
        <p14:creationId xmlns:p14="http://schemas.microsoft.com/office/powerpoint/2010/main" val="2563218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6" y="2534476"/>
            <a:ext cx="7799604"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Some driving factors that contribute to the above-mentioned changes may be summarized as follows.</a:t>
            </a:r>
            <a:endParaRPr kumimoji="1"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微软雅黑" panose="020B0703020204020201" charset="-122"/>
            </a:endParaRPr>
          </a:p>
        </p:txBody>
      </p:sp>
    </p:spTree>
    <p:extLst>
      <p:ext uri="{BB962C8B-B14F-4D97-AF65-F5344CB8AC3E}">
        <p14:creationId xmlns:p14="http://schemas.microsoft.com/office/powerpoint/2010/main" val="2687371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6" y="2534476"/>
            <a:ext cx="7799604"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微软雅黑" panose="020B0703020204020201" charset="-122"/>
              </a:rPr>
              <a:t>第二句：原因一</a:t>
            </a:r>
            <a:endParaRPr kumimoji="1"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微软雅黑" panose="020B0703020204020201"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首先，中国在制造业方面变得异常活跃，这使得对高素质工程师的需求增长。</a:t>
            </a:r>
            <a:endParaRPr kumimoji="1"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微软雅黑" panose="020B0703020204020201" charset="-122"/>
            </a:endParaRPr>
          </a:p>
        </p:txBody>
      </p:sp>
    </p:spTree>
    <p:extLst>
      <p:ext uri="{BB962C8B-B14F-4D97-AF65-F5344CB8AC3E}">
        <p14:creationId xmlns:p14="http://schemas.microsoft.com/office/powerpoint/2010/main" val="48806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游戏机&#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5" name="TextBox 81" descr="e7d195523061f1c0f0ec610a92cff745ee13794c7b8d98f8E73673273C9E8BE17CC3D63B9B1D6426C348A354AD505654C28F453CD7C8F90EADD06C08281DAED7140E5AAAED5880ECE414DFB6A93B82BE019406867034C3A8500A4827DCF3FBF74A471B736410707E336A01C9ADC9BE02ACCB8DF2121D81636A067B8AE80C6AB6F014154F4E7B7247"/>
          <p:cNvSpPr txBox="1"/>
          <p:nvPr/>
        </p:nvSpPr>
        <p:spPr>
          <a:xfrm>
            <a:off x="3979898" y="1682307"/>
            <a:ext cx="918841" cy="861774"/>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5000" b="0" i="0" u="none" strike="noStrike" kern="1200" cap="none" spc="0" normalizeH="0" baseline="0" noProof="0" dirty="0">
                <a:ln>
                  <a:noFill/>
                </a:ln>
                <a:solidFill>
                  <a:prstClr val="white">
                    <a:lumMod val="50000"/>
                  </a:prstClr>
                </a:solidFill>
                <a:effectLst/>
                <a:uLnTx/>
                <a:uFillTx/>
                <a:latin typeface="Open Sans" panose="020B0606030504020204" pitchFamily="34" charset="0"/>
                <a:ea typeface="Open Sans" panose="020B0606030504020204" pitchFamily="34" charset="0"/>
                <a:cs typeface="Open Sans" panose="020B0606030504020204" pitchFamily="34" charset="0"/>
              </a:rPr>
              <a:t>01</a:t>
            </a:r>
            <a:endParaRPr kumimoji="0" lang="en-US" sz="5000" b="0" i="0" u="none" strike="noStrike" kern="1200" cap="none" spc="0" normalizeH="0" baseline="0" noProof="0" dirty="0">
              <a:ln>
                <a:noFill/>
              </a:ln>
              <a:solidFill>
                <a:prstClr val="white">
                  <a:lumMod val="50000"/>
                </a:prst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6" name="TextBox 82" descr="e7d195523061f1c0f0ec610a92cff745ee13794c7b8d98f8E73673273C9E8BE17CC3D63B9B1D6426C348A354AD505654C28F453CD7C8F90EADD06C08281DAED7140E5AAAED5880ECE414DFB6A93B82BE019406867034C3A8500A4827DCF3FBF74A471B736410707E336A01C9ADC9BE02ACCB8DF2121D81636A067B8AE80C6AB6F014154F4E7B7247"/>
          <p:cNvSpPr txBox="1"/>
          <p:nvPr/>
        </p:nvSpPr>
        <p:spPr>
          <a:xfrm>
            <a:off x="5093649" y="1929429"/>
            <a:ext cx="2151488" cy="460171"/>
          </a:xfrm>
          <a:prstGeom prst="roundRect">
            <a:avLst/>
          </a:prstGeom>
          <a:solidFill>
            <a:srgbClr val="088C60"/>
          </a:solidFill>
          <a:ln>
            <a:noFill/>
          </a:ln>
          <a:effectLst>
            <a:outerShdw blurRad="190500" dist="63500" dir="5400000" algn="t" rotWithShape="0">
              <a:srgbClr val="088C6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600" b="1">
                <a:solidFill>
                  <a:schemeClr val="lt1"/>
                </a:solidFill>
                <a:latin typeface="Meiryo UI" panose="020B0604030504040204" pitchFamily="34" charset="-128"/>
                <a:ea typeface="Meiryo UI" panose="020B0604030504040204" pitchFamily="34" charset="-128"/>
                <a:cs typeface="Meiryo UI" panose="020B0604030504040204" pitchFamily="34" charset="-128"/>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rPr>
              <a:t>小作文：感谢信</a:t>
            </a:r>
          </a:p>
        </p:txBody>
      </p:sp>
      <p:sp>
        <p:nvSpPr>
          <p:cNvPr id="10"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378565" cy="1016000"/>
          </a:xfrm>
          <a:prstGeom prst="rect">
            <a:avLst/>
          </a:prstGeom>
          <a:noFill/>
        </p:spPr>
        <p:txBody>
          <a:bodyPr vert="wordArtVert"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33"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rPr>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kumimoji="0" lang="zh-CN" altLang="en-US" sz="133"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29" name="TextBox 81" descr="e7d195523061f1c0f0ec610a92cff745ee13794c7b8d98f8E73673273C9E8BE17CC3D63B9B1D6426C348A354AD505654C28F453CD7C8F90EADD06C08281DAED7140E5AAAED5880ECE414DFB6A93B82BE019406867034C3A8500A4827DCF3FBF74A471B736410707E336A01C9ADC9BE02ACCB8DF2121D81636A067B8AE80C6AB6F014154F4E7B7247"/>
          <p:cNvSpPr txBox="1"/>
          <p:nvPr/>
        </p:nvSpPr>
        <p:spPr>
          <a:xfrm>
            <a:off x="3979898" y="3686541"/>
            <a:ext cx="918841" cy="861774"/>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5000" b="0" i="0" u="none" strike="noStrike" kern="1200" cap="none" spc="0" normalizeH="0" baseline="0" noProof="0" dirty="0">
                <a:ln>
                  <a:noFill/>
                </a:ln>
                <a:solidFill>
                  <a:prstClr val="white">
                    <a:lumMod val="50000"/>
                  </a:prstClr>
                </a:solidFill>
                <a:effectLst/>
                <a:uLnTx/>
                <a:uFillTx/>
                <a:latin typeface="Open Sans" panose="020B0606030504020204" pitchFamily="34" charset="0"/>
                <a:ea typeface="Open Sans" panose="020B0606030504020204" pitchFamily="34" charset="0"/>
                <a:cs typeface="Open Sans" panose="020B0606030504020204" pitchFamily="34" charset="0"/>
              </a:rPr>
              <a:t>02</a:t>
            </a:r>
            <a:endParaRPr kumimoji="0" lang="en-US" sz="5000" b="0" i="0" u="none" strike="noStrike" kern="1200" cap="none" spc="0" normalizeH="0" baseline="0" noProof="0" dirty="0">
              <a:ln>
                <a:noFill/>
              </a:ln>
              <a:solidFill>
                <a:prstClr val="white">
                  <a:lumMod val="50000"/>
                </a:prst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0" name="TextBox 82" descr="e7d195523061f1c0f0ec610a92cff745ee13794c7b8d98f8E73673273C9E8BE17CC3D63B9B1D6426C348A354AD505654C28F453CD7C8F90EADD06C08281DAED7140E5AAAED5880ECE414DFB6A93B82BE019406867034C3A8500A4827DCF3FBF74A471B736410707E336A01C9ADC9BE02ACCB8DF2121D81636A067B8AE80C6AB6F014154F4E7B7247"/>
          <p:cNvSpPr txBox="1"/>
          <p:nvPr/>
        </p:nvSpPr>
        <p:spPr>
          <a:xfrm>
            <a:off x="5093649" y="3933663"/>
            <a:ext cx="2151488" cy="460171"/>
          </a:xfrm>
          <a:prstGeom prst="roundRect">
            <a:avLst/>
          </a:prstGeom>
          <a:solidFill>
            <a:srgbClr val="088C60"/>
          </a:solidFill>
          <a:ln>
            <a:noFill/>
          </a:ln>
          <a:effectLst>
            <a:outerShdw blurRad="190500" dist="63500" dir="5400000" algn="t" rotWithShape="0">
              <a:srgbClr val="088C6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600" b="1">
                <a:solidFill>
                  <a:schemeClr val="lt1"/>
                </a:solidFill>
                <a:latin typeface="Meiryo UI" panose="020B0604030504040204" pitchFamily="34" charset="-128"/>
                <a:ea typeface="Meiryo UI" panose="020B0604030504040204" pitchFamily="34" charset="-128"/>
                <a:cs typeface="Meiryo UI" panose="020B0604030504040204" pitchFamily="34" charset="-128"/>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rPr>
              <a:t>大作文：教育</a:t>
            </a:r>
          </a:p>
        </p:txBody>
      </p:sp>
      <p:sp>
        <p:nvSpPr>
          <p:cNvPr id="24" name="文本框 23"/>
          <p:cNvSpPr txBox="1"/>
          <p:nvPr/>
        </p:nvSpPr>
        <p:spPr>
          <a:xfrm>
            <a:off x="648937" y="2849922"/>
            <a:ext cx="3097563" cy="70788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088C60"/>
                </a:solidFill>
                <a:effectLst/>
                <a:uLnTx/>
                <a:uFillTx/>
                <a:latin typeface="微软雅黑" panose="020B0503020204020204" charset="-122"/>
                <a:ea typeface="微软雅黑" panose="020B0503020204020204" charset="-122"/>
                <a:cs typeface="微软雅黑" panose="020B0503020204020204" charset="-122"/>
              </a:rPr>
              <a:t>CONTENTS</a:t>
            </a:r>
            <a:endParaRPr kumimoji="0" lang="zh-CN" altLang="en-US" sz="4000" b="1" i="0" u="none" strike="noStrike" kern="1200" cap="none" spc="0" normalizeH="0" baseline="0" noProof="0" dirty="0">
              <a:ln>
                <a:noFill/>
              </a:ln>
              <a:solidFill>
                <a:srgbClr val="088C60"/>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2" name="图片 1" descr="新logo绿色"/>
          <p:cNvPicPr>
            <a:picLocks noChangeAspect="1"/>
          </p:cNvPicPr>
          <p:nvPr/>
        </p:nvPicPr>
        <p:blipFill>
          <a:blip r:embed="rId3"/>
          <a:stretch>
            <a:fillRect/>
          </a:stretch>
        </p:blipFill>
        <p:spPr>
          <a:xfrm>
            <a:off x="387350" y="260986"/>
            <a:ext cx="3867151" cy="395605"/>
          </a:xfrm>
          <a:prstGeom prst="rect">
            <a:avLst/>
          </a:prstGeom>
        </p:spPr>
      </p:pic>
      <p:sp>
        <p:nvSpPr>
          <p:cNvPr id="4" name="文本框 3"/>
          <p:cNvSpPr txBox="1"/>
          <p:nvPr/>
        </p:nvSpPr>
        <p:spPr>
          <a:xfrm>
            <a:off x="173623" y="6192458"/>
            <a:ext cx="3611301" cy="523220"/>
          </a:xfrm>
          <a:prstGeom prst="rect">
            <a:avLst/>
          </a:prstGeom>
          <a:noFill/>
        </p:spPr>
        <p:txBody>
          <a:bodyPr wrap="square" lIns="91440" tIns="45720" rIns="91440" bIns="45720" rtlCol="0">
            <a:spAutoFit/>
          </a:bodyPr>
          <a:lstStyle/>
          <a:p>
            <a:pPr marL="0" marR="0" lvl="0" indent="0" algn="l" defTabSz="1038834" rtl="0" eaLnBrk="1" fontAlgn="auto" latinLnBrk="0" hangingPunct="1">
              <a:lnSpc>
                <a:spcPct val="100000"/>
              </a:lnSpc>
              <a:spcBef>
                <a:spcPts val="0"/>
              </a:spcBef>
              <a:spcAft>
                <a:spcPts val="0"/>
              </a:spcAft>
              <a:buClrTx/>
              <a:buSzTx/>
              <a:buFontTx/>
              <a:buNone/>
              <a:tabLst/>
              <a:defRPr/>
            </a:pPr>
            <a:r>
              <a:rPr kumimoji="1" lang="zh-CN" altLang="en-US" sz="2800" b="1" i="0" u="none" strike="noStrike" kern="1200" cap="none" spc="0" normalizeH="0" baseline="0" noProof="0" dirty="0">
                <a:ln>
                  <a:noFill/>
                </a:ln>
                <a:solidFill>
                  <a:srgbClr val="008D5F"/>
                </a:solidFill>
                <a:effectLst/>
                <a:uLnTx/>
                <a:uFillTx/>
                <a:latin typeface="微软雅黑" panose="020B0503020204020204" charset="-122"/>
                <a:ea typeface="微软雅黑" panose="020B0503020204020204" charset="-122"/>
                <a:cs typeface="+mn-cs"/>
              </a:rPr>
              <a:t>新东方 老师好</a:t>
            </a:r>
            <a:r>
              <a:rPr kumimoji="1" lang="en-US" altLang="zh-CN" sz="2800" b="1" i="0" u="none" strike="noStrike" kern="1200" cap="none" spc="0" normalizeH="0" baseline="0" noProof="0" dirty="0">
                <a:ln>
                  <a:noFill/>
                </a:ln>
                <a:solidFill>
                  <a:srgbClr val="008D5F"/>
                </a:solidFill>
                <a:effectLst/>
                <a:uLnTx/>
                <a:uFillTx/>
                <a:latin typeface="微软雅黑" panose="020B0503020204020204" charset="-122"/>
                <a:ea typeface="微软雅黑" panose="020B0503020204020204" charset="-122"/>
                <a:cs typeface="+mn-cs"/>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6" y="2534476"/>
            <a:ext cx="7799604"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First and foremost, China has become particularly active in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manufacturing</a:t>
            </a:r>
            <a:r>
              <a:rPr kumimoji="0" lang="en-US" altLang="zh-CN" sz="20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which has led to an increased demand of qualified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engineers. </a:t>
            </a:r>
            <a:endPar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95641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6" y="2534476"/>
            <a:ext cx="7799604"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第三句：原因二</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此外，就业市场的总体发展无法跟上大学毕业生人数的增加，这促使很多学生在校园里再呆三年时间，为就业做更好的准备。</a:t>
            </a:r>
          </a:p>
        </p:txBody>
      </p:sp>
    </p:spTree>
    <p:extLst>
      <p:ext uri="{BB962C8B-B14F-4D97-AF65-F5344CB8AC3E}">
        <p14:creationId xmlns:p14="http://schemas.microsoft.com/office/powerpoint/2010/main" val="2803909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5" y="2534476"/>
            <a:ext cx="9417267"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 addition, the development of the job market on the whole cannot keep pace with the expansion of college graduates, which has obliged a large number of students to stay on campus for another three years to get better prepared for their careers. (43 words)</a:t>
            </a:r>
            <a:endPar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634442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6" y="2534476"/>
            <a:ext cx="7799604"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微软雅黑" panose="020B0703020204020201" charset="-122"/>
              </a:rPr>
              <a:t>第四句：原因三</a:t>
            </a:r>
            <a:endParaRPr kumimoji="1"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微软雅黑" panose="020B0703020204020201"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最后，工作压力是另外一个原因。</a:t>
            </a:r>
          </a:p>
        </p:txBody>
      </p:sp>
    </p:spTree>
    <p:extLst>
      <p:ext uri="{BB962C8B-B14F-4D97-AF65-F5344CB8AC3E}">
        <p14:creationId xmlns:p14="http://schemas.microsoft.com/office/powerpoint/2010/main" val="3683204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6" y="2534476"/>
            <a:ext cx="7799604"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Last but not least, working pressure is another reason.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32789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6" y="2534476"/>
            <a:ext cx="7799604"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第五句：小结（预测趋势）</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考虑到所有这些因素，我们可以预计：随着社会的迅速发展，工程硕士的招生人数在未来十年将会继续增加。</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113003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6" y="2534476"/>
            <a:ext cx="7799604"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Taking all these factors into account, we may predict that with the speedy development of our society, the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recruitment of MEs </a:t>
            </a:r>
            <a:r>
              <a:rPr kumimoji="0" lang="en-US" altLang="zh-CN" sz="20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will keep growing in the forthcoming decade.</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60678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6" y="2534476"/>
            <a:ext cx="7799604"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第三段：建议措施：</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第一句：让步</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然而，问题的另一方面，这种趋势可能带来很多问题，例如人才的浪费。</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281899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6" y="2534476"/>
            <a:ext cx="7799604"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On the other side of the coin, however, this tendency may bring about a good many problems, such as</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the waste of talent.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78893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6" y="2534476"/>
            <a:ext cx="7799604"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第二句：结论句</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我们必须采取有效的措施确保这一状况不会失控，同时鼓励学生选择那些在就业市场上需要的既有理论知识又有实践技能的专业。</a:t>
            </a:r>
          </a:p>
        </p:txBody>
      </p:sp>
    </p:spTree>
    <p:extLst>
      <p:ext uri="{BB962C8B-B14F-4D97-AF65-F5344CB8AC3E}">
        <p14:creationId xmlns:p14="http://schemas.microsoft.com/office/powerpoint/2010/main" val="95161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descr="e7d195523061f1c0f0ec610a92cff745ee13794c7b8d98f8E73673273C9E8BE17CC3D63B9B1D6426C348A354AD505654C28F453CD7C8F90EADD06C08281DAED7140E5AAAED5880ECE414DFB6A93B82BE019406867034C3A8500A4827DCF3FBF74A471B736410707E336A01C9ADC9BE02ACCB8DF2121D81636A067B8AE80C6AB6F014154F4E7B7247"/>
          <p:cNvSpPr/>
          <p:nvPr/>
        </p:nvSpPr>
        <p:spPr>
          <a:xfrm>
            <a:off x="0" y="3433666"/>
            <a:ext cx="12192000" cy="3424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3" name="图片 12"/>
          <p:cNvPicPr>
            <a:picLocks noChangeAspect="1"/>
          </p:cNvPicPr>
          <p:nvPr/>
        </p:nvPicPr>
        <p:blipFill>
          <a:blip r:embed="rId2" cstate="print">
            <a:alphaModFix amt="30000"/>
          </a:blip>
          <a:stretch>
            <a:fillRect/>
          </a:stretch>
        </p:blipFill>
        <p:spPr>
          <a:xfrm>
            <a:off x="86063" y="0"/>
            <a:ext cx="12192000" cy="6858000"/>
          </a:xfrm>
          <a:prstGeom prst="rect">
            <a:avLst/>
          </a:prstGeom>
        </p:spPr>
      </p:pic>
      <p:sp>
        <p:nvSpPr>
          <p:cNvPr id="10" name="矩形 9"/>
          <p:cNvSpPr/>
          <p:nvPr/>
        </p:nvSpPr>
        <p:spPr>
          <a:xfrm>
            <a:off x="0" y="3044268"/>
            <a:ext cx="12192000" cy="495504"/>
          </a:xfrm>
          <a:prstGeom prst="rect">
            <a:avLst/>
          </a:prstGeom>
          <a:solidFill>
            <a:srgbClr val="088C60"/>
          </a:solidFill>
          <a:ln>
            <a:noFill/>
          </a:ln>
          <a:effectLst>
            <a:outerShdw blurRad="190500" dist="63500" dir="5400000" algn="t" rotWithShape="0">
              <a:srgbClr val="088C6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300" b="1" i="0" u="none" strike="noStrike" kern="120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pic>
        <p:nvPicPr>
          <p:cNvPr id="11" name="图片占位符 7"/>
          <p:cNvPicPr>
            <a:picLocks noGrp="1" noChangeAspect="1"/>
          </p:cNvPicPr>
          <p:nvPr>
            <p:ph type="pic" sz="quarter" idx="10"/>
          </p:nvPr>
        </p:nvPicPr>
        <p:blipFill>
          <a:blip r:embed="rId3" cstate="print"/>
          <a:stretch>
            <a:fillRect/>
          </a:stretch>
        </p:blipFill>
        <p:spPr>
          <a:xfrm>
            <a:off x="0" y="1"/>
            <a:ext cx="12192000" cy="3433763"/>
          </a:xfrm>
        </p:spPr>
      </p:pic>
      <p:sp>
        <p:nvSpPr>
          <p:cNvPr id="3" name="矩形 2" descr="e7d195523061f1c0f0ec610a92cff745ee13794c7b8d98f8E73673273C9E8BE17CC3D63B9B1D6426C348A354AD505654C28F453CD7C8F90EADD06C08281DAED7140E5AAAED5880ECE414DFB6A93B82BE019406867034C3A8500A4827DCF3FBF74A471B736410707E336A01C9ADC9BE02ACCB8DF2121D81636A067B8AE80C6AB6F014154F4E7B7247"/>
          <p:cNvSpPr/>
          <p:nvPr/>
        </p:nvSpPr>
        <p:spPr>
          <a:xfrm>
            <a:off x="3936206" y="4211390"/>
            <a:ext cx="4250533" cy="707886"/>
          </a:xfrm>
          <a:prstGeom prst="rect">
            <a:avLst/>
          </a:prstGeom>
          <a:noFill/>
        </p:spPr>
        <p:txBody>
          <a:bodyPr wrap="square" lIns="91440" tIns="45720" rIns="91440" bIns="45720">
            <a:spAutoFit/>
          </a:bodyPr>
          <a:lstStyle/>
          <a:p>
            <a:pPr marL="0" marR="0" lvl="0" indent="0" algn="l" defTabSz="914377" rtl="0" eaLnBrk="1" fontAlgn="auto" latinLnBrk="0" hangingPunct="1">
              <a:lnSpc>
                <a:spcPct val="100000"/>
              </a:lnSpc>
              <a:spcBef>
                <a:spcPts val="0"/>
              </a:spcBef>
              <a:spcAft>
                <a:spcPts val="0"/>
              </a:spcAft>
              <a:buClrTx/>
              <a:buSzTx/>
              <a:buFontTx/>
              <a:buNone/>
              <a:tabLst>
                <a:tab pos="989941" algn="l"/>
              </a:tabLst>
              <a:defRPr/>
            </a:pPr>
            <a:r>
              <a:rPr kumimoji="0" lang="en-SG" altLang="zh-CN" sz="4000" b="0" i="0" u="none" strike="noStrike" kern="1200" cap="none" spc="0" normalizeH="0" baseline="0" noProof="0" dirty="0">
                <a:ln w="12700" cmpd="sng">
                  <a:noFill/>
                  <a:prstDash val="solid"/>
                </a:ln>
                <a:solidFill>
                  <a:srgbClr val="088C60"/>
                </a:solidFill>
                <a:effectLst/>
                <a:uLnTx/>
                <a:uFillTx/>
                <a:latin typeface="微软雅黑" panose="020B0503020204020204" charset="-122"/>
                <a:ea typeface="微软雅黑" panose="020B0503020204020204" charset="-122"/>
                <a:cs typeface="华文黑体" panose="02010600040101010101" charset="-122"/>
              </a:rPr>
              <a:t> </a:t>
            </a:r>
            <a:r>
              <a:rPr kumimoji="0" lang="zh-CN" altLang="en-US" sz="4000" b="0" i="0" u="none" strike="noStrike" kern="1200" cap="none" spc="0" normalizeH="0" baseline="0" noProof="0" dirty="0">
                <a:ln w="12700" cmpd="sng">
                  <a:noFill/>
                  <a:prstDash val="solid"/>
                </a:ln>
                <a:solidFill>
                  <a:srgbClr val="088C60"/>
                </a:solidFill>
                <a:effectLst/>
                <a:uLnTx/>
                <a:uFillTx/>
                <a:latin typeface="微软雅黑" panose="020B0503020204020204" charset="-122"/>
                <a:ea typeface="微软雅黑" panose="020B0503020204020204" charset="-122"/>
                <a:cs typeface="华文黑体" panose="02010600040101010101" charset="-122"/>
              </a:rPr>
              <a:t>小作文：感谢信</a:t>
            </a:r>
            <a:endParaRPr kumimoji="0" lang="en-SG" altLang="zh-CN" sz="4000" b="0" i="0" u="none" strike="noStrike" kern="1200" cap="none" spc="0" normalizeH="0" baseline="0" noProof="0" dirty="0">
              <a:ln w="12700" cmpd="sng">
                <a:noFill/>
                <a:prstDash val="solid"/>
              </a:ln>
              <a:solidFill>
                <a:srgbClr val="088C60"/>
              </a:solidFill>
              <a:effectLst/>
              <a:uLnTx/>
              <a:uFillTx/>
              <a:latin typeface="微软雅黑" panose="020B0503020204020204" charset="-122"/>
              <a:ea typeface="微软雅黑" panose="020B0503020204020204" charset="-122"/>
              <a:cs typeface="华文黑体" panose="02010600040101010101" charset="-122"/>
            </a:endParaRPr>
          </a:p>
        </p:txBody>
      </p:sp>
      <p:sp>
        <p:nvSpPr>
          <p:cNvPr id="4" name="圆角矩形 3" descr="e7d195523061f1c0f0ec610a92cff745ee13794c7b8d98f8E73673273C9E8BE17CC3D63B9B1D6426C348A354AD505654C28F453CD7C8F90EADD06C08281DAED7140E5AAAED5880ECE414DFB6A93B82BE019406867034C3A8500A4827DCF3FBF74A471B736410707E336A01C9ADC9BE02ACCB8DF2121D81636A067B8AE80C6AB6F014154F4E7B7247"/>
          <p:cNvSpPr/>
          <p:nvPr/>
        </p:nvSpPr>
        <p:spPr>
          <a:xfrm>
            <a:off x="5314059" y="3207202"/>
            <a:ext cx="1563880" cy="452927"/>
          </a:xfrm>
          <a:prstGeom prst="roundRect">
            <a:avLst>
              <a:gd name="adj" fmla="val 50000"/>
            </a:avLst>
          </a:prstGeom>
          <a:solidFill>
            <a:srgbClr val="088C60"/>
          </a:solidFill>
          <a:ln>
            <a:noFill/>
          </a:ln>
          <a:effectLst>
            <a:outerShdw blurRad="190500" dist="63500" dir="5400000" algn="t" rotWithShape="0">
              <a:srgbClr val="088C6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PART ONE</a:t>
            </a:r>
            <a:endParaRPr kumimoji="0" lang="zh-CN" altLang="en-US" sz="16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7" name="Freeform 18" descr="e7d195523061f1c0f0ec610a92cff745ee13794c7b8d98f8E73673273C9E8BE17CC3D63B9B1D6426C348A354AD505654C28F453CD7C8F90EADD06C08281DAED7140E5AAAED5880ECE414DFB6A93B82BE019406867034C3A8500A4827DCF3FBF74A471B736410707E336A01C9ADC9BE02ACCB8DF2121D81636A067B8AE80C6AB6F014154F4E7B7247"/>
          <p:cNvSpPr/>
          <p:nvPr/>
        </p:nvSpPr>
        <p:spPr bwMode="auto">
          <a:xfrm>
            <a:off x="6014700" y="6541296"/>
            <a:ext cx="167363" cy="61913"/>
          </a:xfrm>
          <a:custGeom>
            <a:avLst/>
            <a:gdLst>
              <a:gd name="T0" fmla="*/ 27 w 27"/>
              <a:gd name="T1" fmla="*/ 3 h 16"/>
              <a:gd name="T2" fmla="*/ 14 w 27"/>
              <a:gd name="T3" fmla="*/ 15 h 16"/>
              <a:gd name="T4" fmla="*/ 14 w 27"/>
              <a:gd name="T5" fmla="*/ 16 h 16"/>
              <a:gd name="T6" fmla="*/ 13 w 27"/>
              <a:gd name="T7" fmla="*/ 15 h 16"/>
              <a:gd name="T8" fmla="*/ 1 w 27"/>
              <a:gd name="T9" fmla="*/ 3 h 16"/>
              <a:gd name="T10" fmla="*/ 0 w 27"/>
              <a:gd name="T11" fmla="*/ 2 h 16"/>
              <a:gd name="T12" fmla="*/ 1 w 27"/>
              <a:gd name="T13" fmla="*/ 2 h 16"/>
              <a:gd name="T14" fmla="*/ 2 w 27"/>
              <a:gd name="T15" fmla="*/ 0 h 16"/>
              <a:gd name="T16" fmla="*/ 3 w 27"/>
              <a:gd name="T17" fmla="*/ 0 h 16"/>
              <a:gd name="T18" fmla="*/ 3 w 27"/>
              <a:gd name="T19" fmla="*/ 0 h 16"/>
              <a:gd name="T20" fmla="*/ 14 w 27"/>
              <a:gd name="T21" fmla="*/ 11 h 16"/>
              <a:gd name="T22" fmla="*/ 24 w 27"/>
              <a:gd name="T23" fmla="*/ 0 h 16"/>
              <a:gd name="T24" fmla="*/ 25 w 27"/>
              <a:gd name="T25" fmla="*/ 0 h 16"/>
              <a:gd name="T26" fmla="*/ 25 w 27"/>
              <a:gd name="T27" fmla="*/ 0 h 16"/>
              <a:gd name="T28" fmla="*/ 27 w 27"/>
              <a:gd name="T29" fmla="*/ 2 h 16"/>
              <a:gd name="T30" fmla="*/ 27 w 27"/>
              <a:gd name="T31" fmla="*/ 2 h 16"/>
              <a:gd name="T32" fmla="*/ 27 w 27"/>
              <a:gd name="T3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6">
                <a:moveTo>
                  <a:pt x="27" y="3"/>
                </a:moveTo>
                <a:cubicBezTo>
                  <a:pt x="14" y="15"/>
                  <a:pt x="14" y="15"/>
                  <a:pt x="14" y="15"/>
                </a:cubicBezTo>
                <a:cubicBezTo>
                  <a:pt x="14" y="16"/>
                  <a:pt x="14" y="16"/>
                  <a:pt x="14" y="16"/>
                </a:cubicBezTo>
                <a:cubicBezTo>
                  <a:pt x="13" y="16"/>
                  <a:pt x="13" y="16"/>
                  <a:pt x="13" y="15"/>
                </a:cubicBezTo>
                <a:cubicBezTo>
                  <a:pt x="1" y="3"/>
                  <a:pt x="1" y="3"/>
                  <a:pt x="1" y="3"/>
                </a:cubicBezTo>
                <a:cubicBezTo>
                  <a:pt x="0" y="3"/>
                  <a:pt x="0" y="3"/>
                  <a:pt x="0" y="2"/>
                </a:cubicBezTo>
                <a:cubicBezTo>
                  <a:pt x="0" y="2"/>
                  <a:pt x="0" y="2"/>
                  <a:pt x="1" y="2"/>
                </a:cubicBezTo>
                <a:cubicBezTo>
                  <a:pt x="2" y="0"/>
                  <a:pt x="2" y="0"/>
                  <a:pt x="2" y="0"/>
                </a:cubicBezTo>
                <a:cubicBezTo>
                  <a:pt x="2" y="0"/>
                  <a:pt x="2" y="0"/>
                  <a:pt x="3" y="0"/>
                </a:cubicBezTo>
                <a:cubicBezTo>
                  <a:pt x="3" y="0"/>
                  <a:pt x="3" y="0"/>
                  <a:pt x="3" y="0"/>
                </a:cubicBezTo>
                <a:cubicBezTo>
                  <a:pt x="14" y="11"/>
                  <a:pt x="14" y="11"/>
                  <a:pt x="14" y="11"/>
                </a:cubicBezTo>
                <a:cubicBezTo>
                  <a:pt x="24" y="0"/>
                  <a:pt x="24" y="0"/>
                  <a:pt x="24" y="0"/>
                </a:cubicBezTo>
                <a:cubicBezTo>
                  <a:pt x="24" y="0"/>
                  <a:pt x="25" y="0"/>
                  <a:pt x="25" y="0"/>
                </a:cubicBezTo>
                <a:cubicBezTo>
                  <a:pt x="25" y="0"/>
                  <a:pt x="25" y="0"/>
                  <a:pt x="25" y="0"/>
                </a:cubicBezTo>
                <a:cubicBezTo>
                  <a:pt x="27" y="2"/>
                  <a:pt x="27" y="2"/>
                  <a:pt x="27" y="2"/>
                </a:cubicBezTo>
                <a:cubicBezTo>
                  <a:pt x="27" y="2"/>
                  <a:pt x="27" y="2"/>
                  <a:pt x="27" y="2"/>
                </a:cubicBezTo>
                <a:cubicBezTo>
                  <a:pt x="27" y="3"/>
                  <a:pt x="27" y="3"/>
                  <a:pt x="27" y="3"/>
                </a:cubicBezTo>
                <a:close/>
              </a:path>
            </a:pathLst>
          </a:custGeom>
          <a:solidFill>
            <a:schemeClr val="bg1">
              <a:lumMod val="65000"/>
            </a:schemeClr>
          </a:solidFill>
          <a:ln>
            <a:noFill/>
          </a:ln>
        </p:spPr>
        <p:txBody>
          <a:bodyPr vert="horz" wrap="square" lIns="91440" tIns="45720" rIns="91440" bIns="45720" numCol="1" anchor="t" anchorCtr="0" compatLnSpc="1"/>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329642" cy="1016000"/>
          </a:xfrm>
          <a:prstGeom prst="rect">
            <a:avLst/>
          </a:prstGeom>
          <a:noFill/>
        </p:spPr>
        <p:txBody>
          <a:bodyPr vert="wordArtVert"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33"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kumimoji="0" lang="zh-CN" altLang="en-US" sz="133"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 name="文本框 5"/>
          <p:cNvSpPr txBox="1"/>
          <p:nvPr/>
        </p:nvSpPr>
        <p:spPr>
          <a:xfrm>
            <a:off x="173623" y="6192458"/>
            <a:ext cx="3611301" cy="523220"/>
          </a:xfrm>
          <a:prstGeom prst="rect">
            <a:avLst/>
          </a:prstGeom>
          <a:noFill/>
        </p:spPr>
        <p:txBody>
          <a:bodyPr wrap="square" lIns="91440" tIns="45720" rIns="91440" bIns="45720" rtlCol="0">
            <a:spAutoFit/>
          </a:bodyPr>
          <a:lstStyle/>
          <a:p>
            <a:pPr marL="0" marR="0" lvl="0" indent="0" algn="l" defTabSz="1038834" rtl="0" eaLnBrk="1" fontAlgn="auto" latinLnBrk="0" hangingPunct="1">
              <a:lnSpc>
                <a:spcPct val="100000"/>
              </a:lnSpc>
              <a:spcBef>
                <a:spcPts val="0"/>
              </a:spcBef>
              <a:spcAft>
                <a:spcPts val="0"/>
              </a:spcAft>
              <a:buClrTx/>
              <a:buSzTx/>
              <a:buFontTx/>
              <a:buNone/>
              <a:tabLst/>
              <a:defRPr/>
            </a:pPr>
            <a:r>
              <a:rPr kumimoji="1" lang="zh-CN" altLang="en-US" sz="2800" b="1" i="0" u="none" strike="noStrike" kern="1200" cap="none" spc="0" normalizeH="0" baseline="0" noProof="0" dirty="0">
                <a:ln>
                  <a:noFill/>
                </a:ln>
                <a:solidFill>
                  <a:srgbClr val="008D5F"/>
                </a:solidFill>
                <a:effectLst/>
                <a:uLnTx/>
                <a:uFillTx/>
                <a:latin typeface="微软雅黑" panose="020B0503020204020204" charset="-122"/>
                <a:ea typeface="微软雅黑" panose="020B0503020204020204" charset="-122"/>
                <a:cs typeface="+mn-cs"/>
              </a:rPr>
              <a:t>新东方 老师好</a:t>
            </a:r>
            <a:r>
              <a:rPr kumimoji="1" lang="en-US" altLang="zh-CN" sz="2800" b="1" i="0" u="none" strike="noStrike" kern="1200" cap="none" spc="0" normalizeH="0" baseline="0" noProof="0" dirty="0">
                <a:ln>
                  <a:noFill/>
                </a:ln>
                <a:solidFill>
                  <a:srgbClr val="008D5F"/>
                </a:solidFill>
                <a:effectLst/>
                <a:uLnTx/>
                <a:uFillTx/>
                <a:latin typeface="微软雅黑" panose="020B0503020204020204" charset="-122"/>
                <a:ea typeface="微软雅黑" panose="020B0503020204020204" charset="-122"/>
                <a:cs typeface="+mn-cs"/>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6" y="2534476"/>
            <a:ext cx="9545854"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0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It is necessary for us to take effective measures to ensure this situation doesn’t get out of hand, and encourage students to</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choose majors for which both theoretical knowledge and practical skills will be demanded in the job market. (252 words)</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91699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629025" y="4473575"/>
            <a:ext cx="5015230"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white"/>
                </a:solidFill>
                <a:effectLst/>
                <a:uLnTx/>
                <a:uFillTx/>
                <a:latin typeface="微软雅黑" panose="020B0703020204020201" charset="-122"/>
                <a:ea typeface="微软雅黑" panose="020B0703020204020201" charset="-122"/>
                <a:cs typeface="+mn-cs"/>
              </a:rPr>
              <a:t>最幸福的事，就是陪你考上</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5" y="2534476"/>
            <a:ext cx="9295823" cy="2021964"/>
          </a:xfrm>
          <a:prstGeom prst="rect">
            <a:avLst/>
          </a:prstGeom>
        </p:spPr>
        <p:txBody>
          <a:bodyPr wrap="square">
            <a:spAutoFit/>
          </a:bodyPr>
          <a:lstStyle/>
          <a:p>
            <a:pPr marL="0" marR="0" lvl="0" indent="0" algn="just" defTabSz="914400" rtl="0" eaLnBrk="1" fontAlgn="auto" latinLnBrk="0" hangingPunct="1">
              <a:lnSpc>
                <a:spcPts val="1490"/>
              </a:lnSpc>
              <a:spcBef>
                <a:spcPts val="0"/>
              </a:spcBef>
              <a:spcAft>
                <a:spcPts val="0"/>
              </a:spcAft>
              <a:buClrTx/>
              <a:buSzTx/>
              <a:buFontTx/>
              <a:buNone/>
              <a:tabLst>
                <a:tab pos="248285" algn="l"/>
                <a:tab pos="2303780" algn="l"/>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p>
          <a:p>
            <a:pPr marL="0" marR="0" lvl="0" indent="0" algn="just" defTabSz="914400" rtl="0" eaLnBrk="1" fontAlgn="auto" latinLnBrk="0" hangingPunct="1">
              <a:lnSpc>
                <a:spcPts val="1490"/>
              </a:lnSpc>
              <a:spcBef>
                <a:spcPts val="0"/>
              </a:spcBef>
              <a:spcAft>
                <a:spcPts val="0"/>
              </a:spcAft>
              <a:buClrTx/>
              <a:buSzTx/>
              <a:buFontTx/>
              <a:buNone/>
              <a:tabLst>
                <a:tab pos="248285" algn="l"/>
                <a:tab pos="2303780" algn="l"/>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《2022</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考研英语高分写作</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》P.92</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，经典范文</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032 </a:t>
            </a:r>
          </a:p>
          <a:p>
            <a:pPr marL="0" marR="0" lvl="0" indent="0" algn="just" defTabSz="914400" rtl="0" eaLnBrk="1" fontAlgn="auto" latinLnBrk="0" hangingPunct="1">
              <a:lnSpc>
                <a:spcPts val="1490"/>
              </a:lnSpc>
              <a:spcBef>
                <a:spcPts val="0"/>
              </a:spcBef>
              <a:spcAft>
                <a:spcPts val="0"/>
              </a:spcAft>
              <a:buClrTx/>
              <a:buSzTx/>
              <a:buFontTx/>
              <a:buNone/>
              <a:tabLst>
                <a:tab pos="248285" algn="l"/>
                <a:tab pos="2303780" algn="l"/>
              </a:tabLst>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ts val="1490"/>
              </a:lnSpc>
              <a:spcBef>
                <a:spcPts val="0"/>
              </a:spcBef>
              <a:spcAft>
                <a:spcPts val="0"/>
              </a:spcAft>
              <a:buClrTx/>
              <a:buSzTx/>
              <a:buFontTx/>
              <a:buNone/>
              <a:tabLst>
                <a:tab pos="248285" algn="l"/>
                <a:tab pos="2303780" algn="l"/>
              </a:tabLst>
              <a:defRPr/>
            </a:pPr>
            <a:r>
              <a:rPr kumimoji="0" lang="en-US" altLang="zh-CN" sz="2000" b="1"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Directions: </a:t>
            </a:r>
          </a:p>
          <a:p>
            <a:pPr marL="0" marR="0" lvl="0" indent="0" algn="just" defTabSz="914400" rtl="0" eaLnBrk="1" fontAlgn="auto" latinLnBrk="0" hangingPunct="1">
              <a:lnSpc>
                <a:spcPts val="1490"/>
              </a:lnSpc>
              <a:spcBef>
                <a:spcPts val="0"/>
              </a:spcBef>
              <a:spcAft>
                <a:spcPts val="0"/>
              </a:spcAft>
              <a:buClrTx/>
              <a:buSzTx/>
              <a:buFontTx/>
              <a:buNone/>
              <a:tabLst>
                <a:tab pos="248285" algn="l"/>
                <a:tab pos="2303780" algn="l"/>
              </a:tabLst>
              <a:defRPr/>
            </a:pPr>
            <a:endParaRPr kumimoji="0" lang="en-US" altLang="zh-CN" sz="2000" b="1"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ts val="1490"/>
              </a:lnSpc>
              <a:spcBef>
                <a:spcPts val="0"/>
              </a:spcBef>
              <a:spcAft>
                <a:spcPts val="0"/>
              </a:spcAft>
              <a:buClrTx/>
              <a:buSzTx/>
              <a:buFontTx/>
              <a:buNone/>
              <a:tabLst>
                <a:tab pos="248285" algn="l"/>
                <a:tab pos="2303780" algn="l"/>
              </a:tabLst>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汉仪书宋二简+Times New Roman"/>
              </a:rPr>
              <a:t>        </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汉仪书宋二简+Times New Roman"/>
              </a:rPr>
              <a:t>After being involved in an accident, you were looked after by Mr. </a:t>
            </a:r>
          </a:p>
          <a:p>
            <a:pPr marL="0" marR="0" lvl="0" indent="0" algn="just" defTabSz="914400" rtl="0" eaLnBrk="1" fontAlgn="auto" latinLnBrk="0" hangingPunct="1">
              <a:lnSpc>
                <a:spcPts val="1490"/>
              </a:lnSpc>
              <a:spcBef>
                <a:spcPts val="0"/>
              </a:spcBef>
              <a:spcAft>
                <a:spcPts val="0"/>
              </a:spcAft>
              <a:buClrTx/>
              <a:buSzTx/>
              <a:buFontTx/>
              <a:buNone/>
              <a:tabLst>
                <a:tab pos="248285" algn="l"/>
                <a:tab pos="2303780" algn="l"/>
              </a:tabLst>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汉仪书宋二简+Times New Roman"/>
            </a:endParaRPr>
          </a:p>
          <a:p>
            <a:pPr marL="0" marR="0" lvl="0" indent="0" algn="just" defTabSz="914400" rtl="0" eaLnBrk="1" fontAlgn="auto" latinLnBrk="0" hangingPunct="1">
              <a:lnSpc>
                <a:spcPts val="1490"/>
              </a:lnSpc>
              <a:spcBef>
                <a:spcPts val="0"/>
              </a:spcBef>
              <a:spcAft>
                <a:spcPts val="0"/>
              </a:spcAft>
              <a:buClrTx/>
              <a:buSzTx/>
              <a:buFontTx/>
              <a:buNone/>
              <a:tabLst>
                <a:tab pos="248285" algn="l"/>
                <a:tab pos="2303780" algn="l"/>
              </a:tabLst>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汉仪书宋二简+Times New Roman"/>
              </a:rPr>
              <a:t>Shakespeare. Write a special letter to express your thanks.</a:t>
            </a:r>
          </a:p>
          <a:p>
            <a:pPr marL="0" marR="0" lvl="0" indent="0" algn="just" defTabSz="914400" rtl="0" eaLnBrk="1" fontAlgn="auto" latinLnBrk="0" hangingPunct="1">
              <a:lnSpc>
                <a:spcPts val="1490"/>
              </a:lnSpc>
              <a:spcBef>
                <a:spcPts val="0"/>
              </a:spcBef>
              <a:spcAft>
                <a:spcPts val="0"/>
              </a:spcAft>
              <a:buClrTx/>
              <a:buSzTx/>
              <a:buFontTx/>
              <a:buNone/>
              <a:tabLst>
                <a:tab pos="248285" algn="l"/>
                <a:tab pos="2303780" algn="l"/>
              </a:tabLst>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汉仪书宋二简+Times New Roman"/>
              </a:rPr>
              <a:t>       </a:t>
            </a:r>
          </a:p>
          <a:p>
            <a:pPr marL="0" marR="0" lvl="0" indent="0" algn="just" defTabSz="914400" rtl="0" eaLnBrk="1" fontAlgn="auto" latinLnBrk="0" hangingPunct="1">
              <a:lnSpc>
                <a:spcPts val="1490"/>
              </a:lnSpc>
              <a:spcBef>
                <a:spcPts val="0"/>
              </a:spcBef>
              <a:spcAft>
                <a:spcPts val="0"/>
              </a:spcAft>
              <a:buClrTx/>
              <a:buSzTx/>
              <a:buFontTx/>
              <a:buNone/>
              <a:tabLst>
                <a:tab pos="248285" algn="l"/>
                <a:tab pos="2303780" algn="l"/>
              </a:tabLst>
              <a:defRPr/>
            </a:pPr>
            <a:endPar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1425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5" y="2534476"/>
            <a:ext cx="10674567" cy="1455014"/>
          </a:xfrm>
          <a:prstGeom prst="rect">
            <a:avLst/>
          </a:prstGeom>
        </p:spPr>
        <p:txBody>
          <a:bodyPr wrap="square">
            <a:spAutoFit/>
          </a:bodyPr>
          <a:lstStyle/>
          <a:p>
            <a:pPr marL="0" marR="0" lvl="0" indent="254000" algn="just" defTabSz="914400" rtl="0" eaLnBrk="1" fontAlgn="auto" latinLnBrk="0" hangingPunct="1">
              <a:lnSpc>
                <a:spcPts val="1600"/>
              </a:lnSpc>
              <a:spcBef>
                <a:spcPts val="0"/>
              </a:spcBef>
              <a:spcAft>
                <a:spcPts val="0"/>
              </a:spcAft>
              <a:buClrTx/>
              <a:buSzTx/>
              <a:buFontTx/>
              <a:buNone/>
              <a:tabLst>
                <a:tab pos="248285" algn="l"/>
                <a:tab pos="2303780" algn="l"/>
              </a:tabLst>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汉仪书宋二简+Times New Roman"/>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第一段：第一句：写作目的</a:t>
            </a: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尊敬的</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莎士比亚</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先生：</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我写信是为了表达我衷心的感谢。</a:t>
            </a: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1733550" algn="just"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02196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5" y="2534476"/>
            <a:ext cx="10674567" cy="1147237"/>
          </a:xfrm>
          <a:prstGeom prst="rect">
            <a:avLst/>
          </a:prstGeom>
        </p:spPr>
        <p:txBody>
          <a:bodyPr wrap="square">
            <a:spAutoFit/>
          </a:bodyPr>
          <a:lstStyle/>
          <a:p>
            <a:pPr marL="0" marR="0" lvl="0" indent="254000" algn="just" defTabSz="914400" rtl="0" eaLnBrk="1" fontAlgn="auto" latinLnBrk="0" hangingPunct="1">
              <a:lnSpc>
                <a:spcPts val="1600"/>
              </a:lnSpc>
              <a:spcBef>
                <a:spcPts val="0"/>
              </a:spcBef>
              <a:spcAft>
                <a:spcPts val="0"/>
              </a:spcAft>
              <a:buClrTx/>
              <a:buSzTx/>
              <a:buFontTx/>
              <a:buNone/>
              <a:tabLst>
                <a:tab pos="248285" algn="l"/>
                <a:tab pos="2303780" algn="l"/>
              </a:tabLst>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汉仪书宋二简+Times New Roman"/>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Dear Mr. Shakespeare,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I am writing to express my heartfelt gratitude.</a:t>
            </a:r>
          </a:p>
          <a:p>
            <a:pPr marL="0" marR="0" lvl="0" indent="1733550" algn="just"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7674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5" y="2534476"/>
            <a:ext cx="10674567" cy="1220847"/>
          </a:xfrm>
          <a:prstGeom prst="rect">
            <a:avLst/>
          </a:prstGeom>
        </p:spPr>
        <p:txBody>
          <a:bodyPr wrap="square">
            <a:spAutoFit/>
          </a:bodyPr>
          <a:lstStyle/>
          <a:p>
            <a:pPr marL="0" marR="0" lvl="0" indent="254000" algn="just" defTabSz="914400" rtl="0" eaLnBrk="1" fontAlgn="auto" latinLnBrk="0" hangingPunct="1">
              <a:lnSpc>
                <a:spcPts val="1600"/>
              </a:lnSpc>
              <a:spcBef>
                <a:spcPts val="0"/>
              </a:spcBef>
              <a:spcAft>
                <a:spcPts val="0"/>
              </a:spcAft>
              <a:buClrTx/>
              <a:buSzTx/>
              <a:buFontTx/>
              <a:buNone/>
              <a:tabLst>
                <a:tab pos="248285" algn="l"/>
                <a:tab pos="2303780" algn="l"/>
              </a:tabLst>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汉仪书宋二简+Times New Roman"/>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第二句：解释情况</a:t>
            </a: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我指的是那天我被一辆出租车从自行车上撞下来的不幸事件。</a:t>
            </a:r>
            <a:r>
              <a:rPr kumimoji="0" lang="en-US" altLang="zh-CN" sz="20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9744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98295" y="2534476"/>
            <a:ext cx="10674567" cy="913070"/>
          </a:xfrm>
          <a:prstGeom prst="rect">
            <a:avLst/>
          </a:prstGeom>
        </p:spPr>
        <p:txBody>
          <a:bodyPr wrap="square">
            <a:spAutoFit/>
          </a:bodyPr>
          <a:lstStyle/>
          <a:p>
            <a:pPr marL="0" marR="0" lvl="0" indent="254000" algn="just" defTabSz="914400" rtl="0" eaLnBrk="1" fontAlgn="auto" latinLnBrk="0" hangingPunct="1">
              <a:lnSpc>
                <a:spcPts val="1600"/>
              </a:lnSpc>
              <a:spcBef>
                <a:spcPts val="0"/>
              </a:spcBef>
              <a:spcAft>
                <a:spcPts val="0"/>
              </a:spcAft>
              <a:buClrTx/>
              <a:buSzTx/>
              <a:buFontTx/>
              <a:buNone/>
              <a:tabLst>
                <a:tab pos="248285" algn="l"/>
                <a:tab pos="2303780" algn="l"/>
              </a:tabLst>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汉仪书宋二简+Times New Roman"/>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 am referring to that unfortunate accident the other day, when I was knocked off my bike by a taxi.</a:t>
            </a:r>
            <a:r>
              <a:rPr kumimoji="0" lang="en-US" altLang="zh-CN" sz="20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836439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4552</TotalTime>
  <Words>1107</Words>
  <Application>Microsoft Office PowerPoint</Application>
  <PresentationFormat>宽屏</PresentationFormat>
  <Paragraphs>120</Paragraphs>
  <Slides>41</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41</vt:i4>
      </vt:variant>
    </vt:vector>
  </HeadingPairs>
  <TitlesOfParts>
    <vt:vector size="51" baseType="lpstr">
      <vt:lpstr>Meiryo UI</vt:lpstr>
      <vt:lpstr>等线</vt:lpstr>
      <vt:lpstr>微软雅黑</vt:lpstr>
      <vt:lpstr>Arial</vt:lpstr>
      <vt:lpstr>Calibri</vt:lpstr>
      <vt:lpstr>Calibri Light</vt:lpstr>
      <vt:lpstr>Open Sans</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zhoumi</dc:creator>
  <cp:lastModifiedBy>wang Jiangtao</cp:lastModifiedBy>
  <cp:revision>145</cp:revision>
  <dcterms:created xsi:type="dcterms:W3CDTF">2020-12-28T07:50:17Z</dcterms:created>
  <dcterms:modified xsi:type="dcterms:W3CDTF">2021-11-02T01:10:42Z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ies>
</file>