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0"/>
  </p:notesMasterIdLst>
  <p:sldIdLst>
    <p:sldId id="256" r:id="rId3"/>
    <p:sldId id="257" r:id="rId4"/>
    <p:sldId id="416" r:id="rId5"/>
    <p:sldId id="816" r:id="rId6"/>
    <p:sldId id="817" r:id="rId7"/>
    <p:sldId id="3247" r:id="rId8"/>
    <p:sldId id="3254" r:id="rId9"/>
    <p:sldId id="3253" r:id="rId10"/>
    <p:sldId id="3252" r:id="rId11"/>
    <p:sldId id="3251" r:id="rId12"/>
    <p:sldId id="3250" r:id="rId13"/>
    <p:sldId id="3249" r:id="rId14"/>
    <p:sldId id="3248" r:id="rId15"/>
    <p:sldId id="3255" r:id="rId16"/>
    <p:sldId id="3226" r:id="rId17"/>
    <p:sldId id="3225" r:id="rId18"/>
    <p:sldId id="3229" r:id="rId19"/>
    <p:sldId id="3228" r:id="rId20"/>
    <p:sldId id="3272" r:id="rId21"/>
    <p:sldId id="3271" r:id="rId22"/>
    <p:sldId id="3270" r:id="rId23"/>
    <p:sldId id="3273" r:id="rId24"/>
    <p:sldId id="3274" r:id="rId25"/>
    <p:sldId id="3275" r:id="rId26"/>
    <p:sldId id="3276" r:id="rId27"/>
    <p:sldId id="3277" r:id="rId28"/>
    <p:sldId id="3278" r:id="rId29"/>
    <p:sldId id="3282" r:id="rId30"/>
    <p:sldId id="3279" r:id="rId31"/>
    <p:sldId id="3283" r:id="rId32"/>
    <p:sldId id="3280" r:id="rId33"/>
    <p:sldId id="3285" r:id="rId34"/>
    <p:sldId id="3281" r:id="rId35"/>
    <p:sldId id="3284" r:id="rId36"/>
    <p:sldId id="3286" r:id="rId37"/>
    <p:sldId id="3287" r:id="rId38"/>
    <p:sldId id="587" r:id="rId3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CB40-85D3-42E7-BCA0-C6803798EC9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34C0-1337-47C9-BEF6-FEBA5494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7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2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6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4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37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6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8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79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3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28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67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0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063750" y="1990725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1"/>
          </p:nvPr>
        </p:nvSpPr>
        <p:spPr>
          <a:xfrm>
            <a:off x="2063750" y="3568672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2"/>
          </p:nvPr>
        </p:nvSpPr>
        <p:spPr>
          <a:xfrm>
            <a:off x="3876366" y="1990725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3"/>
          </p:nvPr>
        </p:nvSpPr>
        <p:spPr>
          <a:xfrm>
            <a:off x="3876366" y="3568672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4"/>
          </p:nvPr>
        </p:nvSpPr>
        <p:spPr>
          <a:xfrm>
            <a:off x="5688982" y="1990725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5"/>
          </p:nvPr>
        </p:nvSpPr>
        <p:spPr>
          <a:xfrm>
            <a:off x="5688982" y="3568672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6"/>
          </p:nvPr>
        </p:nvSpPr>
        <p:spPr>
          <a:xfrm>
            <a:off x="7501598" y="1990725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17"/>
          </p:nvPr>
        </p:nvSpPr>
        <p:spPr>
          <a:xfrm>
            <a:off x="7501598" y="3568672"/>
            <a:ext cx="1327150" cy="1238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6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4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5" y="2534476"/>
            <a:ext cx="9295823" cy="109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第三至四节：活动细节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我们将邀请五位教授担任评委，并给前六名获奖者颁奖。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62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5" y="2534476"/>
            <a:ext cx="9295823" cy="109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Five professors will be invited to be the judges. The first six winners will be given awards.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41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5" y="2534476"/>
            <a:ext cx="9295823" cy="1406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第五句：欢迎参加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欢迎大家参加。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学生会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21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5" y="2534476"/>
            <a:ext cx="9295823" cy="109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Everyone is welcome to be present at the contest.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The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Students’Union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30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0" y="3433666"/>
            <a:ext cx="12192000" cy="342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alphaModFix amt="30000"/>
          </a:blip>
          <a:stretch>
            <a:fillRect/>
          </a:stretch>
        </p:blipFill>
        <p:spPr>
          <a:xfrm>
            <a:off x="86063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044268"/>
            <a:ext cx="12192000" cy="495504"/>
          </a:xfrm>
          <a:prstGeom prst="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11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0" y="1"/>
            <a:ext cx="12192000" cy="3433763"/>
          </a:xfrm>
        </p:spPr>
      </p:pic>
      <p:sp>
        <p:nvSpPr>
          <p:cNvPr id="3" name="矩形 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3643313" y="4211390"/>
            <a:ext cx="48506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89941" algn="l"/>
              </a:tabLst>
              <a:defRPr/>
            </a:pPr>
            <a:r>
              <a:rPr kumimoji="0" lang="en-SG" altLang="zh-CN" sz="4000" b="0" i="0" u="none" strike="noStrike" kern="1200" cap="none" spc="0" normalizeH="0" baseline="0" noProof="0" dirty="0">
                <a:ln w="12700" cmpd="sng">
                  <a:noFill/>
                  <a:prstDash val="solid"/>
                </a:ln>
                <a:solidFill>
                  <a:srgbClr val="088C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华文黑体" panose="02010600040101010101" charset="-122"/>
              </a:rPr>
              <a:t>  </a:t>
            </a:r>
            <a:r>
              <a:rPr kumimoji="0" lang="zh-CN" altLang="en-US" sz="4000" b="0" i="0" u="none" strike="noStrike" kern="1200" cap="none" spc="0" normalizeH="0" baseline="0" noProof="0" dirty="0">
                <a:ln w="12700" cmpd="sng">
                  <a:noFill/>
                  <a:prstDash val="solid"/>
                </a:ln>
                <a:solidFill>
                  <a:srgbClr val="088C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华文黑体" panose="02010600040101010101" charset="-122"/>
              </a:rPr>
              <a:t>大作文：传统文化</a:t>
            </a:r>
            <a:endParaRPr kumimoji="0" lang="en-SG" altLang="zh-CN" sz="4000" b="0" i="0" u="none" strike="noStrike" kern="1200" cap="none" spc="0" normalizeH="0" baseline="0" noProof="0" dirty="0">
              <a:ln w="12700" cmpd="sng">
                <a:noFill/>
                <a:prstDash val="solid"/>
              </a:ln>
              <a:solidFill>
                <a:srgbClr val="088C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华文黑体" panose="02010600040101010101" charset="-122"/>
            </a:endParaRPr>
          </a:p>
        </p:txBody>
      </p:sp>
      <p:sp>
        <p:nvSpPr>
          <p:cNvPr id="4" name="圆角矩形 3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5314059" y="3207202"/>
            <a:ext cx="1563880" cy="452927"/>
          </a:xfrm>
          <a:prstGeom prst="roundRect">
            <a:avLst>
              <a:gd name="adj" fmla="val 50000"/>
            </a:avLst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 TWO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Freeform 18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 bwMode="auto">
          <a:xfrm>
            <a:off x="6014700" y="6541296"/>
            <a:ext cx="167363" cy="61913"/>
          </a:xfrm>
          <a:custGeom>
            <a:avLst/>
            <a:gdLst>
              <a:gd name="T0" fmla="*/ 27 w 27"/>
              <a:gd name="T1" fmla="*/ 3 h 16"/>
              <a:gd name="T2" fmla="*/ 14 w 27"/>
              <a:gd name="T3" fmla="*/ 15 h 16"/>
              <a:gd name="T4" fmla="*/ 14 w 27"/>
              <a:gd name="T5" fmla="*/ 16 h 16"/>
              <a:gd name="T6" fmla="*/ 13 w 27"/>
              <a:gd name="T7" fmla="*/ 15 h 16"/>
              <a:gd name="T8" fmla="*/ 1 w 27"/>
              <a:gd name="T9" fmla="*/ 3 h 16"/>
              <a:gd name="T10" fmla="*/ 0 w 27"/>
              <a:gd name="T11" fmla="*/ 2 h 16"/>
              <a:gd name="T12" fmla="*/ 1 w 27"/>
              <a:gd name="T13" fmla="*/ 2 h 16"/>
              <a:gd name="T14" fmla="*/ 2 w 27"/>
              <a:gd name="T15" fmla="*/ 0 h 16"/>
              <a:gd name="T16" fmla="*/ 3 w 27"/>
              <a:gd name="T17" fmla="*/ 0 h 16"/>
              <a:gd name="T18" fmla="*/ 3 w 27"/>
              <a:gd name="T19" fmla="*/ 0 h 16"/>
              <a:gd name="T20" fmla="*/ 14 w 27"/>
              <a:gd name="T21" fmla="*/ 11 h 16"/>
              <a:gd name="T22" fmla="*/ 24 w 27"/>
              <a:gd name="T23" fmla="*/ 0 h 16"/>
              <a:gd name="T24" fmla="*/ 25 w 27"/>
              <a:gd name="T25" fmla="*/ 0 h 16"/>
              <a:gd name="T26" fmla="*/ 25 w 27"/>
              <a:gd name="T27" fmla="*/ 0 h 16"/>
              <a:gd name="T28" fmla="*/ 27 w 27"/>
              <a:gd name="T29" fmla="*/ 2 h 16"/>
              <a:gd name="T30" fmla="*/ 27 w 27"/>
              <a:gd name="T31" fmla="*/ 2 h 16"/>
              <a:gd name="T32" fmla="*/ 27 w 27"/>
              <a:gd name="T3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16">
                <a:moveTo>
                  <a:pt x="27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29642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kumimoji="0" lang="zh-CN" altLang="en-US" sz="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623" y="6192458"/>
            <a:ext cx="3611301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10388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D5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新东方 老师好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D5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552998" cy="276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0388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F397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《2022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考研英语高分写作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》P.167</a:t>
            </a:r>
          </a:p>
          <a:p>
            <a:pPr marL="0" marR="0" lvl="0" indent="0" algn="l" defTabSz="10388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F397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Directions: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 an essay of 160-200 words based on the following drawing. In your essay, you should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1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describe the drawing briefly,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explain its meaning, and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33350" marR="0" lvl="0" indent="133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3)  give your comments.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/>
            </a:endParaRPr>
          </a:p>
          <a:p>
            <a:pPr marL="0" marR="0" lvl="0" indent="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/>
              </a:rPr>
              <a:t>                         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微软雅黑"/>
              </a:rPr>
              <a:t>“微笑”的传统文化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6651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D69466-9F55-45C4-9F68-85ADAAA5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407" y="1843088"/>
            <a:ext cx="4811724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2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第一段：图画描述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第一句：背景交代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中国古老的文化是人类文明的伟大财富之一。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84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The ancient culture of China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 one of the great treasures of human civilization.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22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第二句：总体描述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在上述照片中，一位外国女士正在一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博物馆中愉快地欣赏一件中国传统工艺品。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650206" y="1905000"/>
            <a:ext cx="9108281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考研英语（一）写作暖心伴学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  <a:p>
            <a:pPr algn="ctr"/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第二节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743325" y="3657600"/>
            <a:ext cx="5158027" cy="1285875"/>
            <a:chOff x="5754" y="5760"/>
            <a:chExt cx="7673" cy="2025"/>
          </a:xfrm>
        </p:grpSpPr>
        <p:sp>
          <p:nvSpPr>
            <p:cNvPr id="2" name="标题 1"/>
            <p:cNvSpPr txBox="1"/>
            <p:nvPr/>
          </p:nvSpPr>
          <p:spPr>
            <a:xfrm>
              <a:off x="5754" y="5760"/>
              <a:ext cx="7673" cy="20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公众号</a:t>
              </a:r>
              <a:r>
                <a:rPr kumimoji="1"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/</a:t>
              </a:r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微博</a:t>
              </a:r>
              <a:r>
                <a:rPr kumimoji="1"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/</a:t>
              </a:r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抖音：王江涛老师</a:t>
              </a:r>
            </a:p>
          </p:txBody>
        </p:sp>
        <p:sp>
          <p:nvSpPr>
            <p:cNvPr id="4" name="标题 1"/>
            <p:cNvSpPr txBox="1"/>
            <p:nvPr/>
          </p:nvSpPr>
          <p:spPr>
            <a:xfrm>
              <a:off x="8859" y="5760"/>
              <a:ext cx="2592" cy="72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 the photo above, a foreign lady is pleasantly appreciating a traditional Chinese handcraft in a museum.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37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第三句：细节描述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与此同时，似乎这件工艺品也正在微笑。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3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At the same time, it seems that the little handiwork is smiling as well.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0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第二段：意义阐释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第一句：主题句（中心思想）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在我看来，中国传统文化不但能够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存续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，而且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事实上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必将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繁荣兴盛。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9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In my opinion,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traditional Chinese culture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 not only certain to survive, but is, in fact, destined to thrive and prosper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66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第二句：分论点一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首先，已经开始对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保护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中国传统文化做出贡献的一个因素是其自身的商业化。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19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One factor that has already begun to contribute to the preservation of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Chinese traditional culture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 its commercialization.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54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第三句：分论点二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其次，中国古老文化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的未来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可被视为“安全”的另一个原因是中国政府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保护文化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方面做出的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的积极努力。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41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Another reason that the future of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China's ancient culture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can be considered "safe" is the active efforts to protect it on the part of the Chinese government.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08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第四句：分论点三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最后，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随着国际上对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及其传统越来越浓厚的兴趣，中国文化得到了国际上的广泛支持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8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TextBox 81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3979898" y="1682307"/>
            <a:ext cx="9188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5093649" y="1929429"/>
            <a:ext cx="2151488" cy="460171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小作文：告示</a:t>
            </a:r>
          </a:p>
        </p:txBody>
      </p:sp>
      <p:sp>
        <p:nvSpPr>
          <p:cNvPr id="10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78565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kumimoji="0" lang="zh-CN" altLang="en-US" sz="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TextBox 81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3979898" y="3686541"/>
            <a:ext cx="9188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8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 txBox="1"/>
          <p:nvPr/>
        </p:nvSpPr>
        <p:spPr>
          <a:xfrm>
            <a:off x="5093649" y="3933663"/>
            <a:ext cx="2151488" cy="460171"/>
          </a:xfrm>
          <a:prstGeom prst="round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600" b="1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大作文：传统文化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8937" y="2849922"/>
            <a:ext cx="309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88C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88C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新logo绿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260986"/>
            <a:ext cx="3867151" cy="3956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3623" y="6192458"/>
            <a:ext cx="3611301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10388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D5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新东方 老师好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D5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Finally,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the culture of China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 supported by widespread and growing international interest in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China and its traditions.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82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第三段：归纳结论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第一句：让步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中国跟世界上其他快速发展的国家一样，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古老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的习俗和传统在现代化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阴影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下面临着消失的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危险。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36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For China, as for any other rapidly developing country, there is a danger that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age-old customs and traditions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may become lost in the shadow of modernization.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862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第二句：举例论证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如果太极拳、中国功夫或京剧永远从地球上消失，那将是不可估量的悲剧。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If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tai chi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chuan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kung-fu or Peking opera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ever perished from the earth, it would be a tragedy of immeasurable proportions.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309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99959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第三句：包装结尾、展望未来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幸运的是，由于成功的商业努力、政府坚定不移的支持和不断增长的海外兴趣，中国传统文化的将来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似乎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比过去任何时候更明朗、更安全。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62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15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6" y="2534476"/>
            <a:ext cx="10931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Fortunately, as a result of successful commercialization efforts, unwavering government support and growing interest overseas, the future of China’s traditional culture seems brighter and more secure than ever before.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61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29025" y="4473575"/>
            <a:ext cx="5015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703020204020201" charset="-122"/>
                <a:ea typeface="微软雅黑" panose="020B0703020204020201" charset="-122"/>
                <a:cs typeface="+mn-cs"/>
              </a:rPr>
              <a:t>最幸福的事，就是陪你考上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0" y="3433666"/>
            <a:ext cx="12192000" cy="342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alphaModFix amt="30000"/>
          </a:blip>
          <a:stretch>
            <a:fillRect/>
          </a:stretch>
        </p:blipFill>
        <p:spPr>
          <a:xfrm>
            <a:off x="86063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044268"/>
            <a:ext cx="12192000" cy="495504"/>
          </a:xfrm>
          <a:prstGeom prst="rect">
            <a:avLst/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11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0" y="1"/>
            <a:ext cx="12192000" cy="3433763"/>
          </a:xfrm>
        </p:spPr>
      </p:pic>
      <p:sp>
        <p:nvSpPr>
          <p:cNvPr id="3" name="矩形 2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3936206" y="4211390"/>
            <a:ext cx="42505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89941" algn="l"/>
              </a:tabLst>
              <a:defRPr/>
            </a:pPr>
            <a:r>
              <a:rPr kumimoji="0" lang="en-SG" altLang="zh-CN" sz="4000" b="0" i="0" u="none" strike="noStrike" kern="1200" cap="none" spc="0" normalizeH="0" baseline="0" noProof="0" dirty="0">
                <a:ln w="12700" cmpd="sng">
                  <a:noFill/>
                  <a:prstDash val="solid"/>
                </a:ln>
                <a:solidFill>
                  <a:srgbClr val="088C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华文黑体" panose="02010600040101010101" charset="-122"/>
              </a:rPr>
              <a:t> </a:t>
            </a:r>
            <a:r>
              <a:rPr kumimoji="0" lang="zh-CN" altLang="en-US" sz="4000" b="0" i="0" u="none" strike="noStrike" kern="1200" cap="none" spc="0" normalizeH="0" baseline="0" noProof="0" dirty="0">
                <a:ln w="12700" cmpd="sng">
                  <a:noFill/>
                  <a:prstDash val="solid"/>
                </a:ln>
                <a:solidFill>
                  <a:srgbClr val="088C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华文黑体" panose="02010600040101010101" charset="-122"/>
              </a:rPr>
              <a:t>小作文：告示</a:t>
            </a:r>
            <a:endParaRPr kumimoji="0" lang="en-SG" altLang="zh-CN" sz="4000" b="0" i="0" u="none" strike="noStrike" kern="1200" cap="none" spc="0" normalizeH="0" baseline="0" noProof="0" dirty="0">
              <a:ln w="12700" cmpd="sng">
                <a:noFill/>
                <a:prstDash val="solid"/>
              </a:ln>
              <a:solidFill>
                <a:srgbClr val="088C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华文黑体" panose="02010600040101010101" charset="-122"/>
            </a:endParaRPr>
          </a:p>
        </p:txBody>
      </p:sp>
      <p:sp>
        <p:nvSpPr>
          <p:cNvPr id="4" name="圆角矩形 3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5314059" y="3207202"/>
            <a:ext cx="1563880" cy="452927"/>
          </a:xfrm>
          <a:prstGeom prst="roundRect">
            <a:avLst>
              <a:gd name="adj" fmla="val 50000"/>
            </a:avLst>
          </a:prstGeom>
          <a:solidFill>
            <a:srgbClr val="088C60"/>
          </a:solidFill>
          <a:ln>
            <a:noFill/>
          </a:ln>
          <a:effectLst>
            <a:outerShdw blurRad="190500" dist="63500" dir="5400000" algn="t" rotWithShape="0">
              <a:srgbClr val="088C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 ONE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Freeform 18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 bwMode="auto">
          <a:xfrm>
            <a:off x="6014700" y="6541296"/>
            <a:ext cx="167363" cy="61913"/>
          </a:xfrm>
          <a:custGeom>
            <a:avLst/>
            <a:gdLst>
              <a:gd name="T0" fmla="*/ 27 w 27"/>
              <a:gd name="T1" fmla="*/ 3 h 16"/>
              <a:gd name="T2" fmla="*/ 14 w 27"/>
              <a:gd name="T3" fmla="*/ 15 h 16"/>
              <a:gd name="T4" fmla="*/ 14 w 27"/>
              <a:gd name="T5" fmla="*/ 16 h 16"/>
              <a:gd name="T6" fmla="*/ 13 w 27"/>
              <a:gd name="T7" fmla="*/ 15 h 16"/>
              <a:gd name="T8" fmla="*/ 1 w 27"/>
              <a:gd name="T9" fmla="*/ 3 h 16"/>
              <a:gd name="T10" fmla="*/ 0 w 27"/>
              <a:gd name="T11" fmla="*/ 2 h 16"/>
              <a:gd name="T12" fmla="*/ 1 w 27"/>
              <a:gd name="T13" fmla="*/ 2 h 16"/>
              <a:gd name="T14" fmla="*/ 2 w 27"/>
              <a:gd name="T15" fmla="*/ 0 h 16"/>
              <a:gd name="T16" fmla="*/ 3 w 27"/>
              <a:gd name="T17" fmla="*/ 0 h 16"/>
              <a:gd name="T18" fmla="*/ 3 w 27"/>
              <a:gd name="T19" fmla="*/ 0 h 16"/>
              <a:gd name="T20" fmla="*/ 14 w 27"/>
              <a:gd name="T21" fmla="*/ 11 h 16"/>
              <a:gd name="T22" fmla="*/ 24 w 27"/>
              <a:gd name="T23" fmla="*/ 0 h 16"/>
              <a:gd name="T24" fmla="*/ 25 w 27"/>
              <a:gd name="T25" fmla="*/ 0 h 16"/>
              <a:gd name="T26" fmla="*/ 25 w 27"/>
              <a:gd name="T27" fmla="*/ 0 h 16"/>
              <a:gd name="T28" fmla="*/ 27 w 27"/>
              <a:gd name="T29" fmla="*/ 2 h 16"/>
              <a:gd name="T30" fmla="*/ 27 w 27"/>
              <a:gd name="T31" fmla="*/ 2 h 16"/>
              <a:gd name="T32" fmla="*/ 27 w 27"/>
              <a:gd name="T3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16">
                <a:moveTo>
                  <a:pt x="27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329642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kumimoji="0" lang="zh-CN" altLang="en-US" sz="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623" y="6192458"/>
            <a:ext cx="3611301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10388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D5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新东方 老师好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D5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5" y="2534476"/>
            <a:ext cx="9295823" cy="232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《2022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考研英语高分写作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》P.105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：告示框架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Directions: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Write a notice to invite international students to join in a Chinese Speaking Contest in the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Students’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Union.</a:t>
            </a: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You should write about 100 words on the ANSWER SHEET.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92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5" y="2534476"/>
            <a:ext cx="929582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第一句：写作目的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中文演讲比赛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2020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为提高同学们的中文演讲能力并丰富课外活动，中文系学生会将于下周六（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日）在学生礼堂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组织一场全校中文演讲比赛。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995" y="2638142"/>
            <a:ext cx="9295823" cy="263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Chinese Speaking Contest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December 19, 2020     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To improve students’ ability to speak Chinese and enrich extracurricular activities, the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Students’Union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of the Department of Chinese Language and Literature is organizing a school-wide Chinese speaking contests on Saturday of next week (December 26) at the Students’ Auditorium.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5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5" y="2534476"/>
            <a:ext cx="9295823" cy="867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第二句：报名时间地点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有兴趣参加的同学请于下周二之前在本班班长处报名。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2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295" y="2534476"/>
            <a:ext cx="929582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8285" algn="l"/>
                <a:tab pos="2303780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Those who are interested in taking part in the contest may sign up with their class monitor before Tuesday next week.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7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943</Words>
  <Application>Microsoft Office PowerPoint</Application>
  <PresentationFormat>宽屏</PresentationFormat>
  <Paragraphs>92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Meiryo UI</vt:lpstr>
      <vt:lpstr>等线</vt:lpstr>
      <vt:lpstr>微软雅黑</vt:lpstr>
      <vt:lpstr>Arial</vt:lpstr>
      <vt:lpstr>Calibri</vt:lpstr>
      <vt:lpstr>Calibri Light</vt:lpstr>
      <vt:lpstr>Open Sans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zhoumi</dc:creator>
  <cp:lastModifiedBy>wang Jiangtao</cp:lastModifiedBy>
  <cp:revision>143</cp:revision>
  <dcterms:created xsi:type="dcterms:W3CDTF">2020-12-28T07:50:17Z</dcterms:created>
  <dcterms:modified xsi:type="dcterms:W3CDTF">2021-10-27T00:10:00Z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